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489" r:id="rId6"/>
    <p:sldId id="504" r:id="rId7"/>
    <p:sldId id="585" r:id="rId8"/>
    <p:sldId id="555" r:id="rId9"/>
    <p:sldId id="586" r:id="rId10"/>
    <p:sldId id="584" r:id="rId11"/>
    <p:sldId id="583" r:id="rId12"/>
    <p:sldId id="58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60A"/>
    <a:srgbClr val="A9D18E"/>
    <a:srgbClr val="5B9BD5"/>
    <a:srgbClr val="4472C4"/>
    <a:srgbClr val="FF9933"/>
    <a:srgbClr val="EF3A42"/>
    <a:srgbClr val="002E62"/>
    <a:srgbClr val="7F7F7F"/>
    <a:srgbClr val="A3BFE1"/>
    <a:srgbClr val="156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872" autoAdjust="0"/>
  </p:normalViewPr>
  <p:slideViewPr>
    <p:cSldViewPr snapToGrid="0">
      <p:cViewPr>
        <p:scale>
          <a:sx n="66" d="100"/>
          <a:sy n="66" d="100"/>
        </p:scale>
        <p:origin x="2154" y="504"/>
      </p:cViewPr>
      <p:guideLst/>
    </p:cSldViewPr>
  </p:slideViewPr>
  <p:notesTextViewPr>
    <p:cViewPr>
      <p:scale>
        <a:sx n="3" d="2"/>
        <a:sy n="3" d="2"/>
      </p:scale>
      <p:origin x="0" y="0"/>
    </p:cViewPr>
  </p:notesTextViewPr>
  <p:sorterViewPr>
    <p:cViewPr>
      <p:scale>
        <a:sx n="130" d="100"/>
        <a:sy n="13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4" Type="http://schemas.openxmlformats.org/officeDocument/2006/relationships/notesMaster" Target="notesMasters/notes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90E15-887C-4075-9AB3-99096F38D3E3}"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C3896-2D4B-42F8-8640-ABB089C20C3D}" type="slidenum">
              <a:rPr lang="en-US" smtClean="0"/>
              <a:t>‹#›</a:t>
            </a:fld>
            <a:endParaRPr lang="en-US"/>
          </a:p>
        </p:txBody>
      </p:sp>
    </p:spTree>
    <p:extLst>
      <p:ext uri="{BB962C8B-B14F-4D97-AF65-F5344CB8AC3E}">
        <p14:creationId xmlns:p14="http://schemas.microsoft.com/office/powerpoint/2010/main" val="277697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3896-2D4B-42F8-8640-ABB089C20C3D}" type="slidenum">
              <a:rPr lang="en-US" smtClean="0"/>
              <a:t>1</a:t>
            </a:fld>
            <a:endParaRPr lang="en-US"/>
          </a:p>
        </p:txBody>
      </p:sp>
    </p:spTree>
    <p:extLst>
      <p:ext uri="{BB962C8B-B14F-4D97-AF65-F5344CB8AC3E}">
        <p14:creationId xmlns:p14="http://schemas.microsoft.com/office/powerpoint/2010/main" val="310508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3896-2D4B-42F8-8640-ABB089C20C3D}" type="slidenum">
              <a:rPr lang="en-US" smtClean="0"/>
              <a:t>2</a:t>
            </a:fld>
            <a:endParaRPr lang="en-US"/>
          </a:p>
        </p:txBody>
      </p:sp>
    </p:spTree>
    <p:extLst>
      <p:ext uri="{BB962C8B-B14F-4D97-AF65-F5344CB8AC3E}">
        <p14:creationId xmlns:p14="http://schemas.microsoft.com/office/powerpoint/2010/main" val="422386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DFD6-FF0D-D5DA-1E47-B2D061347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380A5-1D3A-B3B7-57BC-D450CA63A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21FBC-E100-0B17-F004-747010D46E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OPS has identified the following inspection and enforcement priorities through careful analysis of incident and accident data, inspection and investigation findings, and input from staff and other stakeholders.</a:t>
            </a:r>
            <a:endParaRPr lang="en-US" dirty="0"/>
          </a:p>
          <a:p>
            <a:endParaRPr lang="en-US" dirty="0"/>
          </a:p>
        </p:txBody>
      </p:sp>
      <p:sp>
        <p:nvSpPr>
          <p:cNvPr id="4" name="Slide Number Placeholder 3">
            <a:extLst>
              <a:ext uri="{FF2B5EF4-FFF2-40B4-BE49-F238E27FC236}">
                <a16:creationId xmlns:a16="http://schemas.microsoft.com/office/drawing/2014/main" id="{B5C1D45D-399A-3C13-3286-9CABDF21299A}"/>
              </a:ext>
            </a:extLst>
          </p:cNvPr>
          <p:cNvSpPr>
            <a:spLocks noGrp="1"/>
          </p:cNvSpPr>
          <p:nvPr>
            <p:ph type="sldNum" sz="quarter" idx="5"/>
          </p:nvPr>
        </p:nvSpPr>
        <p:spPr/>
        <p:txBody>
          <a:bodyPr/>
          <a:lstStyle/>
          <a:p>
            <a:fld id="{891C3896-2D4B-42F8-8640-ABB089C20C3D}" type="slidenum">
              <a:rPr lang="en-US" smtClean="0"/>
              <a:t>3</a:t>
            </a:fld>
            <a:endParaRPr lang="en-US"/>
          </a:p>
        </p:txBody>
      </p:sp>
    </p:spTree>
    <p:extLst>
      <p:ext uri="{BB962C8B-B14F-4D97-AF65-F5344CB8AC3E}">
        <p14:creationId xmlns:p14="http://schemas.microsoft.com/office/powerpoint/2010/main" val="309835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D588-AAA0-41E7-9E16-6EEDEBB09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2DC85-FBBC-72B5-09D8-BD0640C80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1E525-B5F5-26E0-EEA4-603812A74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587B5-BF71-B18B-4628-A94FDD747188}"/>
              </a:ext>
            </a:extLst>
          </p:cNvPr>
          <p:cNvSpPr>
            <a:spLocks noGrp="1"/>
          </p:cNvSpPr>
          <p:nvPr>
            <p:ph type="sldNum" sz="quarter" idx="5"/>
          </p:nvPr>
        </p:nvSpPr>
        <p:spPr/>
        <p:txBody>
          <a:bodyPr/>
          <a:lstStyle/>
          <a:p>
            <a:fld id="{891C3896-2D4B-42F8-8640-ABB089C20C3D}" type="slidenum">
              <a:rPr lang="en-US" smtClean="0"/>
              <a:t>4</a:t>
            </a:fld>
            <a:endParaRPr lang="en-US"/>
          </a:p>
        </p:txBody>
      </p:sp>
    </p:spTree>
    <p:extLst>
      <p:ext uri="{BB962C8B-B14F-4D97-AF65-F5344CB8AC3E}">
        <p14:creationId xmlns:p14="http://schemas.microsoft.com/office/powerpoint/2010/main" val="72159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EE92-FC7C-CFA6-1227-585982D6C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F44B4-01CD-AAED-282B-3BC0B553D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B7A65-6CD0-9284-058A-D5DAE7E231D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OPS has identified the following inspection and enforcement priorities through careful analysis of incident and accident data, inspection and investigation findings, and input from staff and other stakeholders.</a:t>
            </a:r>
            <a:endParaRPr lang="en-US" dirty="0"/>
          </a:p>
        </p:txBody>
      </p:sp>
      <p:sp>
        <p:nvSpPr>
          <p:cNvPr id="4" name="Slide Number Placeholder 3">
            <a:extLst>
              <a:ext uri="{FF2B5EF4-FFF2-40B4-BE49-F238E27FC236}">
                <a16:creationId xmlns:a16="http://schemas.microsoft.com/office/drawing/2014/main" id="{33D8384E-5EA7-E10F-E973-E27101D4E0AF}"/>
              </a:ext>
            </a:extLst>
          </p:cNvPr>
          <p:cNvSpPr>
            <a:spLocks noGrp="1"/>
          </p:cNvSpPr>
          <p:nvPr>
            <p:ph type="sldNum" sz="quarter" idx="5"/>
          </p:nvPr>
        </p:nvSpPr>
        <p:spPr/>
        <p:txBody>
          <a:bodyPr/>
          <a:lstStyle/>
          <a:p>
            <a:fld id="{891C3896-2D4B-42F8-8640-ABB089C20C3D}" type="slidenum">
              <a:rPr lang="en-US" smtClean="0"/>
              <a:t>5</a:t>
            </a:fld>
            <a:endParaRPr lang="en-US"/>
          </a:p>
        </p:txBody>
      </p:sp>
    </p:spTree>
    <p:extLst>
      <p:ext uri="{BB962C8B-B14F-4D97-AF65-F5344CB8AC3E}">
        <p14:creationId xmlns:p14="http://schemas.microsoft.com/office/powerpoint/2010/main" val="235291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77B9-7C0A-4467-D15B-3088B7A5F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00CF3-876D-3DA1-30C6-F6E1F83E0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1DEFA-FE56-EAB7-515A-C7FBE1E02D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D0CDB-DE7C-DC25-5AB3-4ACF19F35701}"/>
              </a:ext>
            </a:extLst>
          </p:cNvPr>
          <p:cNvSpPr>
            <a:spLocks noGrp="1"/>
          </p:cNvSpPr>
          <p:nvPr>
            <p:ph type="sldNum" sz="quarter" idx="5"/>
          </p:nvPr>
        </p:nvSpPr>
        <p:spPr/>
        <p:txBody>
          <a:bodyPr/>
          <a:lstStyle/>
          <a:p>
            <a:fld id="{891C3896-2D4B-42F8-8640-ABB089C20C3D}" type="slidenum">
              <a:rPr lang="en-US" smtClean="0"/>
              <a:t>6</a:t>
            </a:fld>
            <a:endParaRPr lang="en-US"/>
          </a:p>
        </p:txBody>
      </p:sp>
    </p:spTree>
    <p:extLst>
      <p:ext uri="{BB962C8B-B14F-4D97-AF65-F5344CB8AC3E}">
        <p14:creationId xmlns:p14="http://schemas.microsoft.com/office/powerpoint/2010/main" val="126881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47CF4-0E65-7657-6DCC-A65CCAC61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BC22B-6BDF-8D5D-8C81-7BA2C9CDF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559D8-71A7-CFE8-D0B2-2C3D5ECB8EF4}"/>
              </a:ext>
            </a:extLst>
          </p:cNvPr>
          <p:cNvSpPr>
            <a:spLocks noGrp="1"/>
          </p:cNvSpPr>
          <p:nvPr>
            <p:ph type="body" idx="1"/>
          </p:nvPr>
        </p:nvSpPr>
        <p:spPr/>
        <p:txBody>
          <a:bodyPr/>
          <a:lstStyle/>
          <a:p>
            <a:r>
              <a:rPr lang="en-US" sz="1200" dirty="0"/>
              <a:t>Note the recent report issued for the incidents in Jackson, MS. </a:t>
            </a:r>
            <a:endParaRPr lang="en-US" dirty="0"/>
          </a:p>
        </p:txBody>
      </p:sp>
      <p:sp>
        <p:nvSpPr>
          <p:cNvPr id="4" name="Slide Number Placeholder 3">
            <a:extLst>
              <a:ext uri="{FF2B5EF4-FFF2-40B4-BE49-F238E27FC236}">
                <a16:creationId xmlns:a16="http://schemas.microsoft.com/office/drawing/2014/main" id="{A35888E9-9BE1-89C0-2FAD-B5A6BD3E5BDE}"/>
              </a:ext>
            </a:extLst>
          </p:cNvPr>
          <p:cNvSpPr>
            <a:spLocks noGrp="1"/>
          </p:cNvSpPr>
          <p:nvPr>
            <p:ph type="sldNum" sz="quarter" idx="5"/>
          </p:nvPr>
        </p:nvSpPr>
        <p:spPr/>
        <p:txBody>
          <a:bodyPr/>
          <a:lstStyle/>
          <a:p>
            <a:fld id="{891C3896-2D4B-42F8-8640-ABB089C20C3D}" type="slidenum">
              <a:rPr lang="en-US" smtClean="0"/>
              <a:t>7</a:t>
            </a:fld>
            <a:endParaRPr lang="en-US"/>
          </a:p>
        </p:txBody>
      </p:sp>
    </p:spTree>
    <p:extLst>
      <p:ext uri="{BB962C8B-B14F-4D97-AF65-F5344CB8AC3E}">
        <p14:creationId xmlns:p14="http://schemas.microsoft.com/office/powerpoint/2010/main" val="198140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DDD5E-B1A4-4719-BD5B-027906EF4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417C298-2641-4015-AE46-34AF29927D55}"/>
              </a:ext>
            </a:extLst>
          </p:cNvPr>
          <p:cNvSpPr>
            <a:spLocks noGrp="1"/>
          </p:cNvSpPr>
          <p:nvPr>
            <p:ph type="ftr" sz="quarter" idx="11"/>
          </p:nvPr>
        </p:nvSpPr>
        <p:spPr>
          <a:xfrm>
            <a:off x="1907177" y="6356350"/>
            <a:ext cx="6246223" cy="365125"/>
          </a:xfrm>
        </p:spPr>
        <p:txBody>
          <a:bodyPr/>
          <a:lstStyle/>
          <a:p>
            <a:pPr algn="l"/>
            <a:r>
              <a:rPr lang="en-US" dirty="0"/>
              <a:t>Pipeline Safety Institute</a:t>
            </a:r>
          </a:p>
        </p:txBody>
      </p:sp>
      <p:sp>
        <p:nvSpPr>
          <p:cNvPr id="6" name="Slide Number Placeholder 5">
            <a:extLst>
              <a:ext uri="{FF2B5EF4-FFF2-40B4-BE49-F238E27FC236}">
                <a16:creationId xmlns:a16="http://schemas.microsoft.com/office/drawing/2014/main" id="{C2D5FD10-48BF-4F81-8EB6-705C5AAD7FA3}"/>
              </a:ext>
            </a:extLst>
          </p:cNvPr>
          <p:cNvSpPr>
            <a:spLocks noGrp="1"/>
          </p:cNvSpPr>
          <p:nvPr>
            <p:ph type="sldNum" sz="quarter" idx="12"/>
          </p:nvPr>
        </p:nvSpPr>
        <p:spPr>
          <a:xfrm>
            <a:off x="9242366" y="6356350"/>
            <a:ext cx="2743200" cy="365125"/>
          </a:xfrm>
        </p:spPr>
        <p:txBody>
          <a:bodyPr/>
          <a:lstStyle/>
          <a:p>
            <a:fld id="{66FDF5E5-77B8-4DE6-B3D7-ED568997A0C4}" type="slidenum">
              <a:rPr lang="en-US" smtClean="0"/>
              <a:t>‹#›</a:t>
            </a:fld>
            <a:endParaRPr lang="en-US" dirty="0"/>
          </a:p>
        </p:txBody>
      </p:sp>
      <p:sp>
        <p:nvSpPr>
          <p:cNvPr id="4" name="Title 3">
            <a:extLst>
              <a:ext uri="{FF2B5EF4-FFF2-40B4-BE49-F238E27FC236}">
                <a16:creationId xmlns:a16="http://schemas.microsoft.com/office/drawing/2014/main" id="{095BF6AC-6EEE-9DBD-E15B-01A231BB63B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0770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B4B3-F2E8-F922-D071-C699764C7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F8192-1AA1-3E0F-13EE-74EA035929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8F7A9-3E09-3121-B419-A6CF0AB348EA}"/>
              </a:ext>
            </a:extLst>
          </p:cNvPr>
          <p:cNvSpPr>
            <a:spLocks noGrp="1"/>
          </p:cNvSpPr>
          <p:nvPr>
            <p:ph type="dt" sz="half" idx="10"/>
          </p:nvPr>
        </p:nvSpPr>
        <p:spPr/>
        <p:txBody>
          <a:bodyPr/>
          <a:lstStyle/>
          <a:p>
            <a:fld id="{2277AB45-55F5-44CF-917C-5286C0799BA7}" type="datetimeFigureOut">
              <a:rPr lang="en-US" smtClean="0"/>
              <a:t>4/13/2026</a:t>
            </a:fld>
            <a:endParaRPr lang="en-US"/>
          </a:p>
        </p:txBody>
      </p:sp>
      <p:sp>
        <p:nvSpPr>
          <p:cNvPr id="5" name="Footer Placeholder 4">
            <a:extLst>
              <a:ext uri="{FF2B5EF4-FFF2-40B4-BE49-F238E27FC236}">
                <a16:creationId xmlns:a16="http://schemas.microsoft.com/office/drawing/2014/main" id="{E8095E14-6BB2-867D-2758-25751D70F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79027-C507-3196-B0FC-12515909873F}"/>
              </a:ext>
            </a:extLst>
          </p:cNvPr>
          <p:cNvSpPr>
            <a:spLocks noGrp="1"/>
          </p:cNvSpPr>
          <p:nvPr>
            <p:ph type="sldNum" sz="quarter" idx="12"/>
          </p:nvPr>
        </p:nvSpPr>
        <p:spPr/>
        <p:txBody>
          <a:bodyPr/>
          <a:lstStyle/>
          <a:p>
            <a:fld id="{3ED8C994-2448-4AEC-B216-748CB626751F}" type="slidenum">
              <a:rPr lang="en-US" smtClean="0"/>
              <a:t>‹#›</a:t>
            </a:fld>
            <a:endParaRPr lang="en-US"/>
          </a:p>
        </p:txBody>
      </p:sp>
    </p:spTree>
    <p:extLst>
      <p:ext uri="{BB962C8B-B14F-4D97-AF65-F5344CB8AC3E}">
        <p14:creationId xmlns:p14="http://schemas.microsoft.com/office/powerpoint/2010/main" val="14667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C169-E4B4-0357-D38D-313FEB4264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FCE6AA-16BF-43F4-A5CF-C0781351893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AA8A181-B331-30EE-49CC-7E7F07756EB0}"/>
              </a:ext>
            </a:extLst>
          </p:cNvPr>
          <p:cNvSpPr>
            <a:spLocks noGrp="1"/>
          </p:cNvSpPr>
          <p:nvPr>
            <p:ph type="ftr" sz="quarter" idx="11"/>
          </p:nvPr>
        </p:nvSpPr>
        <p:spPr/>
        <p:txBody>
          <a:bodyPr/>
          <a:lstStyle/>
          <a:p>
            <a:r>
              <a:rPr lang="en-US"/>
              <a:t>Pipeline Safety Institute</a:t>
            </a:r>
            <a:endParaRPr lang="en-US" dirty="0"/>
          </a:p>
        </p:txBody>
      </p:sp>
      <p:sp>
        <p:nvSpPr>
          <p:cNvPr id="5" name="Slide Number Placeholder 4">
            <a:extLst>
              <a:ext uri="{FF2B5EF4-FFF2-40B4-BE49-F238E27FC236}">
                <a16:creationId xmlns:a16="http://schemas.microsoft.com/office/drawing/2014/main" id="{C9B3E896-9868-AFDA-3ECF-E6CA9D57E573}"/>
              </a:ext>
            </a:extLst>
          </p:cNvPr>
          <p:cNvSpPr>
            <a:spLocks noGrp="1"/>
          </p:cNvSpPr>
          <p:nvPr>
            <p:ph type="sldNum" sz="quarter" idx="12"/>
          </p:nvPr>
        </p:nvSpPr>
        <p:spPr/>
        <p:txBody>
          <a:bodyPr/>
          <a:lstStyle/>
          <a:p>
            <a:fld id="{66FDF5E5-77B8-4DE6-B3D7-ED568997A0C4}" type="slidenum">
              <a:rPr lang="en-US" smtClean="0"/>
              <a:t>‹#›</a:t>
            </a:fld>
            <a:endParaRPr lang="en-US" dirty="0"/>
          </a:p>
        </p:txBody>
      </p:sp>
    </p:spTree>
    <p:extLst>
      <p:ext uri="{BB962C8B-B14F-4D97-AF65-F5344CB8AC3E}">
        <p14:creationId xmlns:p14="http://schemas.microsoft.com/office/powerpoint/2010/main" val="3625283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8A105-6462-4657-B72A-C5F32FBB8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4F34B-A05F-4E97-9B39-524392CFF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0852E-B9DC-4DAE-A361-5C0FFC04C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C63CAA9-521C-410F-804E-4639A9ED3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Pipeline Safety Institute</a:t>
            </a:r>
          </a:p>
        </p:txBody>
      </p:sp>
      <p:sp>
        <p:nvSpPr>
          <p:cNvPr id="6" name="Slide Number Placeholder 5">
            <a:extLst>
              <a:ext uri="{FF2B5EF4-FFF2-40B4-BE49-F238E27FC236}">
                <a16:creationId xmlns:a16="http://schemas.microsoft.com/office/drawing/2014/main" id="{A9655A74-123C-4544-845B-D690634C7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F5E5-77B8-4DE6-B3D7-ED568997A0C4}" type="slidenum">
              <a:rPr lang="en-US" smtClean="0"/>
              <a:t>‹#›</a:t>
            </a:fld>
            <a:endParaRPr lang="en-US" dirty="0"/>
          </a:p>
        </p:txBody>
      </p:sp>
      <p:pic>
        <p:nvPicPr>
          <p:cNvPr id="12" name="Picture 11">
            <a:extLst>
              <a:ext uri="{FF2B5EF4-FFF2-40B4-BE49-F238E27FC236}">
                <a16:creationId xmlns:a16="http://schemas.microsoft.com/office/drawing/2014/main" id="{927045BC-5E8D-2EB5-DE06-A8FC739B3C4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79807" y="136525"/>
            <a:ext cx="1347986" cy="637126"/>
          </a:xfrm>
          <a:prstGeom prst="rect">
            <a:avLst/>
          </a:prstGeom>
        </p:spPr>
      </p:pic>
      <p:pic>
        <p:nvPicPr>
          <p:cNvPr id="9" name="Picture 8">
            <a:extLst>
              <a:ext uri="{FF2B5EF4-FFF2-40B4-BE49-F238E27FC236}">
                <a16:creationId xmlns:a16="http://schemas.microsoft.com/office/drawing/2014/main" id="{78811D57-CBC0-F5DC-3E1B-D2FDF9A58AD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00318" y="6241002"/>
            <a:ext cx="1085750" cy="480473"/>
          </a:xfrm>
          <a:prstGeom prst="rect">
            <a:avLst/>
          </a:prstGeom>
        </p:spPr>
      </p:pic>
    </p:spTree>
    <p:custDataLst>
      <p:tags r:id="rId5"/>
    </p:custDataLst>
    <p:extLst>
      <p:ext uri="{BB962C8B-B14F-4D97-AF65-F5344CB8AC3E}">
        <p14:creationId xmlns:p14="http://schemas.microsoft.com/office/powerpoint/2010/main" val="3731232786"/>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phmsa.dot.gov/sites/phmsa.dot.gov/files/2025-07/PHMSA%20OPS%20Inspection%20and%20Enforcement%20Priorities%20Memo.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ntsb.gov/investigations/Pages/Investigations.aspx" TargetMode="External"/><Relationship Id="rId4" Type="http://schemas.openxmlformats.org/officeDocument/2006/relationships/hyperlink" Target="https://primis.phmsa.dot.gov/enforcement-data/summari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tsb.gov/investigations/Pages/Investigations.as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AutoShape 2" descr="Northeast gas Association">
            <a:extLst>
              <a:ext uri="{FF2B5EF4-FFF2-40B4-BE49-F238E27FC236}">
                <a16:creationId xmlns:a16="http://schemas.microsoft.com/office/drawing/2014/main" id="{34778F31-DD55-7186-1FD9-18FF0ADD7F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47EF87A7-1464-8243-B37A-04998638C2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2188054" cy="6860220"/>
          </a:xfrm>
          <a:prstGeom prst="rect">
            <a:avLst/>
          </a:prstGeom>
        </p:spPr>
      </p:pic>
      <p:pic>
        <p:nvPicPr>
          <p:cNvPr id="1028" name="Picture 4" descr="NGA Spring Operations Conference, April 10 - 11, 2025">
            <a:extLst>
              <a:ext uri="{FF2B5EF4-FFF2-40B4-BE49-F238E27FC236}">
                <a16:creationId xmlns:a16="http://schemas.microsoft.com/office/drawing/2014/main" id="{A6726505-4D79-19DE-DADF-FBDFA434A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63" y="1565374"/>
            <a:ext cx="4750420" cy="1863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705B19-8AC9-BC79-1C30-8FE0F4FF621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0318" y="6241002"/>
            <a:ext cx="1085750" cy="480473"/>
          </a:xfrm>
          <a:prstGeom prst="rect">
            <a:avLst/>
          </a:prstGeom>
        </p:spPr>
      </p:pic>
      <p:sp>
        <p:nvSpPr>
          <p:cNvPr id="9" name="TextBox 8">
            <a:extLst>
              <a:ext uri="{FF2B5EF4-FFF2-40B4-BE49-F238E27FC236}">
                <a16:creationId xmlns:a16="http://schemas.microsoft.com/office/drawing/2014/main" id="{EBF7817E-B6DB-3369-1374-FE9A7DEE82ED}"/>
              </a:ext>
            </a:extLst>
          </p:cNvPr>
          <p:cNvSpPr txBox="1"/>
          <p:nvPr/>
        </p:nvSpPr>
        <p:spPr>
          <a:xfrm>
            <a:off x="5976274" y="1398057"/>
            <a:ext cx="6172782" cy="1200329"/>
          </a:xfrm>
          <a:prstGeom prst="rect">
            <a:avLst/>
          </a:prstGeom>
          <a:noFill/>
        </p:spPr>
        <p:txBody>
          <a:bodyPr wrap="square">
            <a:spAutoFit/>
          </a:bodyPr>
          <a:lstStyle/>
          <a:p>
            <a:pPr algn="ctr"/>
            <a:r>
              <a:rPr lang="en-US" sz="3600" b="1" u="sng" kern="1200" dirty="0">
                <a:solidFill>
                  <a:schemeClr val="bg1"/>
                </a:solidFill>
                <a:latin typeface="+mn-lt"/>
                <a:ea typeface="+mj-ea"/>
                <a:cs typeface="+mj-cs"/>
              </a:rPr>
              <a:t>Pipeline Safety </a:t>
            </a:r>
          </a:p>
          <a:p>
            <a:pPr algn="ctr"/>
            <a:r>
              <a:rPr lang="en-US" sz="3600" b="1" u="sng" kern="1200" dirty="0">
                <a:solidFill>
                  <a:schemeClr val="bg1"/>
                </a:solidFill>
                <a:latin typeface="+mn-lt"/>
                <a:ea typeface="+mj-ea"/>
                <a:cs typeface="+mj-cs"/>
              </a:rPr>
              <a:t>Regulatory Update </a:t>
            </a:r>
          </a:p>
        </p:txBody>
      </p:sp>
      <p:sp>
        <p:nvSpPr>
          <p:cNvPr id="10" name="Subtitle 2">
            <a:extLst>
              <a:ext uri="{FF2B5EF4-FFF2-40B4-BE49-F238E27FC236}">
                <a16:creationId xmlns:a16="http://schemas.microsoft.com/office/drawing/2014/main" id="{7A8E351B-9C7C-DE8B-5952-4220AD525D60}"/>
              </a:ext>
            </a:extLst>
          </p:cNvPr>
          <p:cNvSpPr txBox="1">
            <a:spLocks/>
          </p:cNvSpPr>
          <p:nvPr/>
        </p:nvSpPr>
        <p:spPr>
          <a:xfrm>
            <a:off x="6304506" y="5225053"/>
            <a:ext cx="5516318" cy="10499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00"/>
              </a:spcBef>
              <a:buNone/>
            </a:pPr>
            <a:r>
              <a:rPr lang="en-US" sz="3200" b="1" dirty="0">
                <a:solidFill>
                  <a:schemeClr val="bg1"/>
                </a:solidFill>
              </a:rPr>
              <a:t>Chris McLaren</a:t>
            </a:r>
          </a:p>
          <a:p>
            <a:pPr marL="0" indent="0" algn="ctr">
              <a:spcBef>
                <a:spcPts val="400"/>
              </a:spcBef>
              <a:buNone/>
            </a:pPr>
            <a:r>
              <a:rPr lang="en-US" sz="1800" b="1" dirty="0">
                <a:solidFill>
                  <a:schemeClr val="bg1"/>
                </a:solidFill>
              </a:rPr>
              <a:t>Executive Consultant, RCP Inc.</a:t>
            </a:r>
          </a:p>
        </p:txBody>
      </p:sp>
      <p:sp>
        <p:nvSpPr>
          <p:cNvPr id="3" name="TextBox 2">
            <a:extLst>
              <a:ext uri="{FF2B5EF4-FFF2-40B4-BE49-F238E27FC236}">
                <a16:creationId xmlns:a16="http://schemas.microsoft.com/office/drawing/2014/main" id="{BA7A6036-071E-AABD-EE03-7FB59C5A450F}"/>
              </a:ext>
            </a:extLst>
          </p:cNvPr>
          <p:cNvSpPr txBox="1"/>
          <p:nvPr/>
        </p:nvSpPr>
        <p:spPr>
          <a:xfrm>
            <a:off x="5976274" y="2573094"/>
            <a:ext cx="6172782" cy="1200329"/>
          </a:xfrm>
          <a:prstGeom prst="rect">
            <a:avLst/>
          </a:prstGeom>
          <a:noFill/>
        </p:spPr>
        <p:txBody>
          <a:bodyPr wrap="square">
            <a:spAutoFit/>
          </a:bodyPr>
          <a:lstStyle/>
          <a:p>
            <a:pPr algn="ctr"/>
            <a:r>
              <a:rPr lang="en-US" sz="3600" b="1" kern="1200" dirty="0">
                <a:solidFill>
                  <a:schemeClr val="accent4">
                    <a:lumMod val="60000"/>
                    <a:lumOff val="40000"/>
                  </a:schemeClr>
                </a:solidFill>
                <a:latin typeface="+mn-lt"/>
                <a:ea typeface="+mj-ea"/>
                <a:cs typeface="+mj-cs"/>
              </a:rPr>
              <a:t>Regional Regulator and Industry Perspectives Panel</a:t>
            </a:r>
            <a:endParaRPr lang="en-US" sz="3200" b="1" kern="1200" dirty="0">
              <a:solidFill>
                <a:schemeClr val="accent4">
                  <a:lumMod val="60000"/>
                  <a:lumOff val="40000"/>
                </a:schemeClr>
              </a:solidFill>
              <a:latin typeface="+mn-lt"/>
              <a:ea typeface="+mj-ea"/>
              <a:cs typeface="+mj-cs"/>
            </a:endParaRPr>
          </a:p>
        </p:txBody>
      </p:sp>
      <p:sp>
        <p:nvSpPr>
          <p:cNvPr id="8" name="TextBox 7">
            <a:extLst>
              <a:ext uri="{FF2B5EF4-FFF2-40B4-BE49-F238E27FC236}">
                <a16:creationId xmlns:a16="http://schemas.microsoft.com/office/drawing/2014/main" id="{E85A2836-1DC0-3B96-ED1E-B378FEE2D802}"/>
              </a:ext>
            </a:extLst>
          </p:cNvPr>
          <p:cNvSpPr txBox="1"/>
          <p:nvPr/>
        </p:nvSpPr>
        <p:spPr>
          <a:xfrm>
            <a:off x="6014665" y="6498599"/>
            <a:ext cx="6096000" cy="261610"/>
          </a:xfrm>
          <a:prstGeom prst="rect">
            <a:avLst/>
          </a:prstGeom>
          <a:noFill/>
        </p:spPr>
        <p:txBody>
          <a:bodyPr wrap="square">
            <a:spAutoFit/>
          </a:bodyPr>
          <a:lstStyle/>
          <a:p>
            <a:pPr algn="ctr"/>
            <a:r>
              <a:rPr lang="en-US" sz="1100" dirty="0">
                <a:solidFill>
                  <a:schemeClr val="bg1"/>
                </a:solidFill>
              </a:rPr>
              <a:t>PROFESSIONAL ENGINEERS | REGULATORY EXPERTS | TRUSTED PARTNERS</a:t>
            </a:r>
          </a:p>
        </p:txBody>
      </p:sp>
    </p:spTree>
    <p:custDataLst>
      <p:tags r:id="rId1"/>
    </p:custDataLst>
    <p:extLst>
      <p:ext uri="{BB962C8B-B14F-4D97-AF65-F5344CB8AC3E}">
        <p14:creationId xmlns:p14="http://schemas.microsoft.com/office/powerpoint/2010/main" val="44417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CB6C6-73EB-2BB6-C75C-3E7F45718BA8}"/>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D3BBB32A-0777-3B49-8302-5B67A7ED1EA9}"/>
              </a:ext>
            </a:extLst>
          </p:cNvPr>
          <p:cNvSpPr>
            <a:spLocks noGrp="1"/>
          </p:cNvSpPr>
          <p:nvPr>
            <p:ph type="title"/>
          </p:nvPr>
        </p:nvSpPr>
        <p:spPr>
          <a:xfrm>
            <a:off x="524545" y="18255"/>
            <a:ext cx="10515600" cy="1325563"/>
          </a:xfrm>
        </p:spPr>
        <p:txBody>
          <a:bodyPr vert="horz" lIns="91440" tIns="45720" rIns="91440" bIns="45720" rtlCol="0" anchor="ctr">
            <a:noAutofit/>
          </a:bodyPr>
          <a:lstStyle/>
          <a:p>
            <a:r>
              <a:rPr lang="en-US" sz="4800" b="1" dirty="0">
                <a:solidFill>
                  <a:srgbClr val="2795DA"/>
                </a:solidFill>
                <a:latin typeface="Calibri" panose="020F0502020204030204" pitchFamily="34" charset="0"/>
                <a:cs typeface="Calibri" panose="020F0502020204030204" pitchFamily="34" charset="0"/>
              </a:rPr>
              <a:t>What are PHMSA and NTSB Thinking?</a:t>
            </a:r>
          </a:p>
        </p:txBody>
      </p:sp>
      <p:sp>
        <p:nvSpPr>
          <p:cNvPr id="9" name="TextBox 8">
            <a:extLst>
              <a:ext uri="{FF2B5EF4-FFF2-40B4-BE49-F238E27FC236}">
                <a16:creationId xmlns:a16="http://schemas.microsoft.com/office/drawing/2014/main" id="{B79412A1-2063-DA5D-EB31-C4D876102125}"/>
              </a:ext>
            </a:extLst>
          </p:cNvPr>
          <p:cNvSpPr txBox="1"/>
          <p:nvPr/>
        </p:nvSpPr>
        <p:spPr>
          <a:xfrm>
            <a:off x="659781" y="1203092"/>
            <a:ext cx="10515600" cy="5596404"/>
          </a:xfrm>
          <a:prstGeom prst="rect">
            <a:avLst/>
          </a:prstGeom>
          <a:noFill/>
        </p:spPr>
        <p:txBody>
          <a:bodyPr wrap="square">
            <a:spAutoFit/>
          </a:bodyPr>
          <a:lstStyle/>
          <a:p>
            <a:pPr marL="457200" indent="-457200">
              <a:spcBef>
                <a:spcPts val="600"/>
              </a:spcBef>
              <a:spcAft>
                <a:spcPts val="800"/>
              </a:spcAft>
              <a:buSzPct val="70000"/>
              <a:buFont typeface="Wingdings" panose="05000000000000000000" pitchFamily="2" charset="2"/>
              <a:buChar char="q"/>
            </a:pPr>
            <a:r>
              <a:rPr lang="en-US" sz="3200" dirty="0"/>
              <a:t>Recent Priorities and Actions of PHMSA and NTSB</a:t>
            </a:r>
          </a:p>
          <a:p>
            <a:pPr marL="914400" lvl="1" indent="-457200">
              <a:spcBef>
                <a:spcPts val="600"/>
              </a:spcBef>
              <a:spcAft>
                <a:spcPts val="800"/>
              </a:spcAft>
              <a:buSzPct val="100000"/>
              <a:buFont typeface="Wingdings" panose="05000000000000000000" pitchFamily="2" charset="2"/>
              <a:buChar char="§"/>
            </a:pPr>
            <a:r>
              <a:rPr lang="en-US" sz="2700" dirty="0"/>
              <a:t>PHMSA Priorities – Memo from Linda Daugherty on July 17, 2025 </a:t>
            </a:r>
          </a:p>
          <a:p>
            <a:pPr marL="1371600" lvl="2" indent="-457200">
              <a:spcBef>
                <a:spcPts val="600"/>
              </a:spcBef>
              <a:spcAft>
                <a:spcPts val="800"/>
              </a:spcAft>
              <a:buSzPct val="70000"/>
              <a:buFont typeface="Courier New" panose="02070309020205020404" pitchFamily="49" charset="0"/>
              <a:buChar char="o"/>
            </a:pPr>
            <a:r>
              <a:rPr lang="en-US" sz="2700" dirty="0">
                <a:hlinkClick r:id="rId3"/>
              </a:rPr>
              <a:t>https://www.phmsa.dot.gov/sites/phmsa.dot.gov/files/2025-07/PHMSA%20OPS%20Inspection%20and%20Enforcement%20Priorities%20Memo.pdf</a:t>
            </a:r>
            <a:r>
              <a:rPr lang="en-US" sz="2700" dirty="0"/>
              <a:t> </a:t>
            </a:r>
          </a:p>
          <a:p>
            <a:pPr marL="1371600" lvl="2" indent="-457200">
              <a:spcBef>
                <a:spcPts val="600"/>
              </a:spcBef>
              <a:spcAft>
                <a:spcPts val="800"/>
              </a:spcAft>
              <a:buSzPct val="70000"/>
              <a:buFont typeface="Courier New" panose="02070309020205020404" pitchFamily="49" charset="0"/>
              <a:buChar char="o"/>
            </a:pPr>
            <a:r>
              <a:rPr lang="en-US" sz="2800" dirty="0">
                <a:hlinkClick r:id="rId4"/>
              </a:rPr>
              <a:t>https://primis.phmsa.dot.gov/enforcement-data/summaries</a:t>
            </a:r>
            <a:r>
              <a:rPr lang="en-US" sz="2800" dirty="0"/>
              <a:t> </a:t>
            </a:r>
          </a:p>
          <a:p>
            <a:pPr marL="914400" lvl="1" indent="-457200">
              <a:spcBef>
                <a:spcPts val="600"/>
              </a:spcBef>
              <a:spcAft>
                <a:spcPts val="800"/>
              </a:spcAft>
              <a:buSzPct val="100000"/>
              <a:buFont typeface="Wingdings" panose="05000000000000000000" pitchFamily="2" charset="2"/>
              <a:buChar char="§"/>
            </a:pPr>
            <a:r>
              <a:rPr lang="en-US" sz="2700" dirty="0"/>
              <a:t>NTSB Open Investigations and Reports</a:t>
            </a:r>
          </a:p>
          <a:p>
            <a:pPr marL="1371600" lvl="2" indent="-457200">
              <a:spcBef>
                <a:spcPts val="600"/>
              </a:spcBef>
              <a:spcAft>
                <a:spcPts val="800"/>
              </a:spcAft>
              <a:buSzPct val="70000"/>
              <a:buFont typeface="Courier New" panose="02070309020205020404" pitchFamily="49" charset="0"/>
              <a:buChar char="o"/>
            </a:pPr>
            <a:r>
              <a:rPr lang="en-US" sz="2700" dirty="0">
                <a:hlinkClick r:id="rId5"/>
              </a:rPr>
              <a:t>https://www.ntsb.gov/investigations/Pages/Investigations.aspx</a:t>
            </a:r>
            <a:r>
              <a:rPr lang="en-US" sz="2700" dirty="0"/>
              <a:t> </a:t>
            </a:r>
          </a:p>
          <a:p>
            <a:pPr marL="457200" indent="-457200">
              <a:spcBef>
                <a:spcPts val="600"/>
              </a:spcBef>
              <a:spcAft>
                <a:spcPts val="800"/>
              </a:spcAft>
              <a:buSzPct val="70000"/>
              <a:buFont typeface="Wingdings" panose="05000000000000000000" pitchFamily="2" charset="2"/>
              <a:buChar char="q"/>
            </a:pPr>
            <a:endParaRPr lang="en-US" sz="2700" dirty="0"/>
          </a:p>
          <a:p>
            <a:pPr marL="457200" indent="-457200">
              <a:spcBef>
                <a:spcPts val="600"/>
              </a:spcBef>
              <a:spcAft>
                <a:spcPts val="800"/>
              </a:spcAft>
              <a:buSzPct val="70000"/>
              <a:buFont typeface="Wingdings" panose="05000000000000000000" pitchFamily="2" charset="2"/>
              <a:buChar char="q"/>
            </a:pPr>
            <a:endParaRPr lang="en-US" sz="2700" dirty="0"/>
          </a:p>
        </p:txBody>
      </p:sp>
    </p:spTree>
    <p:extLst>
      <p:ext uri="{BB962C8B-B14F-4D97-AF65-F5344CB8AC3E}">
        <p14:creationId xmlns:p14="http://schemas.microsoft.com/office/powerpoint/2010/main" val="254293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237A-046F-1410-8840-99100183DD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AA814-70D8-B020-49EB-3C50E6E09A6B}"/>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AA4794B6-E801-840B-B6C9-8C42C0E2F284}"/>
              </a:ext>
            </a:extLst>
          </p:cNvPr>
          <p:cNvSpPr>
            <a:spLocks noGrp="1"/>
          </p:cNvSpPr>
          <p:nvPr>
            <p:ph type="title"/>
          </p:nvPr>
        </p:nvSpPr>
        <p:spPr>
          <a:xfrm>
            <a:off x="485274" y="18255"/>
            <a:ext cx="10515600" cy="1325563"/>
          </a:xfrm>
        </p:spPr>
        <p:txBody>
          <a:bodyPr vert="horz" lIns="91440" tIns="45720" rIns="91440" bIns="45720" rtlCol="0" anchor="ctr">
            <a:noAutofit/>
          </a:bodyPr>
          <a:lstStyle/>
          <a:p>
            <a:r>
              <a:rPr lang="en-US" sz="4600" b="1" dirty="0">
                <a:solidFill>
                  <a:srgbClr val="2795DA"/>
                </a:solidFill>
                <a:latin typeface="Calibri" panose="020F0502020204030204" pitchFamily="34" charset="0"/>
                <a:cs typeface="Calibri" panose="020F0502020204030204" pitchFamily="34" charset="0"/>
              </a:rPr>
              <a:t>PHMSA Recent Inspection Policy Memo</a:t>
            </a:r>
          </a:p>
        </p:txBody>
      </p:sp>
      <p:sp>
        <p:nvSpPr>
          <p:cNvPr id="9" name="TextBox 8">
            <a:extLst>
              <a:ext uri="{FF2B5EF4-FFF2-40B4-BE49-F238E27FC236}">
                <a16:creationId xmlns:a16="http://schemas.microsoft.com/office/drawing/2014/main" id="{77694CC8-7407-AF6B-4502-79FA7519D418}"/>
              </a:ext>
            </a:extLst>
          </p:cNvPr>
          <p:cNvSpPr txBox="1"/>
          <p:nvPr/>
        </p:nvSpPr>
        <p:spPr>
          <a:xfrm>
            <a:off x="602344" y="1119697"/>
            <a:ext cx="11104382" cy="5252720"/>
          </a:xfrm>
          <a:prstGeom prst="rect">
            <a:avLst/>
          </a:prstGeom>
          <a:noFill/>
        </p:spPr>
        <p:txBody>
          <a:bodyPr wrap="square">
            <a:spAutoFit/>
          </a:bodyPr>
          <a:lstStyle/>
          <a:p>
            <a:pPr marL="457200" indent="-457200">
              <a:spcBef>
                <a:spcPts val="600"/>
              </a:spcBef>
              <a:spcAft>
                <a:spcPts val="800"/>
              </a:spcAft>
              <a:buSzPct val="70000"/>
              <a:buFont typeface="Wingdings" panose="05000000000000000000" pitchFamily="2" charset="2"/>
              <a:buChar char="q"/>
            </a:pPr>
            <a:r>
              <a:rPr lang="en-US" sz="2600" dirty="0"/>
              <a:t>PHMSA priorities are detailed in the </a:t>
            </a:r>
            <a:r>
              <a:rPr lang="en-US" sz="2600" i="1" dirty="0"/>
              <a:t>Memo on Inspection and Enforcement Priorities</a:t>
            </a:r>
            <a:r>
              <a:rPr lang="en-US" sz="2600" dirty="0"/>
              <a:t>, dated July 17, 2025, which directs OPS staff to focus on these priorities when conducting inspections and investigations and when initiating enforcement actions against owners and operators of pipeline facilities. </a:t>
            </a:r>
          </a:p>
          <a:p>
            <a:pPr marL="457200" indent="-457200">
              <a:spcBef>
                <a:spcPts val="600"/>
              </a:spcBef>
              <a:spcAft>
                <a:spcPts val="800"/>
              </a:spcAft>
              <a:buSzPct val="70000"/>
              <a:buFont typeface="Wingdings" panose="05000000000000000000" pitchFamily="2" charset="2"/>
              <a:buChar char="q"/>
            </a:pPr>
            <a:r>
              <a:rPr lang="en-US" sz="2600" dirty="0"/>
              <a:t>This directive is intended to concentrate inspection resources on areas with the highest potential safety impact and to ensure nationwide consistency in compliance. Regulators are also expected to verify operator adherence to recent, more stringent rulemakings, including the 2025 IBR standards updates.</a:t>
            </a:r>
          </a:p>
          <a:p>
            <a:pPr marL="457200" indent="-457200">
              <a:spcBef>
                <a:spcPts val="600"/>
              </a:spcBef>
              <a:spcAft>
                <a:spcPts val="800"/>
              </a:spcAft>
              <a:buSzPct val="70000"/>
              <a:buFont typeface="Wingdings" panose="05000000000000000000" pitchFamily="2" charset="2"/>
              <a:buChar char="q"/>
            </a:pPr>
            <a:r>
              <a:rPr lang="en-US" sz="2600" dirty="0"/>
              <a:t>State authorities operating under agreements to perform inspections and investigations on behalf of PHMSA are expected to follow these priorities to the same extent as OPS staff. </a:t>
            </a:r>
          </a:p>
        </p:txBody>
      </p:sp>
    </p:spTree>
    <p:extLst>
      <p:ext uri="{BB962C8B-B14F-4D97-AF65-F5344CB8AC3E}">
        <p14:creationId xmlns:p14="http://schemas.microsoft.com/office/powerpoint/2010/main" val="381442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81F5-1A7D-B5AF-E91F-DE42CA3A6A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96D10-EF9D-EB37-8968-31BBC19932B6}"/>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1C35CEE7-2127-944B-B11A-AB37489FEE55}"/>
              </a:ext>
            </a:extLst>
          </p:cNvPr>
          <p:cNvSpPr>
            <a:spLocks noGrp="1"/>
          </p:cNvSpPr>
          <p:nvPr>
            <p:ph type="title"/>
          </p:nvPr>
        </p:nvSpPr>
        <p:spPr>
          <a:xfrm>
            <a:off x="485274" y="18255"/>
            <a:ext cx="10515600" cy="1325563"/>
          </a:xfrm>
        </p:spPr>
        <p:txBody>
          <a:bodyPr vert="horz" lIns="91440" tIns="45720" rIns="91440" bIns="45720" rtlCol="0" anchor="ctr">
            <a:noAutofit/>
          </a:bodyPr>
          <a:lstStyle/>
          <a:p>
            <a:r>
              <a:rPr lang="en-US" sz="4800" b="1" dirty="0">
                <a:solidFill>
                  <a:srgbClr val="2795DA"/>
                </a:solidFill>
                <a:latin typeface="Calibri" panose="020F0502020204030204" pitchFamily="34" charset="0"/>
                <a:cs typeface="Calibri" panose="020F0502020204030204" pitchFamily="34" charset="0"/>
              </a:rPr>
              <a:t>Recent Priorities of PHMSA</a:t>
            </a:r>
          </a:p>
        </p:txBody>
      </p:sp>
      <p:sp>
        <p:nvSpPr>
          <p:cNvPr id="9" name="TextBox 8">
            <a:extLst>
              <a:ext uri="{FF2B5EF4-FFF2-40B4-BE49-F238E27FC236}">
                <a16:creationId xmlns:a16="http://schemas.microsoft.com/office/drawing/2014/main" id="{7695A9EE-1C02-AD05-A610-1B5612ECFC8C}"/>
              </a:ext>
            </a:extLst>
          </p:cNvPr>
          <p:cNvSpPr txBox="1"/>
          <p:nvPr/>
        </p:nvSpPr>
        <p:spPr>
          <a:xfrm>
            <a:off x="704017" y="1158951"/>
            <a:ext cx="10296858" cy="4985980"/>
          </a:xfrm>
          <a:prstGeom prst="rect">
            <a:avLst/>
          </a:prstGeom>
          <a:noFill/>
        </p:spPr>
        <p:txBody>
          <a:bodyPr wrap="square">
            <a:spAutoFit/>
          </a:bodyPr>
          <a:lstStyle/>
          <a:p>
            <a:pPr marL="457200" indent="-457200">
              <a:spcBef>
                <a:spcPts val="600"/>
              </a:spcBef>
              <a:spcAft>
                <a:spcPts val="1200"/>
              </a:spcAft>
              <a:buSzPct val="70000"/>
              <a:buFont typeface="Wingdings" panose="05000000000000000000" pitchFamily="2" charset="2"/>
              <a:buChar char="q"/>
            </a:pPr>
            <a:r>
              <a:rPr lang="en-US" sz="2600" b="1" dirty="0"/>
              <a:t>Priority 1: Incidents and Accidents</a:t>
            </a:r>
          </a:p>
          <a:p>
            <a:pPr marL="914400" lvl="1" indent="-457200">
              <a:spcBef>
                <a:spcPts val="600"/>
              </a:spcBef>
              <a:spcAft>
                <a:spcPts val="1200"/>
              </a:spcAft>
              <a:buSzPct val="100000"/>
              <a:buFont typeface="Wingdings" panose="05000000000000000000" pitchFamily="2" charset="2"/>
              <a:buChar char="§"/>
            </a:pPr>
            <a:r>
              <a:rPr lang="en-US" sz="2600" dirty="0"/>
              <a:t>In support of incident investigations, PHMSA is issuing Corrective Action Orders (CAOs), often including Root Cause Failure Analysis (RCFA), and then almost immediately conducts an integrated inspection on operators who have failed to identify systemic issues.</a:t>
            </a:r>
          </a:p>
          <a:p>
            <a:pPr marL="457200" indent="-457200">
              <a:spcBef>
                <a:spcPts val="600"/>
              </a:spcBef>
              <a:spcAft>
                <a:spcPts val="1200"/>
              </a:spcAft>
              <a:buSzPct val="70000"/>
              <a:buFont typeface="Wingdings" panose="05000000000000000000" pitchFamily="2" charset="2"/>
              <a:buChar char="q"/>
            </a:pPr>
            <a:r>
              <a:rPr lang="en-US" sz="2600" b="1" dirty="0"/>
              <a:t>Priority 2: High and Moderate Consequence Areas</a:t>
            </a:r>
          </a:p>
          <a:p>
            <a:pPr marL="914400" lvl="1" indent="-457200">
              <a:spcBef>
                <a:spcPts val="600"/>
              </a:spcBef>
              <a:spcAft>
                <a:spcPts val="1200"/>
              </a:spcAft>
              <a:buSzPct val="100000"/>
              <a:buFont typeface="Wingdings" panose="05000000000000000000" pitchFamily="2" charset="2"/>
              <a:buChar char="§"/>
            </a:pPr>
            <a:r>
              <a:rPr lang="en-US" sz="2600" dirty="0"/>
              <a:t>In audits of HCA and MCA determinations, we have consistently observed this as a common weakness, with operators often struggling to accurately identify and classify these areas.</a:t>
            </a:r>
          </a:p>
          <a:p>
            <a:pPr>
              <a:spcBef>
                <a:spcPts val="600"/>
              </a:spcBef>
              <a:spcAft>
                <a:spcPts val="1200"/>
              </a:spcAft>
              <a:buSzPct val="70000"/>
            </a:pPr>
            <a:endParaRPr lang="en-US" sz="2400" dirty="0"/>
          </a:p>
        </p:txBody>
      </p:sp>
      <p:sp>
        <p:nvSpPr>
          <p:cNvPr id="5" name="TextBox 4">
            <a:extLst>
              <a:ext uri="{FF2B5EF4-FFF2-40B4-BE49-F238E27FC236}">
                <a16:creationId xmlns:a16="http://schemas.microsoft.com/office/drawing/2014/main" id="{61884DA3-B525-0E9A-363D-6773164147D4}"/>
              </a:ext>
            </a:extLst>
          </p:cNvPr>
          <p:cNvSpPr txBox="1"/>
          <p:nvPr/>
        </p:nvSpPr>
        <p:spPr>
          <a:xfrm>
            <a:off x="10639701" y="6316662"/>
            <a:ext cx="1403782" cy="400110"/>
          </a:xfrm>
          <a:prstGeom prst="rect">
            <a:avLst/>
          </a:prstGeom>
          <a:noFill/>
        </p:spPr>
        <p:txBody>
          <a:bodyPr wrap="none" rtlCol="0">
            <a:spAutoFit/>
          </a:bodyPr>
          <a:lstStyle/>
          <a:p>
            <a:r>
              <a:rPr lang="en-US" sz="2000" b="1" i="1" dirty="0"/>
              <a:t>Continued..</a:t>
            </a:r>
          </a:p>
        </p:txBody>
      </p:sp>
    </p:spTree>
    <p:extLst>
      <p:ext uri="{BB962C8B-B14F-4D97-AF65-F5344CB8AC3E}">
        <p14:creationId xmlns:p14="http://schemas.microsoft.com/office/powerpoint/2010/main" val="406538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922E-3780-CA60-5A59-96B2945970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69384F-3ADA-1247-7C84-042F80974A4B}"/>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E5E2203F-B57A-ADC1-7435-E3FE9AB7D758}"/>
              </a:ext>
            </a:extLst>
          </p:cNvPr>
          <p:cNvSpPr>
            <a:spLocks noGrp="1"/>
          </p:cNvSpPr>
          <p:nvPr>
            <p:ph type="title"/>
          </p:nvPr>
        </p:nvSpPr>
        <p:spPr>
          <a:xfrm>
            <a:off x="485274" y="18255"/>
            <a:ext cx="10515600" cy="1325563"/>
          </a:xfrm>
        </p:spPr>
        <p:txBody>
          <a:bodyPr vert="horz" lIns="91440" tIns="45720" rIns="91440" bIns="45720" rtlCol="0" anchor="ctr">
            <a:noAutofit/>
          </a:bodyPr>
          <a:lstStyle/>
          <a:p>
            <a:r>
              <a:rPr lang="en-US" sz="4800" b="1" dirty="0">
                <a:solidFill>
                  <a:srgbClr val="2795DA"/>
                </a:solidFill>
                <a:latin typeface="Calibri" panose="020F0502020204030204" pitchFamily="34" charset="0"/>
                <a:cs typeface="Calibri" panose="020F0502020204030204" pitchFamily="34" charset="0"/>
              </a:rPr>
              <a:t>Recent Priorities of PHMSA</a:t>
            </a:r>
          </a:p>
        </p:txBody>
      </p:sp>
      <p:sp>
        <p:nvSpPr>
          <p:cNvPr id="9" name="TextBox 8">
            <a:extLst>
              <a:ext uri="{FF2B5EF4-FFF2-40B4-BE49-F238E27FC236}">
                <a16:creationId xmlns:a16="http://schemas.microsoft.com/office/drawing/2014/main" id="{C1ABD377-341A-8B6C-7886-18A1F268556D}"/>
              </a:ext>
            </a:extLst>
          </p:cNvPr>
          <p:cNvSpPr txBox="1"/>
          <p:nvPr/>
        </p:nvSpPr>
        <p:spPr>
          <a:xfrm>
            <a:off x="704017" y="1158951"/>
            <a:ext cx="10804042" cy="5391219"/>
          </a:xfrm>
          <a:prstGeom prst="rect">
            <a:avLst/>
          </a:prstGeom>
          <a:noFill/>
        </p:spPr>
        <p:txBody>
          <a:bodyPr wrap="square">
            <a:spAutoFit/>
          </a:bodyPr>
          <a:lstStyle/>
          <a:p>
            <a:pPr marL="457200" indent="-457200">
              <a:spcBef>
                <a:spcPts val="600"/>
              </a:spcBef>
              <a:spcAft>
                <a:spcPts val="800"/>
              </a:spcAft>
              <a:buSzPct val="70000"/>
              <a:buFont typeface="Wingdings" panose="05000000000000000000" pitchFamily="2" charset="2"/>
              <a:buChar char="q"/>
            </a:pPr>
            <a:r>
              <a:rPr lang="en-US" sz="2600" b="1" dirty="0"/>
              <a:t>Priority 3: Control Room Management and Leak Detection</a:t>
            </a:r>
          </a:p>
          <a:p>
            <a:pPr marL="914400" lvl="1" indent="-457200">
              <a:spcBef>
                <a:spcPts val="600"/>
              </a:spcBef>
              <a:spcAft>
                <a:spcPts val="800"/>
              </a:spcAft>
              <a:buSzPct val="100000"/>
              <a:buFont typeface="Wingdings" panose="05000000000000000000" pitchFamily="2" charset="2"/>
              <a:buChar char="§"/>
            </a:pPr>
            <a:r>
              <a:rPr lang="en-US" sz="2600" dirty="0"/>
              <a:t>This has long been a focus area for PHMSA, and we continue to see increased scrutiny and aggressive enforcement related to control room management and leak detection programs. </a:t>
            </a:r>
          </a:p>
          <a:p>
            <a:pPr marL="457200" indent="-457200">
              <a:spcBef>
                <a:spcPts val="600"/>
              </a:spcBef>
              <a:spcAft>
                <a:spcPts val="800"/>
              </a:spcAft>
              <a:buSzPct val="70000"/>
              <a:buFont typeface="Wingdings" panose="05000000000000000000" pitchFamily="2" charset="2"/>
              <a:buChar char="q"/>
            </a:pPr>
            <a:r>
              <a:rPr lang="en-US" sz="2600" b="1" dirty="0"/>
              <a:t>Priority 4: Damage Prevention</a:t>
            </a:r>
          </a:p>
          <a:p>
            <a:pPr marL="914400" lvl="1" indent="-457200">
              <a:spcBef>
                <a:spcPts val="600"/>
              </a:spcBef>
              <a:spcAft>
                <a:spcPts val="800"/>
              </a:spcAft>
              <a:buSzPct val="100000"/>
              <a:buFont typeface="Wingdings" panose="05000000000000000000" pitchFamily="2" charset="2"/>
              <a:buChar char="§"/>
            </a:pPr>
            <a:r>
              <a:rPr lang="en-US" sz="2600" dirty="0"/>
              <a:t>We are seeing an increase in specialized audits focused on damage prevention and public awareness programs.</a:t>
            </a:r>
          </a:p>
          <a:p>
            <a:pPr marL="457200" indent="-457200">
              <a:spcBef>
                <a:spcPts val="600"/>
              </a:spcBef>
              <a:spcAft>
                <a:spcPts val="800"/>
              </a:spcAft>
              <a:buSzPct val="70000"/>
              <a:buFont typeface="Wingdings" panose="05000000000000000000" pitchFamily="2" charset="2"/>
              <a:buChar char="q"/>
            </a:pPr>
            <a:r>
              <a:rPr lang="en-US" sz="2600" b="1" dirty="0"/>
              <a:t>Priority 5: Transactions and Due Diligence</a:t>
            </a:r>
          </a:p>
          <a:p>
            <a:pPr marL="914400" lvl="1" indent="-457200">
              <a:spcBef>
                <a:spcPts val="600"/>
              </a:spcBef>
              <a:spcAft>
                <a:spcPts val="800"/>
              </a:spcAft>
              <a:buSzPct val="100000"/>
              <a:buFont typeface="Wingdings" panose="05000000000000000000" pitchFamily="2" charset="2"/>
              <a:buChar char="§"/>
            </a:pPr>
            <a:r>
              <a:rPr lang="en-US" sz="2600" dirty="0"/>
              <a:t>In supporting due diligence activities, we are observing that operators are placing greater emphasis on understanding the assets they are acquiring in order to better assess and manage potential liabilities.</a:t>
            </a:r>
          </a:p>
        </p:txBody>
      </p:sp>
    </p:spTree>
    <p:extLst>
      <p:ext uri="{BB962C8B-B14F-4D97-AF65-F5344CB8AC3E}">
        <p14:creationId xmlns:p14="http://schemas.microsoft.com/office/powerpoint/2010/main" val="295969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90EF-A5DD-590B-E92E-552612D324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FAA4B-2B1A-E264-25BD-BF5F7E0BC597}"/>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C4C1B165-69FC-4F30-74EB-8D6E3A34183E}"/>
              </a:ext>
            </a:extLst>
          </p:cNvPr>
          <p:cNvSpPr>
            <a:spLocks noGrp="1"/>
          </p:cNvSpPr>
          <p:nvPr>
            <p:ph type="title"/>
          </p:nvPr>
        </p:nvSpPr>
        <p:spPr>
          <a:xfrm>
            <a:off x="485274" y="18255"/>
            <a:ext cx="10515600" cy="1325563"/>
          </a:xfrm>
        </p:spPr>
        <p:txBody>
          <a:bodyPr vert="horz" lIns="91440" tIns="45720" rIns="91440" bIns="45720" rtlCol="0" anchor="ctr">
            <a:noAutofit/>
          </a:bodyPr>
          <a:lstStyle/>
          <a:p>
            <a:r>
              <a:rPr lang="en-US" sz="4800" b="1" dirty="0">
                <a:solidFill>
                  <a:srgbClr val="2795DA"/>
                </a:solidFill>
                <a:latin typeface="Calibri" panose="020F0502020204030204" pitchFamily="34" charset="0"/>
                <a:cs typeface="Calibri" panose="020F0502020204030204" pitchFamily="34" charset="0"/>
              </a:rPr>
              <a:t>PHMSA Enforcement Trends</a:t>
            </a:r>
          </a:p>
        </p:txBody>
      </p:sp>
      <p:sp>
        <p:nvSpPr>
          <p:cNvPr id="9" name="TextBox 8">
            <a:extLst>
              <a:ext uri="{FF2B5EF4-FFF2-40B4-BE49-F238E27FC236}">
                <a16:creationId xmlns:a16="http://schemas.microsoft.com/office/drawing/2014/main" id="{BEC433B5-EB9A-7B9F-A2F1-CB884B347824}"/>
              </a:ext>
            </a:extLst>
          </p:cNvPr>
          <p:cNvSpPr txBox="1"/>
          <p:nvPr/>
        </p:nvSpPr>
        <p:spPr>
          <a:xfrm>
            <a:off x="664260" y="1243459"/>
            <a:ext cx="10689540" cy="4811574"/>
          </a:xfrm>
          <a:prstGeom prst="rect">
            <a:avLst/>
          </a:prstGeom>
          <a:noFill/>
        </p:spPr>
        <p:txBody>
          <a:bodyPr wrap="square">
            <a:spAutoFit/>
          </a:bodyPr>
          <a:lstStyle/>
          <a:p>
            <a:pPr marL="457200" indent="-457200">
              <a:spcBef>
                <a:spcPts val="600"/>
              </a:spcBef>
              <a:spcAft>
                <a:spcPts val="800"/>
              </a:spcAft>
              <a:buSzPct val="70000"/>
              <a:buFont typeface="Wingdings" panose="05000000000000000000" pitchFamily="2" charset="2"/>
              <a:buChar char="q"/>
            </a:pPr>
            <a:r>
              <a:rPr lang="en-US" sz="2600" dirty="0"/>
              <a:t>In inspections, there is increased focus on reporting and procedures. </a:t>
            </a:r>
          </a:p>
          <a:p>
            <a:pPr marL="457200" indent="-457200">
              <a:spcBef>
                <a:spcPts val="600"/>
              </a:spcBef>
              <a:spcAft>
                <a:spcPts val="800"/>
              </a:spcAft>
              <a:buSzPct val="70000"/>
              <a:buFont typeface="Wingdings" panose="05000000000000000000" pitchFamily="2" charset="2"/>
              <a:buChar char="q"/>
            </a:pPr>
            <a:r>
              <a:rPr lang="en-US" sz="2600" dirty="0"/>
              <a:t>In incident investigations, there is increased focus on control room management (CRM), leak detection, and procedures.</a:t>
            </a:r>
          </a:p>
          <a:p>
            <a:pPr marL="457200" indent="-457200">
              <a:spcBef>
                <a:spcPts val="600"/>
              </a:spcBef>
              <a:spcAft>
                <a:spcPts val="800"/>
              </a:spcAft>
              <a:buSzPct val="70000"/>
              <a:buFont typeface="Wingdings" panose="05000000000000000000" pitchFamily="2" charset="2"/>
              <a:buChar char="q"/>
            </a:pPr>
            <a:r>
              <a:rPr lang="en-US" sz="2600" dirty="0"/>
              <a:t>A lack of sufficient specificity in procedures is being noted in enforcement actions.</a:t>
            </a:r>
          </a:p>
          <a:p>
            <a:pPr marL="457200" indent="-457200">
              <a:spcBef>
                <a:spcPts val="600"/>
              </a:spcBef>
              <a:spcAft>
                <a:spcPts val="800"/>
              </a:spcAft>
              <a:buSzPct val="70000"/>
              <a:buFont typeface="Wingdings" panose="05000000000000000000" pitchFamily="2" charset="2"/>
              <a:buChar char="q"/>
            </a:pPr>
            <a:r>
              <a:rPr lang="en-US" sz="2600" dirty="0"/>
              <a:t>Procedures are not policies; they must provide step-by-step instructions detailed enough for two different individuals to perform the same task and achieve consistent results. </a:t>
            </a:r>
          </a:p>
          <a:p>
            <a:pPr marL="457200" indent="-457200">
              <a:spcBef>
                <a:spcPts val="600"/>
              </a:spcBef>
              <a:spcAft>
                <a:spcPts val="800"/>
              </a:spcAft>
              <a:buSzPct val="70000"/>
              <a:buFont typeface="Wingdings" panose="05000000000000000000" pitchFamily="2" charset="2"/>
              <a:buChar char="q"/>
            </a:pPr>
            <a:r>
              <a:rPr lang="en-US" sz="2600" dirty="0"/>
              <a:t>Procedures should clearly define how personnel conduct specific tasks and may include required notes and cautions.</a:t>
            </a:r>
          </a:p>
        </p:txBody>
      </p:sp>
    </p:spTree>
    <p:extLst>
      <p:ext uri="{BB962C8B-B14F-4D97-AF65-F5344CB8AC3E}">
        <p14:creationId xmlns:p14="http://schemas.microsoft.com/office/powerpoint/2010/main" val="27960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EBB6-5DED-714B-4D4C-61A634D9F6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40AAF-1AAA-834B-D53C-83C193B2DB2B}"/>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7C402252-B84B-37DA-7EC0-A96B7DB82DCC}"/>
              </a:ext>
            </a:extLst>
          </p:cNvPr>
          <p:cNvSpPr>
            <a:spLocks noGrp="1"/>
          </p:cNvSpPr>
          <p:nvPr>
            <p:ph type="title"/>
          </p:nvPr>
        </p:nvSpPr>
        <p:spPr>
          <a:xfrm>
            <a:off x="485274" y="18255"/>
            <a:ext cx="10515600" cy="1325563"/>
          </a:xfrm>
        </p:spPr>
        <p:txBody>
          <a:bodyPr vert="horz" lIns="91440" tIns="45720" rIns="91440" bIns="45720" rtlCol="0" anchor="ctr">
            <a:noAutofit/>
          </a:bodyPr>
          <a:lstStyle/>
          <a:p>
            <a:r>
              <a:rPr lang="en-US" sz="4800" b="1" dirty="0">
                <a:solidFill>
                  <a:srgbClr val="2795DA"/>
                </a:solidFill>
                <a:latin typeface="Calibri" panose="020F0502020204030204" pitchFamily="34" charset="0"/>
                <a:cs typeface="Calibri" panose="020F0502020204030204" pitchFamily="34" charset="0"/>
              </a:rPr>
              <a:t>Recent Priorities and Actions of NTSB</a:t>
            </a:r>
          </a:p>
        </p:txBody>
      </p:sp>
      <p:sp>
        <p:nvSpPr>
          <p:cNvPr id="9" name="TextBox 8">
            <a:extLst>
              <a:ext uri="{FF2B5EF4-FFF2-40B4-BE49-F238E27FC236}">
                <a16:creationId xmlns:a16="http://schemas.microsoft.com/office/drawing/2014/main" id="{03BA1EFB-961B-712B-22BE-DF2E7A185C47}"/>
              </a:ext>
            </a:extLst>
          </p:cNvPr>
          <p:cNvSpPr txBox="1"/>
          <p:nvPr/>
        </p:nvSpPr>
        <p:spPr>
          <a:xfrm>
            <a:off x="661736" y="1223274"/>
            <a:ext cx="10946684" cy="4308872"/>
          </a:xfrm>
          <a:prstGeom prst="rect">
            <a:avLst/>
          </a:prstGeom>
          <a:noFill/>
        </p:spPr>
        <p:txBody>
          <a:bodyPr wrap="square">
            <a:spAutoFit/>
          </a:bodyPr>
          <a:lstStyle/>
          <a:p>
            <a:pPr marL="457200" indent="-457200">
              <a:spcAft>
                <a:spcPts val="600"/>
              </a:spcAft>
              <a:buSzPct val="70000"/>
              <a:buFont typeface="Wingdings" panose="05000000000000000000" pitchFamily="2" charset="2"/>
              <a:buChar char="q"/>
            </a:pPr>
            <a:r>
              <a:rPr lang="en-US" sz="2700" dirty="0"/>
              <a:t>The NTSB continues to focus on gas-fueled home and building explosions. Key trends identified in recent investigation reports include:</a:t>
            </a:r>
          </a:p>
          <a:p>
            <a:pPr marL="914400" lvl="1" indent="-457200">
              <a:spcAft>
                <a:spcPts val="600"/>
              </a:spcAft>
              <a:buSzPct val="100000"/>
              <a:buFont typeface="Wingdings" panose="05000000000000000000" pitchFamily="2" charset="2"/>
              <a:buChar char="§"/>
            </a:pPr>
            <a:r>
              <a:rPr lang="en-US" sz="2600" dirty="0"/>
              <a:t>Aldyl A Piping Failures</a:t>
            </a:r>
          </a:p>
          <a:p>
            <a:pPr marL="914400" lvl="1" indent="-457200">
              <a:spcAft>
                <a:spcPts val="600"/>
              </a:spcAft>
              <a:buSzPct val="100000"/>
              <a:buFont typeface="Wingdings" panose="05000000000000000000" pitchFamily="2" charset="2"/>
              <a:buChar char="§"/>
            </a:pPr>
            <a:r>
              <a:rPr lang="en-US" sz="2600" dirty="0"/>
              <a:t>Compression Coupling Leaks</a:t>
            </a:r>
          </a:p>
          <a:p>
            <a:pPr marL="914400" lvl="1" indent="-457200">
              <a:spcAft>
                <a:spcPts val="600"/>
              </a:spcAft>
              <a:buSzPct val="100000"/>
              <a:buFont typeface="Wingdings" panose="05000000000000000000" pitchFamily="2" charset="2"/>
              <a:buChar char="§"/>
            </a:pPr>
            <a:r>
              <a:rPr lang="en-US" sz="2600" dirty="0"/>
              <a:t>Insufficient Leak Management Program</a:t>
            </a:r>
          </a:p>
          <a:p>
            <a:pPr marL="914400" lvl="1" indent="-457200">
              <a:spcAft>
                <a:spcPts val="600"/>
              </a:spcAft>
              <a:buSzPct val="100000"/>
              <a:buFont typeface="Wingdings" panose="05000000000000000000" pitchFamily="2" charset="2"/>
              <a:buChar char="§"/>
            </a:pPr>
            <a:r>
              <a:rPr lang="en-US" sz="2600" dirty="0"/>
              <a:t>Inadequate Distribution Integrity Management Program (DIMP)</a:t>
            </a:r>
          </a:p>
          <a:p>
            <a:pPr marL="914400" lvl="1" indent="-457200">
              <a:spcAft>
                <a:spcPts val="600"/>
              </a:spcAft>
              <a:buSzPct val="100000"/>
              <a:buFont typeface="Wingdings" panose="05000000000000000000" pitchFamily="2" charset="2"/>
              <a:buChar char="§"/>
            </a:pPr>
            <a:r>
              <a:rPr lang="en-US" sz="2600" dirty="0"/>
              <a:t>Ineffective Public Awareness Program</a:t>
            </a:r>
          </a:p>
          <a:p>
            <a:pPr marL="914400" lvl="1" indent="-457200">
              <a:spcAft>
                <a:spcPts val="600"/>
              </a:spcAft>
              <a:buSzPct val="100000"/>
              <a:buFont typeface="Wingdings" panose="05000000000000000000" pitchFamily="2" charset="2"/>
              <a:buChar char="§"/>
            </a:pPr>
            <a:r>
              <a:rPr lang="en-US" sz="2600" dirty="0"/>
              <a:t>Absence of Natural Gas Detection Alarms in Buildings.</a:t>
            </a:r>
          </a:p>
          <a:p>
            <a:pPr>
              <a:spcBef>
                <a:spcPts val="600"/>
              </a:spcBef>
              <a:spcAft>
                <a:spcPts val="800"/>
              </a:spcAft>
              <a:buSzPct val="70000"/>
            </a:pPr>
            <a:r>
              <a:rPr lang="en-US" sz="2600" dirty="0">
                <a:hlinkClick r:id="rId3"/>
              </a:rPr>
              <a:t>https://www.ntsb.gov/investigations/Pages/Investigations.aspx</a:t>
            </a:r>
            <a:r>
              <a:rPr lang="en-US" sz="2600" dirty="0"/>
              <a:t>  </a:t>
            </a:r>
          </a:p>
        </p:txBody>
      </p:sp>
      <p:sp>
        <p:nvSpPr>
          <p:cNvPr id="5" name="TextBox 4">
            <a:extLst>
              <a:ext uri="{FF2B5EF4-FFF2-40B4-BE49-F238E27FC236}">
                <a16:creationId xmlns:a16="http://schemas.microsoft.com/office/drawing/2014/main" id="{1E2D4DC5-FC12-E95D-602B-AEF62A6FEA37}"/>
              </a:ext>
            </a:extLst>
          </p:cNvPr>
          <p:cNvSpPr txBox="1"/>
          <p:nvPr/>
        </p:nvSpPr>
        <p:spPr>
          <a:xfrm>
            <a:off x="1418992" y="5827773"/>
            <a:ext cx="10189428" cy="769441"/>
          </a:xfrm>
          <a:prstGeom prst="rect">
            <a:avLst/>
          </a:prstGeom>
          <a:solidFill>
            <a:schemeClr val="bg2"/>
          </a:solidFill>
          <a:ln>
            <a:solidFill>
              <a:schemeClr val="tx1"/>
            </a:solidFill>
          </a:ln>
        </p:spPr>
        <p:txBody>
          <a:bodyPr wrap="square">
            <a:spAutoFit/>
          </a:bodyPr>
          <a:lstStyle/>
          <a:p>
            <a:pPr algn="ctr">
              <a:spcBef>
                <a:spcPts val="600"/>
              </a:spcBef>
              <a:spcAft>
                <a:spcPts val="800"/>
              </a:spcAft>
              <a:buSzPct val="70000"/>
            </a:pPr>
            <a:r>
              <a:rPr lang="en-US" sz="2200" i="1" dirty="0"/>
              <a:t>Note: There are other investigations and reports on transmission and gathering, but I note only distribution investigations in this short statement today.</a:t>
            </a:r>
          </a:p>
        </p:txBody>
      </p:sp>
    </p:spTree>
    <p:extLst>
      <p:ext uri="{BB962C8B-B14F-4D97-AF65-F5344CB8AC3E}">
        <p14:creationId xmlns:p14="http://schemas.microsoft.com/office/powerpoint/2010/main" val="145911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A136F-FCC3-7E05-615B-4D0E748A596C}"/>
              </a:ext>
            </a:extLst>
          </p:cNvPr>
          <p:cNvPicPr>
            <a:picLocks noChangeAspect="1"/>
          </p:cNvPicPr>
          <p:nvPr/>
        </p:nvPicPr>
        <p:blipFill>
          <a:blip r:embed="rId3">
            <a:extLst>
              <a:ext uri="{28A0092B-C50C-407E-A947-70E740481C1C}">
                <a14:useLocalDpi xmlns:a14="http://schemas.microsoft.com/office/drawing/2010/main" val="0"/>
              </a:ext>
            </a:extLst>
          </a:blip>
          <a:srcRect l="5512" b="5791"/>
          <a:stretch>
            <a:fillRect/>
          </a:stretch>
        </p:blipFill>
        <p:spPr>
          <a:xfrm flipH="1">
            <a:off x="0" y="1692860"/>
            <a:ext cx="12192000" cy="5165140"/>
          </a:xfrm>
          <a:prstGeom prst="rect">
            <a:avLst/>
          </a:prstGeom>
        </p:spPr>
      </p:pic>
      <p:pic>
        <p:nvPicPr>
          <p:cNvPr id="5" name="Picture 4">
            <a:extLst>
              <a:ext uri="{FF2B5EF4-FFF2-40B4-BE49-F238E27FC236}">
                <a16:creationId xmlns:a16="http://schemas.microsoft.com/office/drawing/2014/main" id="{7B92BB95-F6FC-40E0-9655-FC65942C0BE4}"/>
              </a:ext>
            </a:extLst>
          </p:cNvPr>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a:fillRect/>
          </a:stretch>
        </p:blipFill>
        <p:spPr>
          <a:xfrm>
            <a:off x="537972" y="528578"/>
            <a:ext cx="5086350" cy="1781175"/>
          </a:xfrm>
          <a:prstGeom prst="rect">
            <a:avLst/>
          </a:prstGeom>
        </p:spPr>
      </p:pic>
      <p:sp>
        <p:nvSpPr>
          <p:cNvPr id="17" name="Subtitle 2">
            <a:extLst>
              <a:ext uri="{FF2B5EF4-FFF2-40B4-BE49-F238E27FC236}">
                <a16:creationId xmlns:a16="http://schemas.microsoft.com/office/drawing/2014/main" id="{2BA80DEA-BDB4-7D66-A0EF-CD606FDB471A}"/>
              </a:ext>
            </a:extLst>
          </p:cNvPr>
          <p:cNvSpPr txBox="1">
            <a:spLocks/>
          </p:cNvSpPr>
          <p:nvPr/>
        </p:nvSpPr>
        <p:spPr>
          <a:xfrm>
            <a:off x="6518813" y="1113734"/>
            <a:ext cx="5673187" cy="1233783"/>
          </a:xfrm>
          <a:prstGeom prst="rect">
            <a:avLst/>
          </a:prstGeom>
        </p:spPr>
        <p:txBody>
          <a:bodyPr vert="horz" lIns="91440" tIns="45720" rIns="91440" bIns="45720" rtlCol="0" anchor="b">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4000" b="1" dirty="0">
                <a:ea typeface="+mj-ea"/>
                <a:cs typeface="+mj-cs"/>
              </a:rPr>
              <a:t>Chris McLaren</a:t>
            </a:r>
          </a:p>
          <a:p>
            <a:pPr marL="0" indent="0" algn="ctr">
              <a:spcBef>
                <a:spcPct val="0"/>
              </a:spcBef>
              <a:spcAft>
                <a:spcPts val="600"/>
              </a:spcAft>
              <a:buNone/>
            </a:pPr>
            <a:r>
              <a:rPr lang="en-US" sz="2000" b="1" dirty="0">
                <a:ea typeface="+mj-ea"/>
                <a:cs typeface="+mj-cs"/>
              </a:rPr>
              <a:t>Executive Consultant, RCP Inc. </a:t>
            </a:r>
          </a:p>
          <a:p>
            <a:pPr marL="0" indent="0" algn="ctr">
              <a:spcBef>
                <a:spcPct val="0"/>
              </a:spcBef>
              <a:spcAft>
                <a:spcPts val="600"/>
              </a:spcAft>
              <a:buNone/>
            </a:pPr>
            <a:r>
              <a:rPr lang="en-US" sz="1800" u="sng" dirty="0">
                <a:solidFill>
                  <a:srgbClr val="0066FF"/>
                </a:solidFill>
                <a:ea typeface="+mj-ea"/>
                <a:cs typeface="+mj-cs"/>
              </a:rPr>
              <a:t>cmclaren@rcp.com</a:t>
            </a:r>
            <a:endParaRPr lang="en-US" sz="1800" dirty="0">
              <a:solidFill>
                <a:srgbClr val="0066FF"/>
              </a:solidFill>
              <a:ea typeface="+mj-ea"/>
              <a:cs typeface="+mj-cs"/>
            </a:endParaRPr>
          </a:p>
        </p:txBody>
      </p:sp>
      <p:sp>
        <p:nvSpPr>
          <p:cNvPr id="7" name="TextBox 6">
            <a:extLst>
              <a:ext uri="{FF2B5EF4-FFF2-40B4-BE49-F238E27FC236}">
                <a16:creationId xmlns:a16="http://schemas.microsoft.com/office/drawing/2014/main" id="{66A8E5CF-20FD-2BCA-176C-0214EE09A3C2}"/>
              </a:ext>
            </a:extLst>
          </p:cNvPr>
          <p:cNvSpPr txBox="1"/>
          <p:nvPr/>
        </p:nvSpPr>
        <p:spPr>
          <a:xfrm>
            <a:off x="6043150" y="6574799"/>
            <a:ext cx="6096000" cy="261610"/>
          </a:xfrm>
          <a:prstGeom prst="rect">
            <a:avLst/>
          </a:prstGeom>
          <a:noFill/>
        </p:spPr>
        <p:txBody>
          <a:bodyPr wrap="square">
            <a:spAutoFit/>
          </a:bodyPr>
          <a:lstStyle/>
          <a:p>
            <a:pPr algn="r"/>
            <a:r>
              <a:rPr lang="en-US" sz="1100" dirty="0"/>
              <a:t>PROFESSIONAL ENGINEERS | REGULATORY EXPERTS | TRUSTED PARTNERS</a:t>
            </a:r>
          </a:p>
        </p:txBody>
      </p:sp>
      <p:pic>
        <p:nvPicPr>
          <p:cNvPr id="4" name="Picture 3">
            <a:extLst>
              <a:ext uri="{FF2B5EF4-FFF2-40B4-BE49-F238E27FC236}">
                <a16:creationId xmlns:a16="http://schemas.microsoft.com/office/drawing/2014/main" id="{69565418-4777-67A8-D7DF-C1B079AE3FD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1000" y="6018941"/>
            <a:ext cx="1324028" cy="585917"/>
          </a:xfrm>
          <a:prstGeom prst="rect">
            <a:avLst/>
          </a:prstGeom>
        </p:spPr>
      </p:pic>
    </p:spTree>
    <p:custDataLst>
      <p:tags r:id="rId1"/>
    </p:custDataLst>
    <p:extLst>
      <p:ext uri="{BB962C8B-B14F-4D97-AF65-F5344CB8AC3E}">
        <p14:creationId xmlns:p14="http://schemas.microsoft.com/office/powerpoint/2010/main" val="110409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5" ma:contentTypeDescription="Create a new document." ma:contentTypeScope="" ma:versionID="db4e7e69c0abc28465de90e16dbb5ca6">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ab6e56a21611c459228eeda58628ff62"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UploadedtoMartusandTi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UploadedtoMartusandTiedout" ma:index="22" nillable="true" ma:displayName="Uploaded to Martus and Tied out" ma:default="0" ma:format="Dropdown" ma:internalName="UploadedtoMartusandTiedo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5a9cfe-bd09-4cab-b5df-1bd7a966eb38" xsi:nil="true"/>
    <lcf76f155ced4ddcb4097134ff3c332f xmlns="7aab780c-5cb9-4d56-b1b7-a6df58ec173f">
      <Terms xmlns="http://schemas.microsoft.com/office/infopath/2007/PartnerControls"/>
    </lcf76f155ced4ddcb4097134ff3c332f>
    <UploadedtoMartusandTiedout xmlns="7aab780c-5cb9-4d56-b1b7-a6df58ec173f">false</UploadedtoMartusandTiedout>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E2C8B8B39484489CD48067687AB35E" ma:contentTypeVersion="20" ma:contentTypeDescription="Create a new document." ma:contentTypeScope="" ma:versionID="d171f44f896bb8f11a78faf5f33c2369">
  <xsd:schema xmlns:xsd="http://www.w3.org/2001/XMLSchema" xmlns:xs="http://www.w3.org/2001/XMLSchema" xmlns:p="http://schemas.microsoft.com/office/2006/metadata/properties" xmlns:ns2="d4c7ca7d-2c69-4b5b-ad0f-301a512cd7f4" xmlns:ns3="ff3aa85a-61be-40a7-8211-2f8c6ac59d8c" targetNamespace="http://schemas.microsoft.com/office/2006/metadata/properties" ma:root="true" ma:fieldsID="abb93b1828c2022dcda291fe07619078" ns2:_="" ns3:_="">
    <xsd:import namespace="d4c7ca7d-2c69-4b5b-ad0f-301a512cd7f4"/>
    <xsd:import namespace="ff3aa85a-61be-40a7-8211-2f8c6ac59d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_dlc_DocId" minOccurs="0"/>
                <xsd:element ref="ns3:_dlc_DocIdUrl" minOccurs="0"/>
                <xsd:element ref="ns3:_dlc_DocIdPersistId" minOccurs="0"/>
                <xsd:element ref="ns2:MediaServiceBillingMetadata" minOccurs="0"/>
                <xsd:element ref="ns2:a93c788c56a14a38b3c967757f7b81a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7ca7d-2c69-4b5b-ad0f-301a512cd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052d6e-2e37-44a4-b728-b64d1cc0a07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a93c788c56a14a38b3c967757f7b81a2" ma:index="26" nillable="true" ma:taxonomy="true" ma:internalName="a93c788c56a14a38b3c967757f7b81a2" ma:taxonomyFieldName="Tag" ma:displayName="Tag" ma:default="" ma:fieldId="{a93c788c-56a1-4a38-b3c9-67757f7b81a2}" ma:sspId="12052d6e-2e37-44a4-b728-b64d1cc0a075" ma:termSetId="f141f083-e6e1-41f2-af7a-58b8c3e9750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3aa85a-61be-40a7-8211-2f8c6ac59d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e312e2-679b-4e4d-a255-4b2739731ae0}" ma:internalName="TaxCatchAll" ma:showField="CatchAllData" ma:web="ff3aa85a-61be-40a7-8211-2f8c6ac59d8c">
      <xsd:complexType>
        <xsd:complexContent>
          <xsd:extension base="dms:MultiChoiceLookup">
            <xsd:sequence>
              <xsd:element name="Value" type="dms:Lookup" maxOccurs="unbounded" minOccurs="0" nillable="true"/>
            </xsd:sequence>
          </xsd:extension>
        </xsd:complexContent>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BF14BE-DDDF-4A3A-8317-FADDE49A6FD3}">
  <ds:schemaRefs>
    <ds:schemaRef ds:uri="http://schemas.microsoft.com/sharepoint/v3/contenttype/forms"/>
  </ds:schemaRefs>
</ds:datastoreItem>
</file>

<file path=customXml/itemProps2.xml><?xml version="1.0" encoding="utf-8"?>
<ds:datastoreItem xmlns:ds="http://schemas.openxmlformats.org/officeDocument/2006/customXml" ds:itemID="{66D3596D-6E51-4C25-9A5B-D8BCA161CB9E}"/>
</file>

<file path=customXml/itemProps3.xml><?xml version="1.0" encoding="utf-8"?>
<ds:datastoreItem xmlns:ds="http://schemas.openxmlformats.org/officeDocument/2006/customXml" ds:itemID="{DC8DC4BB-F2D9-48D3-8233-95806D849A72}">
  <ds:schemaRefs>
    <ds:schemaRef ds:uri="http://purl.org/dc/elements/1.1/"/>
    <ds:schemaRef ds:uri="http://schemas.microsoft.com/office/2006/metadata/properties"/>
    <ds:schemaRef ds:uri="49a82d73-8013-45b6-9713-06ba55d6e8c0"/>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ff3aa85a-61be-40a7-8211-2f8c6ac59d8c"/>
    <ds:schemaRef ds:uri="d4c7ca7d-2c69-4b5b-ad0f-301a512cd7f4"/>
  </ds:schemaRefs>
</ds:datastoreItem>
</file>

<file path=customXml/itemProps4.xml><?xml version="1.0" encoding="utf-8"?>
<ds:datastoreItem xmlns:ds="http://schemas.openxmlformats.org/officeDocument/2006/customXml" ds:itemID="{C8D56732-0F16-4F07-9372-AD895D946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7ca7d-2c69-4b5b-ad0f-301a512cd7f4"/>
    <ds:schemaRef ds:uri="ff3aa85a-61be-40a7-8211-2f8c6ac59d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40713</TotalTime>
  <Words>739</Words>
  <Application>Microsoft Office PowerPoint</Application>
  <PresentationFormat>Widescreen</PresentationFormat>
  <Paragraphs>66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Office Theme</vt:lpstr>
      <vt:lpstr>PowerPoint Presentation</vt:lpstr>
      <vt:lpstr>What are PHMSA and NTSB Thinking?</vt:lpstr>
      <vt:lpstr>PHMSA Recent Inspection Policy Memo</vt:lpstr>
      <vt:lpstr>Recent Priorities of PHMSA</vt:lpstr>
      <vt:lpstr>Recent Priorities of PHMSA</vt:lpstr>
      <vt:lpstr>PHMSA Enforcement Trends</vt:lpstr>
      <vt:lpstr>Recent Priorities and Actions of NTSB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Roark</dc:creator>
  <cp:lastModifiedBy>Shreyas Rajashekhara</cp:lastModifiedBy>
  <cp:revision>22</cp:revision>
  <dcterms:created xsi:type="dcterms:W3CDTF">2020-01-06T15:44:07Z</dcterms:created>
  <dcterms:modified xsi:type="dcterms:W3CDTF">2026-04-13T15:28:00Z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0x01010023E95BBE0C9137449154AB6A3AF20B1C</vt:lpwstr>
  </property>
  <property fmtid="{D5CDD505-2E9C-101B-9397-08002B2CF9AE}" pid="3" name="Tag">
    <vt:lpwstr/>
  </property>
  <property fmtid="{D5CDD505-2E9C-101B-9397-08002B2CF9AE}" pid="4" name="_dlc_DocIdItemGuid">
    <vt:lpwstr>ca9635fe-6567-436d-be5c-abb05190ee4e</vt:lpwstr>
  </property>
  <property fmtid="{D5CDD505-2E9C-101B-9397-08002B2CF9AE}" pid="5" name="MediaServiceImageTags">
    <vt:lpwstr/>
  </property>
</Properties>
</file>