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75" r:id="rId2"/>
    <p:sldId id="280" r:id="rId3"/>
    <p:sldId id="260" r:id="rId4"/>
    <p:sldId id="302" r:id="rId5"/>
    <p:sldId id="281" r:id="rId6"/>
    <p:sldId id="283" r:id="rId7"/>
    <p:sldId id="282" r:id="rId8"/>
    <p:sldId id="284" r:id="rId9"/>
    <p:sldId id="278" r:id="rId10"/>
    <p:sldId id="274" r:id="rId11"/>
    <p:sldId id="308" r:id="rId12"/>
    <p:sldId id="279" r:id="rId13"/>
    <p:sldId id="310" r:id="rId14"/>
    <p:sldId id="276" r:id="rId15"/>
    <p:sldId id="303" r:id="rId16"/>
    <p:sldId id="288" r:id="rId17"/>
    <p:sldId id="305" r:id="rId18"/>
    <p:sldId id="285" r:id="rId19"/>
    <p:sldId id="306" r:id="rId20"/>
    <p:sldId id="307" r:id="rId21"/>
    <p:sldId id="289" r:id="rId22"/>
    <p:sldId id="294" r:id="rId23"/>
    <p:sldId id="295" r:id="rId24"/>
    <p:sldId id="296" r:id="rId25"/>
    <p:sldId id="298" r:id="rId26"/>
    <p:sldId id="299" r:id="rId27"/>
    <p:sldId id="309" r:id="rId28"/>
    <p:sldId id="290" r:id="rId29"/>
    <p:sldId id="286" r:id="rId30"/>
    <p:sldId id="291" r:id="rId31"/>
    <p:sldId id="293" r:id="rId32"/>
    <p:sldId id="292" r:id="rId33"/>
    <p:sldId id="300" r:id="rId34"/>
    <p:sldId id="277" r:id="rId35"/>
    <p:sldId id="287" r:id="rId3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42C873D-FC6C-42C5-B81F-AB203E8B1FF9}">
          <p14:sldIdLst>
            <p14:sldId id="275"/>
            <p14:sldId id="280"/>
            <p14:sldId id="260"/>
          </p14:sldIdLst>
        </p14:section>
        <p14:section name="Part 1 - Model Dev" id="{5BE340FB-22AA-4D5E-B183-D68A2ED650B6}">
          <p14:sldIdLst>
            <p14:sldId id="302"/>
            <p14:sldId id="281"/>
            <p14:sldId id="283"/>
            <p14:sldId id="282"/>
            <p14:sldId id="284"/>
            <p14:sldId id="278"/>
            <p14:sldId id="274"/>
            <p14:sldId id="308"/>
            <p14:sldId id="279"/>
            <p14:sldId id="310"/>
            <p14:sldId id="276"/>
          </p14:sldIdLst>
        </p14:section>
        <p14:section name="Part 2" id="{2DD49CE3-EAF6-4B47-8C0F-5E9A5AFDDA7A}">
          <p14:sldIdLst>
            <p14:sldId id="303"/>
            <p14:sldId id="288"/>
            <p14:sldId id="305"/>
            <p14:sldId id="285"/>
            <p14:sldId id="306"/>
            <p14:sldId id="307"/>
          </p14:sldIdLst>
        </p14:section>
        <p14:section name="New Customer" id="{E7E9D1F9-1B52-4A9A-AB12-F1BAB57A79C2}">
          <p14:sldIdLst>
            <p14:sldId id="289"/>
            <p14:sldId id="294"/>
            <p14:sldId id="295"/>
            <p14:sldId id="296"/>
            <p14:sldId id="298"/>
            <p14:sldId id="299"/>
          </p14:sldIdLst>
        </p14:section>
        <p14:section name="Troubleshooting Closed Valve" id="{E057016E-688B-49AE-9487-2F633720132C}">
          <p14:sldIdLst>
            <p14:sldId id="309"/>
            <p14:sldId id="290"/>
            <p14:sldId id="286"/>
            <p14:sldId id="291"/>
            <p14:sldId id="293"/>
            <p14:sldId id="292"/>
          </p14:sldIdLst>
        </p14:section>
        <p14:section name="Summary" id="{D122466E-7579-40B0-AC5B-0D8AD49B04AE}">
          <p14:sldIdLst>
            <p14:sldId id="300"/>
            <p14:sldId id="277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907BC5-4FB4-7691-718E-C33126038D9C}" name="Grant, Kate" initials="GK" userId="S::kgrant@rienergy.com::6122af7d-ba6e-4754-9d59-fce21e9a24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E800-83B0-4601-9EC7-7B281CF0BE8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A307-B923-4C70-8BCF-69D79AB9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8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C99C81-5B48-A57E-867E-5EAD121730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4B731-4829-4106-ABB6-7A2DF5B8A86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83D0AB8-FFBC-6443-B6FF-E8631F718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E3B7A7D-9216-A41D-4F12-D8F295390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CF50C-461A-7860-AE5F-ACA3CCA69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EB34804-DDE5-03F7-6262-CDC9C34FC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4B731-4829-4106-ABB6-7A2DF5B8A86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D885F44-4AC2-6AB2-F904-3F693A0E6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6A70B31-8F8A-F477-F98F-0E2A554AF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41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BUSINESS</a:t>
            </a:r>
            <a:r>
              <a:rPr spc="-25" dirty="0"/>
              <a:t> </a:t>
            </a:r>
            <a:r>
              <a:rPr dirty="0"/>
              <a:t>USE</a:t>
            </a:r>
            <a:r>
              <a:rPr spc="434" dirty="0"/>
              <a:t> </a:t>
            </a:r>
            <a:r>
              <a:rPr spc="-5" dirty="0"/>
              <a:t>©Rhode</a:t>
            </a:r>
            <a:r>
              <a:rPr spc="15" dirty="0"/>
              <a:t> </a:t>
            </a:r>
            <a:r>
              <a:rPr dirty="0"/>
              <a:t>Island</a:t>
            </a:r>
            <a:r>
              <a:rPr spc="-5" dirty="0"/>
              <a:t> Energy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0" dirty="0"/>
              <a:t> </a:t>
            </a:r>
            <a:r>
              <a:rPr dirty="0"/>
              <a:t>discussion</a:t>
            </a:r>
            <a:r>
              <a:rPr spc="-45" dirty="0"/>
              <a:t> </a:t>
            </a:r>
            <a:r>
              <a:rPr spc="-5" dirty="0"/>
              <a:t>purposes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38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BUSINESS</a:t>
            </a:r>
            <a:r>
              <a:rPr spc="-25" dirty="0"/>
              <a:t> </a:t>
            </a:r>
            <a:r>
              <a:rPr dirty="0"/>
              <a:t>USE</a:t>
            </a:r>
            <a:r>
              <a:rPr spc="434" dirty="0"/>
              <a:t> </a:t>
            </a:r>
            <a:r>
              <a:rPr spc="-5" dirty="0"/>
              <a:t>©Rhode</a:t>
            </a:r>
            <a:r>
              <a:rPr spc="15" dirty="0"/>
              <a:t> </a:t>
            </a:r>
            <a:r>
              <a:rPr dirty="0"/>
              <a:t>Island</a:t>
            </a:r>
            <a:r>
              <a:rPr spc="-5" dirty="0"/>
              <a:t> Energy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0" dirty="0"/>
              <a:t> </a:t>
            </a:r>
            <a:r>
              <a:rPr dirty="0"/>
              <a:t>discussion</a:t>
            </a:r>
            <a:r>
              <a:rPr spc="-45" dirty="0"/>
              <a:t> </a:t>
            </a:r>
            <a:r>
              <a:rPr spc="-5" dirty="0"/>
              <a:t>purposes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38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BUSINESS</a:t>
            </a:r>
            <a:r>
              <a:rPr spc="-25" dirty="0"/>
              <a:t> </a:t>
            </a:r>
            <a:r>
              <a:rPr dirty="0"/>
              <a:t>USE</a:t>
            </a:r>
            <a:r>
              <a:rPr spc="434" dirty="0"/>
              <a:t> </a:t>
            </a:r>
            <a:r>
              <a:rPr spc="-5" dirty="0"/>
              <a:t>©Rhode</a:t>
            </a:r>
            <a:r>
              <a:rPr spc="15" dirty="0"/>
              <a:t> </a:t>
            </a:r>
            <a:r>
              <a:rPr dirty="0"/>
              <a:t>Island</a:t>
            </a:r>
            <a:r>
              <a:rPr spc="-5" dirty="0"/>
              <a:t> Energy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0" dirty="0"/>
              <a:t> </a:t>
            </a:r>
            <a:r>
              <a:rPr dirty="0"/>
              <a:t>discussion</a:t>
            </a:r>
            <a:r>
              <a:rPr spc="-45" dirty="0"/>
              <a:t> </a:t>
            </a:r>
            <a:r>
              <a:rPr spc="-5" dirty="0"/>
              <a:t>purposes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38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BUSINESS</a:t>
            </a:r>
            <a:r>
              <a:rPr spc="-25" dirty="0"/>
              <a:t> </a:t>
            </a:r>
            <a:r>
              <a:rPr dirty="0"/>
              <a:t>USE</a:t>
            </a:r>
            <a:r>
              <a:rPr spc="434" dirty="0"/>
              <a:t> </a:t>
            </a:r>
            <a:r>
              <a:rPr spc="-5" dirty="0"/>
              <a:t>©Rhode</a:t>
            </a:r>
            <a:r>
              <a:rPr spc="15" dirty="0"/>
              <a:t> </a:t>
            </a:r>
            <a:r>
              <a:rPr dirty="0"/>
              <a:t>Island</a:t>
            </a:r>
            <a:r>
              <a:rPr spc="-5" dirty="0"/>
              <a:t> Energy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0" dirty="0"/>
              <a:t> </a:t>
            </a:r>
            <a:r>
              <a:rPr dirty="0"/>
              <a:t>discussion</a:t>
            </a:r>
            <a:r>
              <a:rPr spc="-45" dirty="0"/>
              <a:t> </a:t>
            </a:r>
            <a:r>
              <a:rPr spc="-5" dirty="0"/>
              <a:t>purposes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BUSINESS</a:t>
            </a:r>
            <a:r>
              <a:rPr spc="-25" dirty="0"/>
              <a:t> </a:t>
            </a:r>
            <a:r>
              <a:rPr dirty="0"/>
              <a:t>USE</a:t>
            </a:r>
            <a:r>
              <a:rPr spc="434" dirty="0"/>
              <a:t> </a:t>
            </a:r>
            <a:r>
              <a:rPr spc="-5" dirty="0"/>
              <a:t>©Rhode</a:t>
            </a:r>
            <a:r>
              <a:rPr spc="15" dirty="0"/>
              <a:t> </a:t>
            </a:r>
            <a:r>
              <a:rPr dirty="0"/>
              <a:t>Island</a:t>
            </a:r>
            <a:r>
              <a:rPr spc="-5" dirty="0"/>
              <a:t> Energy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0" dirty="0"/>
              <a:t> </a:t>
            </a:r>
            <a:r>
              <a:rPr dirty="0"/>
              <a:t>discussion</a:t>
            </a:r>
            <a:r>
              <a:rPr spc="-45" dirty="0"/>
              <a:t> </a:t>
            </a:r>
            <a:r>
              <a:rPr spc="-5" dirty="0"/>
              <a:t>purposes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3A05-2E69-B986-BD9C-7D3336BA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30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CE614-7D2D-5F8E-9602-C8DB9417BC0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3F409-90A7-008D-1A4B-222F533AB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BCEA0-1417-5C7E-29F3-AC1042B7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12311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7D2AF-8E3B-85BD-4133-4FFEA08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12311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424AE-2681-A482-5885-A744E164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123111"/>
          </a:xfrm>
        </p:spPr>
        <p:txBody>
          <a:bodyPr/>
          <a:lstStyle>
            <a:lvl1pPr>
              <a:defRPr/>
            </a:lvl1pPr>
          </a:lstStyle>
          <a:p>
            <a:fld id="{5FB0F4DF-54B5-4974-AB1E-BC6642507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0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18547" y="214884"/>
            <a:ext cx="2296668" cy="80314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610633"/>
            <a:ext cx="12191999" cy="42467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978" y="328675"/>
            <a:ext cx="11420043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3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0610" y="1913889"/>
            <a:ext cx="751713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39" y="6683674"/>
            <a:ext cx="189357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BUSINESS</a:t>
            </a:r>
            <a:r>
              <a:rPr spc="-25" dirty="0"/>
              <a:t> </a:t>
            </a:r>
            <a:r>
              <a:rPr dirty="0"/>
              <a:t>USE</a:t>
            </a:r>
            <a:r>
              <a:rPr spc="434" dirty="0"/>
              <a:t> </a:t>
            </a:r>
            <a:r>
              <a:rPr spc="-5" dirty="0"/>
              <a:t>©Rhode</a:t>
            </a:r>
            <a:r>
              <a:rPr spc="15" dirty="0"/>
              <a:t> </a:t>
            </a:r>
            <a:r>
              <a:rPr dirty="0"/>
              <a:t>Island</a:t>
            </a:r>
            <a:r>
              <a:rPr spc="-5" dirty="0"/>
              <a:t> Energy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573893" y="6591320"/>
            <a:ext cx="112902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0" dirty="0"/>
              <a:t> </a:t>
            </a:r>
            <a:r>
              <a:rPr dirty="0"/>
              <a:t>discussion</a:t>
            </a:r>
            <a:r>
              <a:rPr spc="-45" dirty="0"/>
              <a:t> </a:t>
            </a:r>
            <a:r>
              <a:rPr spc="-5" dirty="0"/>
              <a:t>purposes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02401" y="6683674"/>
            <a:ext cx="20192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DAA8D-396C-7EF5-5485-54A40DBC0FB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581140"/>
            <a:ext cx="976313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EFAD-D6A5-5314-CEA0-D8D4B2D99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25" y="189325"/>
            <a:ext cx="8787829" cy="172354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/>
              <a:t>Northeast Gas Association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Distribution System Modeling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FA51D-3A1A-D124-2E42-3D91341E478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51398" y="4588133"/>
            <a:ext cx="9356332" cy="1751185"/>
          </a:xfr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001388"/>
                </a:solidFill>
                <a:latin typeface="Arial"/>
                <a:cs typeface="Arial"/>
              </a:rPr>
              <a:t>Presented by: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001388"/>
                </a:solidFill>
                <a:latin typeface="Arial"/>
                <a:cs typeface="Arial"/>
              </a:rPr>
              <a:t>Brandon Flynn</a:t>
            </a:r>
          </a:p>
          <a:p>
            <a:pPr>
              <a:lnSpc>
                <a:spcPct val="200000"/>
              </a:lnSpc>
            </a:pPr>
            <a:endParaRPr lang="en-US" sz="2000" b="1" dirty="0">
              <a:solidFill>
                <a:srgbClr val="001388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19574-39BA-81F6-4757-564CE723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401" y="1488142"/>
            <a:ext cx="5358457" cy="52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5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5" name="Object 7">
            <a:extLst>
              <a:ext uri="{FF2B5EF4-FFF2-40B4-BE49-F238E27FC236}">
                <a16:creationId xmlns:a16="http://schemas.microsoft.com/office/drawing/2014/main" id="{FC0D3413-BD0F-1BCF-01A9-28A3CCB23BAB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3583409"/>
              </p:ext>
            </p:extLst>
          </p:nvPr>
        </p:nvGraphicFramePr>
        <p:xfrm>
          <a:off x="3491753" y="1566863"/>
          <a:ext cx="8534400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829643" imgH="5238627" progId="Excel.Chart.8">
                  <p:embed/>
                </p:oleObj>
              </mc:Choice>
              <mc:Fallback>
                <p:oleObj name="Chart" r:id="rId3" imgW="7829643" imgH="5238627" progId="Excel.Chart.8">
                  <p:embed/>
                  <p:pic>
                    <p:nvPicPr>
                      <p:cNvPr id="27655" name="Object 7">
                        <a:extLst>
                          <a:ext uri="{FF2B5EF4-FFF2-40B4-BE49-F238E27FC236}">
                            <a16:creationId xmlns:a16="http://schemas.microsoft.com/office/drawing/2014/main" id="{FC0D3413-BD0F-1BCF-01A9-28A3CCB23B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69" t="2269" r="13080" b="3665"/>
                      <a:stretch>
                        <a:fillRect/>
                      </a:stretch>
                    </p:blipFill>
                    <p:spPr bwMode="auto">
                      <a:xfrm>
                        <a:off x="3491753" y="1566863"/>
                        <a:ext cx="8534400" cy="5138737"/>
                      </a:xfrm>
                      <a:prstGeom prst="rect">
                        <a:avLst/>
                      </a:prstGeom>
                      <a:noFill/>
                      <a:ln w="1905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9">
            <a:extLst>
              <a:ext uri="{FF2B5EF4-FFF2-40B4-BE49-F238E27FC236}">
                <a16:creationId xmlns:a16="http://schemas.microsoft.com/office/drawing/2014/main" id="{FEB1D70E-3ACD-6EA3-8C17-E6A18ED73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241" y="1752599"/>
            <a:ext cx="544512" cy="4648200"/>
          </a:xfrm>
          <a:prstGeom prst="rect">
            <a:avLst/>
          </a:prstGeom>
          <a:solidFill>
            <a:srgbClr val="C0C0C0">
              <a:alpha val="50000"/>
            </a:srgbClr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44253F3D-8CC8-D3DC-F2AF-7AF1026BCC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96553" y="1600200"/>
            <a:ext cx="5384800" cy="2831544"/>
          </a:xfrm>
        </p:spPr>
        <p:txBody>
          <a:bodyPr/>
          <a:lstStyle/>
          <a:p>
            <a:pPr lvl="1">
              <a:buFontTx/>
              <a:buChar char="•"/>
            </a:pPr>
            <a:endParaRPr lang="en-US" altLang="en-US" sz="2400" dirty="0"/>
          </a:p>
          <a:p>
            <a:pPr lvl="1">
              <a:buFontTx/>
              <a:buChar char="•"/>
            </a:pPr>
            <a:endParaRPr lang="en-US" altLang="en-US" sz="2400" dirty="0"/>
          </a:p>
          <a:p>
            <a:pPr lvl="1">
              <a:buFontTx/>
              <a:buNone/>
            </a:pPr>
            <a:endParaRPr lang="en-US" altLang="en-US" sz="2400" dirty="0"/>
          </a:p>
          <a:p>
            <a:pPr lvl="1">
              <a:buFontTx/>
              <a:buChar char="•"/>
            </a:pPr>
            <a:endParaRPr lang="en-US" altLang="en-US" sz="2400" dirty="0"/>
          </a:p>
          <a:p>
            <a:pPr lvl="2">
              <a:buClr>
                <a:schemeClr val="accent2"/>
              </a:buClr>
              <a:buFontTx/>
              <a:buNone/>
            </a:pPr>
            <a:endParaRPr lang="en-US" altLang="en-US" sz="2000" dirty="0"/>
          </a:p>
          <a:p>
            <a:pPr lvl="2">
              <a:buClr>
                <a:schemeClr val="accent2"/>
              </a:buClr>
              <a:buFontTx/>
              <a:buNone/>
            </a:pPr>
            <a:endParaRPr lang="en-US" altLang="en-US" sz="2000" dirty="0"/>
          </a:p>
          <a:p>
            <a:pPr lvl="1">
              <a:buClr>
                <a:schemeClr val="accent2"/>
              </a:buClr>
              <a:buFontTx/>
              <a:buChar char="•"/>
            </a:pPr>
            <a:endParaRPr lang="en-US" altLang="en-US" sz="2400" dirty="0"/>
          </a:p>
          <a:p>
            <a:pPr lvl="1">
              <a:buClr>
                <a:schemeClr val="accent2"/>
              </a:buClr>
              <a:buFontTx/>
              <a:buChar char="•"/>
            </a:pPr>
            <a:endParaRPr lang="en-US" altLang="en-US" sz="2400" dirty="0"/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38E66078-4350-9B75-3BFB-E6B109A7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853" y="2260599"/>
            <a:ext cx="43561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FontTx/>
              <a:buNone/>
            </a:pPr>
            <a:r>
              <a:rPr lang="en-US" altLang="en-US" sz="3200"/>
              <a:t>Daily Usage Pattern</a:t>
            </a:r>
            <a:endParaRPr lang="en-US" alt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9DD5671-7351-652C-4333-3A1E18EF1F18}"/>
              </a:ext>
            </a:extLst>
          </p:cNvPr>
          <p:cNvSpPr txBox="1">
            <a:spLocks/>
          </p:cNvSpPr>
          <p:nvPr/>
        </p:nvSpPr>
        <p:spPr>
          <a:xfrm>
            <a:off x="-1" y="747029"/>
            <a:ext cx="3388659" cy="5747901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ysClr val="windowText" lastClr="000000"/>
                </a:solidFill>
              </a:rPr>
              <a:t>Example: 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System </a:t>
            </a:r>
            <a:r>
              <a:rPr lang="en-US" kern="0" dirty="0" err="1">
                <a:solidFill>
                  <a:sysClr val="windowText" lastClr="000000"/>
                </a:solidFill>
              </a:rPr>
              <a:t>Sendout</a:t>
            </a:r>
            <a:r>
              <a:rPr lang="en-US" kern="0" dirty="0">
                <a:solidFill>
                  <a:sysClr val="windowText" lastClr="000000"/>
                </a:solidFill>
              </a:rPr>
              <a:t> 350,000 </a:t>
            </a:r>
            <a:r>
              <a:rPr lang="en-US" kern="0" dirty="0" err="1">
                <a:solidFill>
                  <a:sysClr val="windowText" lastClr="000000"/>
                </a:solidFill>
              </a:rPr>
              <a:t>dth</a:t>
            </a:r>
            <a:r>
              <a:rPr lang="en-US" kern="0" dirty="0">
                <a:solidFill>
                  <a:sysClr val="windowText" lastClr="000000"/>
                </a:solidFill>
              </a:rPr>
              <a:t>/d 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RIE assumes 5% peak hour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17,500 </a:t>
            </a:r>
            <a:r>
              <a:rPr lang="en-US" kern="0" dirty="0" err="1">
                <a:solidFill>
                  <a:sysClr val="windowText" lastClr="000000"/>
                </a:solidFill>
              </a:rPr>
              <a:t>dth</a:t>
            </a:r>
            <a:r>
              <a:rPr lang="en-US" kern="0" dirty="0">
                <a:solidFill>
                  <a:sysClr val="windowText" lastClr="000000"/>
                </a:solidFill>
              </a:rPr>
              <a:t>/</a:t>
            </a:r>
            <a:r>
              <a:rPr lang="en-US" kern="0" dirty="0" err="1">
                <a:solidFill>
                  <a:sysClr val="windowText" lastClr="000000"/>
                </a:solidFill>
              </a:rPr>
              <a:t>hr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Typical 1/24 supply contract to a city-gate (14,582 </a:t>
            </a:r>
            <a:r>
              <a:rPr lang="en-US" kern="0" dirty="0" err="1">
                <a:solidFill>
                  <a:sysClr val="windowText" lastClr="000000"/>
                </a:solidFill>
              </a:rPr>
              <a:t>dth</a:t>
            </a:r>
            <a:r>
              <a:rPr lang="en-US" kern="0" dirty="0">
                <a:solidFill>
                  <a:sysClr val="windowText" lastClr="000000"/>
                </a:solidFill>
              </a:rPr>
              <a:t>/</a:t>
            </a:r>
            <a:r>
              <a:rPr lang="en-US" kern="0" dirty="0" err="1">
                <a:solidFill>
                  <a:sysClr val="windowText" lastClr="000000"/>
                </a:solidFill>
              </a:rPr>
              <a:t>hr</a:t>
            </a:r>
            <a:r>
              <a:rPr lang="en-US" kern="0" dirty="0">
                <a:solidFill>
                  <a:sysClr val="windowText" lastClr="000000"/>
                </a:solidFill>
              </a:rPr>
              <a:t>, 4.1%)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Design Day Requirements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-Calculate Min LNG requirements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-Reviewing Gas Supply Portfolio (Capability of Supply/Demand balance between pipelines)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-Review MDQ or MHQ at City-Gates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9F1AFF-C484-56B9-B7C4-2BAB2847A4FD}"/>
              </a:ext>
            </a:extLst>
          </p:cNvPr>
          <p:cNvSpPr txBox="1">
            <a:spLocks/>
          </p:cNvSpPr>
          <p:nvPr/>
        </p:nvSpPr>
        <p:spPr>
          <a:xfrm>
            <a:off x="294468" y="242936"/>
            <a:ext cx="83161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2800" b="1" i="0">
                <a:solidFill>
                  <a:srgbClr val="00138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Model Development – Daily Usage Pattern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7655" grpId="0"/>
      <p:bldOleChart spid="27655" grpId="1"/>
      <p:bldP spid="27658" grpId="0"/>
      <p:bldP spid="276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76B36-1835-CB1E-F390-2040E48FF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752978-15AF-1E28-7B8A-68FD2B549B77}"/>
              </a:ext>
            </a:extLst>
          </p:cNvPr>
          <p:cNvSpPr txBox="1">
            <a:spLocks/>
          </p:cNvSpPr>
          <p:nvPr/>
        </p:nvSpPr>
        <p:spPr>
          <a:xfrm>
            <a:off x="294468" y="242936"/>
            <a:ext cx="83161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2800" b="1" i="0">
                <a:solidFill>
                  <a:srgbClr val="00138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Model Development – Daily Usage Pattern</a:t>
            </a:r>
            <a:endParaRPr lang="en-US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0080C5-C3D6-621F-3399-056F365B0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717"/>
            <a:ext cx="5825160" cy="37757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BA66D-23FC-AD22-2692-F11849046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536" y="1562716"/>
            <a:ext cx="5693404" cy="377576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CE0D5C-1754-9CFE-7004-6B9333867A38}"/>
              </a:ext>
            </a:extLst>
          </p:cNvPr>
          <p:cNvCxnSpPr>
            <a:cxnSpLocks/>
          </p:cNvCxnSpPr>
          <p:nvPr/>
        </p:nvCxnSpPr>
        <p:spPr>
          <a:xfrm flipH="1">
            <a:off x="6378388" y="2828365"/>
            <a:ext cx="33393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6A3809B-BE95-FDDA-3946-DAC130CD4EAE}"/>
              </a:ext>
            </a:extLst>
          </p:cNvPr>
          <p:cNvSpPr/>
          <p:nvPr/>
        </p:nvSpPr>
        <p:spPr>
          <a:xfrm>
            <a:off x="9749118" y="2671482"/>
            <a:ext cx="385482" cy="3003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FF762F-95ED-BA84-2C05-7C19221650C3}"/>
              </a:ext>
            </a:extLst>
          </p:cNvPr>
          <p:cNvSpPr txBox="1"/>
          <p:nvPr/>
        </p:nvSpPr>
        <p:spPr>
          <a:xfrm>
            <a:off x="10345271" y="1703295"/>
            <a:ext cx="385482" cy="31914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CA0F79-97C0-06BC-9B19-B6091A649ACD}"/>
              </a:ext>
            </a:extLst>
          </p:cNvPr>
          <p:cNvSpPr txBox="1"/>
          <p:nvPr/>
        </p:nvSpPr>
        <p:spPr>
          <a:xfrm>
            <a:off x="294468" y="5393209"/>
            <a:ext cx="984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Load Curve  - Dinner load (5pm – 9pm) and morning load peaks (5am – 9am)</a:t>
            </a:r>
          </a:p>
          <a:p>
            <a:endParaRPr lang="en-US" dirty="0"/>
          </a:p>
          <a:p>
            <a:r>
              <a:rPr lang="en-US" dirty="0"/>
              <a:t>Synergy Steady State Application is a screenshot in time, typically to anticipate the peak hour of an anticipated daily </a:t>
            </a:r>
            <a:r>
              <a:rPr lang="en-US" dirty="0" err="1"/>
              <a:t>sendout</a:t>
            </a:r>
            <a:r>
              <a:rPr lang="en-US" dirty="0"/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099132-4039-D7E4-22E4-FDBAAFAA134B}"/>
              </a:ext>
            </a:extLst>
          </p:cNvPr>
          <p:cNvSpPr/>
          <p:nvPr/>
        </p:nvSpPr>
        <p:spPr>
          <a:xfrm>
            <a:off x="3845859" y="4536141"/>
            <a:ext cx="385482" cy="3003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897C21-4BAB-824B-6863-6E5C02393A1F}"/>
              </a:ext>
            </a:extLst>
          </p:cNvPr>
          <p:cNvCxnSpPr>
            <a:cxnSpLocks/>
          </p:cNvCxnSpPr>
          <p:nvPr/>
        </p:nvCxnSpPr>
        <p:spPr>
          <a:xfrm flipH="1">
            <a:off x="488576" y="4831976"/>
            <a:ext cx="33393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78051B-3970-63BC-86D7-77B7A08F6C00}"/>
              </a:ext>
            </a:extLst>
          </p:cNvPr>
          <p:cNvCxnSpPr>
            <a:cxnSpLocks/>
          </p:cNvCxnSpPr>
          <p:nvPr/>
        </p:nvCxnSpPr>
        <p:spPr>
          <a:xfrm>
            <a:off x="2864224" y="4119282"/>
            <a:ext cx="493058" cy="4168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1DF596-ADA6-D0B2-7941-E4F8141EE7EB}"/>
              </a:ext>
            </a:extLst>
          </p:cNvPr>
          <p:cNvCxnSpPr>
            <a:cxnSpLocks/>
          </p:cNvCxnSpPr>
          <p:nvPr/>
        </p:nvCxnSpPr>
        <p:spPr>
          <a:xfrm flipV="1">
            <a:off x="8901953" y="3164541"/>
            <a:ext cx="624131" cy="3442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762637D-8914-F4FE-1F74-73A913590FCA}"/>
              </a:ext>
            </a:extLst>
          </p:cNvPr>
          <p:cNvSpPr txBox="1"/>
          <p:nvPr/>
        </p:nvSpPr>
        <p:spPr>
          <a:xfrm>
            <a:off x="1828800" y="1232647"/>
            <a:ext cx="152848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 / HDD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887068-E6B0-F337-76B8-3B911B91E828}"/>
              </a:ext>
            </a:extLst>
          </p:cNvPr>
          <p:cNvSpPr txBox="1"/>
          <p:nvPr/>
        </p:nvSpPr>
        <p:spPr>
          <a:xfrm>
            <a:off x="6317876" y="1244315"/>
            <a:ext cx="451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Sendout</a:t>
            </a:r>
            <a:r>
              <a:rPr lang="en-US" dirty="0"/>
              <a:t> (Flow rate &amp; % of total day </a:t>
            </a:r>
            <a:r>
              <a:rPr lang="en-US" dirty="0" err="1"/>
              <a:t>sendout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389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861774"/>
          </a:xfrm>
        </p:spPr>
        <p:txBody>
          <a:bodyPr/>
          <a:lstStyle/>
          <a:p>
            <a:r>
              <a:rPr lang="en-US" dirty="0"/>
              <a:t>Model Verification – How Accurate Are the Model Predictions?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470898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Select Verification Day (Coldest observed gas day, highest </a:t>
            </a:r>
            <a:r>
              <a:rPr lang="en-US" dirty="0" err="1"/>
              <a:t>sendout</a:t>
            </a:r>
            <a:r>
              <a:rPr lang="en-US" dirty="0"/>
              <a:t> gas day, or operational discrepancy)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SCADA Extract, large customer meter/usage data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Review &amp; update model - Completed or in progress work, reg station upgrades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Match Observed System </a:t>
            </a:r>
            <a:r>
              <a:rPr lang="en-US" dirty="0" err="1"/>
              <a:t>Sendout</a:t>
            </a:r>
            <a:r>
              <a:rPr lang="en-US" dirty="0"/>
              <a:t> peak hour to Model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Match Observed Operational set points (reg settings, LNG output, BTU value,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/>
              <a:t>Compare Model Data Vs Observed SCADA Data:</a:t>
            </a:r>
          </a:p>
          <a:p>
            <a:r>
              <a:rPr lang="en-US" dirty="0"/>
              <a:t>Investigation triggered when a point is out of acceptable tolerances </a:t>
            </a:r>
          </a:p>
          <a:p>
            <a:r>
              <a:rPr lang="en-US" dirty="0"/>
              <a:t>(ex: LP 1” </a:t>
            </a:r>
            <a:r>
              <a:rPr lang="en-US" dirty="0" err="1"/>
              <a:t>wc</a:t>
            </a:r>
            <a:r>
              <a:rPr lang="en-US" dirty="0"/>
              <a:t> variation, HP 10% MAOP)</a:t>
            </a:r>
          </a:p>
          <a:p>
            <a:r>
              <a:rPr lang="en-US" dirty="0"/>
              <a:t>Gate Station flow rate comparison </a:t>
            </a:r>
          </a:p>
          <a:p>
            <a:r>
              <a:rPr lang="en-US" dirty="0"/>
              <a:t>Regulator Station Performance – review utilization, unable to maintain set point (drooping outlet)</a:t>
            </a:r>
          </a:p>
          <a:p>
            <a:r>
              <a:rPr lang="en-US" dirty="0"/>
              <a:t>Compile findings in a Report &amp; determine % accuracy of the model prediction to the observed field conditions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71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664FB-EAEE-CA74-CB63-4EFF03AC2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DD63-8978-E502-1417-CEBEEC2B9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861774"/>
          </a:xfrm>
        </p:spPr>
        <p:txBody>
          <a:bodyPr/>
          <a:lstStyle/>
          <a:p>
            <a:r>
              <a:rPr lang="en-US" dirty="0"/>
              <a:t>Model Verification – How Accurate Are the Model Predictions?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6C492-78C7-68AC-8933-C226C9A71A6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110799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4BE2E-F81D-2020-BC1A-3D858E3D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591" y="1154097"/>
            <a:ext cx="6385155" cy="5683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FC826C-A21E-7BE9-4BA1-1932838F6ACA}"/>
              </a:ext>
            </a:extLst>
          </p:cNvPr>
          <p:cNvSpPr txBox="1"/>
          <p:nvPr/>
        </p:nvSpPr>
        <p:spPr>
          <a:xfrm>
            <a:off x="177052" y="1257343"/>
            <a:ext cx="487904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Field Issues</a:t>
            </a:r>
            <a:r>
              <a:rPr lang="en-US" dirty="0"/>
              <a:t>: </a:t>
            </a:r>
          </a:p>
          <a:p>
            <a:r>
              <a:rPr lang="en-US" dirty="0"/>
              <a:t>Pressure worse at SCADA Point in field compared to Model</a:t>
            </a:r>
          </a:p>
          <a:p>
            <a:r>
              <a:rPr lang="en-US" dirty="0"/>
              <a:t>Examples- closed valve, unknown obstructions, missing pipe, GIS or Records error, Restrictive Fittings, leak concentration (pipe efficiency)</a:t>
            </a:r>
          </a:p>
          <a:p>
            <a:r>
              <a:rPr lang="en-US" dirty="0"/>
              <a:t>May require field coordination to inspect valves, camera mains, etc.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Model Issues</a:t>
            </a:r>
            <a:r>
              <a:rPr lang="en-US" dirty="0"/>
              <a:t>: </a:t>
            </a:r>
          </a:p>
          <a:p>
            <a:r>
              <a:rPr lang="en-US" dirty="0"/>
              <a:t>Pressure worse in model compared to SCADA </a:t>
            </a:r>
          </a:p>
          <a:p>
            <a:r>
              <a:rPr lang="en-US" dirty="0"/>
              <a:t>Customer load assignment incorrect </a:t>
            </a:r>
          </a:p>
          <a:p>
            <a:r>
              <a:rPr lang="en-US" dirty="0"/>
              <a:t>Projects completed in field not updated in model Reg Station Facilities incorrect</a:t>
            </a:r>
          </a:p>
          <a:p>
            <a:r>
              <a:rPr lang="en-US" dirty="0"/>
              <a:t>Pipes may not be connected in the model</a:t>
            </a:r>
          </a:p>
        </p:txBody>
      </p:sp>
    </p:spTree>
    <p:extLst>
      <p:ext uri="{BB962C8B-B14F-4D97-AF65-F5344CB8AC3E}">
        <p14:creationId xmlns:p14="http://schemas.microsoft.com/office/powerpoint/2010/main" val="87691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581" y="3025007"/>
            <a:ext cx="7497420" cy="646331"/>
          </a:xfrm>
        </p:spPr>
        <p:txBody>
          <a:bodyPr/>
          <a:lstStyle/>
          <a:p>
            <a:r>
              <a:rPr lang="en-US" sz="4200" dirty="0"/>
              <a:t>Part 2: Modeling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9091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613F6-AB33-03D0-ECD2-2BAF0C62E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713C-DD3E-2518-7F9A-BE2180F5C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System Planning – Design Parameters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58211-147E-4F80-FAEA-47D579A9117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6891" y="983919"/>
            <a:ext cx="8038226" cy="6832640"/>
          </a:xfrm>
        </p:spPr>
        <p:txBody>
          <a:bodyPr/>
          <a:lstStyle/>
          <a:p>
            <a:r>
              <a:rPr lang="en-US" b="1" dirty="0"/>
              <a:t>Maximum Allowable Operating Pressure (MAOP)</a:t>
            </a:r>
          </a:p>
          <a:p>
            <a:r>
              <a:rPr lang="en-US" b="1" dirty="0"/>
              <a:t>	</a:t>
            </a:r>
            <a:r>
              <a:rPr lang="en-US" dirty="0"/>
              <a:t>-</a:t>
            </a:r>
            <a:r>
              <a:rPr lang="en-US" sz="1600" dirty="0"/>
              <a:t>Determine MOP based on regulator set points</a:t>
            </a:r>
          </a:p>
          <a:p>
            <a:r>
              <a:rPr lang="en-US" sz="1600" dirty="0"/>
              <a:t>	-Material and fitting requirements</a:t>
            </a:r>
          </a:p>
          <a:p>
            <a:r>
              <a:rPr lang="en-US" sz="1600" dirty="0"/>
              <a:t>	-Excess Flow Valves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endParaRPr lang="en-US" b="1" dirty="0"/>
          </a:p>
          <a:p>
            <a:r>
              <a:rPr lang="en-US" b="1" dirty="0"/>
              <a:t>Minimum Design Pressure (</a:t>
            </a:r>
            <a:r>
              <a:rPr lang="en-US" b="1" dirty="0" err="1"/>
              <a:t>MinOP</a:t>
            </a:r>
            <a:r>
              <a:rPr lang="en-US" b="1" dirty="0"/>
              <a:t>)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sz="1600" dirty="0">
                <a:sym typeface="Wingdings" panose="05000000000000000000" pitchFamily="2" charset="2"/>
              </a:rPr>
              <a:t>Customer Requirements, </a:t>
            </a:r>
            <a:r>
              <a:rPr lang="en-US" sz="1600" dirty="0" err="1">
                <a:sym typeface="Wingdings" panose="05000000000000000000" pitchFamily="2" charset="2"/>
              </a:rPr>
              <a:t>etc</a:t>
            </a:r>
            <a:endParaRPr lang="en-US" sz="1600" dirty="0">
              <a:sym typeface="Wingdings" panose="05000000000000000000" pitchFamily="2" charset="2"/>
            </a:endParaRPr>
          </a:p>
          <a:p>
            <a:endParaRPr lang="en-US" sz="1600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Velocity and Pressure Drop </a:t>
            </a:r>
          </a:p>
          <a:p>
            <a:r>
              <a:rPr lang="en-US" sz="1600" b="1" dirty="0">
                <a:sym typeface="Wingdings" panose="05000000000000000000" pitchFamily="2" charset="2"/>
              </a:rPr>
              <a:t>	</a:t>
            </a:r>
            <a:r>
              <a:rPr lang="en-US" sz="1600" dirty="0">
                <a:sym typeface="Wingdings" panose="05000000000000000000" pitchFamily="2" charset="2"/>
              </a:rPr>
              <a:t>New vs Existing parameters, mains, services, different MAOPs, etc.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Reg Station Utilization % </a:t>
            </a:r>
            <a:r>
              <a:rPr lang="en-US" dirty="0">
                <a:sym typeface="Wingdings" panose="05000000000000000000" pitchFamily="2" charset="2"/>
              </a:rPr>
              <a:t>- </a:t>
            </a:r>
          </a:p>
          <a:p>
            <a:r>
              <a:rPr lang="en-US" sz="1600" dirty="0">
                <a:sym typeface="Wingdings" panose="05000000000000000000" pitchFamily="2" charset="2"/>
              </a:rPr>
              <a:t>	Multi Run Redundancy, </a:t>
            </a:r>
          </a:p>
          <a:p>
            <a:r>
              <a:rPr lang="en-US" sz="1600" dirty="0">
                <a:sym typeface="Wingdings" panose="05000000000000000000" pitchFamily="2" charset="2"/>
              </a:rPr>
              <a:t>	MOP set points, </a:t>
            </a:r>
          </a:p>
          <a:p>
            <a:r>
              <a:rPr lang="en-US" sz="1600" dirty="0">
                <a:sym typeface="Wingdings" panose="05000000000000000000" pitchFamily="2" charset="2"/>
              </a:rPr>
              <a:t>	minimum inlet pressure requirements</a:t>
            </a:r>
            <a:endParaRPr lang="en-US" dirty="0"/>
          </a:p>
          <a:p>
            <a:r>
              <a:rPr lang="en-US" b="1" dirty="0"/>
              <a:t>Other Parameters</a:t>
            </a:r>
          </a:p>
          <a:p>
            <a:r>
              <a:rPr lang="en-US" sz="1600" dirty="0">
                <a:sym typeface="Wingdings" panose="05000000000000000000" pitchFamily="2" charset="2"/>
              </a:rPr>
              <a:t>	Minimum new main or service sizing for a range of MAOP subsystems (Table shown)</a:t>
            </a:r>
          </a:p>
          <a:p>
            <a:r>
              <a:rPr lang="en-US" sz="1600" dirty="0">
                <a:sym typeface="Wingdings" panose="05000000000000000000" pitchFamily="2" charset="2"/>
              </a:rPr>
              <a:t>	Allowable number of customers on a single feed system?</a:t>
            </a:r>
          </a:p>
          <a:p>
            <a:r>
              <a:rPr lang="en-US" sz="1600" dirty="0">
                <a:sym typeface="Wingdings" panose="05000000000000000000" pitchFamily="2" charset="2"/>
              </a:rPr>
              <a:t>	SCADA Alarm parameters, operational limitations</a:t>
            </a:r>
          </a:p>
          <a:p>
            <a:r>
              <a:rPr lang="en-US" sz="1600" dirty="0">
                <a:sym typeface="Wingdings" panose="05000000000000000000" pitchFamily="2" charset="2"/>
              </a:rPr>
              <a:t>	Isolation zones &amp; critical valve criteria</a:t>
            </a:r>
          </a:p>
          <a:p>
            <a:r>
              <a:rPr lang="en-US" sz="1600" dirty="0">
                <a:sym typeface="Wingdings" panose="05000000000000000000" pitchFamily="2" charset="2"/>
              </a:rPr>
              <a:t>	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9C63A-090D-5C52-D1E5-F72FC84B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72" y="1575589"/>
            <a:ext cx="7046397" cy="1572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56F1DE-83A8-C5A7-9EDB-854CA7E79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679" y="3709666"/>
            <a:ext cx="7635418" cy="8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-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8D33A-A00B-3223-5CB7-18A0DF7685AC}"/>
              </a:ext>
            </a:extLst>
          </p:cNvPr>
          <p:cNvSpPr txBox="1"/>
          <p:nvPr/>
        </p:nvSpPr>
        <p:spPr>
          <a:xfrm>
            <a:off x="111749" y="843800"/>
            <a:ext cx="849885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Utilizing Synergy Models for various business requirements:</a:t>
            </a:r>
          </a:p>
          <a:p>
            <a:r>
              <a:rPr lang="en-US" dirty="0"/>
              <a:t>-</a:t>
            </a:r>
            <a:r>
              <a:rPr lang="en-US" b="1" dirty="0"/>
              <a:t>Developing a Capital Work Plan </a:t>
            </a:r>
            <a:endParaRPr lang="en-US" dirty="0"/>
          </a:p>
          <a:p>
            <a:r>
              <a:rPr lang="en-US" dirty="0"/>
              <a:t>	</a:t>
            </a:r>
            <a:r>
              <a:rPr lang="en-US" sz="1600" dirty="0"/>
              <a:t>Justification of capital project needs</a:t>
            </a:r>
          </a:p>
          <a:p>
            <a:r>
              <a:rPr lang="en-US" sz="1600" dirty="0"/>
              <a:t>	Reinforcement projects for projected low points, Reg Station utilization</a:t>
            </a:r>
          </a:p>
          <a:p>
            <a:r>
              <a:rPr lang="en-US" sz="1600" dirty="0"/>
              <a:t>	Supply Constraints, LNG Ops, Portable LNG needs</a:t>
            </a:r>
          </a:p>
          <a:p>
            <a:r>
              <a:rPr lang="en-US" dirty="0"/>
              <a:t>-</a:t>
            </a:r>
            <a:r>
              <a:rPr lang="en-US" b="1" dirty="0"/>
              <a:t>Winter Operation Recommendations</a:t>
            </a:r>
          </a:p>
          <a:p>
            <a:r>
              <a:rPr lang="en-US" dirty="0"/>
              <a:t>	</a:t>
            </a:r>
            <a:r>
              <a:rPr lang="en-US" sz="1600" dirty="0"/>
              <a:t>Reg Settings, Anticipated Low Points, Special Operations</a:t>
            </a:r>
          </a:p>
          <a:p>
            <a:r>
              <a:rPr lang="en-US" sz="1600" dirty="0"/>
              <a:t>	Field Ops troubleshooting (poor pressure investigation) </a:t>
            </a:r>
          </a:p>
          <a:p>
            <a:r>
              <a:rPr lang="en-US" dirty="0"/>
              <a:t>-</a:t>
            </a:r>
            <a:r>
              <a:rPr lang="en-US" b="1" dirty="0"/>
              <a:t>Asset Management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sz="1600" dirty="0"/>
              <a:t>Main Sizing, Regulator Station work (New/Replace/Abandon)</a:t>
            </a:r>
          </a:p>
          <a:p>
            <a:r>
              <a:rPr lang="en-US" sz="1600" dirty="0"/>
              <a:t>	Low Pressure System Elimination strategy</a:t>
            </a:r>
          </a:p>
          <a:p>
            <a:r>
              <a:rPr lang="en-US" sz="1600" dirty="0"/>
              <a:t>	Critical Valves / Area Isolation  </a:t>
            </a:r>
          </a:p>
          <a:p>
            <a:r>
              <a:rPr lang="en-US" sz="1600" dirty="0"/>
              <a:t>	</a:t>
            </a:r>
            <a:r>
              <a:rPr lang="en-US" sz="1600" i="1" dirty="0"/>
              <a:t>Risk Assessments of Critical Infrastructure</a:t>
            </a:r>
          </a:p>
          <a:p>
            <a:r>
              <a:rPr lang="en-US" dirty="0"/>
              <a:t>-</a:t>
            </a:r>
            <a:r>
              <a:rPr lang="en-US" b="1" dirty="0"/>
              <a:t>Gas Segment Decommissioning Feasibility (NPAs)</a:t>
            </a:r>
          </a:p>
          <a:p>
            <a:r>
              <a:rPr lang="en-US" dirty="0"/>
              <a:t>-</a:t>
            </a:r>
            <a:r>
              <a:rPr lang="en-US" b="1" dirty="0"/>
              <a:t>Load Shed Planning, Contingency Planning</a:t>
            </a:r>
          </a:p>
          <a:p>
            <a:r>
              <a:rPr lang="en-US" dirty="0"/>
              <a:t>-</a:t>
            </a:r>
            <a:r>
              <a:rPr lang="en-US" b="1" dirty="0"/>
              <a:t>Gas Capacity Request (New Customers, Growth Analysis) </a:t>
            </a:r>
          </a:p>
          <a:p>
            <a:r>
              <a:rPr lang="en-US" dirty="0"/>
              <a:t>-</a:t>
            </a:r>
            <a:r>
              <a:rPr lang="en-US" b="1" dirty="0"/>
              <a:t>Reviewing Planned work (SOP)</a:t>
            </a:r>
          </a:p>
          <a:p>
            <a:r>
              <a:rPr lang="en-US" dirty="0"/>
              <a:t>	tie-ins, cut offs, bypass requirements</a:t>
            </a:r>
          </a:p>
          <a:p>
            <a:r>
              <a:rPr lang="en-US" dirty="0"/>
              <a:t>	Reg station shutdowns, Set point adjustments</a:t>
            </a:r>
          </a:p>
          <a:p>
            <a:r>
              <a:rPr lang="en-US" dirty="0"/>
              <a:t>	Temperature / HDD restriction</a:t>
            </a:r>
          </a:p>
          <a:p>
            <a:r>
              <a:rPr lang="en-US" b="1" dirty="0"/>
              <a:t>-Emergency Response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6E0C5-A6D7-CE2A-2E07-80FEA0414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857" y="2078660"/>
            <a:ext cx="5464519" cy="46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07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E107D-6EF2-1611-BB24-A76604D96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C820-A90E-7DDE-8019-396455FB4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923330"/>
          </a:xfrm>
        </p:spPr>
        <p:txBody>
          <a:bodyPr/>
          <a:lstStyle/>
          <a:p>
            <a:r>
              <a:rPr lang="en-US" dirty="0"/>
              <a:t>Model Application – Basic Concept</a:t>
            </a:r>
            <a:br>
              <a:rPr lang="en-US" dirty="0"/>
            </a:br>
            <a:br>
              <a:rPr lang="en-US" sz="1600" dirty="0"/>
            </a:br>
            <a:r>
              <a:rPr lang="en-US" sz="1600" dirty="0"/>
              <a:t>Solving for an Unknown variable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F8EEC-C247-EF23-72F6-1E2365B8E00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5174" y="1069084"/>
            <a:ext cx="11782425" cy="133345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434FD-BD64-0BA8-7521-F82893B11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1" y="1369400"/>
            <a:ext cx="7632244" cy="53913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C41248-9DB6-2851-6DB5-AAD81819E51C}"/>
              </a:ext>
            </a:extLst>
          </p:cNvPr>
          <p:cNvSpPr/>
          <p:nvPr/>
        </p:nvSpPr>
        <p:spPr>
          <a:xfrm>
            <a:off x="4312024" y="3765180"/>
            <a:ext cx="1205752" cy="100852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D0FA3D-3BFA-8263-AD61-91DD327D6E20}"/>
              </a:ext>
            </a:extLst>
          </p:cNvPr>
          <p:cNvSpPr/>
          <p:nvPr/>
        </p:nvSpPr>
        <p:spPr>
          <a:xfrm>
            <a:off x="1385049" y="1873623"/>
            <a:ext cx="739586" cy="66338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0F6FB6-7707-AAEC-9779-14EB839771A0}"/>
              </a:ext>
            </a:extLst>
          </p:cNvPr>
          <p:cNvSpPr/>
          <p:nvPr/>
        </p:nvSpPr>
        <p:spPr>
          <a:xfrm>
            <a:off x="3343836" y="5562600"/>
            <a:ext cx="757517" cy="6589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C1F26-055D-9DC7-57E1-8E7A6C2F4FC9}"/>
              </a:ext>
            </a:extLst>
          </p:cNvPr>
          <p:cNvSpPr txBox="1"/>
          <p:nvPr/>
        </p:nvSpPr>
        <p:spPr>
          <a:xfrm>
            <a:off x="8108576" y="1201271"/>
            <a:ext cx="40117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LEFT:</a:t>
            </a:r>
          </a:p>
          <a:p>
            <a:r>
              <a:rPr lang="en-US" dirty="0"/>
              <a:t>Solving for Flow rate </a:t>
            </a:r>
          </a:p>
          <a:p>
            <a:r>
              <a:rPr lang="en-US" dirty="0"/>
              <a:t>(Known pressure at the From node and To Node, Known pipe diameter, material specs, length)</a:t>
            </a:r>
          </a:p>
          <a:p>
            <a:endParaRPr lang="en-US" dirty="0"/>
          </a:p>
          <a:p>
            <a:r>
              <a:rPr lang="en-US" dirty="0"/>
              <a:t>Middle:</a:t>
            </a:r>
          </a:p>
          <a:p>
            <a:r>
              <a:rPr lang="en-US" dirty="0"/>
              <a:t>Solving for To Node pressure </a:t>
            </a:r>
          </a:p>
          <a:p>
            <a:r>
              <a:rPr lang="en-US" dirty="0"/>
              <a:t>(Known Pressure at From Node, Known demand at To Node, known pipe diameter material etc.)</a:t>
            </a:r>
          </a:p>
          <a:p>
            <a:endParaRPr lang="en-US" dirty="0"/>
          </a:p>
          <a:p>
            <a:r>
              <a:rPr lang="en-US" dirty="0"/>
              <a:t>RIGHT:</a:t>
            </a:r>
          </a:p>
          <a:p>
            <a:r>
              <a:rPr lang="en-US" dirty="0"/>
              <a:t>Solving for Pipe Diameter to achieve To Node Pressure</a:t>
            </a:r>
          </a:p>
          <a:p>
            <a:r>
              <a:rPr lang="en-US" dirty="0"/>
              <a:t>(Known From Node Pressure, Known To Node Pressure &amp; Demand)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C57111-5542-5794-ED7F-F5ED7BDA44E8}"/>
              </a:ext>
            </a:extLst>
          </p:cNvPr>
          <p:cNvCxnSpPr>
            <a:cxnSpLocks/>
          </p:cNvCxnSpPr>
          <p:nvPr/>
        </p:nvCxnSpPr>
        <p:spPr>
          <a:xfrm>
            <a:off x="4914900" y="4594412"/>
            <a:ext cx="657701" cy="11564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8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Application – Basic Concept Example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5174" y="1069084"/>
            <a:ext cx="11782425" cy="2277547"/>
          </a:xfrm>
        </p:spPr>
        <p:txBody>
          <a:bodyPr/>
          <a:lstStyle/>
          <a:p>
            <a:r>
              <a:rPr lang="en-US" dirty="0"/>
              <a:t>Example:</a:t>
            </a:r>
          </a:p>
          <a:p>
            <a:r>
              <a:rPr lang="en-US" sz="1600" b="1" dirty="0"/>
              <a:t>From Node </a:t>
            </a:r>
            <a:r>
              <a:rPr lang="en-US" sz="1600" dirty="0"/>
              <a:t>– Pressure Set to 55 PSIG (KNOWN pressure)</a:t>
            </a:r>
          </a:p>
          <a:p>
            <a:r>
              <a:rPr lang="en-US" sz="1600" b="1" dirty="0"/>
              <a:t>Facility (pipe) </a:t>
            </a:r>
            <a:r>
              <a:rPr lang="en-US" sz="1600" dirty="0"/>
              <a:t>– 4” PL 3,000 ft (Known Facility components such as ID, Length, material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r>
              <a:rPr lang="en-US" sz="1600" b="1" dirty="0"/>
              <a:t>To Node </a:t>
            </a:r>
            <a:r>
              <a:rPr lang="en-US" sz="1600" dirty="0"/>
              <a:t>– Flow Set demand to 60 </a:t>
            </a:r>
            <a:r>
              <a:rPr lang="en-US" sz="1600" dirty="0" err="1"/>
              <a:t>Dth</a:t>
            </a:r>
            <a:r>
              <a:rPr lang="en-US" sz="1600" dirty="0"/>
              <a:t>/</a:t>
            </a:r>
            <a:r>
              <a:rPr lang="en-US" sz="1600" dirty="0" err="1"/>
              <a:t>hr</a:t>
            </a:r>
            <a:r>
              <a:rPr lang="en-US" sz="1600" dirty="0"/>
              <a:t> (KNOWN flow rate)</a:t>
            </a:r>
          </a:p>
          <a:p>
            <a:r>
              <a:rPr lang="en-US" sz="1600" b="1" dirty="0"/>
              <a:t>Solving For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i="1" u="sng" dirty="0">
                <a:sym typeface="Wingdings" panose="05000000000000000000" pitchFamily="2" charset="2"/>
              </a:rPr>
              <a:t>To Node Pressure</a:t>
            </a:r>
            <a:endParaRPr lang="en-US" sz="1600" i="1" u="sng" dirty="0"/>
          </a:p>
          <a:p>
            <a:r>
              <a:rPr lang="en-US" sz="1600" dirty="0"/>
              <a:t>Supply equals Demand for a model to balance in the steady state application.  Requires Known parameters to solve for unknown parameters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Model settings have different equations to solve for the parameters provided within a steady state application and are commonly used equations in the industry.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F384CE-9CDB-9259-FD4D-58A515687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4" y="3039535"/>
            <a:ext cx="11782425" cy="37338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41D468-837A-B2B1-1CB7-F1EC6DD2A3F4}"/>
              </a:ext>
            </a:extLst>
          </p:cNvPr>
          <p:cNvCxnSpPr>
            <a:cxnSpLocks/>
          </p:cNvCxnSpPr>
          <p:nvPr/>
        </p:nvCxnSpPr>
        <p:spPr>
          <a:xfrm>
            <a:off x="9753600" y="3948953"/>
            <a:ext cx="215153" cy="457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FBB61F-BEEF-7217-5258-FE2BECDF00B3}"/>
              </a:ext>
            </a:extLst>
          </p:cNvPr>
          <p:cNvSpPr txBox="1"/>
          <p:nvPr/>
        </p:nvSpPr>
        <p:spPr>
          <a:xfrm>
            <a:off x="8529918" y="3532094"/>
            <a:ext cx="26849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SOLVED To Node Pressure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BAA7DF-48B5-204C-AE05-BAC80B0DE767}"/>
              </a:ext>
            </a:extLst>
          </p:cNvPr>
          <p:cNvCxnSpPr>
            <a:cxnSpLocks/>
          </p:cNvCxnSpPr>
          <p:nvPr/>
        </p:nvCxnSpPr>
        <p:spPr>
          <a:xfrm flipV="1">
            <a:off x="4826811" y="4822418"/>
            <a:ext cx="107576" cy="5788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69DD9E-97C2-F9EA-9B2E-8344C279412C}"/>
              </a:ext>
            </a:extLst>
          </p:cNvPr>
          <p:cNvSpPr txBox="1"/>
          <p:nvPr/>
        </p:nvSpPr>
        <p:spPr>
          <a:xfrm>
            <a:off x="3935506" y="5356412"/>
            <a:ext cx="216049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Also solves velocity through the facility based on the From &amp; To Node data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9D261C-47C3-C1DC-FDB7-D6D62DDBC483}"/>
              </a:ext>
            </a:extLst>
          </p:cNvPr>
          <p:cNvCxnSpPr>
            <a:cxnSpLocks/>
          </p:cNvCxnSpPr>
          <p:nvPr/>
        </p:nvCxnSpPr>
        <p:spPr>
          <a:xfrm flipV="1">
            <a:off x="9695329" y="4906435"/>
            <a:ext cx="165847" cy="44997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842E0C-A2B0-5D35-CA9D-15E3582EBC46}"/>
              </a:ext>
            </a:extLst>
          </p:cNvPr>
          <p:cNvSpPr txBox="1"/>
          <p:nvPr/>
        </p:nvSpPr>
        <p:spPr>
          <a:xfrm>
            <a:off x="9260883" y="5356412"/>
            <a:ext cx="8688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Known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9A5F60-AA58-E8C8-9B99-8A636AB0F964}"/>
              </a:ext>
            </a:extLst>
          </p:cNvPr>
          <p:cNvSpPr txBox="1"/>
          <p:nvPr/>
        </p:nvSpPr>
        <p:spPr>
          <a:xfrm>
            <a:off x="4711295" y="3555052"/>
            <a:ext cx="8688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Known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EBD983-2571-013C-B5DF-C66FBDAF735D}"/>
              </a:ext>
            </a:extLst>
          </p:cNvPr>
          <p:cNvSpPr txBox="1"/>
          <p:nvPr/>
        </p:nvSpPr>
        <p:spPr>
          <a:xfrm>
            <a:off x="1116105" y="3208928"/>
            <a:ext cx="164054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Known From Node Pressure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1C5242-8841-3C24-A9D4-861820F73394}"/>
              </a:ext>
            </a:extLst>
          </p:cNvPr>
          <p:cNvCxnSpPr>
            <a:cxnSpLocks/>
          </p:cNvCxnSpPr>
          <p:nvPr/>
        </p:nvCxnSpPr>
        <p:spPr>
          <a:xfrm flipH="1">
            <a:off x="1192305" y="3901426"/>
            <a:ext cx="154299" cy="4044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076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54E0A-2176-41D4-E1E7-5620FE22B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D83B-0566-1316-A7A9-4161E0315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Application – Basic Concept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1A01C-4DCC-5D56-4FFA-878FA36D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14" y="851646"/>
            <a:ext cx="7929499" cy="5952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BFF45D-76EE-DC1F-BD91-0BCDA37C0B3C}"/>
              </a:ext>
            </a:extLst>
          </p:cNvPr>
          <p:cNvSpPr txBox="1"/>
          <p:nvPr/>
        </p:nvSpPr>
        <p:spPr>
          <a:xfrm>
            <a:off x="9464705" y="1288771"/>
            <a:ext cx="2469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Normally solving for downstream node pressure based on customer demand (nodes other than </a:t>
            </a:r>
            <a:r>
              <a:rPr lang="en-US" dirty="0" err="1"/>
              <a:t>supplys</a:t>
            </a:r>
            <a:r>
              <a:rPr lang="en-US" dirty="0"/>
              <a:t> are known flows)</a:t>
            </a:r>
          </a:p>
          <a:p>
            <a:endParaRPr lang="en-US" dirty="0"/>
          </a:p>
          <a:p>
            <a:r>
              <a:rPr lang="en-US" dirty="0"/>
              <a:t>Known Material / </a:t>
            </a:r>
            <a:r>
              <a:rPr lang="en-US" dirty="0" err="1"/>
              <a:t>Infastructure</a:t>
            </a:r>
            <a:r>
              <a:rPr lang="en-US" dirty="0"/>
              <a:t> based on GIS</a:t>
            </a:r>
          </a:p>
          <a:p>
            <a:endParaRPr lang="en-US" dirty="0"/>
          </a:p>
          <a:p>
            <a:r>
              <a:rPr lang="en-US" dirty="0"/>
              <a:t>Set Reg station set points</a:t>
            </a:r>
          </a:p>
          <a:p>
            <a:endParaRPr lang="en-US" dirty="0"/>
          </a:p>
          <a:p>
            <a:r>
              <a:rPr lang="en-US" dirty="0"/>
              <a:t>Take Station Supply flow rate = Customer Demand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C0AC4E-4983-9A69-16EE-5C97B01AE2DC}"/>
              </a:ext>
            </a:extLst>
          </p:cNvPr>
          <p:cNvCxnSpPr/>
          <p:nvPr/>
        </p:nvCxnSpPr>
        <p:spPr>
          <a:xfrm>
            <a:off x="2770094" y="2496671"/>
            <a:ext cx="1053353" cy="506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E490F02-A980-B18E-470E-754E5D54793E}"/>
              </a:ext>
            </a:extLst>
          </p:cNvPr>
          <p:cNvSpPr txBox="1"/>
          <p:nvPr/>
        </p:nvSpPr>
        <p:spPr>
          <a:xfrm>
            <a:off x="1716741" y="2084594"/>
            <a:ext cx="10533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Supply Points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7206C4-88B1-7FB3-0D62-E178CFE378F3}"/>
              </a:ext>
            </a:extLst>
          </p:cNvPr>
          <p:cNvSpPr txBox="1"/>
          <p:nvPr/>
        </p:nvSpPr>
        <p:spPr>
          <a:xfrm>
            <a:off x="6028765" y="5078806"/>
            <a:ext cx="168984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Solving For Pressure throughout system</a:t>
            </a:r>
          </a:p>
        </p:txBody>
      </p:sp>
    </p:spTree>
    <p:extLst>
      <p:ext uri="{BB962C8B-B14F-4D97-AF65-F5344CB8AC3E}">
        <p14:creationId xmlns:p14="http://schemas.microsoft.com/office/powerpoint/2010/main" val="323613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System Design Goal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49644" y="930131"/>
            <a:ext cx="10972800" cy="4985980"/>
          </a:xfrm>
        </p:spPr>
        <p:txBody>
          <a:bodyPr/>
          <a:lstStyle/>
          <a:p>
            <a:r>
              <a:rPr lang="en-US" b="1" i="1" dirty="0"/>
              <a:t>Safety &amp; Reliability </a:t>
            </a:r>
            <a:r>
              <a:rPr lang="en-US" dirty="0"/>
              <a:t>– Providing safe and reliable service at the lowest cost to the ratepayers.</a:t>
            </a:r>
          </a:p>
          <a:p>
            <a:endParaRPr lang="en-US" dirty="0"/>
          </a:p>
          <a:p>
            <a:r>
              <a:rPr lang="en-US" b="1" i="1" dirty="0"/>
              <a:t>System Awareness </a:t>
            </a:r>
            <a:r>
              <a:rPr lang="en-US" dirty="0"/>
              <a:t>– Understanding distribution system operations, design parameters, and system constraints.</a:t>
            </a:r>
          </a:p>
          <a:p>
            <a:endParaRPr lang="en-US" dirty="0"/>
          </a:p>
          <a:p>
            <a:r>
              <a:rPr lang="en-US" b="1" i="1" dirty="0"/>
              <a:t>Risk Management &amp; Identification – </a:t>
            </a:r>
            <a:r>
              <a:rPr lang="en-US" dirty="0"/>
              <a:t>Fundamental Business Model.</a:t>
            </a:r>
            <a:endParaRPr lang="en-US" b="1" i="1" dirty="0"/>
          </a:p>
          <a:p>
            <a:r>
              <a:rPr lang="en-US" b="1" i="1" dirty="0"/>
              <a:t>	</a:t>
            </a:r>
            <a:r>
              <a:rPr lang="en-US" i="1" dirty="0"/>
              <a:t>Operational Risk</a:t>
            </a:r>
          </a:p>
          <a:p>
            <a:r>
              <a:rPr lang="en-US" i="1" dirty="0"/>
              <a:t>	Safety Risk </a:t>
            </a:r>
            <a:endParaRPr lang="en-US" i="1" dirty="0">
              <a:sym typeface="Wingdings" panose="05000000000000000000" pitchFamily="2" charset="2"/>
            </a:endParaRPr>
          </a:p>
          <a:p>
            <a:r>
              <a:rPr lang="en-US" i="1" dirty="0">
                <a:sym typeface="Wingdings" panose="05000000000000000000" pitchFamily="2" charset="2"/>
              </a:rPr>
              <a:t>	</a:t>
            </a:r>
            <a:r>
              <a:rPr lang="en-US" i="1" dirty="0"/>
              <a:t>Customer Risk </a:t>
            </a:r>
            <a:endParaRPr lang="en-US" i="1" dirty="0">
              <a:sym typeface="Wingdings" panose="05000000000000000000" pitchFamily="2" charset="2"/>
            </a:endParaRPr>
          </a:p>
          <a:p>
            <a:r>
              <a:rPr lang="en-US" i="1" dirty="0">
                <a:sym typeface="Wingdings" panose="05000000000000000000" pitchFamily="2" charset="2"/>
              </a:rPr>
              <a:t>	</a:t>
            </a:r>
            <a:r>
              <a:rPr lang="en-US" i="1" dirty="0"/>
              <a:t>Finance/Investment Risk </a:t>
            </a:r>
            <a:endParaRPr lang="en-US" i="1" dirty="0">
              <a:sym typeface="Wingdings" panose="05000000000000000000" pitchFamily="2" charset="2"/>
            </a:endParaRPr>
          </a:p>
          <a:p>
            <a:r>
              <a:rPr lang="en-US" i="1" dirty="0">
                <a:sym typeface="Wingdings" panose="05000000000000000000" pitchFamily="2" charset="2"/>
              </a:rPr>
              <a:t>	</a:t>
            </a:r>
            <a:r>
              <a:rPr lang="en-US" i="1" dirty="0"/>
              <a:t>Reputational Risk</a:t>
            </a:r>
          </a:p>
          <a:p>
            <a:endParaRPr lang="en-US" dirty="0"/>
          </a:p>
          <a:p>
            <a:r>
              <a:rPr lang="en-US" b="1" dirty="0"/>
              <a:t>Building Confidence </a:t>
            </a:r>
            <a:r>
              <a:rPr lang="en-US" dirty="0"/>
              <a:t>–Improving efficiency, decision making, communication &amp; knowledge sharing across the gas business, and understanding the process.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40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D409B-0A57-0CB8-C52F-D9C324ED4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415E-0AA6-B6F3-7FBB-B3D334DA5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707886"/>
          </a:xfrm>
        </p:spPr>
        <p:txBody>
          <a:bodyPr/>
          <a:lstStyle/>
          <a:p>
            <a:r>
              <a:rPr lang="en-US" dirty="0"/>
              <a:t>Model Application – Basic Concept </a:t>
            </a:r>
            <a:br>
              <a:rPr lang="en-US" dirty="0"/>
            </a:br>
            <a:r>
              <a:rPr lang="en-US" sz="1800" dirty="0"/>
              <a:t>Visual Representation for Analysis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41149-3251-1F0D-EC84-3EBDB324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6" y="1104710"/>
            <a:ext cx="8629966" cy="54566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3A46AE-AD48-F72D-AF6F-D302E9C0F18E}"/>
              </a:ext>
            </a:extLst>
          </p:cNvPr>
          <p:cNvSpPr/>
          <p:nvPr/>
        </p:nvSpPr>
        <p:spPr>
          <a:xfrm>
            <a:off x="5894294" y="3006411"/>
            <a:ext cx="1407459" cy="3989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Reg Station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089AC0-F0CF-1136-6633-22B435501B53}"/>
              </a:ext>
            </a:extLst>
          </p:cNvPr>
          <p:cNvSpPr/>
          <p:nvPr/>
        </p:nvSpPr>
        <p:spPr>
          <a:xfrm>
            <a:off x="6786281" y="5323976"/>
            <a:ext cx="1452281" cy="88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Reg Station (At Max Capacity)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3A72FA-448C-15C2-CE4C-E24D601EB344}"/>
              </a:ext>
            </a:extLst>
          </p:cNvPr>
          <p:cNvSpPr/>
          <p:nvPr/>
        </p:nvSpPr>
        <p:spPr>
          <a:xfrm>
            <a:off x="2321858" y="5925606"/>
            <a:ext cx="1407459" cy="3989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Reg Station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0A076C-F4D3-6533-2BC0-6E551D9C5A34}"/>
              </a:ext>
            </a:extLst>
          </p:cNvPr>
          <p:cNvCxnSpPr/>
          <p:nvPr/>
        </p:nvCxnSpPr>
        <p:spPr>
          <a:xfrm flipH="1">
            <a:off x="8274424" y="3833020"/>
            <a:ext cx="2039470" cy="492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285A6A-398C-DE27-7E79-F4E42C57AD19}"/>
              </a:ext>
            </a:extLst>
          </p:cNvPr>
          <p:cNvSpPr txBox="1"/>
          <p:nvPr/>
        </p:nvSpPr>
        <p:spPr>
          <a:xfrm>
            <a:off x="10255624" y="3594847"/>
            <a:ext cx="178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Bottleneck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C761CD-CBA2-60B7-33BF-1D1AFD2BF617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2958353" y="4325471"/>
            <a:ext cx="502023" cy="3154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2AAF2C-7E0A-F817-D0E6-757DC1A28D24}"/>
              </a:ext>
            </a:extLst>
          </p:cNvPr>
          <p:cNvSpPr/>
          <p:nvPr/>
        </p:nvSpPr>
        <p:spPr>
          <a:xfrm>
            <a:off x="1192307" y="4025571"/>
            <a:ext cx="1766046" cy="59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Restrictive 8” main 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0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– New Customer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C193-F786-EAA3-A0D5-0658F1395CEC}"/>
              </a:ext>
            </a:extLst>
          </p:cNvPr>
          <p:cNvSpPr txBox="1"/>
          <p:nvPr/>
        </p:nvSpPr>
        <p:spPr>
          <a:xfrm>
            <a:off x="294468" y="1165010"/>
            <a:ext cx="10377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-New residential development for 32 homes requesting gas. Total requested load -  8 </a:t>
            </a:r>
            <a:r>
              <a:rPr lang="en-US" dirty="0" err="1"/>
              <a:t>dth</a:t>
            </a:r>
            <a:r>
              <a:rPr lang="en-US" dirty="0"/>
              <a:t>/</a:t>
            </a:r>
            <a:r>
              <a:rPr lang="en-US" dirty="0" err="1"/>
              <a:t>hr</a:t>
            </a:r>
            <a:r>
              <a:rPr lang="en-US" dirty="0"/>
              <a:t> (.25 per home)</a:t>
            </a:r>
          </a:p>
          <a:p>
            <a:r>
              <a:rPr lang="en-US" dirty="0"/>
              <a:t>What is most cost effective way to serve this customer &amp; maintain system integrity</a:t>
            </a:r>
          </a:p>
          <a:p>
            <a:r>
              <a:rPr lang="en-US" dirty="0"/>
              <a:t>Closest main – 2” 60 PSIG</a:t>
            </a:r>
          </a:p>
          <a:p>
            <a:r>
              <a:rPr lang="en-US" dirty="0"/>
              <a:t>Load diversifies to 5 </a:t>
            </a:r>
            <a:r>
              <a:rPr lang="en-US" dirty="0" err="1"/>
              <a:t>dth</a:t>
            </a:r>
            <a:r>
              <a:rPr lang="en-US" dirty="0"/>
              <a:t>/</a:t>
            </a:r>
            <a:r>
              <a:rPr lang="en-US" dirty="0" err="1"/>
              <a:t>hr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A7123A-E20A-E184-7CC1-0D9980758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032" y="1813639"/>
            <a:ext cx="7753114" cy="504436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A8A86A-8511-DD66-C9E8-B205C30DD152}"/>
              </a:ext>
            </a:extLst>
          </p:cNvPr>
          <p:cNvCxnSpPr/>
          <p:nvPr/>
        </p:nvCxnSpPr>
        <p:spPr>
          <a:xfrm>
            <a:off x="9942990" y="3755254"/>
            <a:ext cx="62144" cy="86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C83CA11-0C64-B0CA-4474-78031EF715A5}"/>
              </a:ext>
            </a:extLst>
          </p:cNvPr>
          <p:cNvSpPr txBox="1"/>
          <p:nvPr/>
        </p:nvSpPr>
        <p:spPr>
          <a:xfrm>
            <a:off x="9445841" y="3153941"/>
            <a:ext cx="18214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Customer Location</a:t>
            </a:r>
          </a:p>
        </p:txBody>
      </p:sp>
    </p:spTree>
    <p:extLst>
      <p:ext uri="{BB962C8B-B14F-4D97-AF65-F5344CB8AC3E}">
        <p14:creationId xmlns:p14="http://schemas.microsoft.com/office/powerpoint/2010/main" val="423264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– New Customer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C193-F786-EAA3-A0D5-0658F1395CEC}"/>
              </a:ext>
            </a:extLst>
          </p:cNvPr>
          <p:cNvSpPr txBox="1"/>
          <p:nvPr/>
        </p:nvSpPr>
        <p:spPr>
          <a:xfrm>
            <a:off x="85104" y="1526079"/>
            <a:ext cx="31421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Before: 35.4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With Load: 17.4 </a:t>
            </a:r>
            <a:r>
              <a:rPr lang="en-US" dirty="0" err="1"/>
              <a:t>psig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Not acceptable!!!</a:t>
            </a:r>
          </a:p>
          <a:p>
            <a:endParaRPr lang="en-US" dirty="0"/>
          </a:p>
          <a:p>
            <a:r>
              <a:rPr lang="en-US" b="1" dirty="0"/>
              <a:t>Two Key ways to reinforce a system</a:t>
            </a:r>
          </a:p>
          <a:p>
            <a:pPr marL="342900" indent="-342900">
              <a:buAutoNum type="arabicParenR"/>
            </a:pPr>
            <a:r>
              <a:rPr lang="en-US" dirty="0"/>
              <a:t>Increase Pipe Size</a:t>
            </a:r>
          </a:p>
          <a:p>
            <a:pPr marL="342900" indent="-342900">
              <a:buAutoNum type="arabicParenR"/>
            </a:pPr>
            <a:r>
              <a:rPr lang="en-US" dirty="0"/>
              <a:t>Integration of more supply points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i="1" dirty="0"/>
              <a:t>2” main serving customer location is undersized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C0AC1-F78D-84EA-FDFC-63B2ADBBF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832" y="1672841"/>
            <a:ext cx="8326700" cy="42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– New Customer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C193-F786-EAA3-A0D5-0658F1395CEC}"/>
              </a:ext>
            </a:extLst>
          </p:cNvPr>
          <p:cNvSpPr txBox="1"/>
          <p:nvPr/>
        </p:nvSpPr>
        <p:spPr>
          <a:xfrm>
            <a:off x="0" y="1342303"/>
            <a:ext cx="35850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Diameter View</a:t>
            </a:r>
          </a:p>
          <a:p>
            <a:endParaRPr lang="en-US" dirty="0"/>
          </a:p>
          <a:p>
            <a:r>
              <a:rPr lang="en-US" b="1" dirty="0"/>
              <a:t>Green – 6”</a:t>
            </a:r>
          </a:p>
          <a:p>
            <a:r>
              <a:rPr lang="en-US" b="1" dirty="0"/>
              <a:t>Yellow – 4”</a:t>
            </a:r>
          </a:p>
          <a:p>
            <a:r>
              <a:rPr lang="en-US" b="1" dirty="0"/>
              <a:t>Red – 2”</a:t>
            </a:r>
          </a:p>
          <a:p>
            <a:endParaRPr lang="en-US" dirty="0"/>
          </a:p>
          <a:p>
            <a:r>
              <a:rPr lang="en-US" dirty="0"/>
              <a:t>Looping Options?</a:t>
            </a:r>
          </a:p>
          <a:p>
            <a:endParaRPr lang="en-US" dirty="0"/>
          </a:p>
          <a:p>
            <a:r>
              <a:rPr lang="en-US" dirty="0"/>
              <a:t>Relay Option?</a:t>
            </a:r>
          </a:p>
          <a:p>
            <a:endParaRPr lang="en-US" dirty="0"/>
          </a:p>
          <a:p>
            <a:r>
              <a:rPr lang="en-US" dirty="0"/>
              <a:t>Compare lengths &amp; size</a:t>
            </a:r>
          </a:p>
          <a:p>
            <a:endParaRPr lang="en-US" dirty="0"/>
          </a:p>
          <a:p>
            <a:r>
              <a:rPr lang="en-US" dirty="0"/>
              <a:t>Option 0</a:t>
            </a:r>
          </a:p>
          <a:p>
            <a:r>
              <a:rPr lang="en-US" dirty="0"/>
              <a:t>Go electric - Boo!!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79CD77-8E57-EB99-4C7D-B1A2B7056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12" y="1452488"/>
            <a:ext cx="9084538" cy="48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– New Customer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C193-F786-EAA3-A0D5-0658F1395CEC}"/>
              </a:ext>
            </a:extLst>
          </p:cNvPr>
          <p:cNvSpPr txBox="1"/>
          <p:nvPr/>
        </p:nvSpPr>
        <p:spPr>
          <a:xfrm>
            <a:off x="142068" y="1744209"/>
            <a:ext cx="35850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1:</a:t>
            </a:r>
          </a:p>
          <a:p>
            <a:r>
              <a:rPr lang="en-US" dirty="0"/>
              <a:t>Relaying 2” with 4”</a:t>
            </a:r>
          </a:p>
          <a:p>
            <a:endParaRPr lang="en-US" dirty="0"/>
          </a:p>
          <a:p>
            <a:r>
              <a:rPr lang="en-US" dirty="0"/>
              <a:t>$$$</a:t>
            </a:r>
          </a:p>
          <a:p>
            <a:endParaRPr lang="en-US" dirty="0"/>
          </a:p>
          <a:p>
            <a:r>
              <a:rPr lang="en-US" b="1" dirty="0"/>
              <a:t>RECAP</a:t>
            </a:r>
          </a:p>
          <a:p>
            <a:r>
              <a:rPr lang="en-US" dirty="0"/>
              <a:t>Before: 35.4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No </a:t>
            </a:r>
            <a:r>
              <a:rPr lang="en-US" dirty="0" err="1"/>
              <a:t>reinf</a:t>
            </a:r>
            <a:r>
              <a:rPr lang="en-US" dirty="0"/>
              <a:t>: 17.42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w/ 4” relay: 36.36 </a:t>
            </a:r>
            <a:r>
              <a:rPr lang="en-US" dirty="0" err="1"/>
              <a:t>psig</a:t>
            </a:r>
            <a:endParaRPr lang="en-US" dirty="0"/>
          </a:p>
          <a:p>
            <a:endParaRPr lang="en-US" dirty="0"/>
          </a:p>
          <a:p>
            <a:r>
              <a:rPr lang="en-US" dirty="0"/>
              <a:t>Acceptable (better result)</a:t>
            </a:r>
          </a:p>
          <a:p>
            <a:endParaRPr lang="en-US" dirty="0"/>
          </a:p>
          <a:p>
            <a:r>
              <a:rPr lang="en-US" b="1" dirty="0"/>
              <a:t>Green – 6”</a:t>
            </a:r>
          </a:p>
          <a:p>
            <a:r>
              <a:rPr lang="en-US" b="1" dirty="0"/>
              <a:t>Yellow – 4”</a:t>
            </a:r>
          </a:p>
          <a:p>
            <a:r>
              <a:rPr lang="en-US" b="1" dirty="0"/>
              <a:t>Red – 2”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7CAB64-9A9F-C074-5B01-331A6F46B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5" y="1118586"/>
            <a:ext cx="9198267" cy="5576194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0228D13-58DC-7361-18AB-469C900D9AB3}"/>
              </a:ext>
            </a:extLst>
          </p:cNvPr>
          <p:cNvSpPr/>
          <p:nvPr/>
        </p:nvSpPr>
        <p:spPr>
          <a:xfrm>
            <a:off x="5970494" y="3872753"/>
            <a:ext cx="2610505" cy="1376082"/>
          </a:xfrm>
          <a:custGeom>
            <a:avLst/>
            <a:gdLst>
              <a:gd name="connsiteX0" fmla="*/ 2519082 w 2610505"/>
              <a:gd name="connsiteY0" fmla="*/ 524435 h 1376082"/>
              <a:gd name="connsiteX1" fmla="*/ 2415988 w 2610505"/>
              <a:gd name="connsiteY1" fmla="*/ 582706 h 1376082"/>
              <a:gd name="connsiteX2" fmla="*/ 2227730 w 2610505"/>
              <a:gd name="connsiteY2" fmla="*/ 721659 h 1376082"/>
              <a:gd name="connsiteX3" fmla="*/ 2061882 w 2610505"/>
              <a:gd name="connsiteY3" fmla="*/ 869576 h 1376082"/>
              <a:gd name="connsiteX4" fmla="*/ 1958788 w 2610505"/>
              <a:gd name="connsiteY4" fmla="*/ 941294 h 1376082"/>
              <a:gd name="connsiteX5" fmla="*/ 1896035 w 2610505"/>
              <a:gd name="connsiteY5" fmla="*/ 977153 h 1376082"/>
              <a:gd name="connsiteX6" fmla="*/ 1855694 w 2610505"/>
              <a:gd name="connsiteY6" fmla="*/ 995082 h 1376082"/>
              <a:gd name="connsiteX7" fmla="*/ 1824318 w 2610505"/>
              <a:gd name="connsiteY7" fmla="*/ 1021976 h 1376082"/>
              <a:gd name="connsiteX8" fmla="*/ 1752600 w 2610505"/>
              <a:gd name="connsiteY8" fmla="*/ 1062318 h 1376082"/>
              <a:gd name="connsiteX9" fmla="*/ 1721224 w 2610505"/>
              <a:gd name="connsiteY9" fmla="*/ 1093694 h 1376082"/>
              <a:gd name="connsiteX10" fmla="*/ 1653988 w 2610505"/>
              <a:gd name="connsiteY10" fmla="*/ 1116106 h 1376082"/>
              <a:gd name="connsiteX11" fmla="*/ 1604682 w 2610505"/>
              <a:gd name="connsiteY11" fmla="*/ 1138518 h 1376082"/>
              <a:gd name="connsiteX12" fmla="*/ 1506071 w 2610505"/>
              <a:gd name="connsiteY12" fmla="*/ 1183341 h 1376082"/>
              <a:gd name="connsiteX13" fmla="*/ 1353671 w 2610505"/>
              <a:gd name="connsiteY13" fmla="*/ 1259541 h 1376082"/>
              <a:gd name="connsiteX14" fmla="*/ 1286435 w 2610505"/>
              <a:gd name="connsiteY14" fmla="*/ 1295400 h 1376082"/>
              <a:gd name="connsiteX15" fmla="*/ 1044388 w 2610505"/>
              <a:gd name="connsiteY15" fmla="*/ 1367118 h 1376082"/>
              <a:gd name="connsiteX16" fmla="*/ 945777 w 2610505"/>
              <a:gd name="connsiteY16" fmla="*/ 1376082 h 1376082"/>
              <a:gd name="connsiteX17" fmla="*/ 735106 w 2610505"/>
              <a:gd name="connsiteY17" fmla="*/ 1362635 h 1376082"/>
              <a:gd name="connsiteX18" fmla="*/ 699247 w 2610505"/>
              <a:gd name="connsiteY18" fmla="*/ 1331259 h 1376082"/>
              <a:gd name="connsiteX19" fmla="*/ 645459 w 2610505"/>
              <a:gd name="connsiteY19" fmla="*/ 1308847 h 1376082"/>
              <a:gd name="connsiteX20" fmla="*/ 614082 w 2610505"/>
              <a:gd name="connsiteY20" fmla="*/ 1277471 h 1376082"/>
              <a:gd name="connsiteX21" fmla="*/ 533400 w 2610505"/>
              <a:gd name="connsiteY21" fmla="*/ 1219200 h 1376082"/>
              <a:gd name="connsiteX22" fmla="*/ 497541 w 2610505"/>
              <a:gd name="connsiteY22" fmla="*/ 1192306 h 1376082"/>
              <a:gd name="connsiteX23" fmla="*/ 448235 w 2610505"/>
              <a:gd name="connsiteY23" fmla="*/ 1165412 h 1376082"/>
              <a:gd name="connsiteX24" fmla="*/ 416859 w 2610505"/>
              <a:gd name="connsiteY24" fmla="*/ 1134035 h 1376082"/>
              <a:gd name="connsiteX25" fmla="*/ 313765 w 2610505"/>
              <a:gd name="connsiteY25" fmla="*/ 1071282 h 1376082"/>
              <a:gd name="connsiteX26" fmla="*/ 277906 w 2610505"/>
              <a:gd name="connsiteY26" fmla="*/ 1048871 h 1376082"/>
              <a:gd name="connsiteX27" fmla="*/ 242047 w 2610505"/>
              <a:gd name="connsiteY27" fmla="*/ 1039906 h 1376082"/>
              <a:gd name="connsiteX28" fmla="*/ 170330 w 2610505"/>
              <a:gd name="connsiteY28" fmla="*/ 999565 h 1376082"/>
              <a:gd name="connsiteX29" fmla="*/ 103094 w 2610505"/>
              <a:gd name="connsiteY29" fmla="*/ 963706 h 1376082"/>
              <a:gd name="connsiteX30" fmla="*/ 35859 w 2610505"/>
              <a:gd name="connsiteY30" fmla="*/ 891988 h 1376082"/>
              <a:gd name="connsiteX31" fmla="*/ 17930 w 2610505"/>
              <a:gd name="connsiteY31" fmla="*/ 851647 h 1376082"/>
              <a:gd name="connsiteX32" fmla="*/ 0 w 2610505"/>
              <a:gd name="connsiteY32" fmla="*/ 815788 h 1376082"/>
              <a:gd name="connsiteX33" fmla="*/ 22412 w 2610505"/>
              <a:gd name="connsiteY33" fmla="*/ 735106 h 1376082"/>
              <a:gd name="connsiteX34" fmla="*/ 58271 w 2610505"/>
              <a:gd name="connsiteY34" fmla="*/ 703729 h 1376082"/>
              <a:gd name="connsiteX35" fmla="*/ 89647 w 2610505"/>
              <a:gd name="connsiteY35" fmla="*/ 672353 h 1376082"/>
              <a:gd name="connsiteX36" fmla="*/ 295835 w 2610505"/>
              <a:gd name="connsiteY36" fmla="*/ 605118 h 1376082"/>
              <a:gd name="connsiteX37" fmla="*/ 416859 w 2610505"/>
              <a:gd name="connsiteY37" fmla="*/ 587188 h 1376082"/>
              <a:gd name="connsiteX38" fmla="*/ 555812 w 2610505"/>
              <a:gd name="connsiteY38" fmla="*/ 546847 h 1376082"/>
              <a:gd name="connsiteX39" fmla="*/ 730624 w 2610505"/>
              <a:gd name="connsiteY39" fmla="*/ 524435 h 1376082"/>
              <a:gd name="connsiteX40" fmla="*/ 909918 w 2610505"/>
              <a:gd name="connsiteY40" fmla="*/ 479612 h 1376082"/>
              <a:gd name="connsiteX41" fmla="*/ 1075765 w 2610505"/>
              <a:gd name="connsiteY41" fmla="*/ 430306 h 1376082"/>
              <a:gd name="connsiteX42" fmla="*/ 1349188 w 2610505"/>
              <a:gd name="connsiteY42" fmla="*/ 331694 h 1376082"/>
              <a:gd name="connsiteX43" fmla="*/ 1532965 w 2610505"/>
              <a:gd name="connsiteY43" fmla="*/ 233082 h 1376082"/>
              <a:gd name="connsiteX44" fmla="*/ 1645024 w 2610505"/>
              <a:gd name="connsiteY44" fmla="*/ 165847 h 1376082"/>
              <a:gd name="connsiteX45" fmla="*/ 1698812 w 2610505"/>
              <a:gd name="connsiteY45" fmla="*/ 125506 h 1376082"/>
              <a:gd name="connsiteX46" fmla="*/ 1815353 w 2610505"/>
              <a:gd name="connsiteY46" fmla="*/ 49306 h 1376082"/>
              <a:gd name="connsiteX47" fmla="*/ 1873624 w 2610505"/>
              <a:gd name="connsiteY47" fmla="*/ 26894 h 1376082"/>
              <a:gd name="connsiteX48" fmla="*/ 1954306 w 2610505"/>
              <a:gd name="connsiteY48" fmla="*/ 22412 h 1376082"/>
              <a:gd name="connsiteX49" fmla="*/ 2079812 w 2610505"/>
              <a:gd name="connsiteY49" fmla="*/ 0 h 1376082"/>
              <a:gd name="connsiteX50" fmla="*/ 2115671 w 2610505"/>
              <a:gd name="connsiteY50" fmla="*/ 8965 h 1376082"/>
              <a:gd name="connsiteX51" fmla="*/ 2160494 w 2610505"/>
              <a:gd name="connsiteY51" fmla="*/ 13447 h 1376082"/>
              <a:gd name="connsiteX52" fmla="*/ 2393577 w 2610505"/>
              <a:gd name="connsiteY52" fmla="*/ 26894 h 1376082"/>
              <a:gd name="connsiteX53" fmla="*/ 2429435 w 2610505"/>
              <a:gd name="connsiteY53" fmla="*/ 40341 h 1376082"/>
              <a:gd name="connsiteX54" fmla="*/ 2456330 w 2610505"/>
              <a:gd name="connsiteY54" fmla="*/ 67235 h 1376082"/>
              <a:gd name="connsiteX55" fmla="*/ 2505635 w 2610505"/>
              <a:gd name="connsiteY55" fmla="*/ 121023 h 1376082"/>
              <a:gd name="connsiteX56" fmla="*/ 2550459 w 2610505"/>
              <a:gd name="connsiteY56" fmla="*/ 188259 h 1376082"/>
              <a:gd name="connsiteX57" fmla="*/ 2563906 w 2610505"/>
              <a:gd name="connsiteY57" fmla="*/ 197223 h 1376082"/>
              <a:gd name="connsiteX58" fmla="*/ 2577353 w 2610505"/>
              <a:gd name="connsiteY58" fmla="*/ 224118 h 1376082"/>
              <a:gd name="connsiteX59" fmla="*/ 2581835 w 2610505"/>
              <a:gd name="connsiteY59" fmla="*/ 242047 h 1376082"/>
              <a:gd name="connsiteX60" fmla="*/ 2595282 w 2610505"/>
              <a:gd name="connsiteY60" fmla="*/ 264459 h 1376082"/>
              <a:gd name="connsiteX61" fmla="*/ 2604247 w 2610505"/>
              <a:gd name="connsiteY61" fmla="*/ 286871 h 1376082"/>
              <a:gd name="connsiteX62" fmla="*/ 2599765 w 2610505"/>
              <a:gd name="connsiteY62" fmla="*/ 403412 h 1376082"/>
              <a:gd name="connsiteX63" fmla="*/ 2586318 w 2610505"/>
              <a:gd name="connsiteY63" fmla="*/ 421341 h 1376082"/>
              <a:gd name="connsiteX64" fmla="*/ 2581835 w 2610505"/>
              <a:gd name="connsiteY64" fmla="*/ 434788 h 1376082"/>
              <a:gd name="connsiteX65" fmla="*/ 2554941 w 2610505"/>
              <a:gd name="connsiteY65" fmla="*/ 448235 h 1376082"/>
              <a:gd name="connsiteX66" fmla="*/ 2532530 w 2610505"/>
              <a:gd name="connsiteY66" fmla="*/ 475129 h 1376082"/>
              <a:gd name="connsiteX67" fmla="*/ 2519082 w 2610505"/>
              <a:gd name="connsiteY67" fmla="*/ 524435 h 137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10505" h="1376082">
                <a:moveTo>
                  <a:pt x="2519082" y="524435"/>
                </a:moveTo>
                <a:cubicBezTo>
                  <a:pt x="2499658" y="542364"/>
                  <a:pt x="2492896" y="523546"/>
                  <a:pt x="2415988" y="582706"/>
                </a:cubicBezTo>
                <a:cubicBezTo>
                  <a:pt x="2277958" y="688883"/>
                  <a:pt x="2411065" y="565154"/>
                  <a:pt x="2227730" y="721659"/>
                </a:cubicBezTo>
                <a:cubicBezTo>
                  <a:pt x="2111641" y="820759"/>
                  <a:pt x="2210246" y="766366"/>
                  <a:pt x="2061882" y="869576"/>
                </a:cubicBezTo>
                <a:cubicBezTo>
                  <a:pt x="2027517" y="893482"/>
                  <a:pt x="1995134" y="920525"/>
                  <a:pt x="1958788" y="941294"/>
                </a:cubicBezTo>
                <a:cubicBezTo>
                  <a:pt x="1937870" y="953247"/>
                  <a:pt x="1917395" y="966009"/>
                  <a:pt x="1896035" y="977153"/>
                </a:cubicBezTo>
                <a:cubicBezTo>
                  <a:pt x="1882989" y="983960"/>
                  <a:pt x="1868173" y="987283"/>
                  <a:pt x="1855694" y="995082"/>
                </a:cubicBezTo>
                <a:cubicBezTo>
                  <a:pt x="1844013" y="1002383"/>
                  <a:pt x="1835779" y="1014335"/>
                  <a:pt x="1824318" y="1021976"/>
                </a:cubicBezTo>
                <a:cubicBezTo>
                  <a:pt x="1773993" y="1055527"/>
                  <a:pt x="1801752" y="1022996"/>
                  <a:pt x="1752600" y="1062318"/>
                </a:cubicBezTo>
                <a:cubicBezTo>
                  <a:pt x="1741050" y="1071558"/>
                  <a:pt x="1733260" y="1085097"/>
                  <a:pt x="1721224" y="1093694"/>
                </a:cubicBezTo>
                <a:cubicBezTo>
                  <a:pt x="1698969" y="1109590"/>
                  <a:pt x="1678747" y="1106984"/>
                  <a:pt x="1653988" y="1116106"/>
                </a:cubicBezTo>
                <a:cubicBezTo>
                  <a:pt x="1637048" y="1122347"/>
                  <a:pt x="1620276" y="1129421"/>
                  <a:pt x="1604682" y="1138518"/>
                </a:cubicBezTo>
                <a:cubicBezTo>
                  <a:pt x="1519274" y="1188339"/>
                  <a:pt x="1579063" y="1175231"/>
                  <a:pt x="1506071" y="1183341"/>
                </a:cubicBezTo>
                <a:lnTo>
                  <a:pt x="1353671" y="1259541"/>
                </a:lnTo>
                <a:cubicBezTo>
                  <a:pt x="1331045" y="1271085"/>
                  <a:pt x="1310306" y="1286720"/>
                  <a:pt x="1286435" y="1295400"/>
                </a:cubicBezTo>
                <a:cubicBezTo>
                  <a:pt x="1214936" y="1321400"/>
                  <a:pt x="1118291" y="1360400"/>
                  <a:pt x="1044388" y="1367118"/>
                </a:cubicBezTo>
                <a:lnTo>
                  <a:pt x="945777" y="1376082"/>
                </a:lnTo>
                <a:cubicBezTo>
                  <a:pt x="875553" y="1371600"/>
                  <a:pt x="804338" y="1375222"/>
                  <a:pt x="735106" y="1362635"/>
                </a:cubicBezTo>
                <a:cubicBezTo>
                  <a:pt x="719480" y="1359794"/>
                  <a:pt x="712866" y="1339431"/>
                  <a:pt x="699247" y="1331259"/>
                </a:cubicBezTo>
                <a:cubicBezTo>
                  <a:pt x="682591" y="1321266"/>
                  <a:pt x="663388" y="1316318"/>
                  <a:pt x="645459" y="1308847"/>
                </a:cubicBezTo>
                <a:cubicBezTo>
                  <a:pt x="635000" y="1298388"/>
                  <a:pt x="625213" y="1287211"/>
                  <a:pt x="614082" y="1277471"/>
                </a:cubicBezTo>
                <a:cubicBezTo>
                  <a:pt x="578179" y="1246056"/>
                  <a:pt x="571604" y="1246167"/>
                  <a:pt x="533400" y="1219200"/>
                </a:cubicBezTo>
                <a:cubicBezTo>
                  <a:pt x="521194" y="1210584"/>
                  <a:pt x="510174" y="1200284"/>
                  <a:pt x="497541" y="1192306"/>
                </a:cubicBezTo>
                <a:cubicBezTo>
                  <a:pt x="481712" y="1182309"/>
                  <a:pt x="463412" y="1176373"/>
                  <a:pt x="448235" y="1165412"/>
                </a:cubicBezTo>
                <a:cubicBezTo>
                  <a:pt x="436244" y="1156752"/>
                  <a:pt x="428468" y="1143200"/>
                  <a:pt x="416859" y="1134035"/>
                </a:cubicBezTo>
                <a:cubicBezTo>
                  <a:pt x="375467" y="1101356"/>
                  <a:pt x="357686" y="1096709"/>
                  <a:pt x="313765" y="1071282"/>
                </a:cubicBezTo>
                <a:cubicBezTo>
                  <a:pt x="301566" y="1064220"/>
                  <a:pt x="290820" y="1054521"/>
                  <a:pt x="277906" y="1048871"/>
                </a:cubicBezTo>
                <a:cubicBezTo>
                  <a:pt x="266618" y="1043933"/>
                  <a:pt x="253736" y="1043802"/>
                  <a:pt x="242047" y="1039906"/>
                </a:cubicBezTo>
                <a:cubicBezTo>
                  <a:pt x="202300" y="1026657"/>
                  <a:pt x="210930" y="1023448"/>
                  <a:pt x="170330" y="999565"/>
                </a:cubicBezTo>
                <a:cubicBezTo>
                  <a:pt x="157305" y="991903"/>
                  <a:pt x="115781" y="974154"/>
                  <a:pt x="103094" y="963706"/>
                </a:cubicBezTo>
                <a:cubicBezTo>
                  <a:pt x="97149" y="958811"/>
                  <a:pt x="45770" y="908506"/>
                  <a:pt x="35859" y="891988"/>
                </a:cubicBezTo>
                <a:cubicBezTo>
                  <a:pt x="28288" y="879370"/>
                  <a:pt x="24196" y="864962"/>
                  <a:pt x="17930" y="851647"/>
                </a:cubicBezTo>
                <a:cubicBezTo>
                  <a:pt x="12240" y="839555"/>
                  <a:pt x="5977" y="827741"/>
                  <a:pt x="0" y="815788"/>
                </a:cubicBezTo>
                <a:cubicBezTo>
                  <a:pt x="7471" y="788894"/>
                  <a:pt x="9535" y="759870"/>
                  <a:pt x="22412" y="735106"/>
                </a:cubicBezTo>
                <a:cubicBezTo>
                  <a:pt x="29740" y="721014"/>
                  <a:pt x="46660" y="714566"/>
                  <a:pt x="58271" y="703729"/>
                </a:cubicBezTo>
                <a:cubicBezTo>
                  <a:pt x="69084" y="693637"/>
                  <a:pt x="76718" y="679536"/>
                  <a:pt x="89647" y="672353"/>
                </a:cubicBezTo>
                <a:cubicBezTo>
                  <a:pt x="138949" y="644963"/>
                  <a:pt x="245338" y="615599"/>
                  <a:pt x="295835" y="605118"/>
                </a:cubicBezTo>
                <a:cubicBezTo>
                  <a:pt x="335766" y="596830"/>
                  <a:pt x="377065" y="596107"/>
                  <a:pt x="416859" y="587188"/>
                </a:cubicBezTo>
                <a:cubicBezTo>
                  <a:pt x="463921" y="576639"/>
                  <a:pt x="508518" y="556306"/>
                  <a:pt x="555812" y="546847"/>
                </a:cubicBezTo>
                <a:cubicBezTo>
                  <a:pt x="613419" y="535326"/>
                  <a:pt x="672908" y="535394"/>
                  <a:pt x="730624" y="524435"/>
                </a:cubicBezTo>
                <a:cubicBezTo>
                  <a:pt x="791147" y="512943"/>
                  <a:pt x="850485" y="495821"/>
                  <a:pt x="909918" y="479612"/>
                </a:cubicBezTo>
                <a:cubicBezTo>
                  <a:pt x="965560" y="464437"/>
                  <a:pt x="1020745" y="447598"/>
                  <a:pt x="1075765" y="430306"/>
                </a:cubicBezTo>
                <a:cubicBezTo>
                  <a:pt x="1179229" y="397789"/>
                  <a:pt x="1250630" y="373192"/>
                  <a:pt x="1349188" y="331694"/>
                </a:cubicBezTo>
                <a:cubicBezTo>
                  <a:pt x="1568226" y="239467"/>
                  <a:pt x="1408813" y="313613"/>
                  <a:pt x="1532965" y="233082"/>
                </a:cubicBezTo>
                <a:cubicBezTo>
                  <a:pt x="1569511" y="209377"/>
                  <a:pt x="1610175" y="191983"/>
                  <a:pt x="1645024" y="165847"/>
                </a:cubicBezTo>
                <a:cubicBezTo>
                  <a:pt x="1662953" y="152400"/>
                  <a:pt x="1681221" y="139393"/>
                  <a:pt x="1698812" y="125506"/>
                </a:cubicBezTo>
                <a:cubicBezTo>
                  <a:pt x="1744932" y="89095"/>
                  <a:pt x="1742464" y="77340"/>
                  <a:pt x="1815353" y="49306"/>
                </a:cubicBezTo>
                <a:cubicBezTo>
                  <a:pt x="1834777" y="41835"/>
                  <a:pt x="1853192" y="30848"/>
                  <a:pt x="1873624" y="26894"/>
                </a:cubicBezTo>
                <a:cubicBezTo>
                  <a:pt x="1900069" y="21776"/>
                  <a:pt x="1927412" y="23906"/>
                  <a:pt x="1954306" y="22412"/>
                </a:cubicBezTo>
                <a:cubicBezTo>
                  <a:pt x="1996924" y="11757"/>
                  <a:pt x="2034785" y="0"/>
                  <a:pt x="2079812" y="0"/>
                </a:cubicBezTo>
                <a:cubicBezTo>
                  <a:pt x="2092133" y="0"/>
                  <a:pt x="2103518" y="6939"/>
                  <a:pt x="2115671" y="8965"/>
                </a:cubicBezTo>
                <a:cubicBezTo>
                  <a:pt x="2130482" y="11434"/>
                  <a:pt x="2145510" y="12480"/>
                  <a:pt x="2160494" y="13447"/>
                </a:cubicBezTo>
                <a:lnTo>
                  <a:pt x="2393577" y="26894"/>
                </a:lnTo>
                <a:cubicBezTo>
                  <a:pt x="2405530" y="31376"/>
                  <a:pt x="2418697" y="33438"/>
                  <a:pt x="2429435" y="40341"/>
                </a:cubicBezTo>
                <a:cubicBezTo>
                  <a:pt x="2440100" y="47197"/>
                  <a:pt x="2446984" y="58668"/>
                  <a:pt x="2456330" y="67235"/>
                </a:cubicBezTo>
                <a:cubicBezTo>
                  <a:pt x="2490404" y="98469"/>
                  <a:pt x="2479408" y="79497"/>
                  <a:pt x="2505635" y="121023"/>
                </a:cubicBezTo>
                <a:cubicBezTo>
                  <a:pt x="2525774" y="152909"/>
                  <a:pt x="2526742" y="168495"/>
                  <a:pt x="2550459" y="188259"/>
                </a:cubicBezTo>
                <a:cubicBezTo>
                  <a:pt x="2554597" y="191708"/>
                  <a:pt x="2559424" y="194235"/>
                  <a:pt x="2563906" y="197223"/>
                </a:cubicBezTo>
                <a:cubicBezTo>
                  <a:pt x="2568388" y="206188"/>
                  <a:pt x="2573631" y="214812"/>
                  <a:pt x="2577353" y="224118"/>
                </a:cubicBezTo>
                <a:cubicBezTo>
                  <a:pt x="2579641" y="229838"/>
                  <a:pt x="2579333" y="236418"/>
                  <a:pt x="2581835" y="242047"/>
                </a:cubicBezTo>
                <a:cubicBezTo>
                  <a:pt x="2585373" y="250008"/>
                  <a:pt x="2591386" y="256667"/>
                  <a:pt x="2595282" y="264459"/>
                </a:cubicBezTo>
                <a:cubicBezTo>
                  <a:pt x="2598880" y="271656"/>
                  <a:pt x="2601259" y="279400"/>
                  <a:pt x="2604247" y="286871"/>
                </a:cubicBezTo>
                <a:cubicBezTo>
                  <a:pt x="2612230" y="334760"/>
                  <a:pt x="2614386" y="333230"/>
                  <a:pt x="2599765" y="403412"/>
                </a:cubicBezTo>
                <a:cubicBezTo>
                  <a:pt x="2598241" y="410725"/>
                  <a:pt x="2590800" y="415365"/>
                  <a:pt x="2586318" y="421341"/>
                </a:cubicBezTo>
                <a:cubicBezTo>
                  <a:pt x="2584824" y="425823"/>
                  <a:pt x="2584787" y="431099"/>
                  <a:pt x="2581835" y="434788"/>
                </a:cubicBezTo>
                <a:cubicBezTo>
                  <a:pt x="2575515" y="442688"/>
                  <a:pt x="2563801" y="445282"/>
                  <a:pt x="2554941" y="448235"/>
                </a:cubicBezTo>
                <a:cubicBezTo>
                  <a:pt x="2547471" y="457200"/>
                  <a:pt x="2541081" y="467189"/>
                  <a:pt x="2532530" y="475129"/>
                </a:cubicBezTo>
                <a:cubicBezTo>
                  <a:pt x="2520046" y="486721"/>
                  <a:pt x="2538506" y="506506"/>
                  <a:pt x="2519082" y="524435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1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– New Customer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C193-F786-EAA3-A0D5-0658F1395CEC}"/>
              </a:ext>
            </a:extLst>
          </p:cNvPr>
          <p:cNvSpPr txBox="1"/>
          <p:nvPr/>
        </p:nvSpPr>
        <p:spPr>
          <a:xfrm>
            <a:off x="20211" y="1088639"/>
            <a:ext cx="2812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2A</a:t>
            </a:r>
          </a:p>
          <a:p>
            <a:r>
              <a:rPr lang="en-US" dirty="0"/>
              <a:t>Looping section of 2”</a:t>
            </a:r>
          </a:p>
          <a:p>
            <a:endParaRPr lang="en-US" dirty="0"/>
          </a:p>
          <a:p>
            <a:r>
              <a:rPr lang="en-US" i="1" dirty="0"/>
              <a:t>Cheapest option $</a:t>
            </a:r>
          </a:p>
          <a:p>
            <a:endParaRPr lang="en-US" dirty="0"/>
          </a:p>
          <a:p>
            <a:r>
              <a:rPr lang="en-US" dirty="0"/>
              <a:t>Constraints still shown (issue passed on to the next future development looking for gas)</a:t>
            </a:r>
          </a:p>
          <a:p>
            <a:endParaRPr lang="en-US" dirty="0"/>
          </a:p>
          <a:p>
            <a:r>
              <a:rPr lang="en-US" b="1" dirty="0"/>
              <a:t>RECAP</a:t>
            </a:r>
            <a:r>
              <a:rPr lang="en-US" dirty="0"/>
              <a:t>:</a:t>
            </a:r>
          </a:p>
          <a:p>
            <a:r>
              <a:rPr lang="en-US" dirty="0"/>
              <a:t>Before: 35.4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No </a:t>
            </a:r>
            <a:r>
              <a:rPr lang="en-US" dirty="0" err="1"/>
              <a:t>reinf</a:t>
            </a:r>
            <a:r>
              <a:rPr lang="en-US" dirty="0"/>
              <a:t>: 17.42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w/ 4” relay: 36.36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2” Loop: 33.12 </a:t>
            </a:r>
            <a:r>
              <a:rPr lang="en-US" dirty="0" err="1"/>
              <a:t>psig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Green – 6”</a:t>
            </a:r>
          </a:p>
          <a:p>
            <a:r>
              <a:rPr lang="en-US" b="1" dirty="0"/>
              <a:t>Yellow – 4”</a:t>
            </a:r>
          </a:p>
          <a:p>
            <a:r>
              <a:rPr lang="en-US" b="1" dirty="0"/>
              <a:t>Red – 2”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9A1726-963C-028F-88EA-27F8CFE27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93" y="1177443"/>
            <a:ext cx="8675432" cy="5543507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DBFF9B5-59B9-214D-FBE1-76249D3C9822}"/>
              </a:ext>
            </a:extLst>
          </p:cNvPr>
          <p:cNvSpPr/>
          <p:nvPr/>
        </p:nvSpPr>
        <p:spPr>
          <a:xfrm>
            <a:off x="7503451" y="3222812"/>
            <a:ext cx="1174384" cy="546847"/>
          </a:xfrm>
          <a:custGeom>
            <a:avLst/>
            <a:gdLst>
              <a:gd name="connsiteX0" fmla="*/ 1174384 w 1174384"/>
              <a:gd name="connsiteY0" fmla="*/ 129988 h 546847"/>
              <a:gd name="connsiteX1" fmla="*/ 1107149 w 1174384"/>
              <a:gd name="connsiteY1" fmla="*/ 107576 h 546847"/>
              <a:gd name="connsiteX2" fmla="*/ 990608 w 1174384"/>
              <a:gd name="connsiteY2" fmla="*/ 85164 h 546847"/>
              <a:gd name="connsiteX3" fmla="*/ 847173 w 1174384"/>
              <a:gd name="connsiteY3" fmla="*/ 53788 h 546847"/>
              <a:gd name="connsiteX4" fmla="*/ 690290 w 1174384"/>
              <a:gd name="connsiteY4" fmla="*/ 8964 h 546847"/>
              <a:gd name="connsiteX5" fmla="*/ 582714 w 1174384"/>
              <a:gd name="connsiteY5" fmla="*/ 0 h 546847"/>
              <a:gd name="connsiteX6" fmla="*/ 528925 w 1174384"/>
              <a:gd name="connsiteY6" fmla="*/ 8964 h 546847"/>
              <a:gd name="connsiteX7" fmla="*/ 412384 w 1174384"/>
              <a:gd name="connsiteY7" fmla="*/ 53788 h 546847"/>
              <a:gd name="connsiteX8" fmla="*/ 295843 w 1174384"/>
              <a:gd name="connsiteY8" fmla="*/ 71717 h 546847"/>
              <a:gd name="connsiteX9" fmla="*/ 251020 w 1174384"/>
              <a:gd name="connsiteY9" fmla="*/ 94129 h 546847"/>
              <a:gd name="connsiteX10" fmla="*/ 219643 w 1174384"/>
              <a:gd name="connsiteY10" fmla="*/ 98611 h 546847"/>
              <a:gd name="connsiteX11" fmla="*/ 179302 w 1174384"/>
              <a:gd name="connsiteY11" fmla="*/ 125506 h 546847"/>
              <a:gd name="connsiteX12" fmla="*/ 143443 w 1174384"/>
              <a:gd name="connsiteY12" fmla="*/ 138953 h 546847"/>
              <a:gd name="connsiteX13" fmla="*/ 112067 w 1174384"/>
              <a:gd name="connsiteY13" fmla="*/ 161364 h 546847"/>
              <a:gd name="connsiteX14" fmla="*/ 71725 w 1174384"/>
              <a:gd name="connsiteY14" fmla="*/ 188259 h 546847"/>
              <a:gd name="connsiteX15" fmla="*/ 17937 w 1174384"/>
              <a:gd name="connsiteY15" fmla="*/ 233082 h 546847"/>
              <a:gd name="connsiteX16" fmla="*/ 8 w 1174384"/>
              <a:gd name="connsiteY16" fmla="*/ 273423 h 546847"/>
              <a:gd name="connsiteX17" fmla="*/ 49314 w 1174384"/>
              <a:gd name="connsiteY17" fmla="*/ 434788 h 546847"/>
              <a:gd name="connsiteX18" fmla="*/ 112067 w 1174384"/>
              <a:gd name="connsiteY18" fmla="*/ 497541 h 546847"/>
              <a:gd name="connsiteX19" fmla="*/ 156890 w 1174384"/>
              <a:gd name="connsiteY19" fmla="*/ 524435 h 546847"/>
              <a:gd name="connsiteX20" fmla="*/ 246537 w 1174384"/>
              <a:gd name="connsiteY20" fmla="*/ 546847 h 546847"/>
              <a:gd name="connsiteX21" fmla="*/ 484102 w 1174384"/>
              <a:gd name="connsiteY21" fmla="*/ 524435 h 546847"/>
              <a:gd name="connsiteX22" fmla="*/ 730631 w 1174384"/>
              <a:gd name="connsiteY22" fmla="*/ 466164 h 546847"/>
              <a:gd name="connsiteX23" fmla="*/ 770973 w 1174384"/>
              <a:gd name="connsiteY23" fmla="*/ 452717 h 546847"/>
              <a:gd name="connsiteX24" fmla="*/ 941302 w 1174384"/>
              <a:gd name="connsiteY24" fmla="*/ 439270 h 546847"/>
              <a:gd name="connsiteX25" fmla="*/ 968196 w 1174384"/>
              <a:gd name="connsiteY25" fmla="*/ 412376 h 546847"/>
              <a:gd name="connsiteX26" fmla="*/ 995090 w 1174384"/>
              <a:gd name="connsiteY26" fmla="*/ 394447 h 546847"/>
              <a:gd name="connsiteX27" fmla="*/ 1013020 w 1174384"/>
              <a:gd name="connsiteY27" fmla="*/ 367553 h 546847"/>
              <a:gd name="connsiteX28" fmla="*/ 1039914 w 1174384"/>
              <a:gd name="connsiteY28" fmla="*/ 345141 h 546847"/>
              <a:gd name="connsiteX29" fmla="*/ 1053361 w 1174384"/>
              <a:gd name="connsiteY29" fmla="*/ 331694 h 546847"/>
              <a:gd name="connsiteX30" fmla="*/ 1089220 w 1174384"/>
              <a:gd name="connsiteY30" fmla="*/ 259976 h 546847"/>
              <a:gd name="connsiteX31" fmla="*/ 1107149 w 1174384"/>
              <a:gd name="connsiteY31" fmla="*/ 224117 h 546847"/>
              <a:gd name="connsiteX32" fmla="*/ 1129561 w 1174384"/>
              <a:gd name="connsiteY32" fmla="*/ 188259 h 546847"/>
              <a:gd name="connsiteX33" fmla="*/ 1120596 w 1174384"/>
              <a:gd name="connsiteY33" fmla="*/ 121023 h 546847"/>
              <a:gd name="connsiteX34" fmla="*/ 1102667 w 1174384"/>
              <a:gd name="connsiteY34" fmla="*/ 107576 h 546847"/>
              <a:gd name="connsiteX35" fmla="*/ 1129561 w 1174384"/>
              <a:gd name="connsiteY35" fmla="*/ 103094 h 546847"/>
              <a:gd name="connsiteX36" fmla="*/ 1138525 w 1174384"/>
              <a:gd name="connsiteY36" fmla="*/ 94129 h 54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74384" h="546847">
                <a:moveTo>
                  <a:pt x="1174384" y="129988"/>
                </a:moveTo>
                <a:cubicBezTo>
                  <a:pt x="1149341" y="119970"/>
                  <a:pt x="1136702" y="114143"/>
                  <a:pt x="1107149" y="107576"/>
                </a:cubicBezTo>
                <a:cubicBezTo>
                  <a:pt x="1068532" y="98994"/>
                  <a:pt x="1029346" y="93179"/>
                  <a:pt x="990608" y="85164"/>
                </a:cubicBezTo>
                <a:cubicBezTo>
                  <a:pt x="942681" y="75248"/>
                  <a:pt x="894603" y="65861"/>
                  <a:pt x="847173" y="53788"/>
                </a:cubicBezTo>
                <a:cubicBezTo>
                  <a:pt x="839901" y="51937"/>
                  <a:pt x="720531" y="13164"/>
                  <a:pt x="690290" y="8964"/>
                </a:cubicBezTo>
                <a:cubicBezTo>
                  <a:pt x="654649" y="4014"/>
                  <a:pt x="618573" y="2988"/>
                  <a:pt x="582714" y="0"/>
                </a:cubicBezTo>
                <a:cubicBezTo>
                  <a:pt x="564784" y="2988"/>
                  <a:pt x="546375" y="3875"/>
                  <a:pt x="528925" y="8964"/>
                </a:cubicBezTo>
                <a:cubicBezTo>
                  <a:pt x="455807" y="30290"/>
                  <a:pt x="492088" y="35855"/>
                  <a:pt x="412384" y="53788"/>
                </a:cubicBezTo>
                <a:cubicBezTo>
                  <a:pt x="374039" y="62416"/>
                  <a:pt x="334690" y="65741"/>
                  <a:pt x="295843" y="71717"/>
                </a:cubicBezTo>
                <a:cubicBezTo>
                  <a:pt x="280902" y="79188"/>
                  <a:pt x="266772" y="88569"/>
                  <a:pt x="251020" y="94129"/>
                </a:cubicBezTo>
                <a:cubicBezTo>
                  <a:pt x="241057" y="97645"/>
                  <a:pt x="229322" y="94376"/>
                  <a:pt x="219643" y="98611"/>
                </a:cubicBezTo>
                <a:cubicBezTo>
                  <a:pt x="204837" y="105089"/>
                  <a:pt x="193585" y="117944"/>
                  <a:pt x="179302" y="125506"/>
                </a:cubicBezTo>
                <a:cubicBezTo>
                  <a:pt x="168020" y="131479"/>
                  <a:pt x="154707" y="132946"/>
                  <a:pt x="143443" y="138953"/>
                </a:cubicBezTo>
                <a:cubicBezTo>
                  <a:pt x="132102" y="145001"/>
                  <a:pt x="122761" y="154235"/>
                  <a:pt x="112067" y="161364"/>
                </a:cubicBezTo>
                <a:cubicBezTo>
                  <a:pt x="94376" y="173158"/>
                  <a:pt x="87083" y="174297"/>
                  <a:pt x="71725" y="188259"/>
                </a:cubicBezTo>
                <a:cubicBezTo>
                  <a:pt x="23150" y="232419"/>
                  <a:pt x="59534" y="208124"/>
                  <a:pt x="17937" y="233082"/>
                </a:cubicBezTo>
                <a:cubicBezTo>
                  <a:pt x="11961" y="246529"/>
                  <a:pt x="-379" y="258713"/>
                  <a:pt x="8" y="273423"/>
                </a:cubicBezTo>
                <a:cubicBezTo>
                  <a:pt x="2631" y="373076"/>
                  <a:pt x="739" y="383784"/>
                  <a:pt x="49314" y="434788"/>
                </a:cubicBezTo>
                <a:cubicBezTo>
                  <a:pt x="69715" y="456210"/>
                  <a:pt x="86701" y="482321"/>
                  <a:pt x="112067" y="497541"/>
                </a:cubicBezTo>
                <a:cubicBezTo>
                  <a:pt x="127008" y="506506"/>
                  <a:pt x="140531" y="518437"/>
                  <a:pt x="156890" y="524435"/>
                </a:cubicBezTo>
                <a:cubicBezTo>
                  <a:pt x="185809" y="535039"/>
                  <a:pt x="246537" y="546847"/>
                  <a:pt x="246537" y="546847"/>
                </a:cubicBezTo>
                <a:lnTo>
                  <a:pt x="484102" y="524435"/>
                </a:lnTo>
                <a:cubicBezTo>
                  <a:pt x="675571" y="462337"/>
                  <a:pt x="591921" y="473871"/>
                  <a:pt x="730631" y="466164"/>
                </a:cubicBezTo>
                <a:cubicBezTo>
                  <a:pt x="744078" y="461682"/>
                  <a:pt x="756893" y="454354"/>
                  <a:pt x="770973" y="452717"/>
                </a:cubicBezTo>
                <a:cubicBezTo>
                  <a:pt x="997623" y="426363"/>
                  <a:pt x="865761" y="458158"/>
                  <a:pt x="941302" y="439270"/>
                </a:cubicBezTo>
                <a:cubicBezTo>
                  <a:pt x="950267" y="430305"/>
                  <a:pt x="958456" y="420492"/>
                  <a:pt x="968196" y="412376"/>
                </a:cubicBezTo>
                <a:cubicBezTo>
                  <a:pt x="976473" y="405479"/>
                  <a:pt x="987471" y="402065"/>
                  <a:pt x="995090" y="394447"/>
                </a:cubicBezTo>
                <a:cubicBezTo>
                  <a:pt x="1002709" y="386828"/>
                  <a:pt x="1005772" y="375525"/>
                  <a:pt x="1013020" y="367553"/>
                </a:cubicBezTo>
                <a:cubicBezTo>
                  <a:pt x="1020870" y="358918"/>
                  <a:pt x="1031192" y="352894"/>
                  <a:pt x="1039914" y="345141"/>
                </a:cubicBezTo>
                <a:cubicBezTo>
                  <a:pt x="1044652" y="340930"/>
                  <a:pt x="1048879" y="336176"/>
                  <a:pt x="1053361" y="331694"/>
                </a:cubicBezTo>
                <a:cubicBezTo>
                  <a:pt x="1069227" y="276158"/>
                  <a:pt x="1052632" y="322174"/>
                  <a:pt x="1089220" y="259976"/>
                </a:cubicBezTo>
                <a:cubicBezTo>
                  <a:pt x="1095996" y="248457"/>
                  <a:pt x="1100597" y="235765"/>
                  <a:pt x="1107149" y="224117"/>
                </a:cubicBezTo>
                <a:cubicBezTo>
                  <a:pt x="1114059" y="211832"/>
                  <a:pt x="1122090" y="200212"/>
                  <a:pt x="1129561" y="188259"/>
                </a:cubicBezTo>
                <a:cubicBezTo>
                  <a:pt x="1126573" y="165847"/>
                  <a:pt x="1127746" y="142473"/>
                  <a:pt x="1120596" y="121023"/>
                </a:cubicBezTo>
                <a:cubicBezTo>
                  <a:pt x="1118234" y="113936"/>
                  <a:pt x="1099326" y="114258"/>
                  <a:pt x="1102667" y="107576"/>
                </a:cubicBezTo>
                <a:cubicBezTo>
                  <a:pt x="1106732" y="99447"/>
                  <a:pt x="1120596" y="104588"/>
                  <a:pt x="1129561" y="103094"/>
                </a:cubicBezTo>
                <a:cubicBezTo>
                  <a:pt x="1144251" y="93300"/>
                  <a:pt x="1148395" y="94129"/>
                  <a:pt x="1138525" y="9412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4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– New Customer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C193-F786-EAA3-A0D5-0658F1395CEC}"/>
              </a:ext>
            </a:extLst>
          </p:cNvPr>
          <p:cNvSpPr txBox="1"/>
          <p:nvPr/>
        </p:nvSpPr>
        <p:spPr>
          <a:xfrm>
            <a:off x="42583" y="1257343"/>
            <a:ext cx="30928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2B:</a:t>
            </a:r>
          </a:p>
          <a:p>
            <a:r>
              <a:rPr lang="en-US" dirty="0"/>
              <a:t>Looping with 4”</a:t>
            </a:r>
          </a:p>
          <a:p>
            <a:endParaRPr lang="en-US" dirty="0"/>
          </a:p>
          <a:p>
            <a:r>
              <a:rPr lang="en-US" dirty="0"/>
              <a:t>Improves pressure</a:t>
            </a:r>
          </a:p>
          <a:p>
            <a:r>
              <a:rPr lang="en-US" dirty="0"/>
              <a:t>Two way feed</a:t>
            </a:r>
          </a:p>
          <a:p>
            <a:endParaRPr lang="en-US" dirty="0"/>
          </a:p>
          <a:p>
            <a:r>
              <a:rPr lang="en-US" dirty="0"/>
              <a:t>$$ cheaper than Option 1</a:t>
            </a:r>
          </a:p>
          <a:p>
            <a:endParaRPr lang="en-US" dirty="0"/>
          </a:p>
          <a:p>
            <a:r>
              <a:rPr lang="en-US" b="1" dirty="0"/>
              <a:t>RECAP</a:t>
            </a:r>
          </a:p>
          <a:p>
            <a:r>
              <a:rPr lang="en-US" dirty="0"/>
              <a:t>Before: 35.4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No </a:t>
            </a:r>
            <a:r>
              <a:rPr lang="en-US" dirty="0" err="1"/>
              <a:t>reinf</a:t>
            </a:r>
            <a:r>
              <a:rPr lang="en-US" dirty="0"/>
              <a:t>: 17.42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w/ 4” relay: 36.36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2” Loop: 33.12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4” loop: 35.99 </a:t>
            </a:r>
            <a:r>
              <a:rPr lang="en-US" dirty="0" err="1"/>
              <a:t>psig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Design Criteria:</a:t>
            </a:r>
          </a:p>
          <a:p>
            <a:r>
              <a:rPr lang="en-US" dirty="0"/>
              <a:t>Allowable system pressure drop = 2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Min design pressure = 10 </a:t>
            </a:r>
            <a:r>
              <a:rPr lang="en-US" dirty="0" err="1"/>
              <a:t>psig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DC7B9-72F3-F6DA-7C0E-8A32D8E28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59" y="1426432"/>
            <a:ext cx="8601491" cy="4743526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45BE14F-4D18-CF87-2356-C5510FEC02E5}"/>
              </a:ext>
            </a:extLst>
          </p:cNvPr>
          <p:cNvSpPr/>
          <p:nvPr/>
        </p:nvSpPr>
        <p:spPr>
          <a:xfrm>
            <a:off x="6521823" y="2671860"/>
            <a:ext cx="2250142" cy="1178894"/>
          </a:xfrm>
          <a:custGeom>
            <a:avLst/>
            <a:gdLst>
              <a:gd name="connsiteX0" fmla="*/ 708212 w 2250142"/>
              <a:gd name="connsiteY0" fmla="*/ 35 h 1178894"/>
              <a:gd name="connsiteX1" fmla="*/ 676836 w 2250142"/>
              <a:gd name="connsiteY1" fmla="*/ 13482 h 1178894"/>
              <a:gd name="connsiteX2" fmla="*/ 439271 w 2250142"/>
              <a:gd name="connsiteY2" fmla="*/ 40376 h 1178894"/>
              <a:gd name="connsiteX3" fmla="*/ 340659 w 2250142"/>
              <a:gd name="connsiteY3" fmla="*/ 62788 h 1178894"/>
              <a:gd name="connsiteX4" fmla="*/ 259977 w 2250142"/>
              <a:gd name="connsiteY4" fmla="*/ 125541 h 1178894"/>
              <a:gd name="connsiteX5" fmla="*/ 183777 w 2250142"/>
              <a:gd name="connsiteY5" fmla="*/ 183811 h 1178894"/>
              <a:gd name="connsiteX6" fmla="*/ 129989 w 2250142"/>
              <a:gd name="connsiteY6" fmla="*/ 210706 h 1178894"/>
              <a:gd name="connsiteX7" fmla="*/ 8965 w 2250142"/>
              <a:gd name="connsiteY7" fmla="*/ 407929 h 1178894"/>
              <a:gd name="connsiteX8" fmla="*/ 0 w 2250142"/>
              <a:gd name="connsiteY8" fmla="*/ 470682 h 1178894"/>
              <a:gd name="connsiteX9" fmla="*/ 134471 w 2250142"/>
              <a:gd name="connsiteY9" fmla="*/ 771000 h 1178894"/>
              <a:gd name="connsiteX10" fmla="*/ 183777 w 2250142"/>
              <a:gd name="connsiteY10" fmla="*/ 806858 h 1178894"/>
              <a:gd name="connsiteX11" fmla="*/ 381000 w 2250142"/>
              <a:gd name="connsiteY11" fmla="*/ 869611 h 1178894"/>
              <a:gd name="connsiteX12" fmla="*/ 443753 w 2250142"/>
              <a:gd name="connsiteY12" fmla="*/ 887541 h 1178894"/>
              <a:gd name="connsiteX13" fmla="*/ 667871 w 2250142"/>
              <a:gd name="connsiteY13" fmla="*/ 941329 h 1178894"/>
              <a:gd name="connsiteX14" fmla="*/ 788895 w 2250142"/>
              <a:gd name="connsiteY14" fmla="*/ 990635 h 1178894"/>
              <a:gd name="connsiteX15" fmla="*/ 865095 w 2250142"/>
              <a:gd name="connsiteY15" fmla="*/ 1017529 h 1178894"/>
              <a:gd name="connsiteX16" fmla="*/ 927848 w 2250142"/>
              <a:gd name="connsiteY16" fmla="*/ 1044423 h 1178894"/>
              <a:gd name="connsiteX17" fmla="*/ 1290918 w 2250142"/>
              <a:gd name="connsiteY17" fmla="*/ 1098211 h 1178894"/>
              <a:gd name="connsiteX18" fmla="*/ 1389530 w 2250142"/>
              <a:gd name="connsiteY18" fmla="*/ 1129588 h 1178894"/>
              <a:gd name="connsiteX19" fmla="*/ 1622612 w 2250142"/>
              <a:gd name="connsiteY19" fmla="*/ 1178894 h 1178894"/>
              <a:gd name="connsiteX20" fmla="*/ 1770530 w 2250142"/>
              <a:gd name="connsiteY20" fmla="*/ 1174411 h 1178894"/>
              <a:gd name="connsiteX21" fmla="*/ 1891553 w 2250142"/>
              <a:gd name="connsiteY21" fmla="*/ 1111658 h 1178894"/>
              <a:gd name="connsiteX22" fmla="*/ 1931895 w 2250142"/>
              <a:gd name="connsiteY22" fmla="*/ 1084764 h 1178894"/>
              <a:gd name="connsiteX23" fmla="*/ 1985683 w 2250142"/>
              <a:gd name="connsiteY23" fmla="*/ 1053388 h 1178894"/>
              <a:gd name="connsiteX24" fmla="*/ 2075330 w 2250142"/>
              <a:gd name="connsiteY24" fmla="*/ 1013047 h 1178894"/>
              <a:gd name="connsiteX25" fmla="*/ 2178424 w 2250142"/>
              <a:gd name="connsiteY25" fmla="*/ 927882 h 1178894"/>
              <a:gd name="connsiteX26" fmla="*/ 2218765 w 2250142"/>
              <a:gd name="connsiteY26" fmla="*/ 892023 h 1178894"/>
              <a:gd name="connsiteX27" fmla="*/ 2236695 w 2250142"/>
              <a:gd name="connsiteY27" fmla="*/ 860647 h 1178894"/>
              <a:gd name="connsiteX28" fmla="*/ 2250142 w 2250142"/>
              <a:gd name="connsiteY28" fmla="*/ 820306 h 1178894"/>
              <a:gd name="connsiteX29" fmla="*/ 2245659 w 2250142"/>
              <a:gd name="connsiteY29" fmla="*/ 753070 h 1178894"/>
              <a:gd name="connsiteX30" fmla="*/ 2241177 w 2250142"/>
              <a:gd name="connsiteY30" fmla="*/ 721694 h 1178894"/>
              <a:gd name="connsiteX31" fmla="*/ 2196353 w 2250142"/>
              <a:gd name="connsiteY31" fmla="*/ 641011 h 1178894"/>
              <a:gd name="connsiteX32" fmla="*/ 2178424 w 2250142"/>
              <a:gd name="connsiteY32" fmla="*/ 609635 h 1178894"/>
              <a:gd name="connsiteX33" fmla="*/ 2106706 w 2250142"/>
              <a:gd name="connsiteY33" fmla="*/ 533435 h 1178894"/>
              <a:gd name="connsiteX34" fmla="*/ 2030506 w 2250142"/>
              <a:gd name="connsiteY34" fmla="*/ 466200 h 1178894"/>
              <a:gd name="connsiteX35" fmla="*/ 1972236 w 2250142"/>
              <a:gd name="connsiteY35" fmla="*/ 407929 h 1178894"/>
              <a:gd name="connsiteX36" fmla="*/ 1936377 w 2250142"/>
              <a:gd name="connsiteY36" fmla="*/ 367588 h 1178894"/>
              <a:gd name="connsiteX37" fmla="*/ 1909483 w 2250142"/>
              <a:gd name="connsiteY37" fmla="*/ 349658 h 1178894"/>
              <a:gd name="connsiteX38" fmla="*/ 1806389 w 2250142"/>
              <a:gd name="connsiteY38" fmla="*/ 313800 h 1178894"/>
              <a:gd name="connsiteX39" fmla="*/ 1707777 w 2250142"/>
              <a:gd name="connsiteY39" fmla="*/ 264494 h 1178894"/>
              <a:gd name="connsiteX40" fmla="*/ 1667436 w 2250142"/>
              <a:gd name="connsiteY40" fmla="*/ 246564 h 1178894"/>
              <a:gd name="connsiteX41" fmla="*/ 1591236 w 2250142"/>
              <a:gd name="connsiteY41" fmla="*/ 233117 h 1178894"/>
              <a:gd name="connsiteX42" fmla="*/ 1546412 w 2250142"/>
              <a:gd name="connsiteY42" fmla="*/ 215188 h 1178894"/>
              <a:gd name="connsiteX43" fmla="*/ 1461248 w 2250142"/>
              <a:gd name="connsiteY43" fmla="*/ 192776 h 1178894"/>
              <a:gd name="connsiteX44" fmla="*/ 1425389 w 2250142"/>
              <a:gd name="connsiteY44" fmla="*/ 188294 h 1178894"/>
              <a:gd name="connsiteX45" fmla="*/ 1326777 w 2250142"/>
              <a:gd name="connsiteY45" fmla="*/ 147953 h 1178894"/>
              <a:gd name="connsiteX46" fmla="*/ 1196789 w 2250142"/>
              <a:gd name="connsiteY46" fmla="*/ 107611 h 1178894"/>
              <a:gd name="connsiteX47" fmla="*/ 905436 w 2250142"/>
              <a:gd name="connsiteY47" fmla="*/ 9000 h 1178894"/>
              <a:gd name="connsiteX48" fmla="*/ 851648 w 2250142"/>
              <a:gd name="connsiteY48" fmla="*/ 4517 h 1178894"/>
              <a:gd name="connsiteX49" fmla="*/ 730624 w 2250142"/>
              <a:gd name="connsiteY49" fmla="*/ 17964 h 1178894"/>
              <a:gd name="connsiteX50" fmla="*/ 708212 w 2250142"/>
              <a:gd name="connsiteY50" fmla="*/ 35 h 117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50142" h="1178894">
                <a:moveTo>
                  <a:pt x="708212" y="35"/>
                </a:moveTo>
                <a:cubicBezTo>
                  <a:pt x="699247" y="-712"/>
                  <a:pt x="687851" y="10626"/>
                  <a:pt x="676836" y="13482"/>
                </a:cubicBezTo>
                <a:cubicBezTo>
                  <a:pt x="579945" y="38602"/>
                  <a:pt x="550836" y="33614"/>
                  <a:pt x="439271" y="40376"/>
                </a:cubicBezTo>
                <a:cubicBezTo>
                  <a:pt x="406400" y="47847"/>
                  <a:pt x="372638" y="52128"/>
                  <a:pt x="340659" y="62788"/>
                </a:cubicBezTo>
                <a:cubicBezTo>
                  <a:pt x="312941" y="72027"/>
                  <a:pt x="279359" y="109748"/>
                  <a:pt x="259977" y="125541"/>
                </a:cubicBezTo>
                <a:cubicBezTo>
                  <a:pt x="235189" y="145739"/>
                  <a:pt x="212376" y="169511"/>
                  <a:pt x="183777" y="183811"/>
                </a:cubicBezTo>
                <a:lnTo>
                  <a:pt x="129989" y="210706"/>
                </a:lnTo>
                <a:cubicBezTo>
                  <a:pt x="78301" y="281189"/>
                  <a:pt x="46242" y="318880"/>
                  <a:pt x="8965" y="407929"/>
                </a:cubicBezTo>
                <a:cubicBezTo>
                  <a:pt x="806" y="427420"/>
                  <a:pt x="2988" y="449764"/>
                  <a:pt x="0" y="470682"/>
                </a:cubicBezTo>
                <a:cubicBezTo>
                  <a:pt x="29519" y="554317"/>
                  <a:pt x="92015" y="740124"/>
                  <a:pt x="134471" y="771000"/>
                </a:cubicBezTo>
                <a:cubicBezTo>
                  <a:pt x="150906" y="782953"/>
                  <a:pt x="166012" y="796989"/>
                  <a:pt x="183777" y="806858"/>
                </a:cubicBezTo>
                <a:cubicBezTo>
                  <a:pt x="253990" y="845865"/>
                  <a:pt x="297956" y="847861"/>
                  <a:pt x="381000" y="869611"/>
                </a:cubicBezTo>
                <a:cubicBezTo>
                  <a:pt x="402045" y="875123"/>
                  <a:pt x="422648" y="882265"/>
                  <a:pt x="443753" y="887541"/>
                </a:cubicBezTo>
                <a:cubicBezTo>
                  <a:pt x="518286" y="906174"/>
                  <a:pt x="596722" y="912342"/>
                  <a:pt x="667871" y="941329"/>
                </a:cubicBezTo>
                <a:cubicBezTo>
                  <a:pt x="708212" y="957764"/>
                  <a:pt x="748262" y="974936"/>
                  <a:pt x="788895" y="990635"/>
                </a:cubicBezTo>
                <a:cubicBezTo>
                  <a:pt x="814020" y="1000343"/>
                  <a:pt x="839976" y="1007805"/>
                  <a:pt x="865095" y="1017529"/>
                </a:cubicBezTo>
                <a:cubicBezTo>
                  <a:pt x="886318" y="1025744"/>
                  <a:pt x="906007" y="1038030"/>
                  <a:pt x="927848" y="1044423"/>
                </a:cubicBezTo>
                <a:cubicBezTo>
                  <a:pt x="1045812" y="1078949"/>
                  <a:pt x="1169183" y="1087626"/>
                  <a:pt x="1290918" y="1098211"/>
                </a:cubicBezTo>
                <a:cubicBezTo>
                  <a:pt x="1323789" y="1108670"/>
                  <a:pt x="1356266" y="1120457"/>
                  <a:pt x="1389530" y="1129588"/>
                </a:cubicBezTo>
                <a:cubicBezTo>
                  <a:pt x="1499439" y="1159759"/>
                  <a:pt x="1517849" y="1160674"/>
                  <a:pt x="1622612" y="1178894"/>
                </a:cubicBezTo>
                <a:lnTo>
                  <a:pt x="1770530" y="1174411"/>
                </a:lnTo>
                <a:cubicBezTo>
                  <a:pt x="1833757" y="1163468"/>
                  <a:pt x="1848375" y="1142137"/>
                  <a:pt x="1891553" y="1111658"/>
                </a:cubicBezTo>
                <a:cubicBezTo>
                  <a:pt x="1904756" y="1102338"/>
                  <a:pt x="1918153" y="1093271"/>
                  <a:pt x="1931895" y="1084764"/>
                </a:cubicBezTo>
                <a:cubicBezTo>
                  <a:pt x="1949544" y="1073839"/>
                  <a:pt x="1967118" y="1062671"/>
                  <a:pt x="1985683" y="1053388"/>
                </a:cubicBezTo>
                <a:cubicBezTo>
                  <a:pt x="2034809" y="1028825"/>
                  <a:pt x="2027746" y="1043100"/>
                  <a:pt x="2075330" y="1013047"/>
                </a:cubicBezTo>
                <a:cubicBezTo>
                  <a:pt x="2096828" y="999470"/>
                  <a:pt x="2168379" y="936617"/>
                  <a:pt x="2178424" y="927882"/>
                </a:cubicBezTo>
                <a:cubicBezTo>
                  <a:pt x="2192001" y="916076"/>
                  <a:pt x="2209838" y="907644"/>
                  <a:pt x="2218765" y="892023"/>
                </a:cubicBezTo>
                <a:cubicBezTo>
                  <a:pt x="2224742" y="881564"/>
                  <a:pt x="2231867" y="871683"/>
                  <a:pt x="2236695" y="860647"/>
                </a:cubicBezTo>
                <a:cubicBezTo>
                  <a:pt x="2242376" y="847661"/>
                  <a:pt x="2250142" y="820306"/>
                  <a:pt x="2250142" y="820306"/>
                </a:cubicBezTo>
                <a:cubicBezTo>
                  <a:pt x="2248648" y="797894"/>
                  <a:pt x="2247693" y="775440"/>
                  <a:pt x="2245659" y="753070"/>
                </a:cubicBezTo>
                <a:cubicBezTo>
                  <a:pt x="2244702" y="742549"/>
                  <a:pt x="2244328" y="731778"/>
                  <a:pt x="2241177" y="721694"/>
                </a:cubicBezTo>
                <a:cubicBezTo>
                  <a:pt x="2229232" y="683467"/>
                  <a:pt x="2217630" y="675054"/>
                  <a:pt x="2196353" y="641011"/>
                </a:cubicBezTo>
                <a:cubicBezTo>
                  <a:pt x="2189969" y="630796"/>
                  <a:pt x="2185547" y="619349"/>
                  <a:pt x="2178424" y="609635"/>
                </a:cubicBezTo>
                <a:cubicBezTo>
                  <a:pt x="2164041" y="590022"/>
                  <a:pt x="2122938" y="548418"/>
                  <a:pt x="2106706" y="533435"/>
                </a:cubicBezTo>
                <a:cubicBezTo>
                  <a:pt x="2081815" y="510459"/>
                  <a:pt x="2049296" y="494385"/>
                  <a:pt x="2030506" y="466200"/>
                </a:cubicBezTo>
                <a:cubicBezTo>
                  <a:pt x="1994096" y="411584"/>
                  <a:pt x="2035362" y="467342"/>
                  <a:pt x="1972236" y="407929"/>
                </a:cubicBezTo>
                <a:cubicBezTo>
                  <a:pt x="1959135" y="395598"/>
                  <a:pt x="1949561" y="379830"/>
                  <a:pt x="1936377" y="367588"/>
                </a:cubicBezTo>
                <a:cubicBezTo>
                  <a:pt x="1928482" y="360257"/>
                  <a:pt x="1919120" y="354476"/>
                  <a:pt x="1909483" y="349658"/>
                </a:cubicBezTo>
                <a:cubicBezTo>
                  <a:pt x="1853462" y="321647"/>
                  <a:pt x="1857208" y="325092"/>
                  <a:pt x="1806389" y="313800"/>
                </a:cubicBezTo>
                <a:cubicBezTo>
                  <a:pt x="1773518" y="297365"/>
                  <a:pt x="1741360" y="279420"/>
                  <a:pt x="1707777" y="264494"/>
                </a:cubicBezTo>
                <a:cubicBezTo>
                  <a:pt x="1694330" y="258517"/>
                  <a:pt x="1681312" y="251462"/>
                  <a:pt x="1667436" y="246564"/>
                </a:cubicBezTo>
                <a:cubicBezTo>
                  <a:pt x="1639308" y="236637"/>
                  <a:pt x="1620919" y="236416"/>
                  <a:pt x="1591236" y="233117"/>
                </a:cubicBezTo>
                <a:cubicBezTo>
                  <a:pt x="1576295" y="227141"/>
                  <a:pt x="1561601" y="220504"/>
                  <a:pt x="1546412" y="215188"/>
                </a:cubicBezTo>
                <a:cubicBezTo>
                  <a:pt x="1521704" y="206540"/>
                  <a:pt x="1487402" y="197391"/>
                  <a:pt x="1461248" y="192776"/>
                </a:cubicBezTo>
                <a:cubicBezTo>
                  <a:pt x="1449385" y="190683"/>
                  <a:pt x="1437342" y="189788"/>
                  <a:pt x="1425389" y="188294"/>
                </a:cubicBezTo>
                <a:cubicBezTo>
                  <a:pt x="1389520" y="172352"/>
                  <a:pt x="1365564" y="160882"/>
                  <a:pt x="1326777" y="147953"/>
                </a:cubicBezTo>
                <a:cubicBezTo>
                  <a:pt x="1283737" y="133606"/>
                  <a:pt x="1239679" y="122401"/>
                  <a:pt x="1196789" y="107611"/>
                </a:cubicBezTo>
                <a:cubicBezTo>
                  <a:pt x="1134164" y="86016"/>
                  <a:pt x="965540" y="14009"/>
                  <a:pt x="905436" y="9000"/>
                </a:cubicBezTo>
                <a:lnTo>
                  <a:pt x="851648" y="4517"/>
                </a:lnTo>
                <a:cubicBezTo>
                  <a:pt x="811307" y="8999"/>
                  <a:pt x="770330" y="9541"/>
                  <a:pt x="730624" y="17964"/>
                </a:cubicBezTo>
                <a:cubicBezTo>
                  <a:pt x="720084" y="20200"/>
                  <a:pt x="717177" y="782"/>
                  <a:pt x="708212" y="35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9A66A-3FE5-B4F3-329E-A0336A032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43101-A348-616B-E55B-4924175DA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506" y="3138536"/>
            <a:ext cx="5466723" cy="469758"/>
          </a:xfrm>
        </p:spPr>
        <p:txBody>
          <a:bodyPr/>
          <a:lstStyle/>
          <a:p>
            <a:r>
              <a:rPr lang="en-US" dirty="0"/>
              <a:t>Part 2: FIELD INVESTIGATION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3AF68-82B0-2F90-B614-F85B49D74F4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802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- Troubleshooting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9022F-3270-9621-0088-6D2AF33E1145}"/>
              </a:ext>
            </a:extLst>
          </p:cNvPr>
          <p:cNvSpPr txBox="1"/>
          <p:nvPr/>
        </p:nvSpPr>
        <p:spPr>
          <a:xfrm>
            <a:off x="294468" y="1171852"/>
            <a:ext cx="27239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shows extremity point (top right) of 44.3 </a:t>
            </a:r>
            <a:r>
              <a:rPr lang="en-US" dirty="0" err="1"/>
              <a:t>psig</a:t>
            </a:r>
            <a:r>
              <a:rPr lang="en-US" dirty="0"/>
              <a:t> and (bottom right) 37.4 </a:t>
            </a:r>
            <a:r>
              <a:rPr lang="en-US" dirty="0" err="1"/>
              <a:t>psig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Verification points showed 49.6 </a:t>
            </a:r>
            <a:r>
              <a:rPr lang="en-US" dirty="0" err="1"/>
              <a:t>psig</a:t>
            </a:r>
            <a:r>
              <a:rPr lang="en-US" dirty="0"/>
              <a:t> (top right) and 25 </a:t>
            </a:r>
            <a:r>
              <a:rPr lang="en-US" dirty="0" err="1"/>
              <a:t>psig</a:t>
            </a:r>
            <a:r>
              <a:rPr lang="en-US" dirty="0"/>
              <a:t> (bottom right)</a:t>
            </a:r>
          </a:p>
          <a:p>
            <a:endParaRPr lang="en-US" dirty="0"/>
          </a:p>
          <a:p>
            <a:r>
              <a:rPr lang="en-US" dirty="0"/>
              <a:t>Gas Control asked to assist with troubleshooting what may be causing the southern points to be lower than anticipated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E5A6CF-C7BE-C39E-6609-28E2AEF68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08" y="1266683"/>
            <a:ext cx="8952540" cy="525114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E7DE61-DD57-5E28-89C0-FC8C937999F4}"/>
              </a:ext>
            </a:extLst>
          </p:cNvPr>
          <p:cNvCxnSpPr>
            <a:cxnSpLocks/>
          </p:cNvCxnSpPr>
          <p:nvPr/>
        </p:nvCxnSpPr>
        <p:spPr>
          <a:xfrm flipH="1" flipV="1">
            <a:off x="10103224" y="2613212"/>
            <a:ext cx="257700" cy="413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3912FF-09B3-FB41-661C-5AD024708053}"/>
              </a:ext>
            </a:extLst>
          </p:cNvPr>
          <p:cNvSpPr txBox="1"/>
          <p:nvPr/>
        </p:nvSpPr>
        <p:spPr>
          <a:xfrm>
            <a:off x="9729230" y="3059668"/>
            <a:ext cx="11558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SCADA:</a:t>
            </a:r>
          </a:p>
          <a:p>
            <a:r>
              <a:rPr lang="en-US" dirty="0"/>
              <a:t>50 </a:t>
            </a:r>
            <a:r>
              <a:rPr lang="en-US" dirty="0" err="1"/>
              <a:t>psig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1EB4C0-E021-7702-A653-5761F745D33F}"/>
              </a:ext>
            </a:extLst>
          </p:cNvPr>
          <p:cNvCxnSpPr>
            <a:cxnSpLocks/>
          </p:cNvCxnSpPr>
          <p:nvPr/>
        </p:nvCxnSpPr>
        <p:spPr>
          <a:xfrm flipH="1">
            <a:off x="8862123" y="5365461"/>
            <a:ext cx="50785" cy="330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5A9FEF-D4D0-E373-B55A-7A8B201804CA}"/>
              </a:ext>
            </a:extLst>
          </p:cNvPr>
          <p:cNvSpPr txBox="1"/>
          <p:nvPr/>
        </p:nvSpPr>
        <p:spPr>
          <a:xfrm>
            <a:off x="8673863" y="4719130"/>
            <a:ext cx="12411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SCADA:</a:t>
            </a:r>
          </a:p>
          <a:p>
            <a:r>
              <a:rPr lang="en-US" dirty="0"/>
              <a:t>26 </a:t>
            </a:r>
            <a:r>
              <a:rPr lang="en-US" dirty="0" err="1"/>
              <a:t>psig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90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- Troubleshooting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9022F-3270-9621-0088-6D2AF33E1145}"/>
              </a:ext>
            </a:extLst>
          </p:cNvPr>
          <p:cNvSpPr txBox="1"/>
          <p:nvPr/>
        </p:nvSpPr>
        <p:spPr>
          <a:xfrm>
            <a:off x="294468" y="1171852"/>
            <a:ext cx="272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E5A6CF-C7BE-C39E-6609-28E2AEF68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31" y="1026524"/>
            <a:ext cx="8952540" cy="525114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E7DE61-DD57-5E28-89C0-FC8C937999F4}"/>
              </a:ext>
            </a:extLst>
          </p:cNvPr>
          <p:cNvCxnSpPr>
            <a:cxnSpLocks/>
          </p:cNvCxnSpPr>
          <p:nvPr/>
        </p:nvCxnSpPr>
        <p:spPr>
          <a:xfrm>
            <a:off x="5515356" y="3709101"/>
            <a:ext cx="594995" cy="262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3912FF-09B3-FB41-661C-5AD024708053}"/>
              </a:ext>
            </a:extLst>
          </p:cNvPr>
          <p:cNvSpPr txBox="1"/>
          <p:nvPr/>
        </p:nvSpPr>
        <p:spPr>
          <a:xfrm>
            <a:off x="0" y="922354"/>
            <a:ext cx="1647722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Identify System integration</a:t>
            </a:r>
          </a:p>
          <a:p>
            <a:endParaRPr lang="en-US" dirty="0"/>
          </a:p>
          <a:p>
            <a:r>
              <a:rPr lang="en-US" dirty="0"/>
              <a:t>Follow flow paths to location from Source</a:t>
            </a:r>
          </a:p>
          <a:p>
            <a:endParaRPr lang="en-US" dirty="0"/>
          </a:p>
          <a:p>
            <a:r>
              <a:rPr lang="en-US" dirty="0"/>
              <a:t>Restriction in lateral? </a:t>
            </a:r>
          </a:p>
          <a:p>
            <a:endParaRPr lang="en-US" dirty="0"/>
          </a:p>
          <a:p>
            <a:r>
              <a:rPr lang="en-US" dirty="0"/>
              <a:t>Inaccurate loading in model?</a:t>
            </a:r>
          </a:p>
          <a:p>
            <a:endParaRPr lang="en-US" dirty="0"/>
          </a:p>
          <a:p>
            <a:r>
              <a:rPr lang="en-US" dirty="0"/>
              <a:t>Any recent in progress or completed work in GIS?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12FE5E-136A-C4F4-5129-84729E6745E2}"/>
              </a:ext>
            </a:extLst>
          </p:cNvPr>
          <p:cNvCxnSpPr>
            <a:cxnSpLocks/>
          </p:cNvCxnSpPr>
          <p:nvPr/>
        </p:nvCxnSpPr>
        <p:spPr>
          <a:xfrm flipH="1">
            <a:off x="3486025" y="3816209"/>
            <a:ext cx="989670" cy="33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08A9338-BEA1-E5A8-7C5E-11E6D256186F}"/>
              </a:ext>
            </a:extLst>
          </p:cNvPr>
          <p:cNvSpPr txBox="1"/>
          <p:nvPr/>
        </p:nvSpPr>
        <p:spPr>
          <a:xfrm>
            <a:off x="3980860" y="3341663"/>
            <a:ext cx="16894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Laterals feeding towards the extremity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C5A0D9-EAC6-4A3D-6287-FE1EC149F94F}"/>
              </a:ext>
            </a:extLst>
          </p:cNvPr>
          <p:cNvSpPr/>
          <p:nvPr/>
        </p:nvSpPr>
        <p:spPr>
          <a:xfrm>
            <a:off x="6858000" y="5150224"/>
            <a:ext cx="1474694" cy="83099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738623"/>
            <a:ext cx="4969510" cy="249299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Part 1: Model Development and Software Overview</a:t>
            </a:r>
          </a:p>
          <a:p>
            <a:r>
              <a:rPr lang="en-US" dirty="0"/>
              <a:t>DNV GL - Synergy Gas Steady State</a:t>
            </a:r>
          </a:p>
          <a:p>
            <a:r>
              <a:rPr lang="en-US" dirty="0"/>
              <a:t>Customer Management Module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Part 2: Using the Model </a:t>
            </a:r>
          </a:p>
          <a:p>
            <a:r>
              <a:rPr lang="en-US" dirty="0"/>
              <a:t>Various ways to apply model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319D8-70C7-AAB3-9893-13B52256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978" y="1323473"/>
            <a:ext cx="6186601" cy="50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- Troubleshooting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9022F-3270-9621-0088-6D2AF33E1145}"/>
              </a:ext>
            </a:extLst>
          </p:cNvPr>
          <p:cNvSpPr txBox="1"/>
          <p:nvPr/>
        </p:nvSpPr>
        <p:spPr>
          <a:xfrm>
            <a:off x="294468" y="1171852"/>
            <a:ext cx="272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E5A6CF-C7BE-C39E-6609-28E2AEF68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31" y="1026524"/>
            <a:ext cx="8952540" cy="525114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E7DE61-DD57-5E28-89C0-FC8C937999F4}"/>
              </a:ext>
            </a:extLst>
          </p:cNvPr>
          <p:cNvCxnSpPr>
            <a:cxnSpLocks/>
          </p:cNvCxnSpPr>
          <p:nvPr/>
        </p:nvCxnSpPr>
        <p:spPr>
          <a:xfrm flipV="1">
            <a:off x="5515356" y="3340770"/>
            <a:ext cx="951503" cy="368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12FE5E-136A-C4F4-5129-84729E6745E2}"/>
              </a:ext>
            </a:extLst>
          </p:cNvPr>
          <p:cNvCxnSpPr>
            <a:cxnSpLocks/>
          </p:cNvCxnSpPr>
          <p:nvPr/>
        </p:nvCxnSpPr>
        <p:spPr>
          <a:xfrm flipH="1">
            <a:off x="4128117" y="3840396"/>
            <a:ext cx="561616" cy="929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08A9338-BEA1-E5A8-7C5E-11E6D256186F}"/>
              </a:ext>
            </a:extLst>
          </p:cNvPr>
          <p:cNvSpPr txBox="1"/>
          <p:nvPr/>
        </p:nvSpPr>
        <p:spPr>
          <a:xfrm>
            <a:off x="3606799" y="3340770"/>
            <a:ext cx="21067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Suspects: </a:t>
            </a:r>
            <a:r>
              <a:rPr lang="en-US" dirty="0"/>
              <a:t>Valves shown in GIS</a:t>
            </a:r>
          </a:p>
        </p:txBody>
      </p:sp>
    </p:spTree>
    <p:extLst>
      <p:ext uri="{BB962C8B-B14F-4D97-AF65-F5344CB8AC3E}">
        <p14:creationId xmlns:p14="http://schemas.microsoft.com/office/powerpoint/2010/main" val="3246468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- Troubleshooting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DF165-75C0-DBBA-843D-FE77123EB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37" y="1056668"/>
            <a:ext cx="7934926" cy="55583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1B0C98-E457-ED11-5FBD-9B64B85EFB4C}"/>
              </a:ext>
            </a:extLst>
          </p:cNvPr>
          <p:cNvCxnSpPr>
            <a:cxnSpLocks/>
          </p:cNvCxnSpPr>
          <p:nvPr/>
        </p:nvCxnSpPr>
        <p:spPr>
          <a:xfrm flipH="1">
            <a:off x="4705165" y="3542190"/>
            <a:ext cx="621437" cy="503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7683E2-867F-CB6F-4B4E-1EDBFF6B4BAE}"/>
              </a:ext>
            </a:extLst>
          </p:cNvPr>
          <p:cNvSpPr txBox="1"/>
          <p:nvPr/>
        </p:nvSpPr>
        <p:spPr>
          <a:xfrm>
            <a:off x="5326602" y="2471185"/>
            <a:ext cx="206636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Closed valve??? </a:t>
            </a:r>
          </a:p>
          <a:p>
            <a:r>
              <a:rPr lang="en-US" dirty="0"/>
              <a:t>Old Main, no recent construction Activity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F31E053-4EDF-AEB7-02FD-AEFD1691AC79}"/>
              </a:ext>
            </a:extLst>
          </p:cNvPr>
          <p:cNvSpPr/>
          <p:nvPr/>
        </p:nvSpPr>
        <p:spPr>
          <a:xfrm>
            <a:off x="7149353" y="4253753"/>
            <a:ext cx="1537447" cy="90543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74D1E-ED8E-B627-2DB8-3DA1B12D845F}"/>
              </a:ext>
            </a:extLst>
          </p:cNvPr>
          <p:cNvSpPr txBox="1"/>
          <p:nvPr/>
        </p:nvSpPr>
        <p:spPr>
          <a:xfrm>
            <a:off x="7565818" y="5277491"/>
            <a:ext cx="20663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Shows an improvement?!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4DAD5-B3B6-A502-E124-23EA51E2FC5B}"/>
              </a:ext>
            </a:extLst>
          </p:cNvPr>
          <p:cNvSpPr txBox="1"/>
          <p:nvPr/>
        </p:nvSpPr>
        <p:spPr>
          <a:xfrm>
            <a:off x="7997098" y="2140296"/>
            <a:ext cx="20663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Shows an improvement?!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5A9523-9E02-6152-76C7-480DB54475CB}"/>
              </a:ext>
            </a:extLst>
          </p:cNvPr>
          <p:cNvSpPr/>
          <p:nvPr/>
        </p:nvSpPr>
        <p:spPr>
          <a:xfrm>
            <a:off x="7983071" y="1116558"/>
            <a:ext cx="1537447" cy="90543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A499F-4236-C6E3-0D21-6E38DE443E19}"/>
              </a:ext>
            </a:extLst>
          </p:cNvPr>
          <p:cNvSpPr txBox="1"/>
          <p:nvPr/>
        </p:nvSpPr>
        <p:spPr>
          <a:xfrm>
            <a:off x="138953" y="1524000"/>
            <a:ext cx="1680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Suspect 1 investigation:</a:t>
            </a:r>
          </a:p>
          <a:p>
            <a:endParaRPr lang="en-US" dirty="0"/>
          </a:p>
          <a:p>
            <a:r>
              <a:rPr lang="en-US" dirty="0"/>
              <a:t>Not a likely suspect</a:t>
            </a:r>
          </a:p>
        </p:txBody>
      </p:sp>
    </p:spTree>
    <p:extLst>
      <p:ext uri="{BB962C8B-B14F-4D97-AF65-F5344CB8AC3E}">
        <p14:creationId xmlns:p14="http://schemas.microsoft.com/office/powerpoint/2010/main" val="2709888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- Troubleshooting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9022F-3270-9621-0088-6D2AF33E1145}"/>
              </a:ext>
            </a:extLst>
          </p:cNvPr>
          <p:cNvSpPr txBox="1"/>
          <p:nvPr/>
        </p:nvSpPr>
        <p:spPr>
          <a:xfrm>
            <a:off x="294468" y="1171852"/>
            <a:ext cx="272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3912FF-09B3-FB41-661C-5AD024708053}"/>
              </a:ext>
            </a:extLst>
          </p:cNvPr>
          <p:cNvSpPr txBox="1"/>
          <p:nvPr/>
        </p:nvSpPr>
        <p:spPr>
          <a:xfrm>
            <a:off x="26309" y="1402671"/>
            <a:ext cx="1647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622EB-17F1-D658-97FA-B9B14ED22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8" y="926695"/>
            <a:ext cx="7740945" cy="5688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189EFE-D031-B2B6-792D-87442ECA0B33}"/>
              </a:ext>
            </a:extLst>
          </p:cNvPr>
          <p:cNvSpPr txBox="1"/>
          <p:nvPr/>
        </p:nvSpPr>
        <p:spPr>
          <a:xfrm>
            <a:off x="6699308" y="3156011"/>
            <a:ext cx="185371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Closed valve???? Work recently completed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0E7E4F-8664-0141-80C2-C4873554183A}"/>
              </a:ext>
            </a:extLst>
          </p:cNvPr>
          <p:cNvCxnSpPr>
            <a:cxnSpLocks/>
          </p:cNvCxnSpPr>
          <p:nvPr/>
        </p:nvCxnSpPr>
        <p:spPr>
          <a:xfrm flipH="1" flipV="1">
            <a:off x="6027938" y="3053918"/>
            <a:ext cx="312088" cy="204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B32E1F-9C25-FB63-12AC-533A1081A437}"/>
              </a:ext>
            </a:extLst>
          </p:cNvPr>
          <p:cNvCxnSpPr>
            <a:cxnSpLocks/>
          </p:cNvCxnSpPr>
          <p:nvPr/>
        </p:nvCxnSpPr>
        <p:spPr>
          <a:xfrm flipH="1" flipV="1">
            <a:off x="7216589" y="2284296"/>
            <a:ext cx="712693" cy="12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DEC95A-3DF1-21AC-30AA-02061B51026A}"/>
              </a:ext>
            </a:extLst>
          </p:cNvPr>
          <p:cNvSpPr txBox="1"/>
          <p:nvPr/>
        </p:nvSpPr>
        <p:spPr>
          <a:xfrm>
            <a:off x="7626165" y="2060079"/>
            <a:ext cx="9835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SCADA:</a:t>
            </a:r>
          </a:p>
          <a:p>
            <a:r>
              <a:rPr lang="en-US" dirty="0"/>
              <a:t>50 </a:t>
            </a:r>
            <a:r>
              <a:rPr lang="en-US" dirty="0" err="1"/>
              <a:t>psig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991652-5A8F-75F7-7B54-2897185C53B6}"/>
              </a:ext>
            </a:extLst>
          </p:cNvPr>
          <p:cNvCxnSpPr>
            <a:cxnSpLocks/>
          </p:cNvCxnSpPr>
          <p:nvPr/>
        </p:nvCxnSpPr>
        <p:spPr>
          <a:xfrm flipH="1" flipV="1">
            <a:off x="6606988" y="4979894"/>
            <a:ext cx="170330" cy="387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334A0F8-7FB1-0100-FE19-D26153F253EE}"/>
              </a:ext>
            </a:extLst>
          </p:cNvPr>
          <p:cNvSpPr txBox="1"/>
          <p:nvPr/>
        </p:nvSpPr>
        <p:spPr>
          <a:xfrm>
            <a:off x="6876826" y="5044085"/>
            <a:ext cx="12411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SCADA:</a:t>
            </a:r>
          </a:p>
          <a:p>
            <a:r>
              <a:rPr lang="en-US" dirty="0"/>
              <a:t>25 </a:t>
            </a:r>
            <a:r>
              <a:rPr lang="en-US" dirty="0" err="1"/>
              <a:t>psig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6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7" y="242936"/>
            <a:ext cx="8814021" cy="430887"/>
          </a:xfrm>
        </p:spPr>
        <p:txBody>
          <a:bodyPr/>
          <a:lstStyle/>
          <a:p>
            <a:r>
              <a:rPr lang="en-US" dirty="0"/>
              <a:t>Synergy’s Relationship with Gas Departments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8D33A-A00B-3223-5CB7-18A0DF7685AC}"/>
              </a:ext>
            </a:extLst>
          </p:cNvPr>
          <p:cNvSpPr txBox="1"/>
          <p:nvPr/>
        </p:nvSpPr>
        <p:spPr>
          <a:xfrm>
            <a:off x="55874" y="714857"/>
            <a:ext cx="120802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Coordination, Communication, &amp; Support with other all parts of the gas business: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&amp;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 Supply &amp; Procurement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 Forecasting (data &amp; analytics)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Asset Management &amp; Design Engineering (Sizing, scoping, future planning, risk assessments, prioritization)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 Planning, Work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Compliance &amp; Safety (Critical Valves, mandated programs)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Jurisdiction (Communication to customers on need for certain projects,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Sales (growth project review)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Dispatch – (Emergency Response)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Meter Data Services (customer usage review)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Mapping (Corrections, GIS extracts)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Finance/Budgeting (Asset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 Utility – (Power Gen supply, growth, electrification studies, rolling blackout issues on LP gas systems)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of Heat/ Act on Climate (hydrogen blending, RNG, segment decommissioning,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94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7232" y="948061"/>
            <a:ext cx="10972800" cy="5262979"/>
          </a:xfrm>
        </p:spPr>
        <p:txBody>
          <a:bodyPr/>
          <a:lstStyle/>
          <a:p>
            <a:r>
              <a:rPr lang="en-US" b="1" dirty="0"/>
              <a:t>Other Synergy Gas Modules</a:t>
            </a:r>
          </a:p>
          <a:p>
            <a:r>
              <a:rPr lang="en-US" dirty="0"/>
              <a:t>-Steady State (Typical LDC application)</a:t>
            </a:r>
          </a:p>
          <a:p>
            <a:r>
              <a:rPr lang="en-US" dirty="0"/>
              <a:t>-Compressor Stations</a:t>
            </a:r>
          </a:p>
          <a:p>
            <a:r>
              <a:rPr lang="en-US" dirty="0"/>
              <a:t>-Unsteady State (Transient) (Typical Transmission application)</a:t>
            </a:r>
          </a:p>
          <a:p>
            <a:r>
              <a:rPr lang="en-US" dirty="0"/>
              <a:t>-Regulator Station Module (relief valves, reg failure, overpressure protection)</a:t>
            </a:r>
          </a:p>
          <a:p>
            <a:r>
              <a:rPr lang="en-US" dirty="0"/>
              <a:t>-Area Isolation Module (AIM) – critical valve program</a:t>
            </a:r>
          </a:p>
          <a:p>
            <a:endParaRPr lang="en-US" dirty="0"/>
          </a:p>
          <a:p>
            <a:r>
              <a:rPr lang="en-US" b="1" dirty="0"/>
              <a:t>External Training </a:t>
            </a:r>
            <a:r>
              <a:rPr lang="en-US" dirty="0"/>
              <a:t>– DNV GL Synergy Training classes (basic, advanced,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b="1" dirty="0"/>
          </a:p>
          <a:p>
            <a:r>
              <a:rPr lang="en-US" b="1" dirty="0"/>
              <a:t>Common Issues for Awareness:</a:t>
            </a:r>
          </a:p>
          <a:p>
            <a:r>
              <a:rPr lang="en-US" dirty="0"/>
              <a:t>-Complacency </a:t>
            </a:r>
          </a:p>
          <a:p>
            <a:r>
              <a:rPr lang="en-US" dirty="0"/>
              <a:t>-Lack of Communication across departments</a:t>
            </a:r>
          </a:p>
          <a:p>
            <a:r>
              <a:rPr lang="en-US" dirty="0"/>
              <a:t>-Lack of understanding system operations</a:t>
            </a:r>
          </a:p>
          <a:p>
            <a:r>
              <a:rPr lang="en-US" dirty="0"/>
              <a:t>-Lack of knowledge in standards, policy, code &amp; procedure document </a:t>
            </a:r>
          </a:p>
          <a:p>
            <a:r>
              <a:rPr lang="en-US" dirty="0"/>
              <a:t>-System Design Criteria has gray areas</a:t>
            </a:r>
          </a:p>
          <a:p>
            <a:r>
              <a:rPr lang="en-US" dirty="0"/>
              <a:t>-Poor Data!!! (We are only as good as the data we get)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92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27699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16DA0A-DCEC-1BE2-4F2F-9AA34FC61585}"/>
              </a:ext>
            </a:extLst>
          </p:cNvPr>
          <p:cNvSpPr txBox="1">
            <a:spLocks/>
          </p:cNvSpPr>
          <p:nvPr/>
        </p:nvSpPr>
        <p:spPr>
          <a:xfrm>
            <a:off x="252568" y="1803627"/>
            <a:ext cx="11697385" cy="3077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“Where the needs of the world and your talents cross, there lies your vocation”</a:t>
            </a:r>
          </a:p>
          <a:p>
            <a:r>
              <a:rPr lang="en-US" sz="4000" b="1" dirty="0"/>
              <a:t>	-Aristotle</a:t>
            </a:r>
          </a:p>
          <a:p>
            <a:endParaRPr lang="en-US" sz="1600" kern="0" dirty="0"/>
          </a:p>
          <a:p>
            <a:endParaRPr lang="en-US" sz="1600" kern="0" dirty="0"/>
          </a:p>
          <a:p>
            <a:endParaRPr lang="en-US" sz="1600" kern="0" dirty="0"/>
          </a:p>
          <a:p>
            <a:endParaRPr lang="en-US" sz="1600" kern="0" dirty="0"/>
          </a:p>
          <a:p>
            <a:r>
              <a:rPr lang="en-US" sz="1600" kern="0" dirty="0"/>
              <a:t>Some Wisdom from the Stoic Mindset</a:t>
            </a:r>
          </a:p>
        </p:txBody>
      </p:sp>
    </p:spTree>
    <p:extLst>
      <p:ext uri="{BB962C8B-B14F-4D97-AF65-F5344CB8AC3E}">
        <p14:creationId xmlns:p14="http://schemas.microsoft.com/office/powerpoint/2010/main" val="37975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B858A-C8CE-DC3C-4294-4B1D0553A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8A5A-7220-B59C-D49F-0D5FB9433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Development -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A0874-6802-9F65-C482-D578D09A1A3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4154984"/>
          </a:xfrm>
        </p:spPr>
        <p:txBody>
          <a:bodyPr/>
          <a:lstStyle/>
          <a:p>
            <a:r>
              <a:rPr lang="en-US" dirty="0"/>
              <a:t>GIS Extract of Facilities</a:t>
            </a:r>
          </a:p>
          <a:p>
            <a:r>
              <a:rPr lang="en-US" dirty="0"/>
              <a:t>“Skeleton Model”</a:t>
            </a:r>
          </a:p>
          <a:p>
            <a:r>
              <a:rPr lang="en-US" dirty="0"/>
              <a:t>“Dummy Loads” </a:t>
            </a:r>
          </a:p>
          <a:p>
            <a:r>
              <a:rPr lang="en-US" dirty="0"/>
              <a:t>Reg stations, valves</a:t>
            </a:r>
          </a:p>
          <a:p>
            <a:r>
              <a:rPr lang="en-US" dirty="0"/>
              <a:t>Node allocation, Supply Points</a:t>
            </a:r>
          </a:p>
          <a:p>
            <a:endParaRPr lang="en-US" dirty="0"/>
          </a:p>
          <a:p>
            <a:r>
              <a:rPr lang="en-US" dirty="0"/>
              <a:t>Customer Data Extract </a:t>
            </a:r>
          </a:p>
          <a:p>
            <a:r>
              <a:rPr lang="en-US" dirty="0"/>
              <a:t>Customer information</a:t>
            </a:r>
          </a:p>
          <a:p>
            <a:r>
              <a:rPr lang="en-US" dirty="0"/>
              <a:t>Load Usage &amp; meter location</a:t>
            </a:r>
          </a:p>
          <a:p>
            <a:r>
              <a:rPr lang="en-US" dirty="0"/>
              <a:t>Base factor, heating co-efficient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Historical use trend</a:t>
            </a:r>
          </a:p>
          <a:p>
            <a:pPr marL="285750" indent="-285750">
              <a:buFontTx/>
              <a:buChar char="-"/>
            </a:pPr>
            <a:r>
              <a:rPr lang="en-US" dirty="0"/>
              <a:t>Assigned factor quality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Large use customers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EE6F02-93DF-C8D4-3F10-23B542C2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29" y="1103508"/>
            <a:ext cx="5395011" cy="56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Development - 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5539978"/>
          </a:xfrm>
        </p:spPr>
        <p:txBody>
          <a:bodyPr/>
          <a:lstStyle/>
          <a:p>
            <a:r>
              <a:rPr lang="en-US" dirty="0"/>
              <a:t>Synergy Facilities:</a:t>
            </a:r>
          </a:p>
          <a:p>
            <a:endParaRPr lang="en-US" dirty="0"/>
          </a:p>
          <a:p>
            <a:r>
              <a:rPr lang="en-US" dirty="0"/>
              <a:t>Pipes </a:t>
            </a:r>
          </a:p>
          <a:p>
            <a:r>
              <a:rPr lang="en-US" dirty="0"/>
              <a:t>-Inside Diameter (ID)</a:t>
            </a:r>
          </a:p>
          <a:p>
            <a:r>
              <a:rPr lang="en-US" dirty="0"/>
              <a:t>-Material (efficiency, roughness)</a:t>
            </a:r>
          </a:p>
          <a:p>
            <a:r>
              <a:rPr lang="en-US" dirty="0"/>
              <a:t>-Length</a:t>
            </a:r>
          </a:p>
          <a:p>
            <a:r>
              <a:rPr lang="en-US" dirty="0"/>
              <a:t>-elevation (data available)</a:t>
            </a:r>
          </a:p>
          <a:p>
            <a:r>
              <a:rPr lang="en-US" dirty="0"/>
              <a:t>-Friction Factor standard calc</a:t>
            </a:r>
          </a:p>
          <a:p>
            <a:r>
              <a:rPr lang="en-US" dirty="0"/>
              <a:t>(Colebrook-White equation)</a:t>
            </a:r>
          </a:p>
          <a:p>
            <a:r>
              <a:rPr lang="en-US" dirty="0"/>
              <a:t>-Custom Attributes</a:t>
            </a:r>
          </a:p>
          <a:p>
            <a:endParaRPr lang="en-US" dirty="0"/>
          </a:p>
          <a:p>
            <a:r>
              <a:rPr lang="en-US" dirty="0"/>
              <a:t>Scrub “floating pipes”</a:t>
            </a:r>
          </a:p>
          <a:p>
            <a:r>
              <a:rPr lang="en-US" dirty="0"/>
              <a:t>Segments not “snapped” in GIS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solve for “unknown diameter”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C912C-7D48-D569-F256-B635ED93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991" y="1140799"/>
            <a:ext cx="5001609" cy="537400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F951C3-9CAF-D35B-E991-9F32F3B45791}"/>
              </a:ext>
            </a:extLst>
          </p:cNvPr>
          <p:cNvCxnSpPr>
            <a:cxnSpLocks/>
          </p:cNvCxnSpPr>
          <p:nvPr/>
        </p:nvCxnSpPr>
        <p:spPr>
          <a:xfrm flipH="1">
            <a:off x="5710517" y="3863788"/>
            <a:ext cx="2451848" cy="163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216C85-AF67-D16B-E85B-4440F2F88952}"/>
              </a:ext>
            </a:extLst>
          </p:cNvPr>
          <p:cNvSpPr txBox="1"/>
          <p:nvPr/>
        </p:nvSpPr>
        <p:spPr>
          <a:xfrm>
            <a:off x="8162365" y="3639670"/>
            <a:ext cx="141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Neat Trick!</a:t>
            </a:r>
          </a:p>
        </p:txBody>
      </p:sp>
    </p:spTree>
    <p:extLst>
      <p:ext uri="{BB962C8B-B14F-4D97-AF65-F5344CB8AC3E}">
        <p14:creationId xmlns:p14="http://schemas.microsoft.com/office/powerpoint/2010/main" val="218108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Development - 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4315" y="1452283"/>
            <a:ext cx="2371673" cy="5262979"/>
          </a:xfrm>
        </p:spPr>
        <p:txBody>
          <a:bodyPr/>
          <a:lstStyle/>
          <a:p>
            <a:endParaRPr lang="en-US" dirty="0"/>
          </a:p>
          <a:p>
            <a:r>
              <a:rPr lang="en-US" b="1" u="sng" dirty="0"/>
              <a:t>Regulator Stations</a:t>
            </a:r>
          </a:p>
          <a:p>
            <a:r>
              <a:rPr lang="en-US" dirty="0"/>
              <a:t>Known / Control Info</a:t>
            </a:r>
          </a:p>
          <a:p>
            <a:pPr marL="285750" indent="-285750">
              <a:buFontTx/>
              <a:buChar char="-"/>
            </a:pPr>
            <a:r>
              <a:rPr lang="en-US" dirty="0"/>
              <a:t>Type of regs</a:t>
            </a:r>
          </a:p>
          <a:p>
            <a:pPr marL="285750" indent="-285750">
              <a:buFontTx/>
              <a:buChar char="-"/>
            </a:pPr>
            <a:r>
              <a:rPr lang="en-US" dirty="0"/>
              <a:t>Size</a:t>
            </a:r>
          </a:p>
          <a:p>
            <a:pPr marL="285750" indent="-285750">
              <a:buFontTx/>
              <a:buChar char="-"/>
            </a:pPr>
            <a:r>
              <a:rPr lang="en-US" dirty="0"/>
              <a:t># of runs (paths)</a:t>
            </a:r>
          </a:p>
          <a:p>
            <a:pPr marL="285750" indent="-285750">
              <a:buFontTx/>
              <a:buChar char="-"/>
            </a:pPr>
            <a:r>
              <a:rPr lang="en-US" dirty="0"/>
              <a:t>Specs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Constants </a:t>
            </a:r>
          </a:p>
          <a:p>
            <a:pPr marL="285750" indent="-285750">
              <a:buFontTx/>
              <a:buChar char="-"/>
            </a:pPr>
            <a:r>
              <a:rPr lang="en-US" dirty="0"/>
              <a:t>Outlet Set Point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r>
              <a:rPr lang="en-US" dirty="0"/>
              <a:t>Solving for:</a:t>
            </a:r>
          </a:p>
          <a:p>
            <a:pPr marL="285750" indent="-285750">
              <a:buFontTx/>
              <a:buChar char="-"/>
            </a:pPr>
            <a:r>
              <a:rPr lang="en-US" dirty="0"/>
              <a:t>Utilization %</a:t>
            </a:r>
          </a:p>
          <a:p>
            <a:pPr marL="285750" indent="-285750">
              <a:buFontTx/>
              <a:buChar char="-"/>
            </a:pPr>
            <a:r>
              <a:rPr lang="en-US" dirty="0"/>
              <a:t>Flow </a:t>
            </a:r>
          </a:p>
          <a:p>
            <a:pPr marL="285750" indent="-285750">
              <a:buFontTx/>
              <a:buChar char="-"/>
            </a:pPr>
            <a:r>
              <a:rPr lang="en-US" dirty="0"/>
              <a:t>Min inlet pressure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Max Flow Rate (capacity)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DF6CE-D34C-9A40-9797-276E6FD2F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45" y="1285789"/>
            <a:ext cx="9691355" cy="50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Development - 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3600986"/>
          </a:xfrm>
        </p:spPr>
        <p:txBody>
          <a:bodyPr/>
          <a:lstStyle/>
          <a:p>
            <a:r>
              <a:rPr lang="en-US" dirty="0"/>
              <a:t>Synergy Facilities:</a:t>
            </a:r>
          </a:p>
          <a:p>
            <a:endParaRPr lang="en-US" dirty="0"/>
          </a:p>
          <a:p>
            <a:r>
              <a:rPr lang="en-US" dirty="0"/>
              <a:t>Valves</a:t>
            </a:r>
          </a:p>
          <a:p>
            <a:r>
              <a:rPr lang="en-US" dirty="0"/>
              <a:t>-Type (check valve, full port,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-Constant (</a:t>
            </a:r>
            <a:r>
              <a:rPr lang="en-US" dirty="0" err="1"/>
              <a:t>scfh</a:t>
            </a:r>
            <a:r>
              <a:rPr lang="en-US" dirty="0"/>
              <a:t>/psi) = % open</a:t>
            </a:r>
          </a:p>
          <a:p>
            <a:r>
              <a:rPr lang="en-US" dirty="0"/>
              <a:t>-Normally closed/open</a:t>
            </a:r>
          </a:p>
          <a:p>
            <a:r>
              <a:rPr lang="en-US" dirty="0"/>
              <a:t>-Bypass valves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289EE-7B99-95D8-BD96-97C2ABC8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81" y="972253"/>
            <a:ext cx="5642811" cy="56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0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Development – Nodes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48378"/>
            <a:ext cx="10972800" cy="5262979"/>
          </a:xfrm>
        </p:spPr>
        <p:txBody>
          <a:bodyPr/>
          <a:lstStyle/>
          <a:p>
            <a:r>
              <a:rPr lang="en-US" b="1" dirty="0"/>
              <a:t>Nodes:</a:t>
            </a:r>
          </a:p>
          <a:p>
            <a:r>
              <a:rPr lang="en-US" dirty="0"/>
              <a:t>Segments between a facility (from &amp; to nodes)</a:t>
            </a:r>
          </a:p>
          <a:p>
            <a:r>
              <a:rPr lang="en-US" dirty="0"/>
              <a:t>Known Pressure/Flow set nodes</a:t>
            </a:r>
          </a:p>
          <a:p>
            <a:r>
              <a:rPr lang="en-US" dirty="0"/>
              <a:t>Gas Composition (source nodes)</a:t>
            </a:r>
          </a:p>
          <a:p>
            <a:r>
              <a:rPr lang="en-US" dirty="0"/>
              <a:t>Pressure units - Primary (</a:t>
            </a:r>
            <a:r>
              <a:rPr lang="en-US" dirty="0" err="1"/>
              <a:t>psig</a:t>
            </a:r>
            <a:r>
              <a:rPr lang="en-US" dirty="0"/>
              <a:t>) or Secondary (</a:t>
            </a:r>
            <a:r>
              <a:rPr lang="en-US" dirty="0" err="1"/>
              <a:t>inwc</a:t>
            </a:r>
            <a:r>
              <a:rPr lang="en-US" dirty="0"/>
              <a:t>)</a:t>
            </a:r>
          </a:p>
          <a:p>
            <a:r>
              <a:rPr lang="en-US" dirty="0"/>
              <a:t>Elevation</a:t>
            </a:r>
          </a:p>
          <a:p>
            <a:r>
              <a:rPr lang="en-US" dirty="0"/>
              <a:t>XY Coordinates (customer assignment)</a:t>
            </a:r>
          </a:p>
          <a:p>
            <a:endParaRPr lang="en-US" b="1" dirty="0"/>
          </a:p>
          <a:p>
            <a:r>
              <a:rPr lang="en-US" b="1" dirty="0"/>
              <a:t>Types of Nodes:</a:t>
            </a:r>
          </a:p>
          <a:p>
            <a:r>
              <a:rPr lang="en-US" u="sng" dirty="0"/>
              <a:t>Supply Points</a:t>
            </a:r>
          </a:p>
          <a:p>
            <a:r>
              <a:rPr lang="en-US" dirty="0"/>
              <a:t>-City Gates</a:t>
            </a:r>
          </a:p>
          <a:p>
            <a:r>
              <a:rPr lang="en-US" dirty="0"/>
              <a:t>-Storage/LNG</a:t>
            </a:r>
          </a:p>
          <a:p>
            <a:r>
              <a:rPr lang="en-US" dirty="0"/>
              <a:t>-Control nodes (regs)</a:t>
            </a:r>
          </a:p>
          <a:p>
            <a:endParaRPr lang="en-US" dirty="0"/>
          </a:p>
          <a:p>
            <a:r>
              <a:rPr lang="en-US" u="sng" dirty="0"/>
              <a:t>Demand Nodes</a:t>
            </a:r>
          </a:p>
          <a:p>
            <a:r>
              <a:rPr lang="en-US" dirty="0"/>
              <a:t>-Customer data / load profile assigned to node </a:t>
            </a:r>
          </a:p>
          <a:p>
            <a:r>
              <a:rPr lang="en-US" dirty="0"/>
              <a:t>Load usage per HDD (flow categories)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690C4-E6D7-23C7-709E-FF6528EDB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299" y="1104710"/>
            <a:ext cx="4948283" cy="55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D2AA30-B0A4-0EF7-CC3B-82320C1B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697" y="1230408"/>
            <a:ext cx="5264175" cy="3846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Development – Customer Load Profile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2400" y="1337985"/>
            <a:ext cx="10972800" cy="4708981"/>
          </a:xfrm>
        </p:spPr>
        <p:txBody>
          <a:bodyPr/>
          <a:lstStyle/>
          <a:p>
            <a:r>
              <a:rPr lang="en-US" b="1" dirty="0"/>
              <a:t>Extracting Customer Data  </a:t>
            </a:r>
          </a:p>
          <a:p>
            <a:r>
              <a:rPr lang="en-US" dirty="0"/>
              <a:t>-Customer usage from company billing system (2-3 years historical)</a:t>
            </a:r>
          </a:p>
          <a:p>
            <a:r>
              <a:rPr lang="en-US" dirty="0"/>
              <a:t>-Weather Effector- Corresponding Temperature data for the local area (daily avg)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Load Factors </a:t>
            </a:r>
          </a:p>
          <a:p>
            <a:r>
              <a:rPr lang="en-US" dirty="0"/>
              <a:t>-Base Factor: non-temperature dependent (Cooking, Hot Water, Drying,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-Heat Factor: Heating load which increases as temperature drops</a:t>
            </a:r>
          </a:p>
          <a:p>
            <a:r>
              <a:rPr lang="en-US" dirty="0"/>
              <a:t>Customer Loads = Base Factor + (Heat Factor x HDD)</a:t>
            </a:r>
          </a:p>
          <a:p>
            <a:endParaRPr lang="en-US" dirty="0"/>
          </a:p>
          <a:p>
            <a:r>
              <a:rPr lang="en-US" b="1" dirty="0"/>
              <a:t>Custom Loaded Customers – Large Commercial &amp; Industrial / Special Contract</a:t>
            </a:r>
          </a:p>
          <a:p>
            <a:r>
              <a:rPr lang="en-US" dirty="0"/>
              <a:t>-Large Use trends &gt;5dth/</a:t>
            </a:r>
            <a:r>
              <a:rPr lang="en-US" dirty="0" err="1"/>
              <a:t>hr</a:t>
            </a:r>
            <a:r>
              <a:rPr lang="en-US" dirty="0"/>
              <a:t> (typical </a:t>
            </a:r>
            <a:r>
              <a:rPr lang="en-US" dirty="0" err="1"/>
              <a:t>resi</a:t>
            </a:r>
            <a:r>
              <a:rPr lang="en-US" dirty="0"/>
              <a:t> / small commercial is .1 to 1 </a:t>
            </a:r>
            <a:r>
              <a:rPr lang="en-US" dirty="0" err="1"/>
              <a:t>dth</a:t>
            </a:r>
            <a:r>
              <a:rPr lang="en-US" dirty="0"/>
              <a:t>/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r>
              <a:rPr lang="en-US" dirty="0"/>
              <a:t>-Dual Fuel Capabilities, Interruptible customers (Non-firm curtailment at x HDD)</a:t>
            </a:r>
          </a:p>
          <a:p>
            <a:r>
              <a:rPr lang="en-US" dirty="0"/>
              <a:t>	Seasonal Usage (like Asphalt Plants), Special contracts</a:t>
            </a:r>
          </a:p>
          <a:p>
            <a:endParaRPr lang="en-US" dirty="0"/>
          </a:p>
          <a:p>
            <a:r>
              <a:rPr lang="en-US" b="1" dirty="0"/>
              <a:t>Customer Load profiles Created </a:t>
            </a:r>
          </a:p>
          <a:p>
            <a:r>
              <a:rPr lang="en-US" dirty="0"/>
              <a:t>-”Flow Categories” are created set up Synergy model where load profiles are allocated to the assigned nodes</a:t>
            </a:r>
          </a:p>
          <a:p>
            <a:r>
              <a:rPr lang="en-US" dirty="0"/>
              <a:t>-Can develop seasonal models or HDD specific models to specify analysis criteria</a:t>
            </a:r>
          </a:p>
        </p:txBody>
      </p:sp>
    </p:spTree>
    <p:extLst>
      <p:ext uri="{BB962C8B-B14F-4D97-AF65-F5344CB8AC3E}">
        <p14:creationId xmlns:p14="http://schemas.microsoft.com/office/powerpoint/2010/main" val="1011043195"/>
      </p:ext>
    </p:extLst>
  </p:cSld>
  <p:clrMapOvr>
    <a:masterClrMapping/>
  </p:clrMapOvr>
</p:sld>
</file>

<file path=ppt/theme/theme1.xml><?xml version="1.0" encoding="utf-8"?>
<a:theme xmlns:a="http://schemas.openxmlformats.org/drawingml/2006/main" name="R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E" id="{BB4BB72E-978D-47A2-A1EB-6BA3E2BCD8BE}" vid="{68FE45D1-5887-4027-956B-0DC430AF57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95BBE0C9137449154AB6A3AF20B1C" ma:contentTypeVersion="15" ma:contentTypeDescription="Create a new document." ma:contentTypeScope="" ma:versionID="db4e7e69c0abc28465de90e16dbb5ca6">
  <xsd:schema xmlns:xsd="http://www.w3.org/2001/XMLSchema" xmlns:xs="http://www.w3.org/2001/XMLSchema" xmlns:p="http://schemas.microsoft.com/office/2006/metadata/properties" xmlns:ns2="7aab780c-5cb9-4d56-b1b7-a6df58ec173f" xmlns:ns3="935a9cfe-bd09-4cab-b5df-1bd7a966eb38" targetNamespace="http://schemas.microsoft.com/office/2006/metadata/properties" ma:root="true" ma:fieldsID="ab6e56a21611c459228eeda58628ff62" ns2:_="" ns3:_="">
    <xsd:import namespace="7aab780c-5cb9-4d56-b1b7-a6df58ec173f"/>
    <xsd:import namespace="935a9cfe-bd09-4cab-b5df-1bd7a966eb3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UploadedtoMartusandTiedo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b780c-5cb9-4d56-b1b7-a6df58ec173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50f5c23-03d1-4936-b781-e5ae236990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UploadedtoMartusandTiedout" ma:index="22" nillable="true" ma:displayName="Uploaded to Martus and Tied out" ma:default="0" ma:format="Dropdown" ma:internalName="UploadedtoMartusandTiedou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a9cfe-bd09-4cab-b5df-1bd7a966eb3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5131e2e-a705-4f43-b75e-da042424f6e1}" ma:internalName="TaxCatchAll" ma:showField="CatchAllData" ma:web="935a9cfe-bd09-4cab-b5df-1bd7a966eb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loadedtoMartusandTiedout xmlns="7aab780c-5cb9-4d56-b1b7-a6df58ec173f">false</UploadedtoMartusandTiedout>
    <lcf76f155ced4ddcb4097134ff3c332f xmlns="7aab780c-5cb9-4d56-b1b7-a6df58ec173f">
      <Terms xmlns="http://schemas.microsoft.com/office/infopath/2007/PartnerControls"/>
    </lcf76f155ced4ddcb4097134ff3c332f>
    <TaxCatchAll xmlns="935a9cfe-bd09-4cab-b5df-1bd7a966eb38" xsi:nil="true"/>
  </documentManagement>
</p:properties>
</file>

<file path=customXml/itemProps1.xml><?xml version="1.0" encoding="utf-8"?>
<ds:datastoreItem xmlns:ds="http://schemas.openxmlformats.org/officeDocument/2006/customXml" ds:itemID="{370D7E02-EA9B-463F-8AF4-DF5EC9E8D292}"/>
</file>

<file path=customXml/itemProps2.xml><?xml version="1.0" encoding="utf-8"?>
<ds:datastoreItem xmlns:ds="http://schemas.openxmlformats.org/officeDocument/2006/customXml" ds:itemID="{C9FE9A73-C241-471E-9A90-D44AB217C96D}"/>
</file>

<file path=customXml/itemProps3.xml><?xml version="1.0" encoding="utf-8"?>
<ds:datastoreItem xmlns:ds="http://schemas.openxmlformats.org/officeDocument/2006/customXml" ds:itemID="{E4412DA2-26B5-4C6F-8ED7-B19BE8D77CF6}"/>
</file>

<file path=docProps/app.xml><?xml version="1.0" encoding="utf-8"?>
<Properties xmlns="http://schemas.openxmlformats.org/officeDocument/2006/extended-properties" xmlns:vt="http://schemas.openxmlformats.org/officeDocument/2006/docPropsVTypes">
  <Template>RIE Powerpoint Theme</Template>
  <TotalTime>16313</TotalTime>
  <Words>2407</Words>
  <Application>Microsoft Office PowerPoint</Application>
  <PresentationFormat>Widescreen</PresentationFormat>
  <Paragraphs>511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Wingdings</vt:lpstr>
      <vt:lpstr>RIE</vt:lpstr>
      <vt:lpstr>Chart</vt:lpstr>
      <vt:lpstr>Northeast Gas Association   Distribution System Modeling </vt:lpstr>
      <vt:lpstr>System Design Goal</vt:lpstr>
      <vt:lpstr>Agenda</vt:lpstr>
      <vt:lpstr>Model Development - Overview</vt:lpstr>
      <vt:lpstr>Model Development - Facilities</vt:lpstr>
      <vt:lpstr>Model Development - Facilities</vt:lpstr>
      <vt:lpstr>Model Development - Facilities</vt:lpstr>
      <vt:lpstr>Model Development – Nodes</vt:lpstr>
      <vt:lpstr>Model Development – Customer Load Profile</vt:lpstr>
      <vt:lpstr>PowerPoint Presentation</vt:lpstr>
      <vt:lpstr>PowerPoint Presentation</vt:lpstr>
      <vt:lpstr>Model Verification – How Accurate Are the Model Predictions?</vt:lpstr>
      <vt:lpstr>Model Verification – How Accurate Are the Model Predictions?</vt:lpstr>
      <vt:lpstr>Part 2: Modeling Applications</vt:lpstr>
      <vt:lpstr>Part 2: System Planning – Design Parameters</vt:lpstr>
      <vt:lpstr>Part 2: Model Application - Overview</vt:lpstr>
      <vt:lpstr>Model Application – Basic Concept  Solving for an Unknown variable</vt:lpstr>
      <vt:lpstr>Model Application – Basic Concept Example 2</vt:lpstr>
      <vt:lpstr>Model Application – Basic Concept </vt:lpstr>
      <vt:lpstr>Model Application – Basic Concept  Visual Representation for Analysis </vt:lpstr>
      <vt:lpstr>Part 2: Model Application – New Customer</vt:lpstr>
      <vt:lpstr>Part 2: Model Application – New Customer</vt:lpstr>
      <vt:lpstr>Part 2: Model Application – New Customer</vt:lpstr>
      <vt:lpstr>Part 2: Model Application – New Customer</vt:lpstr>
      <vt:lpstr>Part 2: Model Application – New Customer</vt:lpstr>
      <vt:lpstr>Part 2: Model Application – New Customer</vt:lpstr>
      <vt:lpstr>Part 2: FIELD INVESTIGATION</vt:lpstr>
      <vt:lpstr>Part 2: Model Application - Troubleshooting</vt:lpstr>
      <vt:lpstr>Part 2: Model Application - Troubleshooting</vt:lpstr>
      <vt:lpstr>Part 2: Model Application - Troubleshooting</vt:lpstr>
      <vt:lpstr>Part 2: Model Application - Troubleshooting</vt:lpstr>
      <vt:lpstr>Part 2: Model Application - Troubleshooting</vt:lpstr>
      <vt:lpstr>Synergy’s Relationship with Gas Departments</vt:lpstr>
      <vt:lpstr>Summary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Flynn, Brandon (RI Energy)</dc:creator>
  <cp:lastModifiedBy>Flynn, Brandon W</cp:lastModifiedBy>
  <cp:revision>54</cp:revision>
  <dcterms:created xsi:type="dcterms:W3CDTF">2023-05-10T21:41:32Z</dcterms:created>
  <dcterms:modified xsi:type="dcterms:W3CDTF">2025-06-05T10:38:08Z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0c8e74a-db15-49f1-980d-3d74f2e3ff07_Enabled">
    <vt:lpwstr>true</vt:lpwstr>
  </property>
  <property fmtid="{D5CDD505-2E9C-101B-9397-08002B2CF9AE}" pid="3" name="MSIP_Label_e0c8e74a-db15-49f1-980d-3d74f2e3ff07_SetDate">
    <vt:lpwstr>2024-06-04T18:56:40Z</vt:lpwstr>
  </property>
  <property fmtid="{D5CDD505-2E9C-101B-9397-08002B2CF9AE}" pid="4" name="MSIP_Label_e0c8e74a-db15-49f1-980d-3d74f2e3ff07_Method">
    <vt:lpwstr>Privileged</vt:lpwstr>
  </property>
  <property fmtid="{D5CDD505-2E9C-101B-9397-08002B2CF9AE}" pid="5" name="MSIP_Label_e0c8e74a-db15-49f1-980d-3d74f2e3ff07_Name">
    <vt:lpwstr>376d9127-3fad-41bb7-827b-657efc89d923</vt:lpwstr>
  </property>
  <property fmtid="{D5CDD505-2E9C-101B-9397-08002B2CF9AE}" pid="6" name="MSIP_Label_e0c8e74a-db15-49f1-980d-3d74f2e3ff07_SiteId">
    <vt:lpwstr>25b79aa0-07c6-4d65-9c80-df92aacdc157</vt:lpwstr>
  </property>
  <property fmtid="{D5CDD505-2E9C-101B-9397-08002B2CF9AE}" pid="7" name="MSIP_Label_e0c8e74a-db15-49f1-980d-3d74f2e3ff07_ActionId">
    <vt:lpwstr>599d74a5-2d31-41e6-8fa1-b3a5fffdedff</vt:lpwstr>
  </property>
  <property fmtid="{D5CDD505-2E9C-101B-9397-08002B2CF9AE}" pid="8" name="MSIP_Label_e0c8e74a-db15-49f1-980d-3d74f2e3ff07_ContentBits">
    <vt:lpwstr>2</vt:lpwstr>
  </property>
  <property fmtid="{D5CDD505-2E9C-101B-9397-08002B2CF9AE}" pid="9" name="ClassificationContentMarkingFooterLocations">
    <vt:lpwstr>RIE:8</vt:lpwstr>
  </property>
  <property fmtid="{D5CDD505-2E9C-101B-9397-08002B2CF9AE}" pid="10" name="ClassificationContentMarkingFooterText">
    <vt:lpwstr>Business Use</vt:lpwstr>
  </property>
  <property fmtid="{D5CDD505-2E9C-101B-9397-08002B2CF9AE}" pid="11" name="ContentTypeId">
    <vt:lpwstr>0x01010023E95BBE0C9137449154AB6A3AF20B1C</vt:lpwstr>
  </property>
</Properties>
</file>