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803" r:id="rId6"/>
    <p:sldMasterId id="2147483853" r:id="rId7"/>
    <p:sldMasterId id="2147483872" r:id="rId8"/>
    <p:sldMasterId id="2147483920" r:id="rId9"/>
  </p:sldMasterIdLst>
  <p:notesMasterIdLst>
    <p:notesMasterId r:id="rId45"/>
  </p:notesMasterIdLst>
  <p:sldIdLst>
    <p:sldId id="2147480085" r:id="rId10"/>
    <p:sldId id="9452" r:id="rId11"/>
    <p:sldId id="9453" r:id="rId12"/>
    <p:sldId id="2147481499" r:id="rId13"/>
    <p:sldId id="9451" r:id="rId14"/>
    <p:sldId id="2147481503" r:id="rId15"/>
    <p:sldId id="9434" r:id="rId16"/>
    <p:sldId id="2147481505" r:id="rId17"/>
    <p:sldId id="2134803970" r:id="rId18"/>
    <p:sldId id="2147481506" r:id="rId19"/>
    <p:sldId id="426" r:id="rId20"/>
    <p:sldId id="2147481504" r:id="rId21"/>
    <p:sldId id="2147480072" r:id="rId22"/>
    <p:sldId id="2134803971" r:id="rId23"/>
    <p:sldId id="2134803972" r:id="rId24"/>
    <p:sldId id="555" r:id="rId25"/>
    <p:sldId id="775" r:id="rId26"/>
    <p:sldId id="2147480097" r:id="rId27"/>
    <p:sldId id="2147480068" r:id="rId28"/>
    <p:sldId id="3493" r:id="rId29"/>
    <p:sldId id="861" r:id="rId30"/>
    <p:sldId id="2147138740" r:id="rId31"/>
    <p:sldId id="301" r:id="rId32"/>
    <p:sldId id="282" r:id="rId33"/>
    <p:sldId id="305" r:id="rId34"/>
    <p:sldId id="2076138165" r:id="rId35"/>
    <p:sldId id="3501" r:id="rId36"/>
    <p:sldId id="9456" r:id="rId37"/>
    <p:sldId id="9445" r:id="rId38"/>
    <p:sldId id="9446" r:id="rId39"/>
    <p:sldId id="9447" r:id="rId40"/>
    <p:sldId id="2147480084" r:id="rId41"/>
    <p:sldId id="9448" r:id="rId42"/>
    <p:sldId id="2147481498" r:id="rId43"/>
    <p:sldId id="944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653452-2639-7499-604A-32591ED612C9}" name="Keeffe, Andrea" initials="KA" userId="S::andrea.keeffe@us.nationalgrid.com::a3d425d4-a3d6-46f0-9bed-a51833df1c6a" providerId="AD"/>
  <p188:author id="{7846C1BA-ADB2-020A-BDF7-D42E00EAB6B5}" name="Gorman, Bess" initials="GB" userId="S::bess.gorman@us.nationalgrid.com::3e54022f-a56e-4cd0-b08a-a761529a45b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63" autoAdjust="0"/>
  </p:normalViewPr>
  <p:slideViewPr>
    <p:cSldViewPr snapToGrid="0">
      <p:cViewPr varScale="1">
        <p:scale>
          <a:sx n="62" d="100"/>
          <a:sy n="62" d="100"/>
        </p:scale>
        <p:origin x="145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Rodrick" userId="bab10831-414f-4798-aab0-b3d30eb4ae01" providerId="ADAL" clId="{864E7098-F1D9-436B-9C0C-E2E8046D1DDF}"/>
    <pc:docChg chg="modSld delMainMaster">
      <pc:chgData name="Christian Rodrick" userId="bab10831-414f-4798-aab0-b3d30eb4ae01" providerId="ADAL" clId="{864E7098-F1D9-436B-9C0C-E2E8046D1DDF}" dt="2026-06-16T17:37:34.467" v="5" actId="20577"/>
      <pc:docMkLst>
        <pc:docMk/>
      </pc:docMkLst>
      <pc:sldChg chg="modNotesTx">
        <pc:chgData name="Christian Rodrick" userId="bab10831-414f-4798-aab0-b3d30eb4ae01" providerId="ADAL" clId="{864E7098-F1D9-436B-9C0C-E2E8046D1DDF}" dt="2026-06-16T17:37:15.140" v="2" actId="20577"/>
        <pc:sldMkLst>
          <pc:docMk/>
          <pc:sldMk cId="4289069313" sldId="3493"/>
        </pc:sldMkLst>
      </pc:sldChg>
      <pc:sldChg chg="modNotesTx">
        <pc:chgData name="Christian Rodrick" userId="bab10831-414f-4798-aab0-b3d30eb4ae01" providerId="ADAL" clId="{864E7098-F1D9-436B-9C0C-E2E8046D1DDF}" dt="2026-06-16T17:37:25.091" v="4" actId="20577"/>
        <pc:sldMkLst>
          <pc:docMk/>
          <pc:sldMk cId="1684701684" sldId="2076138165"/>
        </pc:sldMkLst>
      </pc:sldChg>
      <pc:sldChg chg="modNotesTx">
        <pc:chgData name="Christian Rodrick" userId="bab10831-414f-4798-aab0-b3d30eb4ae01" providerId="ADAL" clId="{864E7098-F1D9-436B-9C0C-E2E8046D1DDF}" dt="2026-06-16T17:37:08.258" v="1" actId="20577"/>
        <pc:sldMkLst>
          <pc:docMk/>
          <pc:sldMk cId="1074673070" sldId="2147480097"/>
        </pc:sldMkLst>
      </pc:sldChg>
      <pc:sldChg chg="modNotesTx">
        <pc:chgData name="Christian Rodrick" userId="bab10831-414f-4798-aab0-b3d30eb4ae01" providerId="ADAL" clId="{864E7098-F1D9-436B-9C0C-E2E8046D1DDF}" dt="2026-06-16T17:37:34.467" v="5" actId="20577"/>
        <pc:sldMkLst>
          <pc:docMk/>
          <pc:sldMk cId="96383563" sldId="2147481498"/>
        </pc:sldMkLst>
      </pc:sldChg>
      <pc:sldMasterChg chg="del delSldLayout">
        <pc:chgData name="Christian Rodrick" userId="bab10831-414f-4798-aab0-b3d30eb4ae01" providerId="ADAL" clId="{864E7098-F1D9-436B-9C0C-E2E8046D1DDF}" dt="2026-06-16T17:37:15.466" v="3"/>
        <pc:sldMasterMkLst>
          <pc:docMk/>
          <pc:sldMasterMk cId="2156185138" sldId="2147483705"/>
        </pc:sldMasterMkLst>
        <pc:sldLayoutChg chg="del">
          <pc:chgData name="Christian Rodrick" userId="bab10831-414f-4798-aab0-b3d30eb4ae01" providerId="ADAL" clId="{864E7098-F1D9-436B-9C0C-E2E8046D1DDF}" dt="2026-06-16T17:37:15.466" v="3"/>
          <pc:sldLayoutMkLst>
            <pc:docMk/>
            <pc:sldMasterMk cId="2156185138" sldId="2147483705"/>
            <pc:sldLayoutMk cId="3718098643" sldId="2147483706"/>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1204899016" sldId="2147483707"/>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2614457539" sldId="2147483708"/>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1026863550" sldId="2147483709"/>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2759812313" sldId="2147483710"/>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799811557" sldId="2147483711"/>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3755115047" sldId="2147483712"/>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624504446" sldId="2147483713"/>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2857318063" sldId="2147483714"/>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3398635966" sldId="2147483715"/>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3994635794" sldId="2147483716"/>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1341062210" sldId="2147483717"/>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386539185" sldId="2147483718"/>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2536807166" sldId="2147483719"/>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2729703001" sldId="2147483720"/>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2844853367" sldId="2147483721"/>
          </pc:sldLayoutMkLst>
        </pc:sldLayoutChg>
        <pc:sldLayoutChg chg="del">
          <pc:chgData name="Christian Rodrick" userId="bab10831-414f-4798-aab0-b3d30eb4ae01" providerId="ADAL" clId="{864E7098-F1D9-436B-9C0C-E2E8046D1DDF}" dt="2026-06-16T17:37:15.466" v="3"/>
          <pc:sldLayoutMkLst>
            <pc:docMk/>
            <pc:sldMasterMk cId="2156185138" sldId="2147483705"/>
            <pc:sldLayoutMk cId="3141771030" sldId="2147483724"/>
          </pc:sldLayoutMkLst>
        </pc:sldLayoutChg>
      </pc:sldMasterChg>
      <pc:sldMasterChg chg="del delSldLayout">
        <pc:chgData name="Christian Rodrick" userId="bab10831-414f-4798-aab0-b3d30eb4ae01" providerId="ADAL" clId="{864E7098-F1D9-436B-9C0C-E2E8046D1DDF}" dt="2026-06-16T17:37:15.466" v="3"/>
        <pc:sldMasterMkLst>
          <pc:docMk/>
          <pc:sldMasterMk cId="3047378136" sldId="2147483725"/>
        </pc:sldMasterMkLst>
        <pc:sldLayoutChg chg="del">
          <pc:chgData name="Christian Rodrick" userId="bab10831-414f-4798-aab0-b3d30eb4ae01" providerId="ADAL" clId="{864E7098-F1D9-436B-9C0C-E2E8046D1DDF}" dt="2026-06-16T17:37:15.466" v="3"/>
          <pc:sldLayoutMkLst>
            <pc:docMk/>
            <pc:sldMasterMk cId="3047378136" sldId="2147483725"/>
            <pc:sldLayoutMk cId="1835437078" sldId="2147483726"/>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484204137" sldId="2147483727"/>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1584700512" sldId="2147483728"/>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2203800391" sldId="2147483729"/>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3263502685" sldId="2147483730"/>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4239353602" sldId="2147483731"/>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588617223" sldId="2147483732"/>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1928986507" sldId="2147483733"/>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3645986506" sldId="2147483734"/>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1553392760" sldId="2147483735"/>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716242248" sldId="2147483736"/>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321880244" sldId="2147483737"/>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1273672684" sldId="2147483738"/>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382929066" sldId="2147483739"/>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1800502566" sldId="2147483740"/>
          </pc:sldLayoutMkLst>
        </pc:sldLayoutChg>
        <pc:sldLayoutChg chg="del">
          <pc:chgData name="Christian Rodrick" userId="bab10831-414f-4798-aab0-b3d30eb4ae01" providerId="ADAL" clId="{864E7098-F1D9-436B-9C0C-E2E8046D1DDF}" dt="2026-06-16T17:37:15.466" v="3"/>
          <pc:sldLayoutMkLst>
            <pc:docMk/>
            <pc:sldMasterMk cId="3047378136" sldId="2147483725"/>
            <pc:sldLayoutMk cId="2537396312" sldId="2147483742"/>
          </pc:sldLayoutMkLst>
        </pc:sldLayoutChg>
      </pc:sldMasterChg>
      <pc:sldMasterChg chg="del delSldLayout">
        <pc:chgData name="Christian Rodrick" userId="bab10831-414f-4798-aab0-b3d30eb4ae01" providerId="ADAL" clId="{864E7098-F1D9-436B-9C0C-E2E8046D1DDF}" dt="2026-06-16T17:37:15.466" v="3"/>
        <pc:sldMasterMkLst>
          <pc:docMk/>
          <pc:sldMasterMk cId="1238935470" sldId="2147483743"/>
        </pc:sldMasterMkLst>
        <pc:sldLayoutChg chg="del">
          <pc:chgData name="Christian Rodrick" userId="bab10831-414f-4798-aab0-b3d30eb4ae01" providerId="ADAL" clId="{864E7098-F1D9-436B-9C0C-E2E8046D1DDF}" dt="2026-06-16T17:37:15.466" v="3"/>
          <pc:sldLayoutMkLst>
            <pc:docMk/>
            <pc:sldMasterMk cId="1238935470" sldId="2147483743"/>
            <pc:sldLayoutMk cId="4089867265" sldId="2147483744"/>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2004982901" sldId="2147483745"/>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3473322757" sldId="2147483746"/>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3100871217" sldId="2147483747"/>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1212691016" sldId="2147483748"/>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2851034941" sldId="2147483749"/>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3386602377" sldId="2147483750"/>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1984419326" sldId="2147483751"/>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2263515093" sldId="2147483752"/>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3885028457" sldId="2147483753"/>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1112948714" sldId="2147483754"/>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2701644201" sldId="2147483755"/>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973874395" sldId="2147483756"/>
          </pc:sldLayoutMkLst>
        </pc:sldLayoutChg>
        <pc:sldLayoutChg chg="del">
          <pc:chgData name="Christian Rodrick" userId="bab10831-414f-4798-aab0-b3d30eb4ae01" providerId="ADAL" clId="{864E7098-F1D9-436B-9C0C-E2E8046D1DDF}" dt="2026-06-16T17:37:15.466" v="3"/>
          <pc:sldLayoutMkLst>
            <pc:docMk/>
            <pc:sldMasterMk cId="1238935470" sldId="2147483743"/>
            <pc:sldLayoutMk cId="3348949643" sldId="2147483757"/>
          </pc:sldLayoutMkLst>
        </pc:sldLayoutChg>
      </pc:sldMasterChg>
      <pc:sldMasterChg chg="del delSldLayout">
        <pc:chgData name="Christian Rodrick" userId="bab10831-414f-4798-aab0-b3d30eb4ae01" providerId="ADAL" clId="{864E7098-F1D9-436B-9C0C-E2E8046D1DDF}" dt="2026-06-16T17:37:15.466" v="3"/>
        <pc:sldMasterMkLst>
          <pc:docMk/>
          <pc:sldMasterMk cId="2282383596" sldId="2147483758"/>
        </pc:sldMasterMkLst>
        <pc:sldLayoutChg chg="del">
          <pc:chgData name="Christian Rodrick" userId="bab10831-414f-4798-aab0-b3d30eb4ae01" providerId="ADAL" clId="{864E7098-F1D9-436B-9C0C-E2E8046D1DDF}" dt="2026-06-16T17:37:15.466" v="3"/>
          <pc:sldLayoutMkLst>
            <pc:docMk/>
            <pc:sldMasterMk cId="2282383596" sldId="2147483758"/>
            <pc:sldLayoutMk cId="3551847974" sldId="2147483759"/>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2500197970" sldId="2147483760"/>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2193628559" sldId="2147483761"/>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203584896" sldId="2147483762"/>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210760327" sldId="2147483763"/>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2375213565" sldId="2147483764"/>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107124690" sldId="2147483765"/>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749734603" sldId="2147483766"/>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655221928" sldId="2147483767"/>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243191265" sldId="2147483768"/>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2466501823" sldId="2147483769"/>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823912749" sldId="2147483770"/>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104537153" sldId="2147483771"/>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422761218" sldId="2147483772"/>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936185008" sldId="2147483773"/>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551365867" sldId="2147483774"/>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2152337077" sldId="2147483775"/>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552749257" sldId="2147483776"/>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576819315" sldId="2147483777"/>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513682115" sldId="2147483778"/>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38039798" sldId="2147483779"/>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33882865" sldId="2147483780"/>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893862661" sldId="2147483781"/>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1539382325" sldId="2147483782"/>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3362544899" sldId="2147483783"/>
          </pc:sldLayoutMkLst>
        </pc:sldLayoutChg>
        <pc:sldLayoutChg chg="del">
          <pc:chgData name="Christian Rodrick" userId="bab10831-414f-4798-aab0-b3d30eb4ae01" providerId="ADAL" clId="{864E7098-F1D9-436B-9C0C-E2E8046D1DDF}" dt="2026-06-16T17:37:15.466" v="3"/>
          <pc:sldLayoutMkLst>
            <pc:docMk/>
            <pc:sldMasterMk cId="2282383596" sldId="2147483758"/>
            <pc:sldLayoutMk cId="2998817655" sldId="2147483785"/>
          </pc:sldLayoutMkLst>
        </pc:sldLayoutChg>
      </pc:sldMasterChg>
      <pc:sldMasterChg chg="del delSldLayout">
        <pc:chgData name="Christian Rodrick" userId="bab10831-414f-4798-aab0-b3d30eb4ae01" providerId="ADAL" clId="{864E7098-F1D9-436B-9C0C-E2E8046D1DDF}" dt="2026-06-16T17:37:15.466" v="3"/>
        <pc:sldMasterMkLst>
          <pc:docMk/>
          <pc:sldMasterMk cId="950156642" sldId="2147483786"/>
        </pc:sldMasterMkLst>
        <pc:sldLayoutChg chg="del">
          <pc:chgData name="Christian Rodrick" userId="bab10831-414f-4798-aab0-b3d30eb4ae01" providerId="ADAL" clId="{864E7098-F1D9-436B-9C0C-E2E8046D1DDF}" dt="2026-06-16T17:37:15.466" v="3"/>
          <pc:sldLayoutMkLst>
            <pc:docMk/>
            <pc:sldMasterMk cId="950156642" sldId="2147483786"/>
            <pc:sldLayoutMk cId="2305960644" sldId="2147483787"/>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3722367381" sldId="2147483788"/>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2234213279" sldId="2147483789"/>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856609682" sldId="2147483790"/>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3333295965" sldId="2147483791"/>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2464535229" sldId="2147483792"/>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874032398" sldId="2147483793"/>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3280593493" sldId="2147483794"/>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1230132726" sldId="2147483795"/>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823321381" sldId="2147483796"/>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28936008" sldId="2147483797"/>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2088276911" sldId="2147483798"/>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298802020" sldId="2147483799"/>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542085435" sldId="2147483800"/>
          </pc:sldLayoutMkLst>
        </pc:sldLayoutChg>
        <pc:sldLayoutChg chg="del">
          <pc:chgData name="Christian Rodrick" userId="bab10831-414f-4798-aab0-b3d30eb4ae01" providerId="ADAL" clId="{864E7098-F1D9-436B-9C0C-E2E8046D1DDF}" dt="2026-06-16T17:37:15.466" v="3"/>
          <pc:sldLayoutMkLst>
            <pc:docMk/>
            <pc:sldMasterMk cId="950156642" sldId="2147483786"/>
            <pc:sldLayoutMk cId="356858159" sldId="2147483802"/>
          </pc:sldLayoutMkLst>
        </pc:sldLayoutChg>
      </pc:sldMasterChg>
      <pc:sldMasterChg chg="del delSldLayout">
        <pc:chgData name="Christian Rodrick" userId="bab10831-414f-4798-aab0-b3d30eb4ae01" providerId="ADAL" clId="{864E7098-F1D9-436B-9C0C-E2E8046D1DDF}" dt="2026-06-16T17:37:15.466" v="3"/>
        <pc:sldMasterMkLst>
          <pc:docMk/>
          <pc:sldMasterMk cId="1155926989" sldId="2147483828"/>
        </pc:sldMasterMkLst>
        <pc:sldLayoutChg chg="del">
          <pc:chgData name="Christian Rodrick" userId="bab10831-414f-4798-aab0-b3d30eb4ae01" providerId="ADAL" clId="{864E7098-F1D9-436B-9C0C-E2E8046D1DDF}" dt="2026-06-16T17:37:15.466" v="3"/>
          <pc:sldLayoutMkLst>
            <pc:docMk/>
            <pc:sldMasterMk cId="1155926989" sldId="2147483828"/>
            <pc:sldLayoutMk cId="2405055497" sldId="2147483829"/>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988491796" sldId="2147483830"/>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3932607681" sldId="2147483831"/>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3802359756" sldId="2147483832"/>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2342824438" sldId="2147483833"/>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855152158" sldId="2147483834"/>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854803962" sldId="2147483835"/>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1326795476" sldId="2147483836"/>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4093523092" sldId="2147483837"/>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954882711" sldId="2147483838"/>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595562114" sldId="2147483839"/>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275391097" sldId="2147483840"/>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149523596" sldId="2147483841"/>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2187036585" sldId="2147483842"/>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3903471701" sldId="2147483843"/>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1473070672" sldId="2147483844"/>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3224098747" sldId="2147483845"/>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411670564" sldId="2147483846"/>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536996799" sldId="2147483847"/>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4259936969" sldId="2147483848"/>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150263916" sldId="2147483849"/>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108048365" sldId="2147483850"/>
          </pc:sldLayoutMkLst>
        </pc:sldLayoutChg>
        <pc:sldLayoutChg chg="del">
          <pc:chgData name="Christian Rodrick" userId="bab10831-414f-4798-aab0-b3d30eb4ae01" providerId="ADAL" clId="{864E7098-F1D9-436B-9C0C-E2E8046D1DDF}" dt="2026-06-16T17:37:15.466" v="3"/>
          <pc:sldLayoutMkLst>
            <pc:docMk/>
            <pc:sldMasterMk cId="1155926989" sldId="2147483828"/>
            <pc:sldLayoutMk cId="3957904163" sldId="2147483851"/>
          </pc:sldLayoutMkLst>
        </pc:sldLayoutChg>
      </pc:sldMasterChg>
      <pc:sldMasterChg chg="del delSldLayout">
        <pc:chgData name="Christian Rodrick" userId="bab10831-414f-4798-aab0-b3d30eb4ae01" providerId="ADAL" clId="{864E7098-F1D9-436B-9C0C-E2E8046D1DDF}" dt="2026-06-16T17:37:15.466" v="3"/>
        <pc:sldMasterMkLst>
          <pc:docMk/>
          <pc:sldMasterMk cId="3151806617" sldId="2147483897"/>
        </pc:sldMasterMkLst>
        <pc:sldLayoutChg chg="del">
          <pc:chgData name="Christian Rodrick" userId="bab10831-414f-4798-aab0-b3d30eb4ae01" providerId="ADAL" clId="{864E7098-F1D9-436B-9C0C-E2E8046D1DDF}" dt="2026-06-16T17:37:15.466" v="3"/>
          <pc:sldLayoutMkLst>
            <pc:docMk/>
            <pc:sldMasterMk cId="3151806617" sldId="2147483897"/>
            <pc:sldLayoutMk cId="439552764" sldId="2147483898"/>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2937547014" sldId="2147483899"/>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729052956" sldId="2147483900"/>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779458663" sldId="2147483901"/>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1485613173" sldId="2147483902"/>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873241270" sldId="2147483903"/>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754442701" sldId="2147483904"/>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999142344" sldId="2147483905"/>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825095879" sldId="2147483906"/>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381389579" sldId="2147483907"/>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2780804179" sldId="2147483908"/>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217779537" sldId="2147483909"/>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2710844627" sldId="2147483910"/>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895968951" sldId="2147483911"/>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2706733864" sldId="2147483912"/>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23205873" sldId="2147483913"/>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633941027" sldId="2147483914"/>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560556802" sldId="2147483915"/>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2519563520" sldId="2147483916"/>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3289662686" sldId="2147483917"/>
          </pc:sldLayoutMkLst>
        </pc:sldLayoutChg>
        <pc:sldLayoutChg chg="del">
          <pc:chgData name="Christian Rodrick" userId="bab10831-414f-4798-aab0-b3d30eb4ae01" providerId="ADAL" clId="{864E7098-F1D9-436B-9C0C-E2E8046D1DDF}" dt="2026-06-16T17:37:15.466" v="3"/>
          <pc:sldLayoutMkLst>
            <pc:docMk/>
            <pc:sldMasterMk cId="3151806617" sldId="2147483897"/>
            <pc:sldLayoutMk cId="4023064976" sldId="2147483918"/>
          </pc:sldLayoutMkLst>
        </pc:sldLayoutChg>
      </pc:sldMasterChg>
      <pc:sldMasterChg chg="del delSldLayout">
        <pc:chgData name="Christian Rodrick" userId="bab10831-414f-4798-aab0-b3d30eb4ae01" providerId="ADAL" clId="{864E7098-F1D9-436B-9C0C-E2E8046D1DDF}" dt="2026-06-16T17:37:15.466" v="3"/>
        <pc:sldMasterMkLst>
          <pc:docMk/>
          <pc:sldMasterMk cId="1832762326" sldId="2147483939"/>
        </pc:sldMasterMkLst>
        <pc:sldLayoutChg chg="del">
          <pc:chgData name="Christian Rodrick" userId="bab10831-414f-4798-aab0-b3d30eb4ae01" providerId="ADAL" clId="{864E7098-F1D9-436B-9C0C-E2E8046D1DDF}" dt="2026-06-16T17:37:15.466" v="3"/>
          <pc:sldLayoutMkLst>
            <pc:docMk/>
            <pc:sldMasterMk cId="1832762326" sldId="2147483939"/>
            <pc:sldLayoutMk cId="1285029965" sldId="2147483940"/>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2507669764" sldId="2147483941"/>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419512329" sldId="2147483942"/>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433530922" sldId="2147483943"/>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4269196095" sldId="2147483944"/>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2879050586" sldId="2147483945"/>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700512695" sldId="2147483946"/>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020592656" sldId="2147483947"/>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38467838" sldId="2147483948"/>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684169003" sldId="2147483949"/>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798224788" sldId="2147483950"/>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483072482" sldId="2147483951"/>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142080127" sldId="2147483952"/>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406823240" sldId="2147483953"/>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650969477" sldId="2147483954"/>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420938285" sldId="2147483955"/>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237841599" sldId="2147483956"/>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2172981001" sldId="2147483957"/>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814385166" sldId="2147483958"/>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906986673" sldId="2147483959"/>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669120291" sldId="2147483960"/>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2782744095" sldId="2147483961"/>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708240522" sldId="2147483962"/>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2875751799" sldId="2147483963"/>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390639812" sldId="2147483964"/>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2174043146" sldId="2147483965"/>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1264079399" sldId="2147483966"/>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898805334" sldId="2147483967"/>
          </pc:sldLayoutMkLst>
        </pc:sldLayoutChg>
        <pc:sldLayoutChg chg="del">
          <pc:chgData name="Christian Rodrick" userId="bab10831-414f-4798-aab0-b3d30eb4ae01" providerId="ADAL" clId="{864E7098-F1D9-436B-9C0C-E2E8046D1DDF}" dt="2026-06-16T17:37:15.466" v="3"/>
          <pc:sldLayoutMkLst>
            <pc:docMk/>
            <pc:sldMasterMk cId="1832762326" sldId="2147483939"/>
            <pc:sldLayoutMk cId="3525474131" sldId="2147483968"/>
          </pc:sldLayoutMkLst>
        </pc:sldLayoutChg>
      </pc:sldMasterChg>
      <pc:sldMasterChg chg="del delSldLayout">
        <pc:chgData name="Christian Rodrick" userId="bab10831-414f-4798-aab0-b3d30eb4ae01" providerId="ADAL" clId="{864E7098-F1D9-436B-9C0C-E2E8046D1DDF}" dt="2026-06-16T17:37:15.466" v="3"/>
        <pc:sldMasterMkLst>
          <pc:docMk/>
          <pc:sldMasterMk cId="774607000" sldId="2147483969"/>
        </pc:sldMasterMkLst>
        <pc:sldLayoutChg chg="del">
          <pc:chgData name="Christian Rodrick" userId="bab10831-414f-4798-aab0-b3d30eb4ae01" providerId="ADAL" clId="{864E7098-F1D9-436B-9C0C-E2E8046D1DDF}" dt="2026-06-16T17:37:15.466" v="3"/>
          <pc:sldLayoutMkLst>
            <pc:docMk/>
            <pc:sldMasterMk cId="774607000" sldId="2147483969"/>
            <pc:sldLayoutMk cId="2684882441" sldId="2147483970"/>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915871873" sldId="2147483971"/>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928024250" sldId="2147483972"/>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98313939" sldId="2147483973"/>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617875175" sldId="2147483974"/>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1188114974" sldId="2147483975"/>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1812120513" sldId="2147483976"/>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437484433" sldId="2147483977"/>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547672780" sldId="2147483978"/>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327656629" sldId="2147483979"/>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1734032814" sldId="2147483980"/>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527257223" sldId="2147483981"/>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45769311" sldId="2147483982"/>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497468170" sldId="2147483983"/>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83982403" sldId="2147483984"/>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942104758" sldId="2147483985"/>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1828494489" sldId="2147483986"/>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854841651" sldId="2147483987"/>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1080845064" sldId="2147483988"/>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262299569" sldId="2147483989"/>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678968974" sldId="2147483990"/>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963213068" sldId="2147483991"/>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835704100" sldId="2147483992"/>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78372873" sldId="2147483993"/>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26347656" sldId="2147483994"/>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618436726" sldId="2147483995"/>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3280961283" sldId="2147483996"/>
          </pc:sldLayoutMkLst>
        </pc:sldLayoutChg>
        <pc:sldLayoutChg chg="del">
          <pc:chgData name="Christian Rodrick" userId="bab10831-414f-4798-aab0-b3d30eb4ae01" providerId="ADAL" clId="{864E7098-F1D9-436B-9C0C-E2E8046D1DDF}" dt="2026-06-16T17:37:15.466" v="3"/>
          <pc:sldLayoutMkLst>
            <pc:docMk/>
            <pc:sldMasterMk cId="774607000" sldId="2147483969"/>
            <pc:sldLayoutMk cId="2797006483" sldId="214748399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
      <c:rotY val="7"/>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620036706897771E-2"/>
          <c:y val="4.9257759784075573E-2"/>
          <c:w val="0.90933260427735763"/>
          <c:h val="0.91088984110288218"/>
        </c:manualLayout>
      </c:layout>
      <c:bar3DChart>
        <c:barDir val="col"/>
        <c:grouping val="standard"/>
        <c:varyColors val="0"/>
        <c:ser>
          <c:idx val="0"/>
          <c:order val="0"/>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1-4932-431E-8E2B-81E56FA0A9EB}"/>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3-4932-431E-8E2B-81E56FA0A9EB}"/>
              </c:ext>
            </c:extLst>
          </c:dPt>
          <c:dLbls>
            <c:dLbl>
              <c:idx val="0"/>
              <c:layout>
                <c:manualLayout>
                  <c:x val="2.876663070837828E-3"/>
                  <c:y val="0.11046001387803746"/>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32-431E-8E2B-81E56FA0A9EB}"/>
                </c:ext>
              </c:extLst>
            </c:dLbl>
            <c:dLbl>
              <c:idx val="1"/>
              <c:layout>
                <c:manualLayout>
                  <c:x val="0"/>
                  <c:y val="8.0824400398563992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32-431E-8E2B-81E56FA0A9EB}"/>
                </c:ext>
              </c:extLst>
            </c:dLbl>
            <c:dLbl>
              <c:idx val="2"/>
              <c:layout>
                <c:manualLayout>
                  <c:x val="2.8766630708377226E-3"/>
                  <c:y val="0.1131541605579897"/>
                </c:manualLayout>
              </c:layout>
              <c:spPr>
                <a:noFill/>
                <a:ln>
                  <a:noFill/>
                </a:ln>
                <a:effectLst/>
              </c:spPr>
              <c:txPr>
                <a:bodyPr rot="0" spcFirstLastPara="1" vertOverflow="ellipsis" vert="horz" wrap="square" lIns="38100" tIns="19050" rIns="38100" bIns="19050" anchor="ctr" anchorCtr="0">
                  <a:spAutoFit/>
                </a:bodyPr>
                <a:lstStyle/>
                <a:p>
                  <a:pPr algn="ctr" rtl="0">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32-431E-8E2B-81E56FA0A9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NE!$D$10:$D$12</c:f>
              <c:strCache>
                <c:ptCount val="3"/>
                <c:pt idx="0">
                  <c:v>System Capacity</c:v>
                </c:pt>
                <c:pt idx="1">
                  <c:v>2019-20 Winter Peak Demand</c:v>
                </c:pt>
                <c:pt idx="2">
                  <c:v>2020 Summer Peak Demand</c:v>
                </c:pt>
              </c:strCache>
            </c:strRef>
          </c:cat>
          <c:val>
            <c:numRef>
              <c:f>NE!$E$10:$E$12</c:f>
              <c:numCache>
                <c:formatCode>#,##0</c:formatCode>
                <c:ptCount val="3"/>
                <c:pt idx="0">
                  <c:v>14607</c:v>
                </c:pt>
                <c:pt idx="1">
                  <c:v>8406</c:v>
                </c:pt>
                <c:pt idx="2">
                  <c:v>11572</c:v>
                </c:pt>
              </c:numCache>
            </c:numRef>
          </c:val>
          <c:shape val="pyramidToMax"/>
          <c:extLst>
            <c:ext xmlns:c16="http://schemas.microsoft.com/office/drawing/2014/chart" uri="{C3380CC4-5D6E-409C-BE32-E72D297353CC}">
              <c16:uniqueId val="{00000005-4932-431E-8E2B-81E56FA0A9EB}"/>
            </c:ext>
          </c:extLst>
        </c:ser>
        <c:ser>
          <c:idx val="1"/>
          <c:order val="1"/>
          <c:tx>
            <c:strRef>
              <c:f>NE!$L$8</c:f>
              <c:strCache>
                <c:ptCount val="1"/>
                <c:pt idx="0">
                  <c:v>Underground Assets</c:v>
                </c:pt>
              </c:strCache>
            </c:strRef>
          </c:tx>
          <c:spPr>
            <a:solidFill>
              <a:schemeClr val="accent2"/>
            </a:solidFill>
            <a:ln>
              <a:noFill/>
            </a:ln>
            <a:effectLst/>
            <a:sp3d/>
          </c:spPr>
          <c:invertIfNegative val="0"/>
          <c:dPt>
            <c:idx val="0"/>
            <c:invertIfNegative val="0"/>
            <c:bubble3D val="0"/>
            <c:spPr>
              <a:solidFill>
                <a:schemeClr val="accent6"/>
              </a:solidFill>
              <a:ln>
                <a:solidFill>
                  <a:schemeClr val="tx1"/>
                </a:solidFill>
              </a:ln>
              <a:effectLst/>
              <a:sp3d>
                <a:contourClr>
                  <a:schemeClr val="tx1"/>
                </a:contourClr>
              </a:sp3d>
            </c:spPr>
            <c:extLst>
              <c:ext xmlns:c16="http://schemas.microsoft.com/office/drawing/2014/chart" uri="{C3380CC4-5D6E-409C-BE32-E72D297353CC}">
                <c16:uniqueId val="{00000007-4932-431E-8E2B-81E56FA0A9EB}"/>
              </c:ext>
            </c:extLst>
          </c:dPt>
          <c:dPt>
            <c:idx val="1"/>
            <c:invertIfNegative val="0"/>
            <c:bubble3D val="0"/>
            <c:spPr>
              <a:solidFill>
                <a:schemeClr val="accent1"/>
              </a:solidFill>
              <a:ln>
                <a:solidFill>
                  <a:schemeClr val="tx1"/>
                </a:solidFill>
              </a:ln>
              <a:effectLst/>
              <a:sp3d>
                <a:contourClr>
                  <a:schemeClr val="tx1"/>
                </a:contourClr>
              </a:sp3d>
            </c:spPr>
            <c:extLst>
              <c:ext xmlns:c16="http://schemas.microsoft.com/office/drawing/2014/chart" uri="{C3380CC4-5D6E-409C-BE32-E72D297353CC}">
                <c16:uniqueId val="{00000009-4932-431E-8E2B-81E56FA0A9EB}"/>
              </c:ext>
            </c:extLst>
          </c:dPt>
          <c:dPt>
            <c:idx val="2"/>
            <c:invertIfNegative val="0"/>
            <c:bubble3D val="0"/>
            <c:spPr>
              <a:solidFill>
                <a:schemeClr val="tx1">
                  <a:lumMod val="65000"/>
                  <a:lumOff val="35000"/>
                </a:schemeClr>
              </a:solidFill>
              <a:ln>
                <a:noFill/>
              </a:ln>
              <a:effectLst/>
              <a:sp3d/>
            </c:spPr>
            <c:extLst>
              <c:ext xmlns:c16="http://schemas.microsoft.com/office/drawing/2014/chart" uri="{C3380CC4-5D6E-409C-BE32-E72D297353CC}">
                <c16:uniqueId val="{0000000B-4932-431E-8E2B-81E56FA0A9EB}"/>
              </c:ext>
            </c:extLst>
          </c:dPt>
          <c:dLbls>
            <c:dLbl>
              <c:idx val="0"/>
              <c:layout>
                <c:manualLayout>
                  <c:x val="7.1916576770945173E-3"/>
                  <c:y val="0.25324978791550051"/>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32-431E-8E2B-81E56FA0A9EB}"/>
                </c:ext>
              </c:extLst>
            </c:dLbl>
            <c:dLbl>
              <c:idx val="1"/>
              <c:layout>
                <c:manualLayout>
                  <c:x val="2.876663070837828E-3"/>
                  <c:y val="0.21014344103626639"/>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32-431E-8E2B-81E56FA0A9EB}"/>
                </c:ext>
              </c:extLst>
            </c:dLbl>
            <c:dLbl>
              <c:idx val="2"/>
              <c:layout>
                <c:manualLayout>
                  <c:x val="5.7570523891767415E-3"/>
                  <c:y val="8.001599479833029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32-431E-8E2B-81E56FA0A9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NE!$D$10:$D$12</c:f>
              <c:strCache>
                <c:ptCount val="3"/>
                <c:pt idx="0">
                  <c:v>System Capacity</c:v>
                </c:pt>
                <c:pt idx="1">
                  <c:v>2019-20 Winter Peak Demand</c:v>
                </c:pt>
                <c:pt idx="2">
                  <c:v>2020 Summer Peak Demand</c:v>
                </c:pt>
              </c:strCache>
            </c:strRef>
          </c:cat>
          <c:val>
            <c:numRef>
              <c:f>NE!$M$10:$M$12</c:f>
              <c:numCache>
                <c:formatCode>#,##0</c:formatCode>
                <c:ptCount val="3"/>
                <c:pt idx="0">
                  <c:v>40158</c:v>
                </c:pt>
                <c:pt idx="1">
                  <c:v>32340</c:v>
                </c:pt>
                <c:pt idx="2">
                  <c:v>20063.23135755258</c:v>
                </c:pt>
              </c:numCache>
            </c:numRef>
          </c:val>
          <c:shape val="cylinder"/>
          <c:extLst>
            <c:ext xmlns:c16="http://schemas.microsoft.com/office/drawing/2014/chart" uri="{C3380CC4-5D6E-409C-BE32-E72D297353CC}">
              <c16:uniqueId val="{0000000C-4932-431E-8E2B-81E56FA0A9EB}"/>
            </c:ext>
          </c:extLst>
        </c:ser>
        <c:dLbls>
          <c:showLegendKey val="0"/>
          <c:showVal val="0"/>
          <c:showCatName val="0"/>
          <c:showSerName val="0"/>
          <c:showPercent val="0"/>
          <c:showBubbleSize val="0"/>
        </c:dLbls>
        <c:gapWidth val="150"/>
        <c:shape val="box"/>
        <c:axId val="596141160"/>
        <c:axId val="596141488"/>
        <c:axId val="692077136"/>
      </c:bar3DChart>
      <c:catAx>
        <c:axId val="59614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141488"/>
        <c:crosses val="autoZero"/>
        <c:auto val="1"/>
        <c:lblAlgn val="ctr"/>
        <c:lblOffset val="100"/>
        <c:noMultiLvlLbl val="0"/>
      </c:catAx>
      <c:valAx>
        <c:axId val="5961414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Mega Watts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141160"/>
        <c:crosses val="autoZero"/>
        <c:crossBetween val="between"/>
      </c:valAx>
      <c:serAx>
        <c:axId val="692077136"/>
        <c:scaling>
          <c:orientation val="minMax"/>
        </c:scaling>
        <c:delete val="1"/>
        <c:axPos val="b"/>
        <c:majorTickMark val="out"/>
        <c:minorTickMark val="none"/>
        <c:tickLblPos val="nextTo"/>
        <c:crossAx val="596141488"/>
        <c:crosses val="autoZero"/>
      </c:ser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C83CC-2712-493C-AACE-4C441B375EB4}"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2825A0C4-0C37-434D-A39F-C50D849D3F52}">
      <dgm:prSet phldrT="[Text]" custT="1"/>
      <dgm:spPr/>
      <dgm:t>
        <a:bodyPr/>
        <a:lstStyle/>
        <a:p>
          <a:r>
            <a:rPr lang="en-US" sz="2000" b="1" dirty="0">
              <a:solidFill>
                <a:schemeClr val="bg1"/>
              </a:solidFill>
            </a:rPr>
            <a:t>Refrigeration (R-22 orR410A)</a:t>
          </a:r>
        </a:p>
        <a:p>
          <a:r>
            <a:rPr lang="en-US" sz="1600" b="1" dirty="0">
              <a:solidFill>
                <a:schemeClr val="bg1"/>
              </a:solidFill>
            </a:rPr>
            <a:t>Includes compressor, expansion valve, water to refrigerant heat exchanger, air coil and reversing valve</a:t>
          </a:r>
        </a:p>
      </dgm:t>
    </dgm:pt>
    <dgm:pt modelId="{5D30CB0C-A76A-4D52-928C-03ABDDE53C84}" type="parTrans" cxnId="{F11C656B-6596-493E-9E9F-ED1F06348610}">
      <dgm:prSet/>
      <dgm:spPr/>
      <dgm:t>
        <a:bodyPr/>
        <a:lstStyle/>
        <a:p>
          <a:endParaRPr lang="en-US"/>
        </a:p>
      </dgm:t>
    </dgm:pt>
    <dgm:pt modelId="{F5311B86-7A13-4701-9ADA-C66565CBE024}" type="sibTrans" cxnId="{F11C656B-6596-493E-9E9F-ED1F06348610}">
      <dgm:prSet/>
      <dgm:spPr/>
      <dgm:t>
        <a:bodyPr/>
        <a:lstStyle/>
        <a:p>
          <a:endParaRPr lang="en-US"/>
        </a:p>
      </dgm:t>
    </dgm:pt>
    <dgm:pt modelId="{E58E0017-6B48-46A9-BF77-9FD68BC8C003}">
      <dgm:prSet phldrT="[Text]" custT="1"/>
      <dgm:spPr>
        <a:solidFill>
          <a:srgbClr val="00B050">
            <a:alpha val="50000"/>
          </a:srgbClr>
        </a:solidFill>
      </dgm:spPr>
      <dgm:t>
        <a:bodyPr/>
        <a:lstStyle/>
        <a:p>
          <a:r>
            <a:rPr lang="en-US" sz="1600" dirty="0">
              <a:solidFill>
                <a:schemeClr val="tx1"/>
              </a:solidFill>
            </a:rPr>
            <a:t>Distribution</a:t>
          </a:r>
        </a:p>
        <a:p>
          <a:r>
            <a:rPr lang="en-US" sz="1200" dirty="0"/>
            <a:t>Distributes within the building and returns it to unit</a:t>
          </a:r>
        </a:p>
      </dgm:t>
    </dgm:pt>
    <dgm:pt modelId="{E3DCF65A-667A-42F6-9603-E113958B961D}" type="parTrans" cxnId="{FC4804B7-54B7-4712-A786-3AC2E3D038CD}">
      <dgm:prSet/>
      <dgm:spPr/>
      <dgm:t>
        <a:bodyPr/>
        <a:lstStyle/>
        <a:p>
          <a:endParaRPr lang="en-US"/>
        </a:p>
      </dgm:t>
    </dgm:pt>
    <dgm:pt modelId="{4CD56A40-74DC-4ED8-8790-852C9D10BED0}" type="sibTrans" cxnId="{FC4804B7-54B7-4712-A786-3AC2E3D038CD}">
      <dgm:prSet/>
      <dgm:spPr/>
      <dgm:t>
        <a:bodyPr/>
        <a:lstStyle/>
        <a:p>
          <a:endParaRPr lang="en-US"/>
        </a:p>
      </dgm:t>
    </dgm:pt>
    <dgm:pt modelId="{FD7A0280-91A2-4D14-AD3C-81D417905F99}">
      <dgm:prSet phldrT="[Text]" custT="1"/>
      <dgm:spPr/>
      <dgm:t>
        <a:bodyPr/>
        <a:lstStyle/>
        <a:p>
          <a:r>
            <a:rPr lang="en-US" sz="3000" dirty="0">
              <a:solidFill>
                <a:schemeClr val="bg1"/>
              </a:solidFill>
            </a:rPr>
            <a:t>Hot Water</a:t>
          </a:r>
        </a:p>
      </dgm:t>
    </dgm:pt>
    <dgm:pt modelId="{AE937054-C2CD-41AD-A1DD-A7D9423AACAF}" type="parTrans" cxnId="{0D5F1B37-7F59-47D2-A428-5ADA1A3E092B}">
      <dgm:prSet/>
      <dgm:spPr/>
      <dgm:t>
        <a:bodyPr/>
        <a:lstStyle/>
        <a:p>
          <a:endParaRPr lang="en-US"/>
        </a:p>
      </dgm:t>
    </dgm:pt>
    <dgm:pt modelId="{298ABBD3-7EE6-4A10-A991-E88288D242C4}" type="sibTrans" cxnId="{0D5F1B37-7F59-47D2-A428-5ADA1A3E092B}">
      <dgm:prSet/>
      <dgm:spPr/>
      <dgm:t>
        <a:bodyPr/>
        <a:lstStyle/>
        <a:p>
          <a:endParaRPr lang="en-US"/>
        </a:p>
      </dgm:t>
    </dgm:pt>
    <dgm:pt modelId="{099DE018-6B69-4B69-882E-33C8E6E37AA4}">
      <dgm:prSet phldrT="[Text]" custT="1"/>
      <dgm:spPr/>
      <dgm:t>
        <a:bodyPr/>
        <a:lstStyle/>
        <a:p>
          <a:r>
            <a:rPr lang="en-US" sz="2000" dirty="0">
              <a:solidFill>
                <a:schemeClr val="bg1"/>
              </a:solidFill>
            </a:rPr>
            <a:t>Earth Loop</a:t>
          </a:r>
        </a:p>
        <a:p>
          <a:r>
            <a:rPr lang="en-US" sz="1600" dirty="0">
              <a:solidFill>
                <a:schemeClr val="bg1"/>
              </a:solidFill>
            </a:rPr>
            <a:t>Vertical, horizontal or open</a:t>
          </a:r>
        </a:p>
      </dgm:t>
    </dgm:pt>
    <dgm:pt modelId="{41B96C4B-87C1-4BCA-B83E-27392FBDB5DC}" type="parTrans" cxnId="{7B55E742-B111-4C4E-9D89-E871F7BCCE95}">
      <dgm:prSet/>
      <dgm:spPr/>
      <dgm:t>
        <a:bodyPr/>
        <a:lstStyle/>
        <a:p>
          <a:endParaRPr lang="en-US"/>
        </a:p>
      </dgm:t>
    </dgm:pt>
    <dgm:pt modelId="{D987D17F-0FD7-49B7-848A-2D664ECD995F}" type="sibTrans" cxnId="{7B55E742-B111-4C4E-9D89-E871F7BCCE95}">
      <dgm:prSet/>
      <dgm:spPr/>
      <dgm:t>
        <a:bodyPr/>
        <a:lstStyle/>
        <a:p>
          <a:endParaRPr lang="en-US"/>
        </a:p>
      </dgm:t>
    </dgm:pt>
    <dgm:pt modelId="{A38D9B70-5E19-4DA6-9124-50AE13FE2BFD}" type="pres">
      <dgm:prSet presAssocID="{4B3C83CC-2712-493C-AACE-4C441B375EB4}" presName="composite" presStyleCnt="0">
        <dgm:presLayoutVars>
          <dgm:chMax val="1"/>
          <dgm:dir/>
          <dgm:resizeHandles val="exact"/>
        </dgm:presLayoutVars>
      </dgm:prSet>
      <dgm:spPr/>
    </dgm:pt>
    <dgm:pt modelId="{E5613905-BC23-4F2F-BCBC-B333F7D42844}" type="pres">
      <dgm:prSet presAssocID="{4B3C83CC-2712-493C-AACE-4C441B375EB4}" presName="radial" presStyleCnt="0">
        <dgm:presLayoutVars>
          <dgm:animLvl val="ctr"/>
        </dgm:presLayoutVars>
      </dgm:prSet>
      <dgm:spPr/>
    </dgm:pt>
    <dgm:pt modelId="{FF16C711-58A5-44C9-9D50-FB9A9DBB6C4E}" type="pres">
      <dgm:prSet presAssocID="{2825A0C4-0C37-434D-A39F-C50D849D3F52}" presName="centerShape" presStyleLbl="vennNode1" presStyleIdx="0" presStyleCnt="4" custLinFactNeighborX="1026"/>
      <dgm:spPr/>
    </dgm:pt>
    <dgm:pt modelId="{A027B744-B4D2-4B5F-9B32-4FEB77B12905}" type="pres">
      <dgm:prSet presAssocID="{E58E0017-6B48-46A9-BF77-9FD68BC8C003}" presName="node" presStyleLbl="vennNode1" presStyleIdx="1" presStyleCnt="4">
        <dgm:presLayoutVars>
          <dgm:bulletEnabled val="1"/>
        </dgm:presLayoutVars>
      </dgm:prSet>
      <dgm:spPr/>
    </dgm:pt>
    <dgm:pt modelId="{B39BBC0C-F929-4ABD-8801-52A3F7AA99FC}" type="pres">
      <dgm:prSet presAssocID="{FD7A0280-91A2-4D14-AD3C-81D417905F99}" presName="node" presStyleLbl="vennNode1" presStyleIdx="2" presStyleCnt="4" custScaleX="148437" custScaleY="112545">
        <dgm:presLayoutVars>
          <dgm:bulletEnabled val="1"/>
        </dgm:presLayoutVars>
      </dgm:prSet>
      <dgm:spPr/>
    </dgm:pt>
    <dgm:pt modelId="{97DE7C4F-9389-495C-9C8B-81A30B7512D8}" type="pres">
      <dgm:prSet presAssocID="{099DE018-6B69-4B69-882E-33C8E6E37AA4}" presName="node" presStyleLbl="vennNode1" presStyleIdx="3" presStyleCnt="4" custScaleX="136175" custScaleY="112510">
        <dgm:presLayoutVars>
          <dgm:bulletEnabled val="1"/>
        </dgm:presLayoutVars>
      </dgm:prSet>
      <dgm:spPr/>
    </dgm:pt>
  </dgm:ptLst>
  <dgm:cxnLst>
    <dgm:cxn modelId="{FB465829-00A5-43DE-BFD8-F23CFAAF599C}" type="presOf" srcId="{4B3C83CC-2712-493C-AACE-4C441B375EB4}" destId="{A38D9B70-5E19-4DA6-9124-50AE13FE2BFD}" srcOrd="0" destOrd="0" presId="urn:microsoft.com/office/officeart/2005/8/layout/radial3"/>
    <dgm:cxn modelId="{0D5F1B37-7F59-47D2-A428-5ADA1A3E092B}" srcId="{2825A0C4-0C37-434D-A39F-C50D849D3F52}" destId="{FD7A0280-91A2-4D14-AD3C-81D417905F99}" srcOrd="1" destOrd="0" parTransId="{AE937054-C2CD-41AD-A1DD-A7D9423AACAF}" sibTransId="{298ABBD3-7EE6-4A10-A991-E88288D242C4}"/>
    <dgm:cxn modelId="{0DA5FB5D-6171-4E20-B631-527B96D4C95E}" type="presOf" srcId="{FD7A0280-91A2-4D14-AD3C-81D417905F99}" destId="{B39BBC0C-F929-4ABD-8801-52A3F7AA99FC}" srcOrd="0" destOrd="0" presId="urn:microsoft.com/office/officeart/2005/8/layout/radial3"/>
    <dgm:cxn modelId="{7B55E742-B111-4C4E-9D89-E871F7BCCE95}" srcId="{2825A0C4-0C37-434D-A39F-C50D849D3F52}" destId="{099DE018-6B69-4B69-882E-33C8E6E37AA4}" srcOrd="2" destOrd="0" parTransId="{41B96C4B-87C1-4BCA-B83E-27392FBDB5DC}" sibTransId="{D987D17F-0FD7-49B7-848A-2D664ECD995F}"/>
    <dgm:cxn modelId="{F11C656B-6596-493E-9E9F-ED1F06348610}" srcId="{4B3C83CC-2712-493C-AACE-4C441B375EB4}" destId="{2825A0C4-0C37-434D-A39F-C50D849D3F52}" srcOrd="0" destOrd="0" parTransId="{5D30CB0C-A76A-4D52-928C-03ABDDE53C84}" sibTransId="{F5311B86-7A13-4701-9ADA-C66565CBE024}"/>
    <dgm:cxn modelId="{9E00BF98-829A-4E3C-8CD0-7B3BEDD21277}" type="presOf" srcId="{2825A0C4-0C37-434D-A39F-C50D849D3F52}" destId="{FF16C711-58A5-44C9-9D50-FB9A9DBB6C4E}" srcOrd="0" destOrd="0" presId="urn:microsoft.com/office/officeart/2005/8/layout/radial3"/>
    <dgm:cxn modelId="{FB7852AD-AD1F-4C9B-BD52-BA416BFDD48B}" type="presOf" srcId="{E58E0017-6B48-46A9-BF77-9FD68BC8C003}" destId="{A027B744-B4D2-4B5F-9B32-4FEB77B12905}" srcOrd="0" destOrd="0" presId="urn:microsoft.com/office/officeart/2005/8/layout/radial3"/>
    <dgm:cxn modelId="{FC4804B7-54B7-4712-A786-3AC2E3D038CD}" srcId="{2825A0C4-0C37-434D-A39F-C50D849D3F52}" destId="{E58E0017-6B48-46A9-BF77-9FD68BC8C003}" srcOrd="0" destOrd="0" parTransId="{E3DCF65A-667A-42F6-9603-E113958B961D}" sibTransId="{4CD56A40-74DC-4ED8-8790-852C9D10BED0}"/>
    <dgm:cxn modelId="{C3099CF9-4BF0-43A0-A6C8-04CE25D348F3}" type="presOf" srcId="{099DE018-6B69-4B69-882E-33C8E6E37AA4}" destId="{97DE7C4F-9389-495C-9C8B-81A30B7512D8}" srcOrd="0" destOrd="0" presId="urn:microsoft.com/office/officeart/2005/8/layout/radial3"/>
    <dgm:cxn modelId="{2987F6A8-D761-4E64-AF53-2034E6C582E1}" type="presParOf" srcId="{A38D9B70-5E19-4DA6-9124-50AE13FE2BFD}" destId="{E5613905-BC23-4F2F-BCBC-B333F7D42844}" srcOrd="0" destOrd="0" presId="urn:microsoft.com/office/officeart/2005/8/layout/radial3"/>
    <dgm:cxn modelId="{4C775FA7-94BB-48E0-816D-27CAA8EDDF18}" type="presParOf" srcId="{E5613905-BC23-4F2F-BCBC-B333F7D42844}" destId="{FF16C711-58A5-44C9-9D50-FB9A9DBB6C4E}" srcOrd="0" destOrd="0" presId="urn:microsoft.com/office/officeart/2005/8/layout/radial3"/>
    <dgm:cxn modelId="{8AA0B526-9870-4DA1-A120-63509A6E235D}" type="presParOf" srcId="{E5613905-BC23-4F2F-BCBC-B333F7D42844}" destId="{A027B744-B4D2-4B5F-9B32-4FEB77B12905}" srcOrd="1" destOrd="0" presId="urn:microsoft.com/office/officeart/2005/8/layout/radial3"/>
    <dgm:cxn modelId="{73F90852-70AC-450E-AD3E-5E6925AFEDF7}" type="presParOf" srcId="{E5613905-BC23-4F2F-BCBC-B333F7D42844}" destId="{B39BBC0C-F929-4ABD-8801-52A3F7AA99FC}" srcOrd="2" destOrd="0" presId="urn:microsoft.com/office/officeart/2005/8/layout/radial3"/>
    <dgm:cxn modelId="{F1A6D28F-171C-4BE8-84D1-0D0C99212FB5}" type="presParOf" srcId="{E5613905-BC23-4F2F-BCBC-B333F7D42844}" destId="{97DE7C4F-9389-495C-9C8B-81A30B7512D8}"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6C711-58A5-44C9-9D50-FB9A9DBB6C4E}">
      <dsp:nvSpPr>
        <dsp:cNvPr id="0" name=""/>
        <dsp:cNvSpPr/>
      </dsp:nvSpPr>
      <dsp:spPr>
        <a:xfrm>
          <a:off x="2347728" y="1516198"/>
          <a:ext cx="3289235" cy="328923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Refrigeration (R-22 orR410A)</a:t>
          </a:r>
        </a:p>
        <a:p>
          <a:pPr marL="0" lvl="0" indent="0" algn="ctr" defTabSz="889000">
            <a:lnSpc>
              <a:spcPct val="90000"/>
            </a:lnSpc>
            <a:spcBef>
              <a:spcPct val="0"/>
            </a:spcBef>
            <a:spcAft>
              <a:spcPct val="35000"/>
            </a:spcAft>
            <a:buNone/>
          </a:pPr>
          <a:r>
            <a:rPr lang="en-US" sz="1600" b="1" kern="1200" dirty="0">
              <a:solidFill>
                <a:schemeClr val="bg1"/>
              </a:solidFill>
            </a:rPr>
            <a:t>Includes compressor, expansion valve, water to refrigerant heat exchanger, air coil and reversing valve</a:t>
          </a:r>
        </a:p>
      </dsp:txBody>
      <dsp:txXfrm>
        <a:off x="2829425" y="1997895"/>
        <a:ext cx="2325841" cy="2325841"/>
      </dsp:txXfrm>
    </dsp:sp>
    <dsp:sp modelId="{A027B744-B4D2-4B5F-9B32-4FEB77B12905}">
      <dsp:nvSpPr>
        <dsp:cNvPr id="0" name=""/>
        <dsp:cNvSpPr/>
      </dsp:nvSpPr>
      <dsp:spPr>
        <a:xfrm>
          <a:off x="3126125" y="198551"/>
          <a:ext cx="1644617" cy="1644617"/>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Distribution</a:t>
          </a:r>
        </a:p>
        <a:p>
          <a:pPr marL="0" lvl="0" indent="0" algn="ctr" defTabSz="711200">
            <a:lnSpc>
              <a:spcPct val="90000"/>
            </a:lnSpc>
            <a:spcBef>
              <a:spcPct val="0"/>
            </a:spcBef>
            <a:spcAft>
              <a:spcPct val="35000"/>
            </a:spcAft>
            <a:buNone/>
          </a:pPr>
          <a:r>
            <a:rPr lang="en-US" sz="1200" kern="1200" dirty="0"/>
            <a:t>Distributes within the building and returns it to unit</a:t>
          </a:r>
        </a:p>
      </dsp:txBody>
      <dsp:txXfrm>
        <a:off x="3366974" y="439400"/>
        <a:ext cx="1162919" cy="1162919"/>
      </dsp:txXfrm>
    </dsp:sp>
    <dsp:sp modelId="{B39BBC0C-F929-4ABD-8801-52A3F7AA99FC}">
      <dsp:nvSpPr>
        <dsp:cNvPr id="0" name=""/>
        <dsp:cNvSpPr/>
      </dsp:nvSpPr>
      <dsp:spPr>
        <a:xfrm>
          <a:off x="4581079" y="3305325"/>
          <a:ext cx="2441221" cy="1850935"/>
        </a:xfrm>
        <a:prstGeom prst="ellipse">
          <a:avLst/>
        </a:prstGeom>
        <a:solidFill>
          <a:schemeClr val="accent3">
            <a:alpha val="50000"/>
            <a:hueOff val="10621818"/>
            <a:satOff val="-7470"/>
            <a:lumOff val="-185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bg1"/>
              </a:solidFill>
            </a:rPr>
            <a:t>Hot Water</a:t>
          </a:r>
        </a:p>
      </dsp:txBody>
      <dsp:txXfrm>
        <a:off x="4938588" y="3576388"/>
        <a:ext cx="1726203" cy="1308809"/>
      </dsp:txXfrm>
    </dsp:sp>
    <dsp:sp modelId="{97DE7C4F-9389-495C-9C8B-81A30B7512D8}">
      <dsp:nvSpPr>
        <dsp:cNvPr id="0" name=""/>
        <dsp:cNvSpPr/>
      </dsp:nvSpPr>
      <dsp:spPr>
        <a:xfrm>
          <a:off x="975399" y="3305613"/>
          <a:ext cx="2239558" cy="1850359"/>
        </a:xfrm>
        <a:prstGeom prst="ellipse">
          <a:avLst/>
        </a:prstGeom>
        <a:solidFill>
          <a:schemeClr val="accent3">
            <a:alpha val="50000"/>
            <a:hueOff val="15932726"/>
            <a:satOff val="-11205"/>
            <a:lumOff val="-27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Earth Loop</a:t>
          </a:r>
        </a:p>
        <a:p>
          <a:pPr marL="0" lvl="0" indent="0" algn="ctr" defTabSz="889000">
            <a:lnSpc>
              <a:spcPct val="90000"/>
            </a:lnSpc>
            <a:spcBef>
              <a:spcPct val="0"/>
            </a:spcBef>
            <a:spcAft>
              <a:spcPct val="35000"/>
            </a:spcAft>
            <a:buNone/>
          </a:pPr>
          <a:r>
            <a:rPr lang="en-US" sz="1600" kern="1200" dirty="0">
              <a:solidFill>
                <a:schemeClr val="bg1"/>
              </a:solidFill>
            </a:rPr>
            <a:t>Vertical, horizontal or open</a:t>
          </a:r>
        </a:p>
      </dsp:txBody>
      <dsp:txXfrm>
        <a:off x="1303375" y="3576592"/>
        <a:ext cx="1583606" cy="1308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BFAFB-C74E-4B42-AF3A-018131A8AA9A}" type="datetimeFigureOut">
              <a:rPr lang="en-US" smtClean="0"/>
              <a:t>6/16/2026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4B739-88E7-4C69-BA92-593AAF4A6E67}" type="slidenum">
              <a:rPr lang="en-US" smtClean="0"/>
              <a:t>‹#›</a:t>
            </a:fld>
            <a:endParaRPr lang="en-US" dirty="0"/>
          </a:p>
        </p:txBody>
      </p:sp>
    </p:spTree>
    <p:extLst>
      <p:ext uri="{BB962C8B-B14F-4D97-AF65-F5344CB8AC3E}">
        <p14:creationId xmlns:p14="http://schemas.microsoft.com/office/powerpoint/2010/main" val="163099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9</a:t>
            </a:fld>
            <a:endParaRPr kumimoji="0" lang="en-GB" sz="1200" b="1" i="0" u="none" strike="noStrike" kern="0" cap="none" spc="0" normalizeH="0" baseline="0" noProof="0" dirty="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4385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30</a:t>
            </a:fld>
            <a:endParaRPr kumimoji="0" lang="en-GB" sz="1200" b="1" i="0" u="none" strike="noStrike" kern="0" cap="none" spc="0" normalizeH="0" baseline="0" noProof="0" dirty="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408813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E85D25-1DBF-4409-9A27-5469B36BCDE7}" type="slidenum">
              <a:rPr lang="en-US" smtClean="0"/>
              <a:t>34</a:t>
            </a:fld>
            <a:endParaRPr lang="en-US" dirty="0"/>
          </a:p>
        </p:txBody>
      </p:sp>
    </p:spTree>
    <p:extLst>
      <p:ext uri="{BB962C8B-B14F-4D97-AF65-F5344CB8AC3E}">
        <p14:creationId xmlns:p14="http://schemas.microsoft.com/office/powerpoint/2010/main" val="134819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FBF7F7-E16A-4D00-93CE-A12958CE525A}" type="slidenum">
              <a:rPr lang="en-US" smtClean="0"/>
              <a:t>16</a:t>
            </a:fld>
            <a:endParaRPr lang="en-US" dirty="0"/>
          </a:p>
        </p:txBody>
      </p:sp>
    </p:spTree>
    <p:extLst>
      <p:ext uri="{BB962C8B-B14F-4D97-AF65-F5344CB8AC3E}">
        <p14:creationId xmlns:p14="http://schemas.microsoft.com/office/powerpoint/2010/main" val="301240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B20D6-8DC3-36BA-F2B5-1DABB1799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0966B-769D-5C32-07A5-788D98424E59}"/>
              </a:ext>
            </a:extLst>
          </p:cNvPr>
          <p:cNvSpPr>
            <a:spLocks noGrp="1" noRot="1" noChangeAspect="1"/>
          </p:cNvSpPr>
          <p:nvPr>
            <p:ph type="sldImg"/>
          </p:nvPr>
        </p:nvSpPr>
        <p:spPr/>
        <p:txBody>
          <a:bodyPr/>
          <a:lstStyle/>
          <a:p>
            <a:endParaRPr lang="en-US" dirty="0"/>
          </a:p>
        </p:txBody>
      </p:sp>
      <p:sp>
        <p:nvSpPr>
          <p:cNvPr id="4" name="Slide Number Placeholder 3">
            <a:extLst>
              <a:ext uri="{FF2B5EF4-FFF2-40B4-BE49-F238E27FC236}">
                <a16:creationId xmlns:a16="http://schemas.microsoft.com/office/drawing/2014/main" id="{12636910-546A-2F10-E112-72A915825816}"/>
              </a:ext>
            </a:extLst>
          </p:cNvPr>
          <p:cNvSpPr>
            <a:spLocks noGrp="1"/>
          </p:cNvSpPr>
          <p:nvPr>
            <p:ph type="sldNum" sz="quarter" idx="5"/>
          </p:nvPr>
        </p:nvSpPr>
        <p:spPr/>
        <p:txBody>
          <a:bodyPr/>
          <a:lstStyle/>
          <a:p>
            <a:fld id="{DD779895-3E67-4CB8-BE0C-23F3FD5FF7F3}" type="slidenum">
              <a:rPr lang="en-GB" smtClean="0"/>
              <a:pPr/>
              <a:t>18</a:t>
            </a:fld>
            <a:endParaRPr lang="en-GB" dirty="0"/>
          </a:p>
        </p:txBody>
      </p:sp>
      <p:sp>
        <p:nvSpPr>
          <p:cNvPr id="5" name="Notes Placeholder 2">
            <a:extLst>
              <a:ext uri="{FF2B5EF4-FFF2-40B4-BE49-F238E27FC236}">
                <a16:creationId xmlns:a16="http://schemas.microsoft.com/office/drawing/2014/main" id="{884A45F6-856F-9257-D6C6-01FD1F2250C7}"/>
              </a:ext>
            </a:extLst>
          </p:cNvPr>
          <p:cNvSpPr>
            <a:spLocks noGrp="1"/>
          </p:cNvSpPr>
          <p:nvPr>
            <p:ph type="body" idx="1"/>
          </p:nvPr>
        </p:nvSpPr>
        <p:spPr>
          <a:xfrm>
            <a:off x="666750" y="4645025"/>
            <a:ext cx="5337175" cy="4398963"/>
          </a:xfrm>
        </p:spPr>
        <p:txBody>
          <a:bodyPr/>
          <a:lstStyle/>
          <a:p>
            <a:pPr marL="285750"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428528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779895-3E67-4CB8-BE0C-23F3FD5FF7F3}" type="slidenum">
              <a:rPr lang="en-GB" smtClean="0"/>
              <a:pPr/>
              <a:t>20</a:t>
            </a:fld>
            <a:endParaRPr lang="en-GB" dirty="0"/>
          </a:p>
        </p:txBody>
      </p:sp>
    </p:spTree>
    <p:extLst>
      <p:ext uri="{BB962C8B-B14F-4D97-AF65-F5344CB8AC3E}">
        <p14:creationId xmlns:p14="http://schemas.microsoft.com/office/powerpoint/2010/main" val="28553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3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21</a:t>
            </a:fld>
            <a:endParaRPr kumimoji="0" lang="en-GB" sz="1300" b="1" i="0" u="none" strike="noStrike" kern="0" cap="none" spc="0" normalizeH="0" baseline="0" noProof="0" dirty="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62586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23</a:t>
            </a:fld>
            <a:endParaRPr lang="en-GB" sz="800" dirty="0"/>
          </a:p>
        </p:txBody>
      </p:sp>
    </p:spTree>
    <p:extLst>
      <p:ext uri="{BB962C8B-B14F-4D97-AF65-F5344CB8AC3E}">
        <p14:creationId xmlns:p14="http://schemas.microsoft.com/office/powerpoint/2010/main" val="393207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24</a:t>
            </a:fld>
            <a:endParaRPr lang="en-GB" sz="800" dirty="0"/>
          </a:p>
        </p:txBody>
      </p:sp>
    </p:spTree>
    <p:extLst>
      <p:ext uri="{BB962C8B-B14F-4D97-AF65-F5344CB8AC3E}">
        <p14:creationId xmlns:p14="http://schemas.microsoft.com/office/powerpoint/2010/main" val="8763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C71FE-A1FC-A848-7208-F8FE38623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4EF59-E925-4E09-70E7-DEE6731F086D}"/>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0B23CBB8-FD2D-F97E-33D1-1543115D85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FE2567-9F5D-48D9-1FC8-A54D48F8570F}"/>
              </a:ext>
            </a:extLst>
          </p:cNvPr>
          <p:cNvSpPr>
            <a:spLocks noGrp="1"/>
          </p:cNvSpPr>
          <p:nvPr>
            <p:ph type="sldNum" sz="quarter" idx="5"/>
          </p:nvPr>
        </p:nvSpPr>
        <p:spPr/>
        <p:txBody>
          <a:bodyPr/>
          <a:lstStyle/>
          <a:p>
            <a:fld id="{A16CFAD1-D197-4A88-B173-A6412E995EE5}" type="slidenum">
              <a:rPr lang="en-GB" smtClean="0"/>
              <a:pPr/>
              <a:t>25</a:t>
            </a:fld>
            <a:endParaRPr lang="en-GB" sz="800" dirty="0"/>
          </a:p>
        </p:txBody>
      </p:sp>
    </p:spTree>
    <p:extLst>
      <p:ext uri="{BB962C8B-B14F-4D97-AF65-F5344CB8AC3E}">
        <p14:creationId xmlns:p14="http://schemas.microsoft.com/office/powerpoint/2010/main" val="347762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4DC84-61BF-FB43-82F1-950A52125F60}" type="slidenum">
              <a:rPr lang="en-US" smtClean="0"/>
              <a:pPr/>
              <a:t>26</a:t>
            </a:fld>
            <a:endParaRPr lang="en-US" dirty="0"/>
          </a:p>
        </p:txBody>
      </p:sp>
    </p:spTree>
    <p:extLst>
      <p:ext uri="{BB962C8B-B14F-4D97-AF65-F5344CB8AC3E}">
        <p14:creationId xmlns:p14="http://schemas.microsoft.com/office/powerpoint/2010/main" val="251745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dirty="0"/>
              <a:t>| [Insert document title] | [Insert date]</a:t>
            </a:r>
          </a:p>
        </p:txBody>
      </p:sp>
    </p:spTree>
    <p:extLst>
      <p:ext uri="{BB962C8B-B14F-4D97-AF65-F5344CB8AC3E}">
        <p14:creationId xmlns:p14="http://schemas.microsoft.com/office/powerpoint/2010/main" val="12857071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171351" y="1411200"/>
            <a:ext cx="3456000" cy="4605251"/>
          </a:xfrm>
          <a:prstGeom prst="rect">
            <a:avLst/>
          </a:prstGeom>
        </p:spPr>
        <p:txBody>
          <a:bodyPr>
            <a:noAutofit/>
          </a:bodyPr>
          <a:lstStyle>
            <a:lvl1pPr>
              <a:defRPr/>
            </a:lvl1pPr>
          </a:lstStyle>
          <a:p>
            <a:endParaRPr dirty="0"/>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805A7200-546C-4CD2-8512-AE22785AD60D}"/>
              </a:ext>
            </a:extLst>
          </p:cNvPr>
          <p:cNvSpPr>
            <a:spLocks noGrp="1"/>
          </p:cNvSpPr>
          <p:nvPr>
            <p:ph type="body" sz="quarter" idx="16"/>
          </p:nvPr>
        </p:nvSpPr>
        <p:spPr>
          <a:xfrm>
            <a:off x="576001" y="1411201"/>
            <a:ext cx="7236031"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E0FB516A-6D40-433C-A73C-2159431C5E63}"/>
              </a:ext>
            </a:extLst>
          </p:cNvPr>
          <p:cNvSpPr>
            <a:spLocks noGrp="1"/>
          </p:cNvSpPr>
          <p:nvPr>
            <p:ph type="ftr" sz="quarter" idx="17"/>
          </p:nvPr>
        </p:nvSpPr>
        <p:spPr/>
        <p:txBody>
          <a:bodyPr/>
          <a:lstStyle/>
          <a:p>
            <a:pPr>
              <a:tabLst>
                <a:tab pos="989013" algn="l"/>
              </a:tabLst>
            </a:pPr>
            <a:r>
              <a:rPr lang="fr-FR" dirty="0"/>
              <a:t>| [Insert document title] | [Insert date]</a:t>
            </a:r>
          </a:p>
        </p:txBody>
      </p:sp>
      <p:grpSp>
        <p:nvGrpSpPr>
          <p:cNvPr id="17" name="Group 16">
            <a:extLst>
              <a:ext uri="{FF2B5EF4-FFF2-40B4-BE49-F238E27FC236}">
                <a16:creationId xmlns:a16="http://schemas.microsoft.com/office/drawing/2014/main" id="{3EDC6671-7B7A-4335-AA2E-6E7D447A9D79}"/>
              </a:ext>
            </a:extLst>
          </p:cNvPr>
          <p:cNvGrpSpPr/>
          <p:nvPr userDrawn="1"/>
        </p:nvGrpSpPr>
        <p:grpSpPr>
          <a:xfrm>
            <a:off x="12275233" y="0"/>
            <a:ext cx="2706315" cy="1919363"/>
            <a:chOff x="3528102" y="847657"/>
            <a:chExt cx="2029736" cy="1919363"/>
          </a:xfrm>
        </p:grpSpPr>
        <p:sp>
          <p:nvSpPr>
            <p:cNvPr id="18" name="Guidance note">
              <a:extLst>
                <a:ext uri="{FF2B5EF4-FFF2-40B4-BE49-F238E27FC236}">
                  <a16:creationId xmlns:a16="http://schemas.microsoft.com/office/drawing/2014/main" id="{AC52E78A-DE55-4FC2-B3D2-20F4BB9E1805}"/>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FE789A62-6F85-4693-8CCC-0B996B2F8DA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0EFD2A87-F500-4549-BBEB-6514E8A5C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Rounded Rectangle 20">
                <a:extLst>
                  <a:ext uri="{FF2B5EF4-FFF2-40B4-BE49-F238E27FC236}">
                    <a16:creationId xmlns:a16="http://schemas.microsoft.com/office/drawing/2014/main" id="{20F0A855-BCAC-4922-B40F-3D60A82EC65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 name="Guidance note">
            <a:extLst>
              <a:ext uri="{FF2B5EF4-FFF2-40B4-BE49-F238E27FC236}">
                <a16:creationId xmlns:a16="http://schemas.microsoft.com/office/drawing/2014/main" id="{AB8749D2-7DBB-4CD8-8D11-2DA6629F2E04}"/>
              </a:ext>
            </a:extLst>
          </p:cNvPr>
          <p:cNvSpPr/>
          <p:nvPr userDrawn="1"/>
        </p:nvSpPr>
        <p:spPr>
          <a:xfrm>
            <a:off x="12275233" y="2167652"/>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692682352"/>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171351" y="1411200"/>
            <a:ext cx="3456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4" name="Text Placeholder 3">
            <a:extLst>
              <a:ext uri="{FF2B5EF4-FFF2-40B4-BE49-F238E27FC236}">
                <a16:creationId xmlns:a16="http://schemas.microsoft.com/office/drawing/2014/main" id="{2F3BD0BD-3C2C-4E98-A07E-8E35E572B7E6}"/>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62DC67DB-F025-4699-95BF-188CAF61A0FE}"/>
              </a:ext>
            </a:extLst>
          </p:cNvPr>
          <p:cNvSpPr>
            <a:spLocks noGrp="1"/>
          </p:cNvSpPr>
          <p:nvPr>
            <p:ph type="body" sz="quarter" idx="21"/>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8AD5A774-5520-46CE-83A7-C47A71CD579C}"/>
              </a:ext>
            </a:extLst>
          </p:cNvPr>
          <p:cNvSpPr>
            <a:spLocks noGrp="1"/>
          </p:cNvSpPr>
          <p:nvPr>
            <p:ph type="ftr" sz="quarter" idx="22"/>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E471D956-F54C-42E6-97F5-B2A9E0C37292}"/>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400A7CBC-11BC-46A0-8FAE-C2F6B9F4154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FD974BB9-657F-4E9E-A3B4-400435492E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DF25CC54-9642-4457-ACEB-5A47DD1F33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5C874F7F-D038-4411-A17A-D985B2A6D07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84977428"/>
      </p:ext>
    </p:extLst>
  </p:cSld>
  <p:clrMapOvr>
    <a:masterClrMapping/>
  </p:clrMapOvr>
  <p:hf sldNum="0" hdr="0" dt="0"/>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171351" y="1411200"/>
            <a:ext cx="3456000" cy="4605251"/>
          </a:xfrm>
          <a:prstGeom prst="rect">
            <a:avLst/>
          </a:prstGeom>
        </p:spPr>
        <p:txBody>
          <a:bodyPr>
            <a:noAutofit/>
          </a:bodyPr>
          <a:lstStyle>
            <a:lvl1pPr>
              <a:defRPr/>
            </a:lvl1pPr>
          </a:lstStyle>
          <a:p>
            <a:endParaRPr dirty="0"/>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805A7200-546C-4CD2-8512-AE22785AD60D}"/>
              </a:ext>
            </a:extLst>
          </p:cNvPr>
          <p:cNvSpPr>
            <a:spLocks noGrp="1"/>
          </p:cNvSpPr>
          <p:nvPr>
            <p:ph type="body" sz="quarter" idx="16"/>
          </p:nvPr>
        </p:nvSpPr>
        <p:spPr>
          <a:xfrm>
            <a:off x="576002" y="1411203"/>
            <a:ext cx="7236031"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E0FB516A-6D40-433C-A73C-2159431C5E63}"/>
              </a:ext>
            </a:extLst>
          </p:cNvPr>
          <p:cNvSpPr>
            <a:spLocks noGrp="1"/>
          </p:cNvSpPr>
          <p:nvPr>
            <p:ph type="ftr" sz="quarter" idx="17"/>
          </p:nvPr>
        </p:nvSpPr>
        <p:spPr/>
        <p:txBody>
          <a:bodyPr/>
          <a:lstStyle/>
          <a:p>
            <a:pPr>
              <a:tabLst>
                <a:tab pos="989013" algn="l"/>
              </a:tabLst>
            </a:pPr>
            <a:r>
              <a:rPr lang="fr-FR" dirty="0"/>
              <a:t>| Future of Heat Asset Engineering | Jan 2021</a:t>
            </a:r>
          </a:p>
        </p:txBody>
      </p:sp>
      <p:grpSp>
        <p:nvGrpSpPr>
          <p:cNvPr id="17" name="Group 16">
            <a:extLst>
              <a:ext uri="{FF2B5EF4-FFF2-40B4-BE49-F238E27FC236}">
                <a16:creationId xmlns:a16="http://schemas.microsoft.com/office/drawing/2014/main" id="{3EDC6671-7B7A-4335-AA2E-6E7D447A9D79}"/>
              </a:ext>
            </a:extLst>
          </p:cNvPr>
          <p:cNvGrpSpPr/>
          <p:nvPr/>
        </p:nvGrpSpPr>
        <p:grpSpPr>
          <a:xfrm>
            <a:off x="12275233" y="0"/>
            <a:ext cx="2706315" cy="1919363"/>
            <a:chOff x="3528102" y="847657"/>
            <a:chExt cx="2029736" cy="1919363"/>
          </a:xfrm>
        </p:grpSpPr>
        <p:sp>
          <p:nvSpPr>
            <p:cNvPr id="18" name="Guidance note">
              <a:extLst>
                <a:ext uri="{FF2B5EF4-FFF2-40B4-BE49-F238E27FC236}">
                  <a16:creationId xmlns:a16="http://schemas.microsoft.com/office/drawing/2014/main" id="{AC52E78A-DE55-4FC2-B3D2-20F4BB9E1805}"/>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FE789A62-6F85-4693-8CCC-0B996B2F8DA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0EFD2A87-F500-4549-BBEB-6514E8A5C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Rounded Rectangle 20">
                <a:extLst>
                  <a:ext uri="{FF2B5EF4-FFF2-40B4-BE49-F238E27FC236}">
                    <a16:creationId xmlns:a16="http://schemas.microsoft.com/office/drawing/2014/main" id="{20F0A855-BCAC-4922-B40F-3D60A82EC65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 name="Guidance note">
            <a:extLst>
              <a:ext uri="{FF2B5EF4-FFF2-40B4-BE49-F238E27FC236}">
                <a16:creationId xmlns:a16="http://schemas.microsoft.com/office/drawing/2014/main" id="{AB8749D2-7DBB-4CD8-8D11-2DA6629F2E04}"/>
              </a:ext>
            </a:extLst>
          </p:cNvPr>
          <p:cNvSpPr/>
          <p:nvPr/>
        </p:nvSpPr>
        <p:spPr>
          <a:xfrm>
            <a:off x="12275233" y="2167654"/>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876995821"/>
      </p:ext>
    </p:extLst>
  </p:cSld>
  <p:clrMapOvr>
    <a:masterClrMapping/>
  </p:clrMapOvr>
  <p:hf sldNum="0" hdr="0" dt="0"/>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9A2A087D-51A7-4911-8C49-D5567C7BEC63}"/>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15A6DD53-9DDF-4380-943D-FEAEF1E2B391}"/>
              </a:ext>
            </a:extLst>
          </p:cNvPr>
          <p:cNvSpPr>
            <a:spLocks noGrp="1"/>
          </p:cNvSpPr>
          <p:nvPr>
            <p:ph type="body" sz="quarter" idx="16"/>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5">
            <a:extLst>
              <a:ext uri="{FF2B5EF4-FFF2-40B4-BE49-F238E27FC236}">
                <a16:creationId xmlns:a16="http://schemas.microsoft.com/office/drawing/2014/main" id="{C8B1CE67-807C-4CD8-846B-75ED6BA28B09}"/>
              </a:ext>
            </a:extLst>
          </p:cNvPr>
          <p:cNvSpPr>
            <a:spLocks noGrp="1"/>
          </p:cNvSpPr>
          <p:nvPr>
            <p:ph type="chart" sz="quarter" idx="15" hasCustomPrompt="1"/>
          </p:nvPr>
        </p:nvSpPr>
        <p:spPr>
          <a:xfrm>
            <a:off x="8171351" y="1411200"/>
            <a:ext cx="3456000" cy="4605251"/>
          </a:xfrm>
          <a:prstGeom prst="rect">
            <a:avLst/>
          </a:prstGeom>
        </p:spPr>
        <p:txBody>
          <a:bodyPr>
            <a:noAutofit/>
          </a:bodyPr>
          <a:lstStyle>
            <a:lvl1pPr>
              <a:defRPr/>
            </a:lvl1pPr>
          </a:lstStyle>
          <a:p>
            <a:endParaRPr dirty="0"/>
          </a:p>
        </p:txBody>
      </p:sp>
      <p:sp>
        <p:nvSpPr>
          <p:cNvPr id="2" name="Footer Placeholder 1">
            <a:extLst>
              <a:ext uri="{FF2B5EF4-FFF2-40B4-BE49-F238E27FC236}">
                <a16:creationId xmlns:a16="http://schemas.microsoft.com/office/drawing/2014/main" id="{4E5ECD47-6924-4412-A2BE-E25358505E38}"/>
              </a:ext>
            </a:extLst>
          </p:cNvPr>
          <p:cNvSpPr>
            <a:spLocks noGrp="1"/>
          </p:cNvSpPr>
          <p:nvPr>
            <p:ph type="ftr" sz="quarter" idx="20"/>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F25C9E25-E8FC-4571-9F0E-B6FC7339C362}"/>
              </a:ext>
            </a:extLst>
          </p:cNvPr>
          <p:cNvGrpSpPr/>
          <p:nvPr/>
        </p:nvGrpSpPr>
        <p:grpSpPr>
          <a:xfrm>
            <a:off x="12275233" y="0"/>
            <a:ext cx="2706315" cy="1919363"/>
            <a:chOff x="3528102" y="847657"/>
            <a:chExt cx="2029736" cy="1919363"/>
          </a:xfrm>
        </p:grpSpPr>
        <p:sp>
          <p:nvSpPr>
            <p:cNvPr id="22" name="Guidance note">
              <a:extLst>
                <a:ext uri="{FF2B5EF4-FFF2-40B4-BE49-F238E27FC236}">
                  <a16:creationId xmlns:a16="http://schemas.microsoft.com/office/drawing/2014/main" id="{F38568F4-5A0F-40F0-8FBB-6422E0277B94}"/>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3" name="Group 22">
              <a:extLst>
                <a:ext uri="{FF2B5EF4-FFF2-40B4-BE49-F238E27FC236}">
                  <a16:creationId xmlns:a16="http://schemas.microsoft.com/office/drawing/2014/main" id="{3190E118-6008-404D-9BBA-3301784485B7}"/>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4" name="Picture 3">
                <a:extLst>
                  <a:ext uri="{FF2B5EF4-FFF2-40B4-BE49-F238E27FC236}">
                    <a16:creationId xmlns:a16="http://schemas.microsoft.com/office/drawing/2014/main" id="{44EEBD36-BB27-4765-8BDA-4AC6ADE187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D577D016-345B-492E-B8FD-385F82685C5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6" name="Guidance note">
            <a:extLst>
              <a:ext uri="{FF2B5EF4-FFF2-40B4-BE49-F238E27FC236}">
                <a16:creationId xmlns:a16="http://schemas.microsoft.com/office/drawing/2014/main" id="{9D013CB9-7A39-492E-8FF3-5B7C01C0C051}"/>
              </a:ext>
            </a:extLst>
          </p:cNvPr>
          <p:cNvSpPr/>
          <p:nvPr/>
        </p:nvSpPr>
        <p:spPr>
          <a:xfrm>
            <a:off x="12275233" y="2167654"/>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775181178"/>
      </p:ext>
    </p:extLst>
  </p:cSld>
  <p:clrMapOvr>
    <a:masterClrMapping/>
  </p:clrMapOvr>
  <p:hf sldNum="0" hdr="0" dt="0"/>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dirty="0"/>
              <a:t>| Future of Heat Asset Engineering | Jan 2021</a:t>
            </a:r>
          </a:p>
        </p:txBody>
      </p:sp>
      <p:sp>
        <p:nvSpPr>
          <p:cNvPr id="11" name="Guidance note">
            <a:extLst>
              <a:ext uri="{FF2B5EF4-FFF2-40B4-BE49-F238E27FC236}">
                <a16:creationId xmlns:a16="http://schemas.microsoft.com/office/drawing/2014/main" id="{E500F763-0BC0-4580-A71D-6F0F9287C7D7}"/>
              </a:ext>
            </a:extLst>
          </p:cNvPr>
          <p:cNvSpPr/>
          <p:nvPr/>
        </p:nvSpPr>
        <p:spPr>
          <a:xfrm>
            <a:off x="12275233" y="48039"/>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553619969"/>
      </p:ext>
    </p:extLst>
  </p:cSld>
  <p:clrMapOvr>
    <a:masterClrMapping/>
  </p:clrMapOvr>
  <p:transition>
    <p:fade/>
  </p:transition>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1" name="Chart Placeholder 5">
            <a:extLst>
              <a:ext uri="{FF2B5EF4-FFF2-40B4-BE49-F238E27FC236}">
                <a16:creationId xmlns:a16="http://schemas.microsoft.com/office/drawing/2014/main" id="{1C4F4322-D9B2-4866-91BC-CE30013F9C31}"/>
              </a:ext>
            </a:extLst>
          </p:cNvPr>
          <p:cNvSpPr>
            <a:spLocks noGrp="1"/>
          </p:cNvSpPr>
          <p:nvPr>
            <p:ph type="chart" sz="quarter" idx="15" hasCustomPrompt="1"/>
          </p:nvPr>
        </p:nvSpPr>
        <p:spPr>
          <a:xfrm>
            <a:off x="576002" y="1411200"/>
            <a:ext cx="7235849" cy="4605251"/>
          </a:xfrm>
          <a:prstGeom prst="rect">
            <a:avLst/>
          </a:prstGeom>
        </p:spPr>
        <p:txBody>
          <a:bodyPr>
            <a:noAutofit/>
          </a:bodyPr>
          <a:lstStyle>
            <a:lvl1pPr>
              <a:defRPr>
                <a:solidFill>
                  <a:schemeClr val="accent1"/>
                </a:solidFill>
              </a:defRPr>
            </a:lvl1pPr>
          </a:lstStyle>
          <a:p>
            <a:endParaRPr dirty="0"/>
          </a:p>
        </p:txBody>
      </p:sp>
      <p:sp>
        <p:nvSpPr>
          <p:cNvPr id="12" name="Text Placeholder 3">
            <a:extLst>
              <a:ext uri="{FF2B5EF4-FFF2-40B4-BE49-F238E27FC236}">
                <a16:creationId xmlns:a16="http://schemas.microsoft.com/office/drawing/2014/main" id="{B140EA8A-2794-4FB3-AE84-064BAD779C1A}"/>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F594337-D71F-4452-9B0B-D6503E4CB2A5}"/>
              </a:ext>
            </a:extLst>
          </p:cNvPr>
          <p:cNvSpPr>
            <a:spLocks noGrp="1"/>
          </p:cNvSpPr>
          <p:nvPr>
            <p:ph type="ftr" sz="quarter" idx="21"/>
          </p:nvPr>
        </p:nvSpPr>
        <p:spPr/>
        <p:txBody>
          <a:bodyPr/>
          <a:lstStyle/>
          <a:p>
            <a:pPr>
              <a:tabLst>
                <a:tab pos="989013" algn="l"/>
              </a:tabLst>
            </a:pPr>
            <a:r>
              <a:rPr lang="fr-FR" dirty="0"/>
              <a:t>| Future of Heat Asset Engineering | Jan 2021</a:t>
            </a:r>
          </a:p>
        </p:txBody>
      </p:sp>
      <p:grpSp>
        <p:nvGrpSpPr>
          <p:cNvPr id="18" name="Group 17">
            <a:extLst>
              <a:ext uri="{FF2B5EF4-FFF2-40B4-BE49-F238E27FC236}">
                <a16:creationId xmlns:a16="http://schemas.microsoft.com/office/drawing/2014/main" id="{2861E30F-6459-4AFC-83CA-311330B6D9C3}"/>
              </a:ext>
            </a:extLst>
          </p:cNvPr>
          <p:cNvGrpSpPr/>
          <p:nvPr/>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147618E9-B2CB-46E3-90AC-FB695B42D0B8}"/>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5450CBFE-44AD-4851-A612-C05B09FE41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0505B33C-733C-4596-A82F-BCD597EEEE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D89FBB89-BAB9-427C-8729-18E2CAC8B70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Guidance note">
            <a:extLst>
              <a:ext uri="{FF2B5EF4-FFF2-40B4-BE49-F238E27FC236}">
                <a16:creationId xmlns:a16="http://schemas.microsoft.com/office/drawing/2014/main" id="{92A2E805-D252-459F-A769-05770E51662A}"/>
              </a:ext>
            </a:extLst>
          </p:cNvPr>
          <p:cNvSpPr/>
          <p:nvPr/>
        </p:nvSpPr>
        <p:spPr>
          <a:xfrm>
            <a:off x="12275233" y="2167654"/>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935142253"/>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V x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5F1110-D46C-45FE-84D5-25150A01F2E3}"/>
              </a:ext>
            </a:extLst>
          </p:cNvPr>
          <p:cNvCxnSpPr>
            <a:cxnSpLocks/>
          </p:cNvCxnSpPr>
          <p:nvPr/>
        </p:nvCxnSpPr>
        <p:spPr>
          <a:xfrm>
            <a:off x="576000" y="2957420"/>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576000" y="3081532"/>
            <a:ext cx="3456517"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180000" indent="-180000">
              <a:spcBef>
                <a:spcPts val="0"/>
              </a:spcBef>
              <a:spcAft>
                <a:spcPts val="200"/>
              </a:spcAft>
              <a:buFont typeface="Arial" panose="020B0604020202020204" pitchFamily="34" charset="0"/>
              <a:buChar char="•"/>
              <a:defRPr sz="1200">
                <a:solidFill>
                  <a:schemeClr val="accent1"/>
                </a:solidFill>
              </a:defRPr>
            </a:lvl4pPr>
            <a:lvl5pPr marL="360000" indent="-180000">
              <a:spcBef>
                <a:spcPts val="0"/>
              </a:spcBef>
              <a:spcAft>
                <a:spcPts val="200"/>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15FAB969-E9CD-47AE-A674-9967D0CDE234}"/>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3AD3EE4F-FC86-4DD9-B188-50DCAE5DAB67}"/>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4">
            <a:extLst>
              <a:ext uri="{FF2B5EF4-FFF2-40B4-BE49-F238E27FC236}">
                <a16:creationId xmlns:a16="http://schemas.microsoft.com/office/drawing/2014/main" id="{43936335-C01E-4241-A7E9-5E20EE44CDD6}"/>
              </a:ext>
            </a:extLst>
          </p:cNvPr>
          <p:cNvSpPr>
            <a:spLocks noGrp="1"/>
          </p:cNvSpPr>
          <p:nvPr>
            <p:ph type="pic" sz="quarter" idx="24"/>
          </p:nvPr>
        </p:nvSpPr>
        <p:spPr>
          <a:xfrm>
            <a:off x="576002" y="1411200"/>
            <a:ext cx="1519073" cy="142413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3" name="Footer Placeholder 2">
            <a:extLst>
              <a:ext uri="{FF2B5EF4-FFF2-40B4-BE49-F238E27FC236}">
                <a16:creationId xmlns:a16="http://schemas.microsoft.com/office/drawing/2014/main" id="{4B0B7FDC-E0A3-43D4-9902-AED23E78E01F}"/>
              </a:ext>
            </a:extLst>
          </p:cNvPr>
          <p:cNvSpPr>
            <a:spLocks noGrp="1"/>
          </p:cNvSpPr>
          <p:nvPr>
            <p:ph type="ftr" sz="quarter" idx="25"/>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53214B26-A356-4BD8-9F58-D09DC99C22FD}"/>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81A23DAF-8FC2-441C-8C99-87C6647F17EC}"/>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EC11E653-4CAB-425D-8004-DEA503A36CC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45CC2795-175A-465A-BBD1-23123280D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739F6317-21C8-477C-BEFB-AB9B449C491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B00631CA-76AD-4F4A-9EF3-DA3EC83C19B0}"/>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121675607"/>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p:nvCxnSpPr>
        <p:spPr>
          <a:xfrm>
            <a:off x="576000"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576002"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p:nvCxnSpPr>
        <p:spPr>
          <a:xfrm>
            <a:off x="4369308"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E4984C-A870-48D7-A38E-4D226B28CF21}"/>
              </a:ext>
            </a:extLst>
          </p:cNvPr>
          <p:cNvCxnSpPr>
            <a:cxnSpLocks/>
          </p:cNvCxnSpPr>
          <p:nvPr/>
        </p:nvCxnSpPr>
        <p:spPr>
          <a:xfrm>
            <a:off x="8171351"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782233" y="1416004"/>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180000" indent="-180000">
              <a:spcBef>
                <a:spcPts val="0"/>
              </a:spcBef>
              <a:spcAft>
                <a:spcPts val="200"/>
              </a:spcAft>
              <a:buFont typeface="Arial" panose="020B0604020202020204" pitchFamily="34" charset="0"/>
              <a:buChar char="•"/>
              <a:defRPr sz="900">
                <a:solidFill>
                  <a:schemeClr val="accent1"/>
                </a:solidFill>
              </a:defRPr>
            </a:lvl4pPr>
            <a:lvl5pPr marL="360000" indent="-180000">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3">
            <a:extLst>
              <a:ext uri="{FF2B5EF4-FFF2-40B4-BE49-F238E27FC236}">
                <a16:creationId xmlns:a16="http://schemas.microsoft.com/office/drawing/2014/main" id="{653E0A5E-AD07-47E3-9143-3A7259FD6E68}"/>
              </a:ext>
            </a:extLst>
          </p:cNvPr>
          <p:cNvSpPr>
            <a:spLocks noGrp="1"/>
          </p:cNvSpPr>
          <p:nvPr>
            <p:ph type="body" sz="quarter" idx="19"/>
          </p:nvPr>
        </p:nvSpPr>
        <p:spPr>
          <a:xfrm>
            <a:off x="4379084"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2A179D61-76EB-4C0B-B96F-B08412AECC85}"/>
              </a:ext>
            </a:extLst>
          </p:cNvPr>
          <p:cNvSpPr>
            <a:spLocks noGrp="1"/>
          </p:cNvSpPr>
          <p:nvPr>
            <p:ph type="body" sz="quarter" idx="20"/>
          </p:nvPr>
        </p:nvSpPr>
        <p:spPr>
          <a:xfrm>
            <a:off x="8171351"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01FE71AD-7A69-46C3-815E-F0338C68109A}"/>
              </a:ext>
            </a:extLst>
          </p:cNvPr>
          <p:cNvSpPr>
            <a:spLocks noGrp="1"/>
          </p:cNvSpPr>
          <p:nvPr>
            <p:ph type="body" sz="quarter" idx="16"/>
          </p:nvPr>
        </p:nvSpPr>
        <p:spPr>
          <a:xfrm>
            <a:off x="576000"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4">
            <a:extLst>
              <a:ext uri="{FF2B5EF4-FFF2-40B4-BE49-F238E27FC236}">
                <a16:creationId xmlns:a16="http://schemas.microsoft.com/office/drawing/2014/main" id="{3A7CD173-48CA-458C-9413-93055C6DD7BE}"/>
              </a:ext>
            </a:extLst>
          </p:cNvPr>
          <p:cNvSpPr>
            <a:spLocks noGrp="1"/>
          </p:cNvSpPr>
          <p:nvPr>
            <p:ph type="pic" sz="quarter" idx="33"/>
          </p:nvPr>
        </p:nvSpPr>
        <p:spPr>
          <a:xfrm>
            <a:off x="4379886"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25" name="Text Placeholder 10">
            <a:extLst>
              <a:ext uri="{FF2B5EF4-FFF2-40B4-BE49-F238E27FC236}">
                <a16:creationId xmlns:a16="http://schemas.microsoft.com/office/drawing/2014/main" id="{02BE2F95-7894-412C-B919-222366E001E9}"/>
              </a:ext>
            </a:extLst>
          </p:cNvPr>
          <p:cNvSpPr>
            <a:spLocks noGrp="1"/>
          </p:cNvSpPr>
          <p:nvPr>
            <p:ph type="body" sz="quarter" idx="34"/>
          </p:nvPr>
        </p:nvSpPr>
        <p:spPr>
          <a:xfrm>
            <a:off x="5575300" y="1416004"/>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Picture Placeholder 4">
            <a:extLst>
              <a:ext uri="{FF2B5EF4-FFF2-40B4-BE49-F238E27FC236}">
                <a16:creationId xmlns:a16="http://schemas.microsoft.com/office/drawing/2014/main" id="{8D19424F-8E75-423E-81DA-8283751A6B54}"/>
              </a:ext>
            </a:extLst>
          </p:cNvPr>
          <p:cNvSpPr>
            <a:spLocks noGrp="1"/>
          </p:cNvSpPr>
          <p:nvPr>
            <p:ph type="pic" sz="quarter" idx="35"/>
          </p:nvPr>
        </p:nvSpPr>
        <p:spPr>
          <a:xfrm>
            <a:off x="8170836"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36" name="Text Placeholder 10">
            <a:extLst>
              <a:ext uri="{FF2B5EF4-FFF2-40B4-BE49-F238E27FC236}">
                <a16:creationId xmlns:a16="http://schemas.microsoft.com/office/drawing/2014/main" id="{A48D948E-3E7D-4DEC-BF0A-6DFC99438F12}"/>
              </a:ext>
            </a:extLst>
          </p:cNvPr>
          <p:cNvSpPr>
            <a:spLocks noGrp="1"/>
          </p:cNvSpPr>
          <p:nvPr>
            <p:ph type="body" sz="quarter" idx="36"/>
          </p:nvPr>
        </p:nvSpPr>
        <p:spPr>
          <a:xfrm>
            <a:off x="9366249" y="1416004"/>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Footer Placeholder 2">
            <a:extLst>
              <a:ext uri="{FF2B5EF4-FFF2-40B4-BE49-F238E27FC236}">
                <a16:creationId xmlns:a16="http://schemas.microsoft.com/office/drawing/2014/main" id="{6C913F4E-F394-47C2-91DD-6624C346A136}"/>
              </a:ext>
            </a:extLst>
          </p:cNvPr>
          <p:cNvSpPr>
            <a:spLocks noGrp="1"/>
          </p:cNvSpPr>
          <p:nvPr>
            <p:ph type="ftr" sz="quarter" idx="37"/>
          </p:nvPr>
        </p:nvSpPr>
        <p:spPr/>
        <p:txBody>
          <a:bodyPr/>
          <a:lstStyle/>
          <a:p>
            <a:pPr>
              <a:tabLst>
                <a:tab pos="989013" algn="l"/>
              </a:tabLst>
            </a:pPr>
            <a:r>
              <a:rPr lang="fr-FR" dirty="0"/>
              <a:t>| Future of Heat Asset Engineering | Jan 2021</a:t>
            </a:r>
          </a:p>
        </p:txBody>
      </p:sp>
      <p:grpSp>
        <p:nvGrpSpPr>
          <p:cNvPr id="33" name="Group 32">
            <a:extLst>
              <a:ext uri="{FF2B5EF4-FFF2-40B4-BE49-F238E27FC236}">
                <a16:creationId xmlns:a16="http://schemas.microsoft.com/office/drawing/2014/main" id="{812ED8A9-7C55-4D5C-8C4D-ADD36289D583}"/>
              </a:ext>
            </a:extLst>
          </p:cNvPr>
          <p:cNvGrpSpPr/>
          <p:nvPr/>
        </p:nvGrpSpPr>
        <p:grpSpPr>
          <a:xfrm>
            <a:off x="12275233" y="0"/>
            <a:ext cx="2706315" cy="1919363"/>
            <a:chOff x="3528102" y="847657"/>
            <a:chExt cx="2029736" cy="1919363"/>
          </a:xfrm>
        </p:grpSpPr>
        <p:sp>
          <p:nvSpPr>
            <p:cNvPr id="34" name="Guidance note">
              <a:extLst>
                <a:ext uri="{FF2B5EF4-FFF2-40B4-BE49-F238E27FC236}">
                  <a16:creationId xmlns:a16="http://schemas.microsoft.com/office/drawing/2014/main" id="{88F308B2-5138-488B-9DF0-6222D2B1EB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7" name="Group 36">
              <a:extLst>
                <a:ext uri="{FF2B5EF4-FFF2-40B4-BE49-F238E27FC236}">
                  <a16:creationId xmlns:a16="http://schemas.microsoft.com/office/drawing/2014/main" id="{24828D23-8D27-4AD4-8454-C21588B3F9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8" name="Picture 3">
                <a:extLst>
                  <a:ext uri="{FF2B5EF4-FFF2-40B4-BE49-F238E27FC236}">
                    <a16:creationId xmlns:a16="http://schemas.microsoft.com/office/drawing/2014/main" id="{9E1C3813-1B97-42C2-823C-33E2468D5B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20">
                <a:extLst>
                  <a:ext uri="{FF2B5EF4-FFF2-40B4-BE49-F238E27FC236}">
                    <a16:creationId xmlns:a16="http://schemas.microsoft.com/office/drawing/2014/main" id="{5C7ECFC6-D055-4DB0-B3B2-906FE7EEE07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0" name="Round Diagonal Corner Rectangle 4">
            <a:extLst>
              <a:ext uri="{FF2B5EF4-FFF2-40B4-BE49-F238E27FC236}">
                <a16:creationId xmlns:a16="http://schemas.microsoft.com/office/drawing/2014/main" id="{A02ACD87-B31D-48B0-9BC7-382CA3AFDFD9}"/>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45268952"/>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62C6-0909-4C8F-ACCE-F08C83E1E06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7F920D8-6840-4901-BD33-B1C009C7A4DE}"/>
              </a:ext>
            </a:extLst>
          </p:cNvPr>
          <p:cNvSpPr>
            <a:spLocks noGrp="1"/>
          </p:cNvSpPr>
          <p:nvPr>
            <p:ph type="ftr" sz="quarter" idx="10"/>
          </p:nvPr>
        </p:nvSpPr>
        <p:spPr/>
        <p:txBody>
          <a:bodyPr/>
          <a:lstStyle/>
          <a:p>
            <a:pPr>
              <a:tabLst>
                <a:tab pos="989013" algn="l"/>
              </a:tabLst>
            </a:pPr>
            <a:r>
              <a:rPr lang="fr-FR" dirty="0"/>
              <a:t>| Future of Heat Asset Engineering | Jan 2021</a:t>
            </a:r>
          </a:p>
        </p:txBody>
      </p:sp>
      <p:sp>
        <p:nvSpPr>
          <p:cNvPr id="4" name="Title 1">
            <a:extLst>
              <a:ext uri="{FF2B5EF4-FFF2-40B4-BE49-F238E27FC236}">
                <a16:creationId xmlns:a16="http://schemas.microsoft.com/office/drawing/2014/main" id="{6E40E48C-AF94-4CBD-B299-721F792736A8}"/>
              </a:ext>
            </a:extLst>
          </p:cNvPr>
          <p:cNvSpPr txBox="1">
            <a:spLocks/>
          </p:cNvSpPr>
          <p:nvPr/>
        </p:nvSpPr>
        <p:spPr bwMode="auto">
          <a:xfrm>
            <a:off x="575736"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r>
              <a:rPr lang="en-US" kern="0" dirty="0"/>
              <a:t>Click to edit Master title style</a:t>
            </a:r>
          </a:p>
        </p:txBody>
      </p:sp>
      <p:sp>
        <p:nvSpPr>
          <p:cNvPr id="10" name="Text Placeholder 8">
            <a:extLst>
              <a:ext uri="{FF2B5EF4-FFF2-40B4-BE49-F238E27FC236}">
                <a16:creationId xmlns:a16="http://schemas.microsoft.com/office/drawing/2014/main" id="{1CECED4D-1750-4FE3-B503-0428006C0E46}"/>
              </a:ext>
            </a:extLst>
          </p:cNvPr>
          <p:cNvSpPr>
            <a:spLocks noGrp="1"/>
          </p:cNvSpPr>
          <p:nvPr>
            <p:ph type="body" sz="quarter" idx="11" hasCustomPrompt="1"/>
          </p:nvPr>
        </p:nvSpPr>
        <p:spPr>
          <a:xfrm>
            <a:off x="575737" y="5782220"/>
            <a:ext cx="9654114" cy="307777"/>
          </a:xfrm>
        </p:spPr>
        <p:txBody>
          <a:bodyPr/>
          <a:lstStyle>
            <a:lvl1pPr defTabSz="457200">
              <a:spcAft>
                <a:spcPts val="0"/>
              </a:spcAft>
              <a:defRPr sz="1000" b="0">
                <a:solidFill>
                  <a:schemeClr val="tx1"/>
                </a:solidFill>
              </a:defRPr>
            </a:lvl1pPr>
            <a:lvl2pPr>
              <a:defRPr sz="1000"/>
            </a:lvl2pPr>
            <a:lvl3pPr>
              <a:defRPr sz="1000"/>
            </a:lvl3pPr>
            <a:lvl4pPr>
              <a:defRPr sz="1000"/>
            </a:lvl4pPr>
            <a:lvl5pPr>
              <a:defRPr sz="1000"/>
            </a:lvl5pPr>
          </a:lstStyle>
          <a:p>
            <a:pPr lvl="0"/>
            <a:r>
              <a:rPr lang="en-US"/>
              <a:t>Source: 1 [text]</a:t>
            </a:r>
          </a:p>
          <a:p>
            <a:pPr lvl="0"/>
            <a:r>
              <a:rPr lang="en-US"/>
              <a:t>Note:	A [text]</a:t>
            </a:r>
          </a:p>
        </p:txBody>
      </p:sp>
      <p:sp>
        <p:nvSpPr>
          <p:cNvPr id="13" name="Text Placeholder 11">
            <a:extLst>
              <a:ext uri="{FF2B5EF4-FFF2-40B4-BE49-F238E27FC236}">
                <a16:creationId xmlns:a16="http://schemas.microsoft.com/office/drawing/2014/main" id="{E4A91FBE-F1A2-40C2-98B1-6FB1D80874D6}"/>
              </a:ext>
            </a:extLst>
          </p:cNvPr>
          <p:cNvSpPr>
            <a:spLocks noGrp="1"/>
          </p:cNvSpPr>
          <p:nvPr>
            <p:ph type="body" sz="quarter" idx="12" hasCustomPrompt="1"/>
          </p:nvPr>
        </p:nvSpPr>
        <p:spPr>
          <a:xfrm>
            <a:off x="576263" y="1401763"/>
            <a:ext cx="5519737" cy="215444"/>
          </a:xfrm>
        </p:spPr>
        <p:txBody>
          <a:bodyPr/>
          <a:lstStyle>
            <a:lvl1pPr>
              <a:defRPr sz="1400"/>
            </a:lvl1pPr>
          </a:lstStyle>
          <a:p>
            <a:pPr lvl="0"/>
            <a:r>
              <a:rPr lang="en-US"/>
              <a:t>Title for table</a:t>
            </a:r>
          </a:p>
        </p:txBody>
      </p:sp>
      <p:sp>
        <p:nvSpPr>
          <p:cNvPr id="15" name="Table Placeholder 14">
            <a:extLst>
              <a:ext uri="{FF2B5EF4-FFF2-40B4-BE49-F238E27FC236}">
                <a16:creationId xmlns:a16="http://schemas.microsoft.com/office/drawing/2014/main" id="{D067D83B-21C0-496E-BC0D-A873227D1B80}"/>
              </a:ext>
            </a:extLst>
          </p:cNvPr>
          <p:cNvSpPr>
            <a:spLocks noGrp="1"/>
          </p:cNvSpPr>
          <p:nvPr>
            <p:ph type="tbl" sz="quarter" idx="13"/>
          </p:nvPr>
        </p:nvSpPr>
        <p:spPr>
          <a:xfrm>
            <a:off x="575205" y="1709737"/>
            <a:ext cx="11040533" cy="3746499"/>
          </a:xfrm>
        </p:spPr>
        <p:txBody>
          <a:bodyPr/>
          <a:lstStyle/>
          <a:p>
            <a:r>
              <a:rPr lang="en-US" dirty="0"/>
              <a:t>Click icon to add table</a:t>
            </a:r>
          </a:p>
        </p:txBody>
      </p:sp>
    </p:spTree>
    <p:extLst>
      <p:ext uri="{BB962C8B-B14F-4D97-AF65-F5344CB8AC3E}">
        <p14:creationId xmlns:p14="http://schemas.microsoft.com/office/powerpoint/2010/main" val="2335744613"/>
      </p:ext>
    </p:extLst>
  </p:cSld>
  <p:clrMapOvr>
    <a:masterClrMapping/>
  </p:clrMapOvr>
  <p:transition>
    <p:fade/>
  </p:transition>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accent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B447D41-0289-4E96-9BE1-AF055EABED4B}"/>
              </a:ext>
            </a:extLst>
          </p:cNvPr>
          <p:cNvGrpSpPr/>
          <p:nvPr/>
        </p:nvGrpSpPr>
        <p:grpSpPr bwMode="black">
          <a:xfrm>
            <a:off x="3629025" y="2909034"/>
            <a:ext cx="4933950" cy="1039932"/>
            <a:chOff x="2910342" y="325575"/>
            <a:chExt cx="5928968" cy="1249653"/>
          </a:xfrm>
        </p:grpSpPr>
        <p:sp>
          <p:nvSpPr>
            <p:cNvPr id="25" name="Freeform: Shape 4">
              <a:extLst>
                <a:ext uri="{FF2B5EF4-FFF2-40B4-BE49-F238E27FC236}">
                  <a16:creationId xmlns:a16="http://schemas.microsoft.com/office/drawing/2014/main" id="{7B041A6C-21E7-4C18-BA38-0810ACF4D119}"/>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6" name="Freeform: Shape 5">
              <a:extLst>
                <a:ext uri="{FF2B5EF4-FFF2-40B4-BE49-F238E27FC236}">
                  <a16:creationId xmlns:a16="http://schemas.microsoft.com/office/drawing/2014/main" id="{9038E023-65A1-4C1D-A759-A9F9AED88AA0}"/>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27" name="Freeform: Shape 6">
              <a:extLst>
                <a:ext uri="{FF2B5EF4-FFF2-40B4-BE49-F238E27FC236}">
                  <a16:creationId xmlns:a16="http://schemas.microsoft.com/office/drawing/2014/main" id="{B4CE1F1E-C8A5-4A19-AAC5-6AF64BCFBC9F}"/>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8" name="Freeform: Shape 7">
              <a:extLst>
                <a:ext uri="{FF2B5EF4-FFF2-40B4-BE49-F238E27FC236}">
                  <a16:creationId xmlns:a16="http://schemas.microsoft.com/office/drawing/2014/main" id="{8F898508-CBFC-4207-B2ED-FFBD2318E6F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9" name="Freeform: Shape 8">
              <a:extLst>
                <a:ext uri="{FF2B5EF4-FFF2-40B4-BE49-F238E27FC236}">
                  <a16:creationId xmlns:a16="http://schemas.microsoft.com/office/drawing/2014/main" id="{D2895CCC-1CDC-42A3-AD0C-04AEB342834B}"/>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0" name="Freeform: Shape 9">
              <a:extLst>
                <a:ext uri="{FF2B5EF4-FFF2-40B4-BE49-F238E27FC236}">
                  <a16:creationId xmlns:a16="http://schemas.microsoft.com/office/drawing/2014/main" id="{4D237ACA-659E-41F0-841A-E0AB4C216EF9}"/>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1" name="Freeform: Shape 10">
              <a:extLst>
                <a:ext uri="{FF2B5EF4-FFF2-40B4-BE49-F238E27FC236}">
                  <a16:creationId xmlns:a16="http://schemas.microsoft.com/office/drawing/2014/main" id="{C0668FCF-3D41-47B3-BF5B-8DB5F70413F6}"/>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2" name="Freeform: Shape 11">
              <a:extLst>
                <a:ext uri="{FF2B5EF4-FFF2-40B4-BE49-F238E27FC236}">
                  <a16:creationId xmlns:a16="http://schemas.microsoft.com/office/drawing/2014/main" id="{2ADA3FC3-7F48-4130-9C59-2AA8FD5CB51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3" name="Freeform: Shape 12">
              <a:extLst>
                <a:ext uri="{FF2B5EF4-FFF2-40B4-BE49-F238E27FC236}">
                  <a16:creationId xmlns:a16="http://schemas.microsoft.com/office/drawing/2014/main" id="{442B546C-E9CD-4938-B013-CA6F8A1A8A8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34" name="Freeform: Shape 13">
              <a:extLst>
                <a:ext uri="{FF2B5EF4-FFF2-40B4-BE49-F238E27FC236}">
                  <a16:creationId xmlns:a16="http://schemas.microsoft.com/office/drawing/2014/main" id="{74C21D76-7533-46A1-ACAE-F5F0E1217D7E}"/>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35" name="Freeform: Shape 14">
              <a:extLst>
                <a:ext uri="{FF2B5EF4-FFF2-40B4-BE49-F238E27FC236}">
                  <a16:creationId xmlns:a16="http://schemas.microsoft.com/office/drawing/2014/main" id="{CF9367E2-5F6D-4D2F-A368-8548D9DAE526}"/>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36" name="Freeform: Shape 15">
              <a:extLst>
                <a:ext uri="{FF2B5EF4-FFF2-40B4-BE49-F238E27FC236}">
                  <a16:creationId xmlns:a16="http://schemas.microsoft.com/office/drawing/2014/main" id="{B6E17A93-9971-4FF4-81EA-DBE7B15B47B9}"/>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7" name="Freeform: Shape 16">
              <a:extLst>
                <a:ext uri="{FF2B5EF4-FFF2-40B4-BE49-F238E27FC236}">
                  <a16:creationId xmlns:a16="http://schemas.microsoft.com/office/drawing/2014/main" id="{82DBE699-69D6-4870-9F5F-AE1E109401CA}"/>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8" name="Freeform: Shape 17">
              <a:extLst>
                <a:ext uri="{FF2B5EF4-FFF2-40B4-BE49-F238E27FC236}">
                  <a16:creationId xmlns:a16="http://schemas.microsoft.com/office/drawing/2014/main" id="{F37A9FD1-ECF4-48F3-93B7-90B701B76211}"/>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9" name="Freeform: Shape 18">
              <a:extLst>
                <a:ext uri="{FF2B5EF4-FFF2-40B4-BE49-F238E27FC236}">
                  <a16:creationId xmlns:a16="http://schemas.microsoft.com/office/drawing/2014/main" id="{4747BCF3-72F7-44A9-B241-36838295EAA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0" name="Freeform: Shape 19">
              <a:extLst>
                <a:ext uri="{FF2B5EF4-FFF2-40B4-BE49-F238E27FC236}">
                  <a16:creationId xmlns:a16="http://schemas.microsoft.com/office/drawing/2014/main" id="{19110D51-0B69-4381-B8E0-9096666E5D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1" name="Freeform: Shape 20">
              <a:extLst>
                <a:ext uri="{FF2B5EF4-FFF2-40B4-BE49-F238E27FC236}">
                  <a16:creationId xmlns:a16="http://schemas.microsoft.com/office/drawing/2014/main" id="{73232ED7-44CA-47EF-97A5-27276877B0D4}"/>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2" name="Freeform: Shape 21">
              <a:extLst>
                <a:ext uri="{FF2B5EF4-FFF2-40B4-BE49-F238E27FC236}">
                  <a16:creationId xmlns:a16="http://schemas.microsoft.com/office/drawing/2014/main" id="{AD5DC038-C483-42B2-89B4-28A83A126A6D}"/>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22">
              <a:extLst>
                <a:ext uri="{FF2B5EF4-FFF2-40B4-BE49-F238E27FC236}">
                  <a16:creationId xmlns:a16="http://schemas.microsoft.com/office/drawing/2014/main" id="{B042F45D-913A-4794-887F-02604B5467FA}"/>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676050902"/>
      </p:ext>
    </p:extLst>
  </p:cSld>
  <p:clrMapOvr>
    <a:masterClrMapping/>
  </p:clrMapOvr>
  <p:transition>
    <p:fade/>
  </p:transition>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540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79765705"/>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9A2A087D-51A7-4911-8C49-D5567C7BEC63}"/>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15A6DD53-9DDF-4380-943D-FEAEF1E2B391}"/>
              </a:ext>
            </a:extLst>
          </p:cNvPr>
          <p:cNvSpPr>
            <a:spLocks noGrp="1"/>
          </p:cNvSpPr>
          <p:nvPr>
            <p:ph type="body" sz="quarter" idx="16"/>
          </p:nvPr>
        </p:nvSpPr>
        <p:spPr>
          <a:xfrm>
            <a:off x="576000"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5">
            <a:extLst>
              <a:ext uri="{FF2B5EF4-FFF2-40B4-BE49-F238E27FC236}">
                <a16:creationId xmlns:a16="http://schemas.microsoft.com/office/drawing/2014/main" id="{C8B1CE67-807C-4CD8-846B-75ED6BA28B09}"/>
              </a:ext>
            </a:extLst>
          </p:cNvPr>
          <p:cNvSpPr>
            <a:spLocks noGrp="1"/>
          </p:cNvSpPr>
          <p:nvPr>
            <p:ph type="chart" sz="quarter" idx="15" hasCustomPrompt="1"/>
          </p:nvPr>
        </p:nvSpPr>
        <p:spPr>
          <a:xfrm>
            <a:off x="8171351" y="1411200"/>
            <a:ext cx="3456000" cy="4605251"/>
          </a:xfrm>
          <a:prstGeom prst="rect">
            <a:avLst/>
          </a:prstGeom>
        </p:spPr>
        <p:txBody>
          <a:bodyPr>
            <a:noAutofit/>
          </a:bodyPr>
          <a:lstStyle>
            <a:lvl1pPr>
              <a:defRPr/>
            </a:lvl1pPr>
          </a:lstStyle>
          <a:p>
            <a:endParaRPr dirty="0"/>
          </a:p>
        </p:txBody>
      </p:sp>
      <p:sp>
        <p:nvSpPr>
          <p:cNvPr id="2" name="Footer Placeholder 1">
            <a:extLst>
              <a:ext uri="{FF2B5EF4-FFF2-40B4-BE49-F238E27FC236}">
                <a16:creationId xmlns:a16="http://schemas.microsoft.com/office/drawing/2014/main" id="{4E5ECD47-6924-4412-A2BE-E25358505E38}"/>
              </a:ext>
            </a:extLst>
          </p:cNvPr>
          <p:cNvSpPr>
            <a:spLocks noGrp="1"/>
          </p:cNvSpPr>
          <p:nvPr>
            <p:ph type="ftr" sz="quarter" idx="20"/>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F25C9E25-E8FC-4571-9F0E-B6FC7339C362}"/>
              </a:ext>
            </a:extLst>
          </p:cNvPr>
          <p:cNvGrpSpPr/>
          <p:nvPr userDrawn="1"/>
        </p:nvGrpSpPr>
        <p:grpSpPr>
          <a:xfrm>
            <a:off x="12275233" y="0"/>
            <a:ext cx="2706315" cy="1919363"/>
            <a:chOff x="3528102" y="847657"/>
            <a:chExt cx="2029736" cy="1919363"/>
          </a:xfrm>
        </p:grpSpPr>
        <p:sp>
          <p:nvSpPr>
            <p:cNvPr id="22" name="Guidance note">
              <a:extLst>
                <a:ext uri="{FF2B5EF4-FFF2-40B4-BE49-F238E27FC236}">
                  <a16:creationId xmlns:a16="http://schemas.microsoft.com/office/drawing/2014/main" id="{F38568F4-5A0F-40F0-8FBB-6422E0277B94}"/>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3" name="Group 22">
              <a:extLst>
                <a:ext uri="{FF2B5EF4-FFF2-40B4-BE49-F238E27FC236}">
                  <a16:creationId xmlns:a16="http://schemas.microsoft.com/office/drawing/2014/main" id="{3190E118-6008-404D-9BBA-3301784485B7}"/>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4" name="Picture 3">
                <a:extLst>
                  <a:ext uri="{FF2B5EF4-FFF2-40B4-BE49-F238E27FC236}">
                    <a16:creationId xmlns:a16="http://schemas.microsoft.com/office/drawing/2014/main" id="{44EEBD36-BB27-4765-8BDA-4AC6ADE187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D577D016-345B-492E-B8FD-385F82685C5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6" name="Guidance note">
            <a:extLst>
              <a:ext uri="{FF2B5EF4-FFF2-40B4-BE49-F238E27FC236}">
                <a16:creationId xmlns:a16="http://schemas.microsoft.com/office/drawing/2014/main" id="{9D013CB9-7A39-492E-8FF3-5B7C01C0C051}"/>
              </a:ext>
            </a:extLst>
          </p:cNvPr>
          <p:cNvSpPr/>
          <p:nvPr userDrawn="1"/>
        </p:nvSpPr>
        <p:spPr>
          <a:xfrm>
            <a:off x="12275233" y="2167652"/>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995459009"/>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dirty="0"/>
              <a:t>| [</a:t>
            </a:r>
            <a:r>
              <a:rPr lang="en-US" kern="0" dirty="0">
                <a:solidFill>
                  <a:srgbClr val="00148C"/>
                </a:solidFill>
                <a:latin typeface="+mn-lt"/>
                <a:ea typeface="+mn-ea"/>
              </a:rPr>
              <a:t>Future of Heat Asset Engineering | Sept 2021</a:t>
            </a:r>
            <a:endParaRPr lang="fr-FR" dirty="0"/>
          </a:p>
        </p:txBody>
      </p:sp>
    </p:spTree>
    <p:extLst>
      <p:ext uri="{BB962C8B-B14F-4D97-AF65-F5344CB8AC3E}">
        <p14:creationId xmlns:p14="http://schemas.microsoft.com/office/powerpoint/2010/main" val="797335021"/>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5" y="1411201"/>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en-US" kern="0" dirty="0">
                <a:solidFill>
                  <a:srgbClr val="00148C"/>
                </a:solidFill>
                <a:latin typeface="+mn-lt"/>
                <a:ea typeface="+mn-ea"/>
              </a:rPr>
              <a:t>Future of Heat Asset Engineering | Sept 2021</a:t>
            </a:r>
            <a:endParaRPr lang="fr-FR" dirty="0"/>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870666729"/>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4" y="1411289"/>
            <a:ext cx="7247465"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en-US" kern="0" dirty="0">
                <a:solidFill>
                  <a:srgbClr val="00148C"/>
                </a:solidFill>
                <a:latin typeface="+mn-lt"/>
                <a:ea typeface="+mn-ea"/>
              </a:rPr>
              <a:t>Future of Heat Asset Engineering | Sept 2021</a:t>
            </a:r>
            <a:endParaRPr lang="fr-FR" dirty="0"/>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0"/>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55570337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en-US" kern="0" dirty="0">
                <a:solidFill>
                  <a:srgbClr val="00148C"/>
                </a:solidFill>
                <a:latin typeface="+mn-lt"/>
                <a:ea typeface="+mn-ea"/>
              </a:rPr>
              <a:t>Future of Heat Asset Engineering | Sept 2021</a:t>
            </a:r>
            <a:endParaRPr lang="fr-FR" dirty="0"/>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12275233" y="48037"/>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4285795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540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12275234" y="0"/>
            <a:ext cx="2707513" cy="285508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are 3 options for covers and 2 for divider pages. Please delete any options you aren’t using.</a:t>
            </a:r>
          </a:p>
        </p:txBody>
      </p:sp>
    </p:spTree>
    <p:extLst>
      <p:ext uri="{BB962C8B-B14F-4D97-AF65-F5344CB8AC3E}">
        <p14:creationId xmlns:p14="http://schemas.microsoft.com/office/powerpoint/2010/main" val="4822117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2111697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568761" y="6133626"/>
            <a:ext cx="2540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96069810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 y="357188"/>
            <a:ext cx="2351667" cy="522000"/>
          </a:xfrm>
          <a:prstGeom prst="rect">
            <a:avLst/>
          </a:prstGeom>
        </p:spPr>
      </p:pic>
    </p:spTree>
    <p:extLst>
      <p:ext uri="{BB962C8B-B14F-4D97-AF65-F5344CB8AC3E}">
        <p14:creationId xmlns:p14="http://schemas.microsoft.com/office/powerpoint/2010/main" val="9909421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58280871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7" name="Rectangle 26"/>
          <p:cNvSpPr/>
          <p:nvPr userDrawn="1"/>
        </p:nvSpPr>
        <p:spPr bwMode="auto">
          <a:xfrm>
            <a:off x="0" y="-1"/>
            <a:ext cx="12236741" cy="691726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3" name="Footer Placeholder 2"/>
          <p:cNvSpPr>
            <a:spLocks noGrp="1"/>
          </p:cNvSpPr>
          <p:nvPr>
            <p:ph type="ftr" sz="quarter" idx="10"/>
          </p:nvPr>
        </p:nvSpPr>
        <p:spPr/>
        <p:txBody>
          <a:bodyPr/>
          <a:lstStyle/>
          <a:p>
            <a:pPr>
              <a:tabLst>
                <a:tab pos="989013" algn="l"/>
              </a:tabLst>
            </a:pPr>
            <a:r>
              <a:rPr lang="fr-FR" dirty="0"/>
              <a:t>| [Insert document title] | [Insert date]</a:t>
            </a:r>
          </a:p>
        </p:txBody>
      </p:sp>
      <p:sp>
        <p:nvSpPr>
          <p:cNvPr id="4" name="Title 1">
            <a:extLst>
              <a:ext uri="{FF2B5EF4-FFF2-40B4-BE49-F238E27FC236}">
                <a16:creationId xmlns:a16="http://schemas.microsoft.com/office/drawing/2014/main" id="{65406806-C157-486B-910B-A52A24A4AABC}"/>
              </a:ext>
            </a:extLst>
          </p:cNvPr>
          <p:cNvSpPr>
            <a:spLocks noGrp="1"/>
          </p:cNvSpPr>
          <p:nvPr>
            <p:ph type="title"/>
          </p:nvPr>
        </p:nvSpPr>
        <p:spPr>
          <a:xfrm>
            <a:off x="573321" y="145807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5" name="Text Placeholder 9">
            <a:extLst>
              <a:ext uri="{FF2B5EF4-FFF2-40B4-BE49-F238E27FC236}">
                <a16:creationId xmlns:a16="http://schemas.microsoft.com/office/drawing/2014/main" id="{FF50055F-31FC-4AB6-89E2-4D2F6BB14247}"/>
              </a:ext>
            </a:extLst>
          </p:cNvPr>
          <p:cNvSpPr>
            <a:spLocks noGrp="1"/>
          </p:cNvSpPr>
          <p:nvPr>
            <p:ph type="body" sz="quarter" idx="11" hasCustomPrompt="1"/>
          </p:nvPr>
        </p:nvSpPr>
        <p:spPr>
          <a:xfrm>
            <a:off x="568762"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V="1">
            <a:off x="6352064" y="180562"/>
            <a:ext cx="6065240" cy="5704115"/>
          </a:xfrm>
          <a:prstGeom prst="rect">
            <a:avLst/>
          </a:prstGeom>
        </p:spPr>
      </p:pic>
      <p:grpSp>
        <p:nvGrpSpPr>
          <p:cNvPr id="7" name="Group 6"/>
          <p:cNvGrpSpPr/>
          <p:nvPr userDrawn="1"/>
        </p:nvGrpSpPr>
        <p:grpSpPr>
          <a:xfrm>
            <a:off x="568761" y="6133626"/>
            <a:ext cx="2540000" cy="401519"/>
            <a:chOff x="2910342" y="325575"/>
            <a:chExt cx="5928968" cy="1249653"/>
          </a:xfrm>
        </p:grpSpPr>
        <p:sp>
          <p:nvSpPr>
            <p:cNvPr id="8"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9"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10"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1"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2"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3"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4"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5"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16"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17"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18"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19"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0"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1"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22"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3"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4"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25"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6"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217063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dirty="0"/>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12275233" y="48037"/>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86847600"/>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4" name="Title 1">
            <a:extLst>
              <a:ext uri="{FF2B5EF4-FFF2-40B4-BE49-F238E27FC236}">
                <a16:creationId xmlns:a16="http://schemas.microsoft.com/office/drawing/2014/main" id="{65406806-C157-486B-910B-A52A24A4AABC}"/>
              </a:ext>
            </a:extLst>
          </p:cNvPr>
          <p:cNvSpPr>
            <a:spLocks noGrp="1"/>
          </p:cNvSpPr>
          <p:nvPr>
            <p:ph type="title"/>
          </p:nvPr>
        </p:nvSpPr>
        <p:spPr>
          <a:xfrm>
            <a:off x="540931" y="141182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5"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68762"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V="1">
            <a:off x="3758268" y="2267566"/>
            <a:ext cx="8422547" cy="4607213"/>
          </a:xfrm>
          <a:prstGeom prst="rect">
            <a:avLst/>
          </a:prstGeom>
        </p:spPr>
      </p:pic>
      <p:grpSp>
        <p:nvGrpSpPr>
          <p:cNvPr id="8" name="Group 7"/>
          <p:cNvGrpSpPr/>
          <p:nvPr userDrawn="1"/>
        </p:nvGrpSpPr>
        <p:grpSpPr>
          <a:xfrm>
            <a:off x="568761" y="6133626"/>
            <a:ext cx="2540000" cy="401519"/>
            <a:chOff x="2910342" y="325575"/>
            <a:chExt cx="5928968" cy="1249653"/>
          </a:xfrm>
        </p:grpSpPr>
        <p:sp>
          <p:nvSpPr>
            <p:cNvPr id="9"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10"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11"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5"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6"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17"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18"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19"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20"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1"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2"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23"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4"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5"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26"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7"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286684541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p:cNvGrpSpPr/>
          <p:nvPr userDrawn="1"/>
        </p:nvGrpSpPr>
        <p:grpSpPr>
          <a:xfrm>
            <a:off x="568761" y="6133626"/>
            <a:ext cx="2540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96267506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2205154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04971676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 y="357188"/>
            <a:ext cx="2351667" cy="522000"/>
          </a:xfrm>
          <a:prstGeom prst="rect">
            <a:avLst/>
          </a:prstGeom>
        </p:spPr>
      </p:pic>
    </p:spTree>
    <p:extLst>
      <p:ext uri="{BB962C8B-B14F-4D97-AF65-F5344CB8AC3E}">
        <p14:creationId xmlns:p14="http://schemas.microsoft.com/office/powerpoint/2010/main" val="251994122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p:cNvGrpSpPr/>
          <p:nvPr userDrawn="1"/>
        </p:nvGrpSpPr>
        <p:grpSpPr>
          <a:xfrm>
            <a:off x="568761" y="6133626"/>
            <a:ext cx="2540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18732871"/>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7" name="Rectangle 26"/>
          <p:cNvSpPr/>
          <p:nvPr userDrawn="1"/>
        </p:nvSpPr>
        <p:spPr bwMode="auto">
          <a:xfrm>
            <a:off x="0" y="0"/>
            <a:ext cx="12192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4"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560001" y="3382040"/>
            <a:ext cx="3365500"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5"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88640" y="1497028"/>
            <a:ext cx="3464989" cy="1769715"/>
          </a:xfrm>
        </p:spPr>
        <p:txBody>
          <a:bodyPr anchor="b" anchorCtr="0"/>
          <a:lstStyle>
            <a:lvl1pPr>
              <a:defRPr sz="11500">
                <a:solidFill>
                  <a:schemeClr val="bg1"/>
                </a:solidFill>
              </a:defRPr>
            </a:lvl1pPr>
          </a:lstStyle>
          <a:p>
            <a:pPr lvl="0"/>
            <a:r>
              <a:rPr lang="en-US"/>
              <a:t>1</a:t>
            </a:r>
            <a:endParaRPr lang="en-GB"/>
          </a:p>
        </p:txBody>
      </p:sp>
      <p:grpSp>
        <p:nvGrpSpPr>
          <p:cNvPr id="6" name="Group 5"/>
          <p:cNvGrpSpPr/>
          <p:nvPr userDrawn="1"/>
        </p:nvGrpSpPr>
        <p:grpSpPr>
          <a:xfrm>
            <a:off x="568761" y="6133626"/>
            <a:ext cx="2540000" cy="401519"/>
            <a:chOff x="2910342" y="325575"/>
            <a:chExt cx="5928968" cy="1249653"/>
          </a:xfrm>
        </p:grpSpPr>
        <p:sp>
          <p:nvSpPr>
            <p:cNvPr id="7"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0"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1"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2"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3"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4"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15"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16"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17"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18"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9"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0"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21"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2"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3"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24"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5"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87373" y="3179428"/>
            <a:ext cx="7604627" cy="3678572"/>
          </a:xfrm>
          <a:prstGeom prst="rect">
            <a:avLst/>
          </a:prstGeom>
        </p:spPr>
      </p:pic>
    </p:spTree>
    <p:extLst>
      <p:ext uri="{BB962C8B-B14F-4D97-AF65-F5344CB8AC3E}">
        <p14:creationId xmlns:p14="http://schemas.microsoft.com/office/powerpoint/2010/main" val="973036437"/>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806700" y="2909034"/>
            <a:ext cx="657860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8536065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1" name="Chart Placeholder 5">
            <a:extLst>
              <a:ext uri="{FF2B5EF4-FFF2-40B4-BE49-F238E27FC236}">
                <a16:creationId xmlns:a16="http://schemas.microsoft.com/office/drawing/2014/main" id="{1C4F4322-D9B2-4866-91BC-CE30013F9C31}"/>
              </a:ext>
            </a:extLst>
          </p:cNvPr>
          <p:cNvSpPr>
            <a:spLocks noGrp="1"/>
          </p:cNvSpPr>
          <p:nvPr>
            <p:ph type="chart" sz="quarter" idx="15" hasCustomPrompt="1"/>
          </p:nvPr>
        </p:nvSpPr>
        <p:spPr>
          <a:xfrm>
            <a:off x="576001" y="1411200"/>
            <a:ext cx="7235849" cy="4605251"/>
          </a:xfrm>
          <a:prstGeom prst="rect">
            <a:avLst/>
          </a:prstGeom>
        </p:spPr>
        <p:txBody>
          <a:bodyPr>
            <a:noAutofit/>
          </a:bodyPr>
          <a:lstStyle>
            <a:lvl1pPr>
              <a:defRPr>
                <a:solidFill>
                  <a:schemeClr val="accent1"/>
                </a:solidFill>
              </a:defRPr>
            </a:lvl1pPr>
          </a:lstStyle>
          <a:p>
            <a:endParaRPr dirty="0"/>
          </a:p>
        </p:txBody>
      </p:sp>
      <p:sp>
        <p:nvSpPr>
          <p:cNvPr id="12" name="Text Placeholder 3">
            <a:extLst>
              <a:ext uri="{FF2B5EF4-FFF2-40B4-BE49-F238E27FC236}">
                <a16:creationId xmlns:a16="http://schemas.microsoft.com/office/drawing/2014/main" id="{B140EA8A-2794-4FB3-AE84-064BAD779C1A}"/>
              </a:ext>
            </a:extLst>
          </p:cNvPr>
          <p:cNvSpPr>
            <a:spLocks noGrp="1"/>
          </p:cNvSpPr>
          <p:nvPr>
            <p:ph type="body" sz="quarter" idx="20"/>
          </p:nvPr>
        </p:nvSpPr>
        <p:spPr>
          <a:xfrm>
            <a:off x="8171351"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F594337-D71F-4452-9B0B-D6503E4CB2A5}"/>
              </a:ext>
            </a:extLst>
          </p:cNvPr>
          <p:cNvSpPr>
            <a:spLocks noGrp="1"/>
          </p:cNvSpPr>
          <p:nvPr>
            <p:ph type="ftr" sz="quarter" idx="21"/>
          </p:nvPr>
        </p:nvSpPr>
        <p:spPr/>
        <p:txBody>
          <a:bodyPr/>
          <a:lstStyle/>
          <a:p>
            <a:pPr>
              <a:tabLst>
                <a:tab pos="989013" algn="l"/>
              </a:tabLst>
            </a:pPr>
            <a:r>
              <a:rPr lang="fr-FR" dirty="0"/>
              <a:t>| [Insert document title] | [Insert date]</a:t>
            </a:r>
          </a:p>
        </p:txBody>
      </p:sp>
      <p:grpSp>
        <p:nvGrpSpPr>
          <p:cNvPr id="18" name="Group 17">
            <a:extLst>
              <a:ext uri="{FF2B5EF4-FFF2-40B4-BE49-F238E27FC236}">
                <a16:creationId xmlns:a16="http://schemas.microsoft.com/office/drawing/2014/main" id="{2861E30F-6459-4AFC-83CA-311330B6D9C3}"/>
              </a:ext>
            </a:extLst>
          </p:cNvPr>
          <p:cNvGrpSpPr/>
          <p:nvPr userDrawn="1"/>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147618E9-B2CB-46E3-90AC-FB695B42D0B8}"/>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5450CBFE-44AD-4851-A612-C05B09FE41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0505B33C-733C-4596-A82F-BCD597EEEE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D89FBB89-BAB9-427C-8729-18E2CAC8B70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Guidance note">
            <a:extLst>
              <a:ext uri="{FF2B5EF4-FFF2-40B4-BE49-F238E27FC236}">
                <a16:creationId xmlns:a16="http://schemas.microsoft.com/office/drawing/2014/main" id="{92A2E805-D252-459F-A769-05770E51662A}"/>
              </a:ext>
            </a:extLst>
          </p:cNvPr>
          <p:cNvSpPr/>
          <p:nvPr userDrawn="1"/>
        </p:nvSpPr>
        <p:spPr>
          <a:xfrm>
            <a:off x="12275233" y="2167652"/>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128654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576000" y="2957420"/>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576000" y="3081530"/>
            <a:ext cx="3456517"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180000" indent="-180000">
              <a:spcBef>
                <a:spcPts val="0"/>
              </a:spcBef>
              <a:spcAft>
                <a:spcPts val="200"/>
              </a:spcAft>
              <a:buFont typeface="Arial" panose="020B0604020202020204" pitchFamily="34" charset="0"/>
              <a:buChar char="•"/>
              <a:defRPr sz="1200">
                <a:solidFill>
                  <a:schemeClr val="accent1"/>
                </a:solidFill>
              </a:defRPr>
            </a:lvl4pPr>
            <a:lvl5pPr marL="360000" indent="-180000">
              <a:spcBef>
                <a:spcPts val="0"/>
              </a:spcBef>
              <a:spcAft>
                <a:spcPts val="200"/>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15FAB969-E9CD-47AE-A674-9967D0CDE234}"/>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3AD3EE4F-FC86-4DD9-B188-50DCAE5DAB67}"/>
              </a:ext>
            </a:extLst>
          </p:cNvPr>
          <p:cNvSpPr>
            <a:spLocks noGrp="1"/>
          </p:cNvSpPr>
          <p:nvPr>
            <p:ph type="body" sz="quarter" idx="20"/>
          </p:nvPr>
        </p:nvSpPr>
        <p:spPr>
          <a:xfrm>
            <a:off x="8171351"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4">
            <a:extLst>
              <a:ext uri="{FF2B5EF4-FFF2-40B4-BE49-F238E27FC236}">
                <a16:creationId xmlns:a16="http://schemas.microsoft.com/office/drawing/2014/main" id="{43936335-C01E-4241-A7E9-5E20EE44CDD6}"/>
              </a:ext>
            </a:extLst>
          </p:cNvPr>
          <p:cNvSpPr>
            <a:spLocks noGrp="1"/>
          </p:cNvSpPr>
          <p:nvPr>
            <p:ph type="pic" sz="quarter" idx="24"/>
          </p:nvPr>
        </p:nvSpPr>
        <p:spPr>
          <a:xfrm>
            <a:off x="576001" y="1411200"/>
            <a:ext cx="1519073" cy="142413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3" name="Footer Placeholder 2">
            <a:extLst>
              <a:ext uri="{FF2B5EF4-FFF2-40B4-BE49-F238E27FC236}">
                <a16:creationId xmlns:a16="http://schemas.microsoft.com/office/drawing/2014/main" id="{4B0B7FDC-E0A3-43D4-9902-AED23E78E01F}"/>
              </a:ext>
            </a:extLst>
          </p:cNvPr>
          <p:cNvSpPr>
            <a:spLocks noGrp="1"/>
          </p:cNvSpPr>
          <p:nvPr>
            <p:ph type="ftr" sz="quarter" idx="25"/>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53214B26-A356-4BD8-9F58-D09DC99C22FD}"/>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81A23DAF-8FC2-441C-8C99-87C6647F17EC}"/>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EC11E653-4CAB-425D-8004-DEA503A36CC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45CC2795-175A-465A-BBD1-23123280D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739F6317-21C8-477C-BEFB-AB9B449C491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B00631CA-76AD-4F4A-9EF3-DA3EC83C19B0}"/>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06790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576000"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576001"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4369308"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8171351"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782232" y="1416002"/>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180000" indent="-180000">
              <a:spcBef>
                <a:spcPts val="0"/>
              </a:spcBef>
              <a:spcAft>
                <a:spcPts val="200"/>
              </a:spcAft>
              <a:buFont typeface="Arial" panose="020B0604020202020204" pitchFamily="34" charset="0"/>
              <a:buChar char="•"/>
              <a:defRPr sz="900">
                <a:solidFill>
                  <a:schemeClr val="accent1"/>
                </a:solidFill>
              </a:defRPr>
            </a:lvl4pPr>
            <a:lvl5pPr marL="360000" indent="-180000">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3">
            <a:extLst>
              <a:ext uri="{FF2B5EF4-FFF2-40B4-BE49-F238E27FC236}">
                <a16:creationId xmlns:a16="http://schemas.microsoft.com/office/drawing/2014/main" id="{653E0A5E-AD07-47E3-9143-3A7259FD6E68}"/>
              </a:ext>
            </a:extLst>
          </p:cNvPr>
          <p:cNvSpPr>
            <a:spLocks noGrp="1"/>
          </p:cNvSpPr>
          <p:nvPr>
            <p:ph type="body" sz="quarter" idx="19"/>
          </p:nvPr>
        </p:nvSpPr>
        <p:spPr>
          <a:xfrm>
            <a:off x="4379084"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2A179D61-76EB-4C0B-B96F-B08412AECC85}"/>
              </a:ext>
            </a:extLst>
          </p:cNvPr>
          <p:cNvSpPr>
            <a:spLocks noGrp="1"/>
          </p:cNvSpPr>
          <p:nvPr>
            <p:ph type="body" sz="quarter" idx="20"/>
          </p:nvPr>
        </p:nvSpPr>
        <p:spPr>
          <a:xfrm>
            <a:off x="8171351"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01FE71AD-7A69-46C3-815E-F0338C68109A}"/>
              </a:ext>
            </a:extLst>
          </p:cNvPr>
          <p:cNvSpPr>
            <a:spLocks noGrp="1"/>
          </p:cNvSpPr>
          <p:nvPr>
            <p:ph type="body" sz="quarter" idx="16"/>
          </p:nvPr>
        </p:nvSpPr>
        <p:spPr>
          <a:xfrm>
            <a:off x="576000"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4">
            <a:extLst>
              <a:ext uri="{FF2B5EF4-FFF2-40B4-BE49-F238E27FC236}">
                <a16:creationId xmlns:a16="http://schemas.microsoft.com/office/drawing/2014/main" id="{3A7CD173-48CA-458C-9413-93055C6DD7BE}"/>
              </a:ext>
            </a:extLst>
          </p:cNvPr>
          <p:cNvSpPr>
            <a:spLocks noGrp="1"/>
          </p:cNvSpPr>
          <p:nvPr>
            <p:ph type="pic" sz="quarter" idx="33"/>
          </p:nvPr>
        </p:nvSpPr>
        <p:spPr>
          <a:xfrm>
            <a:off x="4379885"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25" name="Text Placeholder 10">
            <a:extLst>
              <a:ext uri="{FF2B5EF4-FFF2-40B4-BE49-F238E27FC236}">
                <a16:creationId xmlns:a16="http://schemas.microsoft.com/office/drawing/2014/main" id="{02BE2F95-7894-412C-B919-222366E001E9}"/>
              </a:ext>
            </a:extLst>
          </p:cNvPr>
          <p:cNvSpPr>
            <a:spLocks noGrp="1"/>
          </p:cNvSpPr>
          <p:nvPr>
            <p:ph type="body" sz="quarter" idx="34"/>
          </p:nvPr>
        </p:nvSpPr>
        <p:spPr>
          <a:xfrm>
            <a:off x="5575299" y="1416002"/>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Picture Placeholder 4">
            <a:extLst>
              <a:ext uri="{FF2B5EF4-FFF2-40B4-BE49-F238E27FC236}">
                <a16:creationId xmlns:a16="http://schemas.microsoft.com/office/drawing/2014/main" id="{8D19424F-8E75-423E-81DA-8283751A6B54}"/>
              </a:ext>
            </a:extLst>
          </p:cNvPr>
          <p:cNvSpPr>
            <a:spLocks noGrp="1"/>
          </p:cNvSpPr>
          <p:nvPr>
            <p:ph type="pic" sz="quarter" idx="35"/>
          </p:nvPr>
        </p:nvSpPr>
        <p:spPr>
          <a:xfrm>
            <a:off x="8170834"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36" name="Text Placeholder 10">
            <a:extLst>
              <a:ext uri="{FF2B5EF4-FFF2-40B4-BE49-F238E27FC236}">
                <a16:creationId xmlns:a16="http://schemas.microsoft.com/office/drawing/2014/main" id="{A48D948E-3E7D-4DEC-BF0A-6DFC99438F12}"/>
              </a:ext>
            </a:extLst>
          </p:cNvPr>
          <p:cNvSpPr>
            <a:spLocks noGrp="1"/>
          </p:cNvSpPr>
          <p:nvPr>
            <p:ph type="body" sz="quarter" idx="36"/>
          </p:nvPr>
        </p:nvSpPr>
        <p:spPr>
          <a:xfrm>
            <a:off x="9366248" y="1416002"/>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Footer Placeholder 2">
            <a:extLst>
              <a:ext uri="{FF2B5EF4-FFF2-40B4-BE49-F238E27FC236}">
                <a16:creationId xmlns:a16="http://schemas.microsoft.com/office/drawing/2014/main" id="{6C913F4E-F394-47C2-91DD-6624C346A136}"/>
              </a:ext>
            </a:extLst>
          </p:cNvPr>
          <p:cNvSpPr>
            <a:spLocks noGrp="1"/>
          </p:cNvSpPr>
          <p:nvPr>
            <p:ph type="ftr" sz="quarter" idx="37"/>
          </p:nvPr>
        </p:nvSpPr>
        <p:spPr/>
        <p:txBody>
          <a:bodyPr/>
          <a:lstStyle/>
          <a:p>
            <a:pPr>
              <a:tabLst>
                <a:tab pos="989013" algn="l"/>
              </a:tabLst>
            </a:pPr>
            <a:r>
              <a:rPr lang="fr-FR" dirty="0"/>
              <a:t>| [Insert document title] | [Insert date]</a:t>
            </a:r>
          </a:p>
        </p:txBody>
      </p:sp>
      <p:grpSp>
        <p:nvGrpSpPr>
          <p:cNvPr id="33" name="Group 32">
            <a:extLst>
              <a:ext uri="{FF2B5EF4-FFF2-40B4-BE49-F238E27FC236}">
                <a16:creationId xmlns:a16="http://schemas.microsoft.com/office/drawing/2014/main" id="{812ED8A9-7C55-4D5C-8C4D-ADD36289D583}"/>
              </a:ext>
            </a:extLst>
          </p:cNvPr>
          <p:cNvGrpSpPr/>
          <p:nvPr userDrawn="1"/>
        </p:nvGrpSpPr>
        <p:grpSpPr>
          <a:xfrm>
            <a:off x="12275233" y="0"/>
            <a:ext cx="2706315" cy="1919363"/>
            <a:chOff x="3528102" y="847657"/>
            <a:chExt cx="2029736" cy="1919363"/>
          </a:xfrm>
        </p:grpSpPr>
        <p:sp>
          <p:nvSpPr>
            <p:cNvPr id="34" name="Guidance note">
              <a:extLst>
                <a:ext uri="{FF2B5EF4-FFF2-40B4-BE49-F238E27FC236}">
                  <a16:creationId xmlns:a16="http://schemas.microsoft.com/office/drawing/2014/main" id="{88F308B2-5138-488B-9DF0-6222D2B1EB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7" name="Group 36">
              <a:extLst>
                <a:ext uri="{FF2B5EF4-FFF2-40B4-BE49-F238E27FC236}">
                  <a16:creationId xmlns:a16="http://schemas.microsoft.com/office/drawing/2014/main" id="{24828D23-8D27-4AD4-8454-C21588B3F9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8" name="Picture 3">
                <a:extLst>
                  <a:ext uri="{FF2B5EF4-FFF2-40B4-BE49-F238E27FC236}">
                    <a16:creationId xmlns:a16="http://schemas.microsoft.com/office/drawing/2014/main" id="{9E1C3813-1B97-42C2-823C-33E2468D5B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20">
                <a:extLst>
                  <a:ext uri="{FF2B5EF4-FFF2-40B4-BE49-F238E27FC236}">
                    <a16:creationId xmlns:a16="http://schemas.microsoft.com/office/drawing/2014/main" id="{5C7ECFC6-D055-4DB0-B3B2-906FE7EEE07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0" name="Round Diagonal Corner Rectangle 4">
            <a:extLst>
              <a:ext uri="{FF2B5EF4-FFF2-40B4-BE49-F238E27FC236}">
                <a16:creationId xmlns:a16="http://schemas.microsoft.com/office/drawing/2014/main" id="{A02ACD87-B31D-48B0-9BC7-382CA3AFDFD9}"/>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08805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dirty="0"/>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3637046" y="3589142"/>
            <a:ext cx="8554954" cy="326885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rgbClr val="00148C"/>
          </a:solidFill>
          <a:ln>
            <a:noFill/>
          </a:ln>
        </p:spPr>
        <p:txBody>
          <a:bodyPr wrap="square">
            <a:noAutofit/>
          </a:bodyPr>
          <a:lstStyle/>
          <a:p>
            <a:r>
              <a:rPr lang="en-GB" dirty="0"/>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63656" y="2455031"/>
            <a:ext cx="2596800" cy="1947600"/>
          </a:xfrm>
          <a:prstGeom prst="flowChartDecision">
            <a:avLst/>
          </a:prstGeom>
          <a:solidFill>
            <a:schemeClr val="bg1"/>
          </a:solidFill>
        </p:spPr>
        <p:txBody>
          <a:bodyPr>
            <a:noAutofit/>
          </a:bodyPr>
          <a:lstStyle>
            <a:lvl1pPr>
              <a:defRPr sz="1400"/>
            </a:lvl1pPr>
          </a:lstStyle>
          <a:p>
            <a:r>
              <a:rPr lang="en-GB" dirty="0"/>
              <a:t> </a:t>
            </a:r>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350473"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76483455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dirty="0"/>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rgbClr val="00148C"/>
          </a:solidFill>
          <a:ln>
            <a:noFill/>
          </a:ln>
        </p:spPr>
        <p:txBody>
          <a:bodyPr wrap="square">
            <a:noAutofit/>
          </a:bodyPr>
          <a:lstStyle/>
          <a:p>
            <a:r>
              <a:rPr lang="en-GB" dirty="0"/>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GB" dirty="0"/>
              <a:t> </a:t>
            </a:r>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18117480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dirty="0"/>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rgbClr val="00148C"/>
          </a:solidFill>
          <a:ln>
            <a:noFill/>
          </a:ln>
        </p:spPr>
        <p:txBody>
          <a:bodyPr wrap="square">
            <a:noAutofit/>
          </a:bodyPr>
          <a:lstStyle/>
          <a:p>
            <a:r>
              <a:rPr lang="en-GB" dirty="0"/>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GB" dirty="0"/>
              <a:t> </a:t>
            </a:r>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568761" y="6133626"/>
            <a:ext cx="2540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67870989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rgbClr val="00148C"/>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GB"/>
              <a:t>Name</a:t>
            </a:r>
          </a:p>
          <a:p>
            <a:pPr lvl="1"/>
            <a:r>
              <a:rPr lang="en-GB"/>
              <a:t>Date</a:t>
            </a:r>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GB" dirty="0"/>
              <a:t> </a:t>
            </a:r>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rgbClr val="00148C"/>
          </a:solidFill>
          <a:ln>
            <a:noFill/>
          </a:ln>
        </p:spPr>
        <p:txBody>
          <a:bodyPr wrap="square">
            <a:noAutofit/>
          </a:bodyPr>
          <a:lstStyle/>
          <a:p>
            <a:r>
              <a:rPr lang="en-GB" dirty="0"/>
              <a:t> </a:t>
            </a:r>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GB" dirty="0"/>
              <a:t> </a:t>
            </a:r>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57292373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576000" y="1411201"/>
            <a:ext cx="528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43103" y="1411201"/>
            <a:ext cx="528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A43969A-04BA-4691-8904-28D335913BB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6AB8B2E-4ACB-42DB-9697-1EF9FCE4B33A}"/>
              </a:ext>
            </a:extLst>
          </p:cNvPr>
          <p:cNvSpPr>
            <a:spLocks noGrp="1"/>
          </p:cNvSpPr>
          <p:nvPr>
            <p:ph type="ftr" sz="quarter" idx="18"/>
          </p:nvPr>
        </p:nvSpPr>
        <p:spPr/>
        <p:txBody>
          <a:bodyPr/>
          <a:lstStyle/>
          <a:p>
            <a:pPr>
              <a:tabLst>
                <a:tab pos="989013" algn="l"/>
              </a:tabLst>
            </a:pPr>
            <a:r>
              <a:rPr lang="fr-FR" dirty="0"/>
              <a:t>| [Insert document title] | [Insert date]</a:t>
            </a:r>
          </a:p>
        </p:txBody>
      </p:sp>
      <p:grpSp>
        <p:nvGrpSpPr>
          <p:cNvPr id="18" name="Group 17">
            <a:extLst>
              <a:ext uri="{FF2B5EF4-FFF2-40B4-BE49-F238E27FC236}">
                <a16:creationId xmlns:a16="http://schemas.microsoft.com/office/drawing/2014/main" id="{4C6434DF-B7DB-47FB-A761-41C6BCBEE456}"/>
              </a:ext>
            </a:extLst>
          </p:cNvPr>
          <p:cNvGrpSpPr/>
          <p:nvPr userDrawn="1"/>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D2E85F5E-A67A-4EA1-8928-BDB5E3B90141}"/>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DB7C4644-CBEC-41C7-8354-A1F22178170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A7146992-DDED-4FC5-9905-CEEC4E048E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624A58E8-354C-4FAE-9221-46114E18087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50555971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dirty="0"/>
              <a:t> </a:t>
            </a:r>
          </a:p>
        </p:txBody>
      </p:sp>
      <p:grpSp>
        <p:nvGrpSpPr>
          <p:cNvPr id="26" name="Group 25"/>
          <p:cNvGrpSpPr/>
          <p:nvPr userDrawn="1"/>
        </p:nvGrpSpPr>
        <p:grpSpPr>
          <a:xfrm>
            <a:off x="568761" y="6133626"/>
            <a:ext cx="2540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917612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dirty="0"/>
              <a:t> </a:t>
            </a:r>
          </a:p>
        </p:txBody>
      </p:sp>
      <p:grpSp>
        <p:nvGrpSpPr>
          <p:cNvPr id="27" name="Group 26"/>
          <p:cNvGrpSpPr/>
          <p:nvPr userDrawn="1"/>
        </p:nvGrpSpPr>
        <p:grpSpPr>
          <a:xfrm>
            <a:off x="568761" y="6133626"/>
            <a:ext cx="2540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9152054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dirty="0"/>
              <a:t> </a:t>
            </a:r>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82664508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GB"/>
              <a:t>Title</a:t>
            </a:r>
          </a:p>
          <a:p>
            <a:pPr lvl="1"/>
            <a:r>
              <a:rPr lang="en-GB"/>
              <a:t>Sub heading</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GB"/>
              <a:t>##</a:t>
            </a:r>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GB" dirty="0"/>
              <a:t> </a:t>
            </a:r>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9835606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806700" y="2909034"/>
            <a:ext cx="657860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292151514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7" name="Rectangle 26"/>
          <p:cNvSpPr/>
          <p:nvPr userDrawn="1"/>
        </p:nvSpPr>
        <p:spPr bwMode="auto">
          <a:xfrm>
            <a:off x="0" y="-1"/>
            <a:ext cx="12236741" cy="691726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3" name="Footer Placeholder 2"/>
          <p:cNvSpPr>
            <a:spLocks noGrp="1"/>
          </p:cNvSpPr>
          <p:nvPr>
            <p:ph type="ftr" sz="quarter" idx="10"/>
          </p:nvPr>
        </p:nvSpPr>
        <p:spPr/>
        <p:txBody>
          <a:bodyPr/>
          <a:lstStyle/>
          <a:p>
            <a:pPr>
              <a:tabLst>
                <a:tab pos="989013" algn="l"/>
              </a:tabLst>
            </a:pPr>
            <a:r>
              <a:rPr lang="fr-FR" dirty="0"/>
              <a:t>| [Insert document title] | [Insert date]</a:t>
            </a:r>
          </a:p>
        </p:txBody>
      </p:sp>
      <p:sp>
        <p:nvSpPr>
          <p:cNvPr id="4" name="Title 1">
            <a:extLst>
              <a:ext uri="{FF2B5EF4-FFF2-40B4-BE49-F238E27FC236}">
                <a16:creationId xmlns:a16="http://schemas.microsoft.com/office/drawing/2014/main" id="{65406806-C157-486B-910B-A52A24A4AABC}"/>
              </a:ext>
            </a:extLst>
          </p:cNvPr>
          <p:cNvSpPr>
            <a:spLocks noGrp="1"/>
          </p:cNvSpPr>
          <p:nvPr>
            <p:ph type="title"/>
          </p:nvPr>
        </p:nvSpPr>
        <p:spPr>
          <a:xfrm>
            <a:off x="573321" y="145807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5" name="Text Placeholder 9">
            <a:extLst>
              <a:ext uri="{FF2B5EF4-FFF2-40B4-BE49-F238E27FC236}">
                <a16:creationId xmlns:a16="http://schemas.microsoft.com/office/drawing/2014/main" id="{FF50055F-31FC-4AB6-89E2-4D2F6BB14247}"/>
              </a:ext>
            </a:extLst>
          </p:cNvPr>
          <p:cNvSpPr>
            <a:spLocks noGrp="1"/>
          </p:cNvSpPr>
          <p:nvPr>
            <p:ph type="body" sz="quarter" idx="11" hasCustomPrompt="1"/>
          </p:nvPr>
        </p:nvSpPr>
        <p:spPr>
          <a:xfrm>
            <a:off x="568762"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flipV="1">
            <a:off x="6352064" y="180562"/>
            <a:ext cx="6065240" cy="5704115"/>
          </a:xfrm>
          <a:prstGeom prst="rect">
            <a:avLst/>
          </a:prstGeom>
        </p:spPr>
      </p:pic>
      <p:grpSp>
        <p:nvGrpSpPr>
          <p:cNvPr id="7" name="Group 6"/>
          <p:cNvGrpSpPr/>
          <p:nvPr userDrawn="1"/>
        </p:nvGrpSpPr>
        <p:grpSpPr>
          <a:xfrm>
            <a:off x="568761" y="6133626"/>
            <a:ext cx="2540000" cy="401519"/>
            <a:chOff x="2910342" y="325575"/>
            <a:chExt cx="5928968" cy="1249653"/>
          </a:xfrm>
        </p:grpSpPr>
        <p:sp>
          <p:nvSpPr>
            <p:cNvPr id="8"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9"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10"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1"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12"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13"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4"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15"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16"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17"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18"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19"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0"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1"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22"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3"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24"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25"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26"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97744265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6" name="Footer Placeholder 6">
            <a:extLst>
              <a:ext uri="{FF2B5EF4-FFF2-40B4-BE49-F238E27FC236}">
                <a16:creationId xmlns:a16="http://schemas.microsoft.com/office/drawing/2014/main" id="{A1622382-7676-455B-9576-7DB35AD3C03C}"/>
              </a:ext>
            </a:extLst>
          </p:cNvPr>
          <p:cNvSpPr>
            <a:spLocks noGrp="1"/>
          </p:cNvSpPr>
          <p:nvPr>
            <p:ph type="ftr" sz="quarter" idx="10"/>
          </p:nvPr>
        </p:nvSpPr>
        <p:spPr>
          <a:xfrm>
            <a:off x="1791811" y="6352054"/>
            <a:ext cx="8730140" cy="169277"/>
          </a:xfrm>
        </p:spPr>
        <p:txBody>
          <a:bodyPr/>
          <a:lstStyle>
            <a:lvl1pPr>
              <a:defRPr/>
            </a:lvl1pPr>
          </a:lstStyle>
          <a:p>
            <a:r>
              <a:rPr lang="en-US" dirty="0"/>
              <a:t> | Future of Heat | Nov. 28, 2018</a:t>
            </a:r>
          </a:p>
        </p:txBody>
      </p:sp>
    </p:spTree>
    <p:extLst>
      <p:ext uri="{BB962C8B-B14F-4D97-AF65-F5344CB8AC3E}">
        <p14:creationId xmlns:p14="http://schemas.microsoft.com/office/powerpoint/2010/main" val="22327980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5" y="1411201"/>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1"/>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1"/>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r>
              <a:rPr lang="en-US" dirty="0"/>
              <a:t> | Future of Heat | Nov. 28, 2018</a:t>
            </a:r>
          </a:p>
        </p:txBody>
      </p:sp>
    </p:spTree>
    <p:extLst>
      <p:ext uri="{BB962C8B-B14F-4D97-AF65-F5344CB8AC3E}">
        <p14:creationId xmlns:p14="http://schemas.microsoft.com/office/powerpoint/2010/main" val="235345639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4" y="1411289"/>
            <a:ext cx="7247465" cy="18847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r>
              <a:rPr lang="en-US" dirty="0"/>
              <a:t> | Future of Heat | Nov. 28, 2018</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511919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r>
              <a:rPr lang="en-US" dirty="0"/>
              <a:t> | Future of Heat | Nov. 28, 2018</a:t>
            </a:r>
          </a:p>
        </p:txBody>
      </p:sp>
    </p:spTree>
    <p:extLst>
      <p:ext uri="{BB962C8B-B14F-4D97-AF65-F5344CB8AC3E}">
        <p14:creationId xmlns:p14="http://schemas.microsoft.com/office/powerpoint/2010/main" val="27609806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2E28761-BEE7-4F9E-BFE0-5828B7915307}"/>
              </a:ext>
            </a:extLst>
          </p:cNvPr>
          <p:cNvSpPr>
            <a:spLocks noGrp="1"/>
          </p:cNvSpPr>
          <p:nvPr>
            <p:ph type="body" sz="quarter" idx="16"/>
          </p:nvPr>
        </p:nvSpPr>
        <p:spPr>
          <a:xfrm>
            <a:off x="576000" y="1411201"/>
            <a:ext cx="72472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DDB6B39-A484-404E-855D-FAC0DFB9AE9C}"/>
              </a:ext>
            </a:extLst>
          </p:cNvPr>
          <p:cNvSpPr>
            <a:spLocks noGrp="1"/>
          </p:cNvSpPr>
          <p:nvPr>
            <p:ph type="title"/>
          </p:nvPr>
        </p:nvSpPr>
        <p:spPr>
          <a:xfrm>
            <a:off x="575735" y="361387"/>
            <a:ext cx="72472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C9BED01-51EC-4BE5-A506-18A9A29A6E58}"/>
              </a:ext>
            </a:extLst>
          </p:cNvPr>
          <p:cNvSpPr>
            <a:spLocks noGrp="1"/>
          </p:cNvSpPr>
          <p:nvPr>
            <p:ph type="ftr" sz="quarter" idx="17"/>
          </p:nvPr>
        </p:nvSpPr>
        <p:spPr/>
        <p:txBody>
          <a:bodyPr/>
          <a:lstStyle/>
          <a:p>
            <a:pPr>
              <a:tabLst>
                <a:tab pos="989013" algn="l"/>
              </a:tabLst>
            </a:pPr>
            <a:r>
              <a:rPr lang="fr-FR" dirty="0"/>
              <a:t>| [Insert document title] | [Insert date]</a:t>
            </a:r>
          </a:p>
        </p:txBody>
      </p:sp>
      <p:grpSp>
        <p:nvGrpSpPr>
          <p:cNvPr id="15" name="Group 14">
            <a:extLst>
              <a:ext uri="{FF2B5EF4-FFF2-40B4-BE49-F238E27FC236}">
                <a16:creationId xmlns:a16="http://schemas.microsoft.com/office/drawing/2014/main" id="{64B11AB0-23E7-4D32-AAA3-A400DB4600E4}"/>
              </a:ext>
            </a:extLst>
          </p:cNvPr>
          <p:cNvGrpSpPr/>
          <p:nvPr userDrawn="1"/>
        </p:nvGrpSpPr>
        <p:grpSpPr>
          <a:xfrm>
            <a:off x="12275233" y="0"/>
            <a:ext cx="2706315" cy="1919363"/>
            <a:chOff x="3528102" y="847657"/>
            <a:chExt cx="2029736" cy="1919363"/>
          </a:xfrm>
        </p:grpSpPr>
        <p:sp>
          <p:nvSpPr>
            <p:cNvPr id="17" name="Guidance note">
              <a:extLst>
                <a:ext uri="{FF2B5EF4-FFF2-40B4-BE49-F238E27FC236}">
                  <a16:creationId xmlns:a16="http://schemas.microsoft.com/office/drawing/2014/main" id="{D2026BFD-DC2F-465F-BE68-7BD706A827A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E295DECA-DF07-43CC-9B27-982E889A75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2953957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540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Tree>
    <p:extLst>
      <p:ext uri="{BB962C8B-B14F-4D97-AF65-F5344CB8AC3E}">
        <p14:creationId xmlns:p14="http://schemas.microsoft.com/office/powerpoint/2010/main" val="338128903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6226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568761" y="6133626"/>
            <a:ext cx="2540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17651121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 y="357188"/>
            <a:ext cx="2351667" cy="522000"/>
          </a:xfrm>
          <a:prstGeom prst="rect">
            <a:avLst/>
          </a:prstGeom>
        </p:spPr>
      </p:pic>
    </p:spTree>
    <p:extLst>
      <p:ext uri="{BB962C8B-B14F-4D97-AF65-F5344CB8AC3E}">
        <p14:creationId xmlns:p14="http://schemas.microsoft.com/office/powerpoint/2010/main" val="108375290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9723194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p:cNvGrpSpPr/>
          <p:nvPr userDrawn="1"/>
        </p:nvGrpSpPr>
        <p:grpSpPr>
          <a:xfrm>
            <a:off x="568761" y="6133626"/>
            <a:ext cx="2540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70627226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5137074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01300538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 y="357188"/>
            <a:ext cx="2351667" cy="522000"/>
          </a:xfrm>
          <a:prstGeom prst="rect">
            <a:avLst/>
          </a:prstGeom>
        </p:spPr>
      </p:pic>
    </p:spTree>
    <p:extLst>
      <p:ext uri="{BB962C8B-B14F-4D97-AF65-F5344CB8AC3E}">
        <p14:creationId xmlns:p14="http://schemas.microsoft.com/office/powerpoint/2010/main" val="16639286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p:cNvGrpSpPr/>
          <p:nvPr userDrawn="1"/>
        </p:nvGrpSpPr>
        <p:grpSpPr>
          <a:xfrm>
            <a:off x="568761" y="6133626"/>
            <a:ext cx="2540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5780839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348385" y="1411201"/>
            <a:ext cx="5280000" cy="4605867"/>
          </a:xfrm>
          <a:solidFill>
            <a:schemeClr val="bg1">
              <a:lumMod val="95000"/>
            </a:schemeClr>
          </a:solidFill>
        </p:spPr>
        <p:txBody>
          <a:bodyPr anchor="ctr">
            <a:noAutofit/>
          </a:bodyPr>
          <a:lstStyle>
            <a:lvl1pPr algn="ctr">
              <a:defRPr/>
            </a:lvl1pPr>
          </a:lstStyle>
          <a:p>
            <a:r>
              <a:rPr lang="en-GB" dirty="0"/>
              <a:t>INSERT PICTURE</a:t>
            </a:r>
          </a:p>
        </p:txBody>
      </p:sp>
      <p:sp>
        <p:nvSpPr>
          <p:cNvPr id="3" name="Title 2">
            <a:extLst>
              <a:ext uri="{FF2B5EF4-FFF2-40B4-BE49-F238E27FC236}">
                <a16:creationId xmlns:a16="http://schemas.microsoft.com/office/drawing/2014/main" id="{2B8DB7F6-E63A-426C-A50D-5672A519A313}"/>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74301A2-F4D0-49A7-BEB1-3B49E6FFEF6C}"/>
              </a:ext>
            </a:extLst>
          </p:cNvPr>
          <p:cNvSpPr>
            <a:spLocks noGrp="1"/>
          </p:cNvSpPr>
          <p:nvPr>
            <p:ph type="body" sz="quarter" idx="16"/>
          </p:nvPr>
        </p:nvSpPr>
        <p:spPr>
          <a:xfrm>
            <a:off x="576000" y="1411201"/>
            <a:ext cx="528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00F2AAE-B26F-4BB1-99D0-8D5175CBC3C9}"/>
              </a:ext>
            </a:extLst>
          </p:cNvPr>
          <p:cNvSpPr>
            <a:spLocks noGrp="1"/>
          </p:cNvSpPr>
          <p:nvPr>
            <p:ph type="ftr" sz="quarter" idx="19"/>
          </p:nvPr>
        </p:nvSpPr>
        <p:spPr/>
        <p:txBody>
          <a:bodyPr/>
          <a:lstStyle/>
          <a:p>
            <a:pPr>
              <a:tabLst>
                <a:tab pos="989013" algn="l"/>
              </a:tabLst>
            </a:pPr>
            <a:r>
              <a:rPr lang="fr-FR" dirty="0"/>
              <a:t>| [Insert document title] | [Insert date]</a:t>
            </a:r>
          </a:p>
        </p:txBody>
      </p:sp>
      <p:grpSp>
        <p:nvGrpSpPr>
          <p:cNvPr id="18" name="Group 17">
            <a:extLst>
              <a:ext uri="{FF2B5EF4-FFF2-40B4-BE49-F238E27FC236}">
                <a16:creationId xmlns:a16="http://schemas.microsoft.com/office/drawing/2014/main" id="{40670C7F-E6AE-4FA0-9D69-67BE0D9FC67D}"/>
              </a:ext>
            </a:extLst>
          </p:cNvPr>
          <p:cNvGrpSpPr/>
          <p:nvPr userDrawn="1"/>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3204813E-3D1C-4261-BB7C-3C9600EA8B28}"/>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C77AD42B-4211-406A-BF20-2AE1C6629F4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2083038A-207F-4F28-8A9D-85C7699D2E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12563D1B-FBB7-4F54-8D95-88DC043D339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0AD58A0D-7992-446C-BA77-7B3856412357}"/>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0377502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1274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2E28761-BEE7-4F9E-BFE0-5828B7915307}"/>
              </a:ext>
            </a:extLst>
          </p:cNvPr>
          <p:cNvSpPr>
            <a:spLocks noGrp="1"/>
          </p:cNvSpPr>
          <p:nvPr>
            <p:ph type="body" sz="quarter" idx="16"/>
          </p:nvPr>
        </p:nvSpPr>
        <p:spPr>
          <a:xfrm>
            <a:off x="576000" y="1411201"/>
            <a:ext cx="72472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DDB6B39-A484-404E-855D-FAC0DFB9AE9C}"/>
              </a:ext>
            </a:extLst>
          </p:cNvPr>
          <p:cNvSpPr>
            <a:spLocks noGrp="1"/>
          </p:cNvSpPr>
          <p:nvPr>
            <p:ph type="title"/>
          </p:nvPr>
        </p:nvSpPr>
        <p:spPr>
          <a:xfrm>
            <a:off x="575735" y="361387"/>
            <a:ext cx="72472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C9BED01-51EC-4BE5-A506-18A9A29A6E58}"/>
              </a:ext>
            </a:extLst>
          </p:cNvPr>
          <p:cNvSpPr>
            <a:spLocks noGrp="1"/>
          </p:cNvSpPr>
          <p:nvPr>
            <p:ph type="ftr" sz="quarter" idx="17"/>
          </p:nvPr>
        </p:nvSpPr>
        <p:spPr/>
        <p:txBody>
          <a:bodyPr/>
          <a:lstStyle>
            <a:lvl1pPr>
              <a:defRPr/>
            </a:lvl1pPr>
          </a:lstStyle>
          <a:p>
            <a:pPr>
              <a:tabLst>
                <a:tab pos="989013" algn="l"/>
              </a:tabLst>
            </a:pPr>
            <a:r>
              <a:rPr lang="en-US" dirty="0"/>
              <a:t>| FoH StD | October 10</a:t>
            </a:r>
            <a:r>
              <a:rPr lang="en-US" baseline="30000" dirty="0"/>
              <a:t>th</a:t>
            </a:r>
            <a:r>
              <a:rPr lang="en-US" dirty="0"/>
              <a:t>, 2019</a:t>
            </a:r>
          </a:p>
        </p:txBody>
      </p:sp>
      <p:grpSp>
        <p:nvGrpSpPr>
          <p:cNvPr id="15" name="Group 14">
            <a:extLst>
              <a:ext uri="{FF2B5EF4-FFF2-40B4-BE49-F238E27FC236}">
                <a16:creationId xmlns:a16="http://schemas.microsoft.com/office/drawing/2014/main" id="{64B11AB0-23E7-4D32-AAA3-A400DB4600E4}"/>
              </a:ext>
            </a:extLst>
          </p:cNvPr>
          <p:cNvGrpSpPr/>
          <p:nvPr userDrawn="1"/>
        </p:nvGrpSpPr>
        <p:grpSpPr>
          <a:xfrm>
            <a:off x="12275233" y="0"/>
            <a:ext cx="2706315" cy="1919363"/>
            <a:chOff x="3528102" y="847657"/>
            <a:chExt cx="2029736" cy="1919363"/>
          </a:xfrm>
        </p:grpSpPr>
        <p:sp>
          <p:nvSpPr>
            <p:cNvPr id="17" name="Guidance note">
              <a:extLst>
                <a:ext uri="{FF2B5EF4-FFF2-40B4-BE49-F238E27FC236}">
                  <a16:creationId xmlns:a16="http://schemas.microsoft.com/office/drawing/2014/main" id="{D2026BFD-DC2F-465F-BE68-7BD706A827A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E295DECA-DF07-43CC-9B27-982E889A75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8603652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5735" y="1412481"/>
            <a:ext cx="11040533" cy="187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70711B2-065E-48A1-AD57-F714400105F9}"/>
              </a:ext>
            </a:extLst>
          </p:cNvPr>
          <p:cNvSpPr>
            <a:spLocks noGrp="1" noChangeArrowheads="1"/>
          </p:cNvSpPr>
          <p:nvPr>
            <p:ph type="dt" sz="half" idx="10"/>
          </p:nvPr>
        </p:nvSpPr>
        <p:spPr>
          <a:ln/>
        </p:spPr>
        <p:txBody>
          <a:bodyPr/>
          <a:lstStyle>
            <a:lvl1pPr>
              <a:defRPr/>
            </a:lvl1pPr>
          </a:lstStyle>
          <a:p>
            <a:pPr>
              <a:defRPr/>
            </a:pPr>
            <a:fld id="{77741B22-D7FD-438D-B46A-BF193939C29C}" type="datetime1">
              <a:rPr lang="en-US"/>
              <a:pPr>
                <a:defRPr/>
              </a:pPr>
              <a:t>6/16/2026</a:t>
            </a:fld>
            <a:endParaRPr lang="en-US" dirty="0"/>
          </a:p>
        </p:txBody>
      </p:sp>
      <p:sp>
        <p:nvSpPr>
          <p:cNvPr id="5" name="Rectangle 3">
            <a:extLst>
              <a:ext uri="{FF2B5EF4-FFF2-40B4-BE49-F238E27FC236}">
                <a16:creationId xmlns:a16="http://schemas.microsoft.com/office/drawing/2014/main" id="{F8C90E4E-451A-41E4-9453-BAB039A8481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a:extLst>
              <a:ext uri="{FF2B5EF4-FFF2-40B4-BE49-F238E27FC236}">
                <a16:creationId xmlns:a16="http://schemas.microsoft.com/office/drawing/2014/main" id="{AD86C009-9D23-48D9-9DBC-3057C008281F}"/>
              </a:ext>
            </a:extLst>
          </p:cNvPr>
          <p:cNvSpPr>
            <a:spLocks noGrp="1" noChangeArrowheads="1"/>
          </p:cNvSpPr>
          <p:nvPr>
            <p:ph type="sldNum" sz="quarter" idx="12"/>
          </p:nvPr>
        </p:nvSpPr>
        <p:spPr>
          <a:ln/>
        </p:spPr>
        <p:txBody>
          <a:bodyPr/>
          <a:lstStyle>
            <a:lvl1pPr>
              <a:defRPr/>
            </a:lvl1pPr>
          </a:lstStyle>
          <a:p>
            <a:pPr>
              <a:defRPr/>
            </a:pPr>
            <a:fld id="{C79AAA33-8F3C-41E7-ADA9-511AB5B5A9EF}" type="slidenum">
              <a:rPr lang="en-US" altLang="en-US"/>
              <a:pPr>
                <a:defRPr/>
              </a:pPr>
              <a:t>‹#›</a:t>
            </a:fld>
            <a:endParaRPr lang="en-US" altLang="en-US" dirty="0"/>
          </a:p>
        </p:txBody>
      </p:sp>
    </p:spTree>
    <p:extLst>
      <p:ext uri="{BB962C8B-B14F-4D97-AF65-F5344CB8AC3E}">
        <p14:creationId xmlns:p14="http://schemas.microsoft.com/office/powerpoint/2010/main" val="814506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472F-B969-4DDF-AD17-9E2E1268268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44C61E5-E96C-46FF-B17D-CDBB900E23DA}"/>
              </a:ext>
            </a:extLst>
          </p:cNvPr>
          <p:cNvSpPr>
            <a:spLocks noGrp="1"/>
          </p:cNvSpPr>
          <p:nvPr>
            <p:ph type="subTitle" idx="1"/>
          </p:nvPr>
        </p:nvSpPr>
        <p:spPr>
          <a:xfrm>
            <a:off x="1524000" y="3602039"/>
            <a:ext cx="9144000" cy="2769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2A976CF-8D47-4174-9549-FCDCB5AF20B1}"/>
              </a:ext>
            </a:extLst>
          </p:cNvPr>
          <p:cNvSpPr>
            <a:spLocks noGrp="1"/>
          </p:cNvSpPr>
          <p:nvPr>
            <p:ph type="dt" sz="half" idx="10"/>
          </p:nvPr>
        </p:nvSpPr>
        <p:spPr/>
        <p:txBody>
          <a:bodyPr/>
          <a:lstStyle/>
          <a:p>
            <a:fld id="{41B17CA5-3F17-4218-BF74-9014D6798BE9}" type="datetimeFigureOut">
              <a:rPr lang="en-US" smtClean="0"/>
              <a:t>6/16/2026</a:t>
            </a:fld>
            <a:endParaRPr lang="en-US" dirty="0"/>
          </a:p>
        </p:txBody>
      </p:sp>
      <p:sp>
        <p:nvSpPr>
          <p:cNvPr id="5" name="Footer Placeholder 4">
            <a:extLst>
              <a:ext uri="{FF2B5EF4-FFF2-40B4-BE49-F238E27FC236}">
                <a16:creationId xmlns:a16="http://schemas.microsoft.com/office/drawing/2014/main" id="{63239659-D15E-4175-B7DF-46799B8090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FD74C6-99AA-46D2-B61F-860AFDAD2885}"/>
              </a:ext>
            </a:extLst>
          </p:cNvPr>
          <p:cNvSpPr>
            <a:spLocks noGrp="1"/>
          </p:cNvSpPr>
          <p:nvPr>
            <p:ph type="sldNum" sz="quarter" idx="12"/>
          </p:nvPr>
        </p:nvSpPr>
        <p:spPr/>
        <p:txBody>
          <a:bodyPr/>
          <a:lstStyle/>
          <a:p>
            <a:fld id="{9E3BD549-DD40-4569-80F0-63A1880E0DAC}" type="slidenum">
              <a:rPr lang="en-US" smtClean="0"/>
              <a:t>‹#›</a:t>
            </a:fld>
            <a:endParaRPr lang="en-US" dirty="0"/>
          </a:p>
        </p:txBody>
      </p:sp>
    </p:spTree>
    <p:extLst>
      <p:ext uri="{BB962C8B-B14F-4D97-AF65-F5344CB8AC3E}">
        <p14:creationId xmlns:p14="http://schemas.microsoft.com/office/powerpoint/2010/main" val="346199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Line Title and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447800"/>
            <a:ext cx="11274552" cy="4206240"/>
          </a:xfrm>
        </p:spPr>
        <p:txBody>
          <a:bodyPr lIns="0" tIns="0" rIns="0" bIns="0">
            <a:noAutofit/>
          </a:bodyPr>
          <a:lstStyle>
            <a:lvl1pPr>
              <a:buSzPct val="90000"/>
              <a:defRPr sz="2000" b="0" i="0">
                <a:latin typeface="Century Gothic" panose="020B0502020202020204" pitchFamily="34" charset="0"/>
                <a:cs typeface="Arial"/>
              </a:defRPr>
            </a:lvl1pPr>
            <a:lvl2pPr>
              <a:defRPr sz="1800" b="0" i="0">
                <a:latin typeface="Century Gothic" panose="020B0502020202020204" pitchFamily="34" charset="0"/>
                <a:cs typeface="Arial"/>
              </a:defRPr>
            </a:lvl2pPr>
            <a:lvl3pPr>
              <a:defRPr sz="1600" b="0" i="0">
                <a:latin typeface="Century Gothic" panose="020B0502020202020204" pitchFamily="34" charset="0"/>
                <a:cs typeface="Arial"/>
              </a:defRPr>
            </a:lvl3pPr>
            <a:lvl4pPr>
              <a:defRPr sz="1400" b="0" i="0">
                <a:latin typeface="Century Gothic" panose="020B0502020202020204" pitchFamily="34" charset="0"/>
                <a:cs typeface="Arial"/>
              </a:defRPr>
            </a:lvl4pPr>
            <a:lvl5pPr>
              <a:defRPr sz="1400" b="0" i="0">
                <a:latin typeface="Century Gothic" panose="020B0502020202020204" pitchFamily="34" charset="0"/>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319445"/>
            <a:ext cx="11274552" cy="553998"/>
          </a:xfrm>
          <a:prstGeom prst="rect">
            <a:avLst/>
          </a:prstGeom>
        </p:spPr>
        <p:txBody>
          <a:bodyPr vert="horz" lIns="0" tIns="0" rIns="0" bIns="0" rtlCol="0" anchor="b" anchorCtr="0">
            <a:spAutoFit/>
          </a:bodyPr>
          <a:lstStyle>
            <a:lvl1pPr>
              <a:defRPr sz="3600" b="1" i="0"/>
            </a:lvl1pPr>
          </a:lstStyle>
          <a:p>
            <a:r>
              <a:rPr lang="en-US"/>
              <a:t>Click to edit Master title style</a:t>
            </a:r>
          </a:p>
        </p:txBody>
      </p:sp>
    </p:spTree>
    <p:extLst>
      <p:ext uri="{BB962C8B-B14F-4D97-AF65-F5344CB8AC3E}">
        <p14:creationId xmlns:p14="http://schemas.microsoft.com/office/powerpoint/2010/main" val="897502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pic>
        <p:nvPicPr>
          <p:cNvPr id="48" name="Picture 47">
            <a:extLst>
              <a:ext uri="{FF2B5EF4-FFF2-40B4-BE49-F238E27FC236}">
                <a16:creationId xmlns:a16="http://schemas.microsoft.com/office/drawing/2014/main" id="{18A25E40-2641-466A-B227-D4A0A48B88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V="1">
            <a:off x="5875090" y="2250787"/>
            <a:ext cx="6316910" cy="4607213"/>
          </a:xfrm>
          <a:prstGeom prst="rect">
            <a:avLst/>
          </a:prstGeom>
        </p:spPr>
      </p:pic>
      <p:sp>
        <p:nvSpPr>
          <p:cNvPr id="71" name="Title 1">
            <a:extLst>
              <a:ext uri="{FF2B5EF4-FFF2-40B4-BE49-F238E27FC236}">
                <a16:creationId xmlns:a16="http://schemas.microsoft.com/office/drawing/2014/main" id="{182130C8-5F60-47B4-9451-C27488A04488}"/>
              </a:ext>
            </a:extLst>
          </p:cNvPr>
          <p:cNvSpPr>
            <a:spLocks noGrp="1"/>
          </p:cNvSpPr>
          <p:nvPr>
            <p:ph type="title"/>
          </p:nvPr>
        </p:nvSpPr>
        <p:spPr>
          <a:xfrm>
            <a:off x="568763" y="145807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72" name="Text Placeholder 9">
            <a:extLst>
              <a:ext uri="{FF2B5EF4-FFF2-40B4-BE49-F238E27FC236}">
                <a16:creationId xmlns:a16="http://schemas.microsoft.com/office/drawing/2014/main" id="{D30062DE-22B5-42F9-B496-C49C4BF039AB}"/>
              </a:ext>
            </a:extLst>
          </p:cNvPr>
          <p:cNvSpPr>
            <a:spLocks noGrp="1"/>
          </p:cNvSpPr>
          <p:nvPr>
            <p:ph type="body" sz="quarter" idx="11" hasCustomPrompt="1"/>
          </p:nvPr>
        </p:nvSpPr>
        <p:spPr>
          <a:xfrm>
            <a:off x="568763"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grpSp>
        <p:nvGrpSpPr>
          <p:cNvPr id="73" name="Group 72">
            <a:extLst>
              <a:ext uri="{FF2B5EF4-FFF2-40B4-BE49-F238E27FC236}">
                <a16:creationId xmlns:a16="http://schemas.microsoft.com/office/drawing/2014/main" id="{A9CC8EF8-E254-4498-972A-8AFBE163DF47}"/>
              </a:ext>
            </a:extLst>
          </p:cNvPr>
          <p:cNvGrpSpPr/>
          <p:nvPr/>
        </p:nvGrpSpPr>
        <p:grpSpPr>
          <a:xfrm>
            <a:off x="568763" y="6133625"/>
            <a:ext cx="1905000" cy="401519"/>
            <a:chOff x="2910342" y="325575"/>
            <a:chExt cx="5928968" cy="1249653"/>
          </a:xfrm>
        </p:grpSpPr>
        <p:sp>
          <p:nvSpPr>
            <p:cNvPr id="74" name="Freeform: Shape 35">
              <a:extLst>
                <a:ext uri="{FF2B5EF4-FFF2-40B4-BE49-F238E27FC236}">
                  <a16:creationId xmlns:a16="http://schemas.microsoft.com/office/drawing/2014/main" id="{77A87B18-3CDD-4245-9603-174F9B5593E0}"/>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75" name="Freeform: Shape 37">
              <a:extLst>
                <a:ext uri="{FF2B5EF4-FFF2-40B4-BE49-F238E27FC236}">
                  <a16:creationId xmlns:a16="http://schemas.microsoft.com/office/drawing/2014/main" id="{A6E74AF1-AE3B-4938-9BD7-6C68209136EC}"/>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6" name="Freeform: Shape 38">
              <a:extLst>
                <a:ext uri="{FF2B5EF4-FFF2-40B4-BE49-F238E27FC236}">
                  <a16:creationId xmlns:a16="http://schemas.microsoft.com/office/drawing/2014/main" id="{1701A306-AC10-475E-B899-D1DDC75C7A6F}"/>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7" name="Freeform: Shape 41">
              <a:extLst>
                <a:ext uri="{FF2B5EF4-FFF2-40B4-BE49-F238E27FC236}">
                  <a16:creationId xmlns:a16="http://schemas.microsoft.com/office/drawing/2014/main" id="{F0AF956B-27C9-42E5-A4A8-37C384F3C776}"/>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8" name="Freeform: Shape 42">
              <a:extLst>
                <a:ext uri="{FF2B5EF4-FFF2-40B4-BE49-F238E27FC236}">
                  <a16:creationId xmlns:a16="http://schemas.microsoft.com/office/drawing/2014/main" id="{F84257A5-21FB-4327-8C06-790E127E3FF1}"/>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79" name="Freeform: Shape 43">
              <a:extLst>
                <a:ext uri="{FF2B5EF4-FFF2-40B4-BE49-F238E27FC236}">
                  <a16:creationId xmlns:a16="http://schemas.microsoft.com/office/drawing/2014/main" id="{1990FEF4-A8E7-43A8-9237-98F756D6E825}"/>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80" name="Freeform: Shape 45">
              <a:extLst>
                <a:ext uri="{FF2B5EF4-FFF2-40B4-BE49-F238E27FC236}">
                  <a16:creationId xmlns:a16="http://schemas.microsoft.com/office/drawing/2014/main" id="{A9B216D2-A564-459C-B4D3-2D0A6079BBEC}"/>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81" name="Freeform: Shape 46">
              <a:extLst>
                <a:ext uri="{FF2B5EF4-FFF2-40B4-BE49-F238E27FC236}">
                  <a16:creationId xmlns:a16="http://schemas.microsoft.com/office/drawing/2014/main" id="{5E798A94-40BF-4AF8-ADB3-6E47FEA95C61}"/>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82" name="Freeform: Shape 47">
              <a:extLst>
                <a:ext uri="{FF2B5EF4-FFF2-40B4-BE49-F238E27FC236}">
                  <a16:creationId xmlns:a16="http://schemas.microsoft.com/office/drawing/2014/main" id="{B403F25A-2F99-4DE1-90DC-12D1D188087B}"/>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83" name="Freeform: Shape 48">
              <a:extLst>
                <a:ext uri="{FF2B5EF4-FFF2-40B4-BE49-F238E27FC236}">
                  <a16:creationId xmlns:a16="http://schemas.microsoft.com/office/drawing/2014/main" id="{A74CD07F-CED4-47DD-BFC1-9A77A2DD8CF2}"/>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84" name="Freeform: Shape 49">
              <a:extLst>
                <a:ext uri="{FF2B5EF4-FFF2-40B4-BE49-F238E27FC236}">
                  <a16:creationId xmlns:a16="http://schemas.microsoft.com/office/drawing/2014/main" id="{7A06AE0B-5790-4578-BD04-11D4FD8CF5BD}"/>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85" name="Freeform: Shape 50">
              <a:extLst>
                <a:ext uri="{FF2B5EF4-FFF2-40B4-BE49-F238E27FC236}">
                  <a16:creationId xmlns:a16="http://schemas.microsoft.com/office/drawing/2014/main" id="{44979BBE-6D67-4104-A4F0-1D6D429D96D6}"/>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6" name="Freeform: Shape 51">
              <a:extLst>
                <a:ext uri="{FF2B5EF4-FFF2-40B4-BE49-F238E27FC236}">
                  <a16:creationId xmlns:a16="http://schemas.microsoft.com/office/drawing/2014/main" id="{61ECD308-995B-423B-829F-939A01998031}"/>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7" name="Freeform: Shape 52">
              <a:extLst>
                <a:ext uri="{FF2B5EF4-FFF2-40B4-BE49-F238E27FC236}">
                  <a16:creationId xmlns:a16="http://schemas.microsoft.com/office/drawing/2014/main" id="{92164E10-48F0-402A-B930-0D583E573865}"/>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88" name="Freeform: Shape 53">
              <a:extLst>
                <a:ext uri="{FF2B5EF4-FFF2-40B4-BE49-F238E27FC236}">
                  <a16:creationId xmlns:a16="http://schemas.microsoft.com/office/drawing/2014/main" id="{A7372806-DAC5-4593-88CB-61825623412D}"/>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89" name="Freeform: Shape 54">
              <a:extLst>
                <a:ext uri="{FF2B5EF4-FFF2-40B4-BE49-F238E27FC236}">
                  <a16:creationId xmlns:a16="http://schemas.microsoft.com/office/drawing/2014/main" id="{23B757F1-E529-41FD-B77D-918499BBB248}"/>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90" name="Freeform: Shape 55">
              <a:extLst>
                <a:ext uri="{FF2B5EF4-FFF2-40B4-BE49-F238E27FC236}">
                  <a16:creationId xmlns:a16="http://schemas.microsoft.com/office/drawing/2014/main" id="{FF173F81-7F16-4B15-AAC7-698A98987166}"/>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91" name="Freeform: Shape 56">
              <a:extLst>
                <a:ext uri="{FF2B5EF4-FFF2-40B4-BE49-F238E27FC236}">
                  <a16:creationId xmlns:a16="http://schemas.microsoft.com/office/drawing/2014/main" id="{ED723DC8-FD2B-447A-A081-AB7F2EEB210C}"/>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92" name="Freeform: Shape 57">
              <a:extLst>
                <a:ext uri="{FF2B5EF4-FFF2-40B4-BE49-F238E27FC236}">
                  <a16:creationId xmlns:a16="http://schemas.microsoft.com/office/drawing/2014/main" id="{53EF1CD9-9BE7-4577-99FF-97CCE89E62A0}"/>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606449985"/>
      </p:ext>
    </p:extLst>
  </p:cSld>
  <p:clrMapOvr>
    <a:masterClrMapping/>
  </p:clrMapOvr>
  <p:transition>
    <p:fade/>
  </p:transition>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6" name="btfpLayoutConfig" hidden="1"/>
          <p:cNvSpPr txBox="1"/>
          <p:nvPr/>
        </p:nvSpPr>
        <p:spPr>
          <a:xfrm>
            <a:off x="12700" y="12700"/>
            <a:ext cx="611312" cy="88092"/>
          </a:xfrm>
          <a:prstGeom prst="rect">
            <a:avLst/>
          </a:prstGeom>
          <a:noFill/>
        </p:spPr>
        <p:txBody>
          <a:bodyPr vert="horz" wrap="none" lIns="36000" tIns="36000" rIns="36000" bIns="36000" rtlCol="0">
            <a:spAutoFit/>
          </a:bodyPr>
          <a:lstStyle/>
          <a:p>
            <a:r>
              <a:rPr lang="en-US" sz="100" dirty="0">
                <a:solidFill>
                  <a:srgbClr val="FFFFFF">
                    <a:alpha val="0"/>
                  </a:srgbClr>
                </a:solidFill>
              </a:rPr>
              <a:t>overall_0_131468226384557565 columns_1_131468226384557565 </a:t>
            </a:r>
          </a:p>
        </p:txBody>
      </p:sp>
      <p:sp>
        <p:nvSpPr>
          <p:cNvPr id="41" name="Picture Placeholder 40"/>
          <p:cNvSpPr>
            <a:spLocks noGrp="1"/>
          </p:cNvSpPr>
          <p:nvPr>
            <p:ph type="pic" sz="quarter" idx="14"/>
          </p:nvPr>
        </p:nvSpPr>
        <p:spPr>
          <a:xfrm>
            <a:off x="6080558" y="3530262"/>
            <a:ext cx="6111442" cy="3327739"/>
          </a:xfrm>
          <a:custGeom>
            <a:avLst/>
            <a:gdLst>
              <a:gd name="connsiteX0" fmla="*/ 3303371 w 6111442"/>
              <a:gd name="connsiteY0" fmla="*/ 0 h 3327739"/>
              <a:gd name="connsiteX1" fmla="*/ 6111442 w 6111442"/>
              <a:gd name="connsiteY1" fmla="*/ 2828785 h 3327739"/>
              <a:gd name="connsiteX2" fmla="*/ 6111442 w 6111442"/>
              <a:gd name="connsiteY2" fmla="*/ 3327739 h 3327739"/>
              <a:gd name="connsiteX3" fmla="*/ 0 w 6111442"/>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11442" h="3327739">
                <a:moveTo>
                  <a:pt x="3303371" y="0"/>
                </a:moveTo>
                <a:lnTo>
                  <a:pt x="6111442" y="2828785"/>
                </a:lnTo>
                <a:lnTo>
                  <a:pt x="6111442" y="3327739"/>
                </a:lnTo>
                <a:lnTo>
                  <a:pt x="0" y="3327739"/>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oAutofit/>
          </a:bodyPr>
          <a:lstStyle>
            <a:lvl1pPr marL="0" indent="0" algn="ctr">
              <a:buNone/>
              <a:defRPr/>
            </a:lvl1pPr>
          </a:lstStyle>
          <a:p>
            <a:r>
              <a:rPr lang="en-US" dirty="0"/>
              <a:t>Click icon to add picture</a:t>
            </a:r>
            <a:endParaRPr lang="en-GB" dirty="0"/>
          </a:p>
        </p:txBody>
      </p:sp>
      <p:sp>
        <p:nvSpPr>
          <p:cNvPr id="43" name="Picture Placeholder 42"/>
          <p:cNvSpPr>
            <a:spLocks noGrp="1"/>
          </p:cNvSpPr>
          <p:nvPr>
            <p:ph type="pic" sz="quarter" idx="15"/>
          </p:nvPr>
        </p:nvSpPr>
        <p:spPr>
          <a:xfrm>
            <a:off x="9479075" y="2452280"/>
            <a:ext cx="1947600" cy="1947600"/>
          </a:xfrm>
          <a:prstGeom prst="diamond">
            <a:avLst/>
          </a:prstGeom>
          <a:blipFill>
            <a:blip r:embed="rId3"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dirty="0"/>
              <a:t>Click icon to add picture</a:t>
            </a:r>
            <a:endParaRPr lang="en-GB" dirty="0"/>
          </a:p>
        </p:txBody>
      </p:sp>
      <p:sp>
        <p:nvSpPr>
          <p:cNvPr id="49" name="Picture Placeholder 48"/>
          <p:cNvSpPr>
            <a:spLocks noGrp="1"/>
          </p:cNvSpPr>
          <p:nvPr>
            <p:ph type="pic" sz="quarter" idx="16"/>
          </p:nvPr>
        </p:nvSpPr>
        <p:spPr>
          <a:xfrm>
            <a:off x="8234591" y="2"/>
            <a:ext cx="3957409" cy="3335677"/>
          </a:xfrm>
          <a:custGeom>
            <a:avLst/>
            <a:gdLst>
              <a:gd name="connsiteX0" fmla="*/ 0 w 3957409"/>
              <a:gd name="connsiteY0" fmla="*/ 0 h 3335677"/>
              <a:gd name="connsiteX1" fmla="*/ 3957409 w 3957409"/>
              <a:gd name="connsiteY1" fmla="*/ 0 h 3335677"/>
              <a:gd name="connsiteX2" fmla="*/ 3957409 w 3957409"/>
              <a:gd name="connsiteY2" fmla="*/ 2677703 h 3335677"/>
              <a:gd name="connsiteX3" fmla="*/ 3305406 w 3957409"/>
              <a:gd name="connsiteY3" fmla="*/ 3335677 h 3335677"/>
            </a:gdLst>
            <a:ahLst/>
            <a:cxnLst>
              <a:cxn ang="0">
                <a:pos x="connsiteX0" y="connsiteY0"/>
              </a:cxn>
              <a:cxn ang="0">
                <a:pos x="connsiteX1" y="connsiteY1"/>
              </a:cxn>
              <a:cxn ang="0">
                <a:pos x="connsiteX2" y="connsiteY2"/>
              </a:cxn>
              <a:cxn ang="0">
                <a:pos x="connsiteX3" y="connsiteY3"/>
              </a:cxn>
            </a:cxnLst>
            <a:rect l="l" t="t" r="r" b="b"/>
            <a:pathLst>
              <a:path w="3957409" h="3335677">
                <a:moveTo>
                  <a:pt x="0" y="0"/>
                </a:moveTo>
                <a:lnTo>
                  <a:pt x="3957409" y="0"/>
                </a:lnTo>
                <a:lnTo>
                  <a:pt x="3957409" y="2677703"/>
                </a:lnTo>
                <a:lnTo>
                  <a:pt x="3305406" y="3335677"/>
                </a:lnTo>
                <a:close/>
              </a:path>
            </a:pathLst>
          </a:custGeom>
          <a:blipFill>
            <a:blip r:embed="rId4" cstate="email">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endParaRPr lang="en-GB" dirty="0"/>
          </a:p>
        </p:txBody>
      </p:sp>
      <p:sp>
        <p:nvSpPr>
          <p:cNvPr id="28" name="Title 1">
            <a:extLst>
              <a:ext uri="{FF2B5EF4-FFF2-40B4-BE49-F238E27FC236}">
                <a16:creationId xmlns:a16="http://schemas.microsoft.com/office/drawing/2014/main" id="{A04CF505-DC32-4191-8C3F-2AC7C5043FB5}"/>
              </a:ext>
            </a:extLst>
          </p:cNvPr>
          <p:cNvSpPr>
            <a:spLocks noGrp="1"/>
          </p:cNvSpPr>
          <p:nvPr>
            <p:ph type="title"/>
          </p:nvPr>
        </p:nvSpPr>
        <p:spPr>
          <a:xfrm>
            <a:off x="568763" y="145807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9" name="Text Placeholder 9">
            <a:extLst>
              <a:ext uri="{FF2B5EF4-FFF2-40B4-BE49-F238E27FC236}">
                <a16:creationId xmlns:a16="http://schemas.microsoft.com/office/drawing/2014/main" id="{6826C74E-F61A-486B-944E-64E248F16B30}"/>
              </a:ext>
            </a:extLst>
          </p:cNvPr>
          <p:cNvSpPr>
            <a:spLocks noGrp="1"/>
          </p:cNvSpPr>
          <p:nvPr>
            <p:ph type="body" sz="quarter" idx="11" hasCustomPrompt="1"/>
          </p:nvPr>
        </p:nvSpPr>
        <p:spPr>
          <a:xfrm>
            <a:off x="568763"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grpSp>
        <p:nvGrpSpPr>
          <p:cNvPr id="30" name="Group 29">
            <a:extLst>
              <a:ext uri="{FF2B5EF4-FFF2-40B4-BE49-F238E27FC236}">
                <a16:creationId xmlns:a16="http://schemas.microsoft.com/office/drawing/2014/main" id="{8ACF7582-C9A0-45E4-A642-278E44A1114C}"/>
              </a:ext>
            </a:extLst>
          </p:cNvPr>
          <p:cNvGrpSpPr/>
          <p:nvPr/>
        </p:nvGrpSpPr>
        <p:grpSpPr>
          <a:xfrm>
            <a:off x="568763" y="6133625"/>
            <a:ext cx="1905000" cy="401519"/>
            <a:chOff x="2910342" y="325575"/>
            <a:chExt cx="5928968" cy="1249653"/>
          </a:xfrm>
        </p:grpSpPr>
        <p:sp>
          <p:nvSpPr>
            <p:cNvPr id="31" name="Freeform: Shape 35">
              <a:extLst>
                <a:ext uri="{FF2B5EF4-FFF2-40B4-BE49-F238E27FC236}">
                  <a16:creationId xmlns:a16="http://schemas.microsoft.com/office/drawing/2014/main" id="{AADBEA48-A8C0-44DA-9D4B-F4AD5B2A4B9C}"/>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7">
              <a:extLst>
                <a:ext uri="{FF2B5EF4-FFF2-40B4-BE49-F238E27FC236}">
                  <a16:creationId xmlns:a16="http://schemas.microsoft.com/office/drawing/2014/main" id="{DC5BBAC2-B3BA-4975-A92B-7558C763EF74}"/>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8">
              <a:extLst>
                <a:ext uri="{FF2B5EF4-FFF2-40B4-BE49-F238E27FC236}">
                  <a16:creationId xmlns:a16="http://schemas.microsoft.com/office/drawing/2014/main" id="{3F543ECF-74A3-4B20-BBBC-E44A1278C2AE}"/>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41">
              <a:extLst>
                <a:ext uri="{FF2B5EF4-FFF2-40B4-BE49-F238E27FC236}">
                  <a16:creationId xmlns:a16="http://schemas.microsoft.com/office/drawing/2014/main" id="{AE8A8925-67CE-4A4C-B932-58C842BE1DFE}"/>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42">
              <a:extLst>
                <a:ext uri="{FF2B5EF4-FFF2-40B4-BE49-F238E27FC236}">
                  <a16:creationId xmlns:a16="http://schemas.microsoft.com/office/drawing/2014/main" id="{33955077-46FD-4D25-8E35-B15123D7A757}"/>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43">
              <a:extLst>
                <a:ext uri="{FF2B5EF4-FFF2-40B4-BE49-F238E27FC236}">
                  <a16:creationId xmlns:a16="http://schemas.microsoft.com/office/drawing/2014/main" id="{5A2F527A-393D-41E4-8137-559B92324BD0}"/>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45">
              <a:extLst>
                <a:ext uri="{FF2B5EF4-FFF2-40B4-BE49-F238E27FC236}">
                  <a16:creationId xmlns:a16="http://schemas.microsoft.com/office/drawing/2014/main" id="{701EE297-64AA-4AE8-8E5F-03A8EEE56235}"/>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56" name="Freeform: Shape 46">
              <a:extLst>
                <a:ext uri="{FF2B5EF4-FFF2-40B4-BE49-F238E27FC236}">
                  <a16:creationId xmlns:a16="http://schemas.microsoft.com/office/drawing/2014/main" id="{73EDEFA5-583E-4E76-9CF6-BD0FBFA0979A}"/>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62" name="Freeform: Shape 47">
              <a:extLst>
                <a:ext uri="{FF2B5EF4-FFF2-40B4-BE49-F238E27FC236}">
                  <a16:creationId xmlns:a16="http://schemas.microsoft.com/office/drawing/2014/main" id="{EF785C69-4B04-4460-835D-DA1B40B7C58F}"/>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63" name="Freeform: Shape 48">
              <a:extLst>
                <a:ext uri="{FF2B5EF4-FFF2-40B4-BE49-F238E27FC236}">
                  <a16:creationId xmlns:a16="http://schemas.microsoft.com/office/drawing/2014/main" id="{9EDF97DF-447C-4B3D-B3C9-0602C48C36E8}"/>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4" name="Freeform: Shape 49">
              <a:extLst>
                <a:ext uri="{FF2B5EF4-FFF2-40B4-BE49-F238E27FC236}">
                  <a16:creationId xmlns:a16="http://schemas.microsoft.com/office/drawing/2014/main" id="{4FB6434F-A494-4D0A-BF88-D783F6E6871C}"/>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5" name="Freeform: Shape 50">
              <a:extLst>
                <a:ext uri="{FF2B5EF4-FFF2-40B4-BE49-F238E27FC236}">
                  <a16:creationId xmlns:a16="http://schemas.microsoft.com/office/drawing/2014/main" id="{1179D0FE-6B0E-42EC-BDA0-31EDC7360BE3}"/>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6" name="Freeform: Shape 51">
              <a:extLst>
                <a:ext uri="{FF2B5EF4-FFF2-40B4-BE49-F238E27FC236}">
                  <a16:creationId xmlns:a16="http://schemas.microsoft.com/office/drawing/2014/main" id="{E9941D4A-A352-4BE8-9759-011F816FAE4F}"/>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52">
              <a:extLst>
                <a:ext uri="{FF2B5EF4-FFF2-40B4-BE49-F238E27FC236}">
                  <a16:creationId xmlns:a16="http://schemas.microsoft.com/office/drawing/2014/main" id="{02A95DF3-C6B5-4C18-B873-BAFD176824BC}"/>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8" name="Freeform: Shape 53">
              <a:extLst>
                <a:ext uri="{FF2B5EF4-FFF2-40B4-BE49-F238E27FC236}">
                  <a16:creationId xmlns:a16="http://schemas.microsoft.com/office/drawing/2014/main" id="{17605EC9-E946-4E71-A967-54035DDF47AF}"/>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9" name="Freeform: Shape 54">
              <a:extLst>
                <a:ext uri="{FF2B5EF4-FFF2-40B4-BE49-F238E27FC236}">
                  <a16:creationId xmlns:a16="http://schemas.microsoft.com/office/drawing/2014/main" id="{5625F2CE-87C9-49B5-B111-0586D608256B}"/>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70" name="Freeform: Shape 55">
              <a:extLst>
                <a:ext uri="{FF2B5EF4-FFF2-40B4-BE49-F238E27FC236}">
                  <a16:creationId xmlns:a16="http://schemas.microsoft.com/office/drawing/2014/main" id="{8857130A-658B-4A42-8D7B-7524208DA259}"/>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71" name="Freeform: Shape 56">
              <a:extLst>
                <a:ext uri="{FF2B5EF4-FFF2-40B4-BE49-F238E27FC236}">
                  <a16:creationId xmlns:a16="http://schemas.microsoft.com/office/drawing/2014/main" id="{69A156E6-FDB7-41F5-ACD1-DA4372B19D7B}"/>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2" name="Freeform: Shape 57">
              <a:extLst>
                <a:ext uri="{FF2B5EF4-FFF2-40B4-BE49-F238E27FC236}">
                  <a16:creationId xmlns:a16="http://schemas.microsoft.com/office/drawing/2014/main" id="{E5FEFE28-D3ED-4CCE-83FE-F0FC9987EE35}"/>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090858458"/>
      </p:ext>
    </p:extLst>
  </p:cSld>
  <p:clrMapOvr>
    <a:masterClrMapping/>
  </p:clrMapOvr>
  <p:transition>
    <p:fade/>
  </p:transition>
  <p:hf sldNum="0" hdr="0" dt="0"/>
  <p:extLst>
    <p:ext uri="{DCECCB84-F9BA-43D5-87BE-67443E8EF086}">
      <p15:sldGuideLst xmlns:p15="http://schemas.microsoft.com/office/powerpoint/2012/main">
        <p15:guide id="1" pos="211">
          <p15:clr>
            <a:srgbClr val="CCCCCC"/>
          </p15:clr>
        </p15:guide>
        <p15:guide id="2" pos="7333">
          <p15:clr>
            <a:srgbClr val="CCCCC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ubheading">
    <p:spTree>
      <p:nvGrpSpPr>
        <p:cNvPr id="1" name=""/>
        <p:cNvGrpSpPr/>
        <p:nvPr/>
      </p:nvGrpSpPr>
      <p:grpSpPr>
        <a:xfrm>
          <a:off x="0" y="0"/>
          <a:ext cx="0" cy="0"/>
          <a:chOff x="0" y="0"/>
          <a:chExt cx="0" cy="0"/>
        </a:xfrm>
      </p:grpSpPr>
      <p:sp>
        <p:nvSpPr>
          <p:cNvPr id="27" name="Rectangle 26"/>
          <p:cNvSpPr/>
          <p:nvPr/>
        </p:nvSpPr>
        <p:spPr bwMode="auto">
          <a:xfrm>
            <a:off x="0" y="0"/>
            <a:ext cx="1221446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4"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560002" y="3382040"/>
            <a:ext cx="3365500"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5"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88640" y="1497030"/>
            <a:ext cx="3464989" cy="1769715"/>
          </a:xfrm>
        </p:spPr>
        <p:txBody>
          <a:bodyPr anchor="b" anchorCtr="0"/>
          <a:lstStyle>
            <a:lvl1pPr>
              <a:defRPr sz="11500">
                <a:solidFill>
                  <a:schemeClr val="bg1"/>
                </a:solidFill>
              </a:defRPr>
            </a:lvl1pPr>
          </a:lstStyle>
          <a:p>
            <a:pPr lvl="0"/>
            <a:r>
              <a:rPr lang="en-US"/>
              <a:t>1</a:t>
            </a:r>
            <a:endParaRPr lang="en-GB"/>
          </a:p>
        </p:txBody>
      </p:sp>
      <p:pic>
        <p:nvPicPr>
          <p:cNvPr id="68" name="Picture 67">
            <a:extLst>
              <a:ext uri="{FF2B5EF4-FFF2-40B4-BE49-F238E27FC236}">
                <a16:creationId xmlns:a16="http://schemas.microsoft.com/office/drawing/2014/main" id="{C9DEFFA8-DAA0-416F-A92A-BE45AD550E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3930" y="3179428"/>
            <a:ext cx="5703470" cy="3678572"/>
          </a:xfrm>
          <a:prstGeom prst="rect">
            <a:avLst/>
          </a:prstGeom>
        </p:spPr>
      </p:pic>
      <p:grpSp>
        <p:nvGrpSpPr>
          <p:cNvPr id="69" name="Group 68">
            <a:extLst>
              <a:ext uri="{FF2B5EF4-FFF2-40B4-BE49-F238E27FC236}">
                <a16:creationId xmlns:a16="http://schemas.microsoft.com/office/drawing/2014/main" id="{77998480-211E-442E-9B7E-AB81AE6B8439}"/>
              </a:ext>
            </a:extLst>
          </p:cNvPr>
          <p:cNvGrpSpPr/>
          <p:nvPr/>
        </p:nvGrpSpPr>
        <p:grpSpPr>
          <a:xfrm>
            <a:off x="568763" y="6133625"/>
            <a:ext cx="1905000" cy="401519"/>
            <a:chOff x="2910342" y="325575"/>
            <a:chExt cx="5928968" cy="1249653"/>
          </a:xfrm>
        </p:grpSpPr>
        <p:sp>
          <p:nvSpPr>
            <p:cNvPr id="70" name="Freeform: Shape 35">
              <a:extLst>
                <a:ext uri="{FF2B5EF4-FFF2-40B4-BE49-F238E27FC236}">
                  <a16:creationId xmlns:a16="http://schemas.microsoft.com/office/drawing/2014/main" id="{0D59B785-8040-45B3-B5F7-4DE2921B7B1D}"/>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71" name="Freeform: Shape 37">
              <a:extLst>
                <a:ext uri="{FF2B5EF4-FFF2-40B4-BE49-F238E27FC236}">
                  <a16:creationId xmlns:a16="http://schemas.microsoft.com/office/drawing/2014/main" id="{B36FBCB8-BECB-499B-8F02-D4CC5606D93A}"/>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2" name="Freeform: Shape 38">
              <a:extLst>
                <a:ext uri="{FF2B5EF4-FFF2-40B4-BE49-F238E27FC236}">
                  <a16:creationId xmlns:a16="http://schemas.microsoft.com/office/drawing/2014/main" id="{29905784-D8FB-4BDA-9199-E9032B0546B0}"/>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3" name="Freeform: Shape 41">
              <a:extLst>
                <a:ext uri="{FF2B5EF4-FFF2-40B4-BE49-F238E27FC236}">
                  <a16:creationId xmlns:a16="http://schemas.microsoft.com/office/drawing/2014/main" id="{DCDEEDB0-0AE5-4C2F-BA5D-2719501675C9}"/>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4" name="Freeform: Shape 42">
              <a:extLst>
                <a:ext uri="{FF2B5EF4-FFF2-40B4-BE49-F238E27FC236}">
                  <a16:creationId xmlns:a16="http://schemas.microsoft.com/office/drawing/2014/main" id="{DBDA1821-7121-4D39-9710-E688DB6C5BF3}"/>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75" name="Freeform: Shape 43">
              <a:extLst>
                <a:ext uri="{FF2B5EF4-FFF2-40B4-BE49-F238E27FC236}">
                  <a16:creationId xmlns:a16="http://schemas.microsoft.com/office/drawing/2014/main" id="{9D740F70-7D23-4E53-84E5-63A5A75FB929}"/>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76" name="Freeform: Shape 45">
              <a:extLst>
                <a:ext uri="{FF2B5EF4-FFF2-40B4-BE49-F238E27FC236}">
                  <a16:creationId xmlns:a16="http://schemas.microsoft.com/office/drawing/2014/main" id="{E4EE841B-7DBB-4E9E-9701-A787EDF45A93}"/>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77" name="Freeform: Shape 46">
              <a:extLst>
                <a:ext uri="{FF2B5EF4-FFF2-40B4-BE49-F238E27FC236}">
                  <a16:creationId xmlns:a16="http://schemas.microsoft.com/office/drawing/2014/main" id="{BB149F1F-5D90-4D68-91F5-16E3C6168559}"/>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78" name="Freeform: Shape 47">
              <a:extLst>
                <a:ext uri="{FF2B5EF4-FFF2-40B4-BE49-F238E27FC236}">
                  <a16:creationId xmlns:a16="http://schemas.microsoft.com/office/drawing/2014/main" id="{D1FA76C8-3812-4403-8082-7C58CE7CA203}"/>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79" name="Freeform: Shape 48">
              <a:extLst>
                <a:ext uri="{FF2B5EF4-FFF2-40B4-BE49-F238E27FC236}">
                  <a16:creationId xmlns:a16="http://schemas.microsoft.com/office/drawing/2014/main" id="{CB1DA479-B1EA-48D4-9B82-66F34F41F724}"/>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80" name="Freeform: Shape 49">
              <a:extLst>
                <a:ext uri="{FF2B5EF4-FFF2-40B4-BE49-F238E27FC236}">
                  <a16:creationId xmlns:a16="http://schemas.microsoft.com/office/drawing/2014/main" id="{ABD6ACB9-A868-4118-A0E8-A1ED8064C2F9}"/>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81" name="Freeform: Shape 50">
              <a:extLst>
                <a:ext uri="{FF2B5EF4-FFF2-40B4-BE49-F238E27FC236}">
                  <a16:creationId xmlns:a16="http://schemas.microsoft.com/office/drawing/2014/main" id="{00DBCB03-8B8D-4A35-9C61-50FFADD9322E}"/>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2" name="Freeform: Shape 51">
              <a:extLst>
                <a:ext uri="{FF2B5EF4-FFF2-40B4-BE49-F238E27FC236}">
                  <a16:creationId xmlns:a16="http://schemas.microsoft.com/office/drawing/2014/main" id="{E8113E73-07D3-41DF-8FCE-208277D32D22}"/>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3" name="Freeform: Shape 52">
              <a:extLst>
                <a:ext uri="{FF2B5EF4-FFF2-40B4-BE49-F238E27FC236}">
                  <a16:creationId xmlns:a16="http://schemas.microsoft.com/office/drawing/2014/main" id="{9F82F498-F538-4157-8D2A-C15E6DA51722}"/>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84" name="Freeform: Shape 53">
              <a:extLst>
                <a:ext uri="{FF2B5EF4-FFF2-40B4-BE49-F238E27FC236}">
                  <a16:creationId xmlns:a16="http://schemas.microsoft.com/office/drawing/2014/main" id="{3CCD9DAE-718D-47B0-9E7E-C2D6F314D59E}"/>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85" name="Freeform: Shape 54">
              <a:extLst>
                <a:ext uri="{FF2B5EF4-FFF2-40B4-BE49-F238E27FC236}">
                  <a16:creationId xmlns:a16="http://schemas.microsoft.com/office/drawing/2014/main" id="{CF3C89C3-99F8-43BA-934A-C8080DF75933}"/>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86" name="Freeform: Shape 55">
              <a:extLst>
                <a:ext uri="{FF2B5EF4-FFF2-40B4-BE49-F238E27FC236}">
                  <a16:creationId xmlns:a16="http://schemas.microsoft.com/office/drawing/2014/main" id="{46DD1660-CE0D-4C89-AE94-F992D524A884}"/>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87" name="Freeform: Shape 56">
              <a:extLst>
                <a:ext uri="{FF2B5EF4-FFF2-40B4-BE49-F238E27FC236}">
                  <a16:creationId xmlns:a16="http://schemas.microsoft.com/office/drawing/2014/main" id="{794D74C9-3975-4917-BBF4-DEDFA71DC00A}"/>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8" name="Freeform: Shape 57">
              <a:extLst>
                <a:ext uri="{FF2B5EF4-FFF2-40B4-BE49-F238E27FC236}">
                  <a16:creationId xmlns:a16="http://schemas.microsoft.com/office/drawing/2014/main" id="{BD8332CE-FBDE-4C58-A04B-C9D39D943ABA}"/>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977157452"/>
      </p:ext>
    </p:extLst>
  </p:cSld>
  <p:clrMapOvr>
    <a:masterClrMapping/>
  </p:clrMapOvr>
  <p:transition>
    <p:fade/>
  </p:transition>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able of Contents">
    <p:bg>
      <p:bgPr>
        <a:solidFill>
          <a:schemeClr val="bg1"/>
        </a:solidFill>
        <a:effectLst/>
      </p:bgPr>
    </p:bg>
    <p:spTree>
      <p:nvGrpSpPr>
        <p:cNvPr id="1" name=""/>
        <p:cNvGrpSpPr/>
        <p:nvPr/>
      </p:nvGrpSpPr>
      <p:grpSpPr>
        <a:xfrm>
          <a:off x="0" y="0"/>
          <a:ext cx="0" cy="0"/>
          <a:chOff x="0" y="0"/>
          <a:chExt cx="0" cy="0"/>
        </a:xfrm>
      </p:grpSpPr>
      <p:sp>
        <p:nvSpPr>
          <p:cNvPr id="6" name="btfpLayoutConfig" hidden="1"/>
          <p:cNvSpPr txBox="1"/>
          <p:nvPr/>
        </p:nvSpPr>
        <p:spPr>
          <a:xfrm>
            <a:off x="12700" y="12700"/>
            <a:ext cx="611312" cy="88092"/>
          </a:xfrm>
          <a:prstGeom prst="rect">
            <a:avLst/>
          </a:prstGeom>
          <a:noFill/>
        </p:spPr>
        <p:txBody>
          <a:bodyPr vert="horz" wrap="none" lIns="36000" tIns="36000" rIns="36000" bIns="36000" rtlCol="0">
            <a:spAutoFit/>
          </a:bodyPr>
          <a:lstStyle/>
          <a:p>
            <a:r>
              <a:rPr lang="en-US" sz="100" dirty="0">
                <a:solidFill>
                  <a:srgbClr val="FFFFFF">
                    <a:alpha val="0"/>
                  </a:srgbClr>
                </a:solidFill>
              </a:rPr>
              <a:t>overall_0_131468226384557565 columns_1_131468226384557565 </a:t>
            </a:r>
          </a:p>
        </p:txBody>
      </p:sp>
      <p:cxnSp>
        <p:nvCxnSpPr>
          <p:cNvPr id="26" name="AgendaLine">
            <a:extLst>
              <a:ext uri="{FF2B5EF4-FFF2-40B4-BE49-F238E27FC236}">
                <a16:creationId xmlns:a16="http://schemas.microsoft.com/office/drawing/2014/main" id="{72490097-C77E-4A9A-811A-BBB99D9114B6}"/>
              </a:ext>
            </a:extLst>
          </p:cNvPr>
          <p:cNvCxnSpPr/>
          <p:nvPr/>
        </p:nvCxnSpPr>
        <p:spPr bwMode="gray">
          <a:xfrm>
            <a:off x="2399619" y="622300"/>
            <a:ext cx="0" cy="5334000"/>
          </a:xfrm>
          <a:prstGeom prst="line">
            <a:avLst/>
          </a:prstGeom>
          <a:ln w="19050" cap="flat" cmpd="sng">
            <a:solidFill>
              <a:srgbClr val="00148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8" name="AgendaEmphasisBar">
            <a:extLst>
              <a:ext uri="{FF2B5EF4-FFF2-40B4-BE49-F238E27FC236}">
                <a16:creationId xmlns:a16="http://schemas.microsoft.com/office/drawing/2014/main" id="{7630ED3E-9B70-40B4-964E-A14DD94E4F43}"/>
              </a:ext>
            </a:extLst>
          </p:cNvPr>
          <p:cNvSpPr/>
          <p:nvPr/>
        </p:nvSpPr>
        <p:spPr bwMode="gray">
          <a:xfrm>
            <a:off x="2399619" y="961005"/>
            <a:ext cx="127000" cy="467970"/>
          </a:xfrm>
          <a:prstGeom prst="rect">
            <a:avLst/>
          </a:prstGeom>
          <a:solidFill>
            <a:srgbClr val="00148C"/>
          </a:solidFill>
          <a:ln w="19050">
            <a:solidFill>
              <a:srgbClr val="0014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cxnSp>
        <p:nvCxnSpPr>
          <p:cNvPr id="31" name="AgendaSeparator1">
            <a:extLst>
              <a:ext uri="{FF2B5EF4-FFF2-40B4-BE49-F238E27FC236}">
                <a16:creationId xmlns:a16="http://schemas.microsoft.com/office/drawing/2014/main" id="{C376CF95-0704-40D1-9442-86385D78F031}"/>
              </a:ext>
            </a:extLst>
          </p:cNvPr>
          <p:cNvCxnSpPr/>
          <p:nvPr/>
        </p:nvCxnSpPr>
        <p:spPr bwMode="gray">
          <a:xfrm>
            <a:off x="2757027" y="144779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2" name="AgendaSeparator2">
            <a:extLst>
              <a:ext uri="{FF2B5EF4-FFF2-40B4-BE49-F238E27FC236}">
                <a16:creationId xmlns:a16="http://schemas.microsoft.com/office/drawing/2014/main" id="{C8923947-0CE4-42F0-91C9-569B5B8E215F}"/>
              </a:ext>
            </a:extLst>
          </p:cNvPr>
          <p:cNvCxnSpPr/>
          <p:nvPr/>
        </p:nvCxnSpPr>
        <p:spPr bwMode="gray">
          <a:xfrm>
            <a:off x="2757027" y="1921577"/>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3" name="AgendaSeparator3">
            <a:extLst>
              <a:ext uri="{FF2B5EF4-FFF2-40B4-BE49-F238E27FC236}">
                <a16:creationId xmlns:a16="http://schemas.microsoft.com/office/drawing/2014/main" id="{628B18FE-04DD-4E67-91B5-02DC0F2AF9AD}"/>
              </a:ext>
            </a:extLst>
          </p:cNvPr>
          <p:cNvCxnSpPr/>
          <p:nvPr/>
        </p:nvCxnSpPr>
        <p:spPr bwMode="gray">
          <a:xfrm>
            <a:off x="2757027" y="2395359"/>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4" name="AgendaSeparator4">
            <a:extLst>
              <a:ext uri="{FF2B5EF4-FFF2-40B4-BE49-F238E27FC236}">
                <a16:creationId xmlns:a16="http://schemas.microsoft.com/office/drawing/2014/main" id="{ADB0C0AC-FF6F-43A8-A28F-74A2105B6277}"/>
              </a:ext>
            </a:extLst>
          </p:cNvPr>
          <p:cNvCxnSpPr/>
          <p:nvPr/>
        </p:nvCxnSpPr>
        <p:spPr bwMode="gray">
          <a:xfrm>
            <a:off x="2757027" y="2869141"/>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5" name="AgendaSeparator5">
            <a:extLst>
              <a:ext uri="{FF2B5EF4-FFF2-40B4-BE49-F238E27FC236}">
                <a16:creationId xmlns:a16="http://schemas.microsoft.com/office/drawing/2014/main" id="{88BF72BC-DEC4-4F46-B4B1-ECDDF97A6A82}"/>
              </a:ext>
            </a:extLst>
          </p:cNvPr>
          <p:cNvCxnSpPr/>
          <p:nvPr/>
        </p:nvCxnSpPr>
        <p:spPr bwMode="gray">
          <a:xfrm>
            <a:off x="2757027" y="3342923"/>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0525A4D8-2C58-4C41-9E6A-F27AEBFEEE13}"/>
              </a:ext>
            </a:extLst>
          </p:cNvPr>
          <p:cNvSpPr>
            <a:spLocks noGrp="1"/>
          </p:cNvSpPr>
          <p:nvPr userDrawn="1">
            <p:ph type="body" sz="quarter" idx="10" hasCustomPrompt="1"/>
          </p:nvPr>
        </p:nvSpPr>
        <p:spPr>
          <a:xfrm>
            <a:off x="2760664" y="1118777"/>
            <a:ext cx="8701086" cy="2154436"/>
          </a:xfrm>
        </p:spPr>
        <p:txBody>
          <a:bodyPr/>
          <a:lstStyle>
            <a:lvl1pPr>
              <a:defRPr sz="2000"/>
            </a:lvl1pPr>
            <a:lvl2pPr>
              <a:defRPr sz="2000"/>
            </a:lvl2pPr>
            <a:lvl3pPr>
              <a:defRPr sz="2000"/>
            </a:lvl3pPr>
            <a:lvl4pPr>
              <a:defRPr sz="2000"/>
            </a:lvl4pPr>
            <a:lvl5pPr>
              <a:defRPr sz="2000"/>
            </a:lvl5pPr>
          </a:lstStyle>
          <a:p>
            <a:pPr lvl="0"/>
            <a:r>
              <a:rPr lang="en-US"/>
              <a:t>Table of contents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670040BB-3E35-4814-A165-60506001CB45}"/>
              </a:ext>
            </a:extLst>
          </p:cNvPr>
          <p:cNvSpPr>
            <a:spLocks noGrp="1"/>
          </p:cNvSpPr>
          <p:nvPr userDrawn="1">
            <p:ph type="body" sz="quarter" idx="12" hasCustomPrompt="1"/>
          </p:nvPr>
        </p:nvSpPr>
        <p:spPr>
          <a:xfrm>
            <a:off x="706202" y="622300"/>
            <a:ext cx="1428750" cy="552450"/>
          </a:xfrm>
        </p:spPr>
        <p:txBody>
          <a:bodyPr/>
          <a:lstStyle>
            <a:lvl1pPr>
              <a:defRPr sz="1200" spc="300">
                <a:solidFill>
                  <a:schemeClr val="tx1"/>
                </a:solidFill>
              </a:defRPr>
            </a:lvl1pPr>
            <a:lvl2pPr>
              <a:defRPr sz="1200" spc="300"/>
            </a:lvl2pPr>
            <a:lvl3pPr>
              <a:defRPr sz="1200" spc="300"/>
            </a:lvl3pPr>
            <a:lvl4pPr>
              <a:defRPr sz="1200" spc="300"/>
            </a:lvl4pPr>
            <a:lvl5pPr>
              <a:defRPr sz="1200" spc="300"/>
            </a:lvl5pPr>
          </a:lstStyle>
          <a:p>
            <a:pPr lvl="0"/>
            <a:r>
              <a:rPr lang="en-US"/>
              <a:t>PRES. TITLE</a:t>
            </a:r>
          </a:p>
        </p:txBody>
      </p:sp>
      <p:cxnSp>
        <p:nvCxnSpPr>
          <p:cNvPr id="13" name="AgendaSeparator2">
            <a:extLst>
              <a:ext uri="{FF2B5EF4-FFF2-40B4-BE49-F238E27FC236}">
                <a16:creationId xmlns:a16="http://schemas.microsoft.com/office/drawing/2014/main" id="{25D420B7-BE9A-42DF-BD1C-54E53492DF87}"/>
              </a:ext>
            </a:extLst>
          </p:cNvPr>
          <p:cNvCxnSpPr/>
          <p:nvPr userDrawn="1"/>
        </p:nvCxnSpPr>
        <p:spPr bwMode="gray">
          <a:xfrm>
            <a:off x="2757027" y="3816707"/>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4" name="AgendaSeparator2">
            <a:extLst>
              <a:ext uri="{FF2B5EF4-FFF2-40B4-BE49-F238E27FC236}">
                <a16:creationId xmlns:a16="http://schemas.microsoft.com/office/drawing/2014/main" id="{0B870E78-ABB0-4833-B66F-F2AD8F801081}"/>
              </a:ext>
            </a:extLst>
          </p:cNvPr>
          <p:cNvCxnSpPr/>
          <p:nvPr userDrawn="1"/>
        </p:nvCxnSpPr>
        <p:spPr bwMode="gray">
          <a:xfrm>
            <a:off x="2757027" y="425827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5" name="AgendaSeparator2">
            <a:extLst>
              <a:ext uri="{FF2B5EF4-FFF2-40B4-BE49-F238E27FC236}">
                <a16:creationId xmlns:a16="http://schemas.microsoft.com/office/drawing/2014/main" id="{5C28229C-6EA8-4083-9668-2EC8671001C3}"/>
              </a:ext>
            </a:extLst>
          </p:cNvPr>
          <p:cNvCxnSpPr/>
          <p:nvPr userDrawn="1"/>
        </p:nvCxnSpPr>
        <p:spPr bwMode="gray">
          <a:xfrm>
            <a:off x="2757027" y="469984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6" name="AgendaSeparator2">
            <a:extLst>
              <a:ext uri="{FF2B5EF4-FFF2-40B4-BE49-F238E27FC236}">
                <a16:creationId xmlns:a16="http://schemas.microsoft.com/office/drawing/2014/main" id="{E997E050-16F4-478E-A424-575EA60B3E24}"/>
              </a:ext>
            </a:extLst>
          </p:cNvPr>
          <p:cNvCxnSpPr/>
          <p:nvPr userDrawn="1"/>
        </p:nvCxnSpPr>
        <p:spPr bwMode="gray">
          <a:xfrm>
            <a:off x="2757027" y="5180491"/>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400579"/>
      </p:ext>
    </p:extLst>
  </p:cSld>
  <p:clrMapOvr>
    <a:masterClrMapping/>
  </p:clrMapOvr>
  <p:hf sldNum="0" hdr="0" dt="0"/>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Table of Contents">
    <p:bg>
      <p:bgPr>
        <a:solidFill>
          <a:schemeClr val="bg1"/>
        </a:solidFill>
        <a:effectLst/>
      </p:bgPr>
    </p:bg>
    <p:spTree>
      <p:nvGrpSpPr>
        <p:cNvPr id="1" name=""/>
        <p:cNvGrpSpPr/>
        <p:nvPr/>
      </p:nvGrpSpPr>
      <p:grpSpPr>
        <a:xfrm>
          <a:off x="0" y="0"/>
          <a:ext cx="0" cy="0"/>
          <a:chOff x="0" y="0"/>
          <a:chExt cx="0" cy="0"/>
        </a:xfrm>
      </p:grpSpPr>
      <p:sp>
        <p:nvSpPr>
          <p:cNvPr id="6" name="btfpLayoutConfig" hidden="1"/>
          <p:cNvSpPr txBox="1"/>
          <p:nvPr/>
        </p:nvSpPr>
        <p:spPr>
          <a:xfrm>
            <a:off x="12700" y="12700"/>
            <a:ext cx="611312" cy="88092"/>
          </a:xfrm>
          <a:prstGeom prst="rect">
            <a:avLst/>
          </a:prstGeom>
          <a:noFill/>
        </p:spPr>
        <p:txBody>
          <a:bodyPr vert="horz" wrap="none" lIns="36000" tIns="36000" rIns="36000" bIns="36000" rtlCol="0">
            <a:spAutoFit/>
          </a:bodyPr>
          <a:lstStyle/>
          <a:p>
            <a:r>
              <a:rPr lang="en-US" sz="100" dirty="0">
                <a:solidFill>
                  <a:srgbClr val="FFFFFF">
                    <a:alpha val="0"/>
                  </a:srgbClr>
                </a:solidFill>
              </a:rPr>
              <a:t>overall_0_131468226384557565 columns_1_131468226384557565 </a:t>
            </a:r>
          </a:p>
        </p:txBody>
      </p:sp>
      <p:cxnSp>
        <p:nvCxnSpPr>
          <p:cNvPr id="26" name="AgendaLine">
            <a:extLst>
              <a:ext uri="{FF2B5EF4-FFF2-40B4-BE49-F238E27FC236}">
                <a16:creationId xmlns:a16="http://schemas.microsoft.com/office/drawing/2014/main" id="{72490097-C77E-4A9A-811A-BBB99D9114B6}"/>
              </a:ext>
            </a:extLst>
          </p:cNvPr>
          <p:cNvCxnSpPr>
            <a:cxnSpLocks/>
          </p:cNvCxnSpPr>
          <p:nvPr/>
        </p:nvCxnSpPr>
        <p:spPr bwMode="gray">
          <a:xfrm>
            <a:off x="2399619" y="622300"/>
            <a:ext cx="0" cy="2249849"/>
          </a:xfrm>
          <a:prstGeom prst="line">
            <a:avLst/>
          </a:prstGeom>
          <a:ln w="19050" cap="flat" cmpd="sng">
            <a:solidFill>
              <a:srgbClr val="00148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8" name="AgendaEmphasisBar">
            <a:extLst>
              <a:ext uri="{FF2B5EF4-FFF2-40B4-BE49-F238E27FC236}">
                <a16:creationId xmlns:a16="http://schemas.microsoft.com/office/drawing/2014/main" id="{7630ED3E-9B70-40B4-964E-A14DD94E4F43}"/>
              </a:ext>
            </a:extLst>
          </p:cNvPr>
          <p:cNvSpPr/>
          <p:nvPr/>
        </p:nvSpPr>
        <p:spPr bwMode="gray">
          <a:xfrm>
            <a:off x="2399619" y="961005"/>
            <a:ext cx="127000" cy="467970"/>
          </a:xfrm>
          <a:prstGeom prst="rect">
            <a:avLst/>
          </a:prstGeom>
          <a:solidFill>
            <a:srgbClr val="00148C"/>
          </a:solidFill>
          <a:ln w="19050">
            <a:solidFill>
              <a:srgbClr val="0014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cxnSp>
        <p:nvCxnSpPr>
          <p:cNvPr id="31" name="AgendaSeparator1">
            <a:extLst>
              <a:ext uri="{FF2B5EF4-FFF2-40B4-BE49-F238E27FC236}">
                <a16:creationId xmlns:a16="http://schemas.microsoft.com/office/drawing/2014/main" id="{C376CF95-0704-40D1-9442-86385D78F031}"/>
              </a:ext>
            </a:extLst>
          </p:cNvPr>
          <p:cNvCxnSpPr/>
          <p:nvPr/>
        </p:nvCxnSpPr>
        <p:spPr bwMode="gray">
          <a:xfrm>
            <a:off x="2757027" y="144779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2" name="AgendaSeparator2">
            <a:extLst>
              <a:ext uri="{FF2B5EF4-FFF2-40B4-BE49-F238E27FC236}">
                <a16:creationId xmlns:a16="http://schemas.microsoft.com/office/drawing/2014/main" id="{C8923947-0CE4-42F0-91C9-569B5B8E215F}"/>
              </a:ext>
            </a:extLst>
          </p:cNvPr>
          <p:cNvCxnSpPr/>
          <p:nvPr/>
        </p:nvCxnSpPr>
        <p:spPr bwMode="gray">
          <a:xfrm>
            <a:off x="2757027" y="1921577"/>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3" name="AgendaSeparator3">
            <a:extLst>
              <a:ext uri="{FF2B5EF4-FFF2-40B4-BE49-F238E27FC236}">
                <a16:creationId xmlns:a16="http://schemas.microsoft.com/office/drawing/2014/main" id="{628B18FE-04DD-4E67-91B5-02DC0F2AF9AD}"/>
              </a:ext>
            </a:extLst>
          </p:cNvPr>
          <p:cNvCxnSpPr/>
          <p:nvPr/>
        </p:nvCxnSpPr>
        <p:spPr bwMode="gray">
          <a:xfrm>
            <a:off x="2757027" y="2395359"/>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0525A4D8-2C58-4C41-9E6A-F27AEBFEEE13}"/>
              </a:ext>
            </a:extLst>
          </p:cNvPr>
          <p:cNvSpPr>
            <a:spLocks noGrp="1"/>
          </p:cNvSpPr>
          <p:nvPr userDrawn="1">
            <p:ph type="body" sz="quarter" idx="10" hasCustomPrompt="1"/>
          </p:nvPr>
        </p:nvSpPr>
        <p:spPr>
          <a:xfrm>
            <a:off x="2760664" y="1118777"/>
            <a:ext cx="8701086" cy="2154436"/>
          </a:xfrm>
        </p:spPr>
        <p:txBody>
          <a:bodyPr/>
          <a:lstStyle>
            <a:lvl1pPr>
              <a:defRPr sz="2000"/>
            </a:lvl1pPr>
            <a:lvl2pPr>
              <a:defRPr sz="2000"/>
            </a:lvl2pPr>
            <a:lvl3pPr>
              <a:defRPr sz="2000"/>
            </a:lvl3pPr>
            <a:lvl4pPr>
              <a:defRPr sz="2000"/>
            </a:lvl4pPr>
            <a:lvl5pPr>
              <a:defRPr sz="2000"/>
            </a:lvl5pPr>
          </a:lstStyle>
          <a:p>
            <a:pPr lvl="0"/>
            <a:r>
              <a:rPr lang="en-US"/>
              <a:t>Table of contents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670040BB-3E35-4814-A165-60506001CB45}"/>
              </a:ext>
            </a:extLst>
          </p:cNvPr>
          <p:cNvSpPr>
            <a:spLocks noGrp="1"/>
          </p:cNvSpPr>
          <p:nvPr userDrawn="1">
            <p:ph type="body" sz="quarter" idx="12" hasCustomPrompt="1"/>
          </p:nvPr>
        </p:nvSpPr>
        <p:spPr>
          <a:xfrm>
            <a:off x="706202" y="622300"/>
            <a:ext cx="1428750" cy="552450"/>
          </a:xfrm>
        </p:spPr>
        <p:txBody>
          <a:bodyPr/>
          <a:lstStyle>
            <a:lvl1pPr>
              <a:defRPr sz="1200" spc="300">
                <a:solidFill>
                  <a:schemeClr val="tx1"/>
                </a:solidFill>
              </a:defRPr>
            </a:lvl1pPr>
            <a:lvl2pPr>
              <a:defRPr sz="1200" spc="300"/>
            </a:lvl2pPr>
            <a:lvl3pPr>
              <a:defRPr sz="1200" spc="300"/>
            </a:lvl3pPr>
            <a:lvl4pPr>
              <a:defRPr sz="1200" spc="300"/>
            </a:lvl4pPr>
            <a:lvl5pPr>
              <a:defRPr sz="1200" spc="300"/>
            </a:lvl5pPr>
          </a:lstStyle>
          <a:p>
            <a:pPr lvl="0"/>
            <a:r>
              <a:rPr lang="en-US"/>
              <a:t>PRES. TITLE</a:t>
            </a:r>
          </a:p>
        </p:txBody>
      </p:sp>
      <p:cxnSp>
        <p:nvCxnSpPr>
          <p:cNvPr id="17" name="AgendaSeparator1">
            <a:extLst>
              <a:ext uri="{FF2B5EF4-FFF2-40B4-BE49-F238E27FC236}">
                <a16:creationId xmlns:a16="http://schemas.microsoft.com/office/drawing/2014/main" id="{1C0490B8-BBA0-455D-9418-0602F78EDDEF}"/>
              </a:ext>
            </a:extLst>
          </p:cNvPr>
          <p:cNvCxnSpPr/>
          <p:nvPr userDrawn="1"/>
        </p:nvCxnSpPr>
        <p:spPr bwMode="gray">
          <a:xfrm>
            <a:off x="2757026" y="2872149"/>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52214"/>
      </p:ext>
    </p:extLst>
  </p:cSld>
  <p:clrMapOvr>
    <a:masterClrMapping/>
  </p:clrMapOvr>
  <p:hf sldNum="0" hdr="0" dt="0"/>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5" y="1411201"/>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52635199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a:xfrm>
            <a:off x="1499711" y="6352056"/>
            <a:ext cx="8730140" cy="169277"/>
          </a:xfrm>
          <a:prstGeom prst="rect">
            <a:avLst/>
          </a:prstGeom>
        </p:spPr>
        <p:txBody>
          <a:bodyPr/>
          <a:lstStyle/>
          <a:p>
            <a:pPr>
              <a:tabLst>
                <a:tab pos="989013" algn="l"/>
              </a:tabLst>
            </a:pPr>
            <a:r>
              <a:rPr lang="fr-FR" dirty="0"/>
              <a:t>| </a:t>
            </a:r>
            <a:r>
              <a:rPr lang="en-US" dirty="0"/>
              <a:t>Future of Heat Asset Engineering </a:t>
            </a:r>
            <a:r>
              <a:rPr lang="fr-FR" dirty="0"/>
              <a:t>| Jan 2021</a:t>
            </a:r>
          </a:p>
        </p:txBody>
      </p:sp>
    </p:spTree>
    <p:extLst>
      <p:ext uri="{BB962C8B-B14F-4D97-AF65-F5344CB8AC3E}">
        <p14:creationId xmlns:p14="http://schemas.microsoft.com/office/powerpoint/2010/main" val="3296507021"/>
      </p:ext>
    </p:extLst>
  </p:cSld>
  <p:clrMapOvr>
    <a:masterClrMapping/>
  </p:clrMapOvr>
  <p:transition>
    <p:fade/>
  </p:transition>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576000" y="1411203"/>
            <a:ext cx="5280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43103" y="1411203"/>
            <a:ext cx="5280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A43969A-04BA-4691-8904-28D335913BB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6AB8B2E-4ACB-42DB-9697-1EF9FCE4B33A}"/>
              </a:ext>
            </a:extLst>
          </p:cNvPr>
          <p:cNvSpPr>
            <a:spLocks noGrp="1"/>
          </p:cNvSpPr>
          <p:nvPr>
            <p:ph type="ftr" sz="quarter" idx="18"/>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18" name="Group 17">
            <a:extLst>
              <a:ext uri="{FF2B5EF4-FFF2-40B4-BE49-F238E27FC236}">
                <a16:creationId xmlns:a16="http://schemas.microsoft.com/office/drawing/2014/main" id="{4C6434DF-B7DB-47FB-A761-41C6BCBEE456}"/>
              </a:ext>
            </a:extLst>
          </p:cNvPr>
          <p:cNvGrpSpPr/>
          <p:nvPr/>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D2E85F5E-A67A-4EA1-8928-BDB5E3B90141}"/>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DB7C4644-CBEC-41C7-8354-A1F22178170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A7146992-DDED-4FC5-9905-CEEC4E048E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624A58E8-354C-4FAE-9221-46114E18087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210801766"/>
      </p:ext>
    </p:extLst>
  </p:cSld>
  <p:clrMapOvr>
    <a:masterClrMapping/>
  </p:clrMapOvr>
  <p:hf sldNum="0" hdr="0" dt="0"/>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2E28761-BEE7-4F9E-BFE0-5828B7915307}"/>
              </a:ext>
            </a:extLst>
          </p:cNvPr>
          <p:cNvSpPr>
            <a:spLocks noGrp="1"/>
          </p:cNvSpPr>
          <p:nvPr>
            <p:ph type="body" sz="quarter" idx="16"/>
          </p:nvPr>
        </p:nvSpPr>
        <p:spPr>
          <a:xfrm>
            <a:off x="576000" y="1411203"/>
            <a:ext cx="72472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DDB6B39-A484-404E-855D-FAC0DFB9AE9C}"/>
              </a:ext>
            </a:extLst>
          </p:cNvPr>
          <p:cNvSpPr>
            <a:spLocks noGrp="1"/>
          </p:cNvSpPr>
          <p:nvPr>
            <p:ph type="title"/>
          </p:nvPr>
        </p:nvSpPr>
        <p:spPr>
          <a:xfrm>
            <a:off x="575735" y="361387"/>
            <a:ext cx="72472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C9BED01-51EC-4BE5-A506-18A9A29A6E58}"/>
              </a:ext>
            </a:extLst>
          </p:cNvPr>
          <p:cNvSpPr>
            <a:spLocks noGrp="1"/>
          </p:cNvSpPr>
          <p:nvPr>
            <p:ph type="ftr" sz="quarter" idx="17"/>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15" name="Group 14">
            <a:extLst>
              <a:ext uri="{FF2B5EF4-FFF2-40B4-BE49-F238E27FC236}">
                <a16:creationId xmlns:a16="http://schemas.microsoft.com/office/drawing/2014/main" id="{64B11AB0-23E7-4D32-AAA3-A400DB4600E4}"/>
              </a:ext>
            </a:extLst>
          </p:cNvPr>
          <p:cNvGrpSpPr/>
          <p:nvPr/>
        </p:nvGrpSpPr>
        <p:grpSpPr>
          <a:xfrm>
            <a:off x="12275233" y="0"/>
            <a:ext cx="2706315" cy="1919363"/>
            <a:chOff x="3528102" y="847657"/>
            <a:chExt cx="2029736" cy="1919363"/>
          </a:xfrm>
        </p:grpSpPr>
        <p:sp>
          <p:nvSpPr>
            <p:cNvPr id="17" name="Guidance note">
              <a:extLst>
                <a:ext uri="{FF2B5EF4-FFF2-40B4-BE49-F238E27FC236}">
                  <a16:creationId xmlns:a16="http://schemas.microsoft.com/office/drawing/2014/main" id="{D2026BFD-DC2F-465F-BE68-7BD706A827A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E295DECA-DF07-43CC-9B27-982E889A75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465295537"/>
      </p:ext>
    </p:extLst>
  </p:cSld>
  <p:clrMapOvr>
    <a:masterClrMapping/>
  </p:clrMapOvr>
  <p:hf sldNum="0" hdr="0" dt="0"/>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6" y="1411291"/>
            <a:ext cx="7247465" cy="18847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p:nvGrpSpPr>
        <p:grpSpPr>
          <a:xfrm>
            <a:off x="12275233" y="0"/>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511680360"/>
      </p:ext>
    </p:extLst>
  </p:cSld>
  <p:clrMapOvr>
    <a:masterClrMapping/>
  </p:clrMapOvr>
  <p:transition>
    <p:fade/>
  </p:transition>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348385" y="1411203"/>
            <a:ext cx="5280000" cy="4605867"/>
          </a:xfrm>
          <a:solidFill>
            <a:schemeClr val="bg1">
              <a:lumMod val="95000"/>
            </a:schemeClr>
          </a:solidFill>
        </p:spPr>
        <p:txBody>
          <a:bodyPr anchor="ctr">
            <a:noAutofit/>
          </a:bodyPr>
          <a:lstStyle>
            <a:lvl1pPr algn="ctr">
              <a:defRPr/>
            </a:lvl1pPr>
          </a:lstStyle>
          <a:p>
            <a:r>
              <a:rPr lang="en-GB" dirty="0"/>
              <a:t>INSERT PICTURE</a:t>
            </a:r>
          </a:p>
        </p:txBody>
      </p:sp>
      <p:sp>
        <p:nvSpPr>
          <p:cNvPr id="3" name="Title 2">
            <a:extLst>
              <a:ext uri="{FF2B5EF4-FFF2-40B4-BE49-F238E27FC236}">
                <a16:creationId xmlns:a16="http://schemas.microsoft.com/office/drawing/2014/main" id="{2B8DB7F6-E63A-426C-A50D-5672A519A313}"/>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74301A2-F4D0-49A7-BEB1-3B49E6FFEF6C}"/>
              </a:ext>
            </a:extLst>
          </p:cNvPr>
          <p:cNvSpPr>
            <a:spLocks noGrp="1"/>
          </p:cNvSpPr>
          <p:nvPr>
            <p:ph type="body" sz="quarter" idx="16"/>
          </p:nvPr>
        </p:nvSpPr>
        <p:spPr>
          <a:xfrm>
            <a:off x="576000" y="1411203"/>
            <a:ext cx="5280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00F2AAE-B26F-4BB1-99D0-8D5175CBC3C9}"/>
              </a:ext>
            </a:extLst>
          </p:cNvPr>
          <p:cNvSpPr>
            <a:spLocks noGrp="1"/>
          </p:cNvSpPr>
          <p:nvPr>
            <p:ph type="ftr" sz="quarter" idx="19"/>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18" name="Group 17">
            <a:extLst>
              <a:ext uri="{FF2B5EF4-FFF2-40B4-BE49-F238E27FC236}">
                <a16:creationId xmlns:a16="http://schemas.microsoft.com/office/drawing/2014/main" id="{40670C7F-E6AE-4FA0-9D69-67BE0D9FC67D}"/>
              </a:ext>
            </a:extLst>
          </p:cNvPr>
          <p:cNvGrpSpPr/>
          <p:nvPr/>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3204813E-3D1C-4261-BB7C-3C9600EA8B28}"/>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C77AD42B-4211-406A-BF20-2AE1C6629F4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2083038A-207F-4F28-8A9D-85C7699D2E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12563D1B-FBB7-4F54-8D95-88DC043D339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0AD58A0D-7992-446C-BA77-7B3856412357}"/>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222204241"/>
      </p:ext>
    </p:extLst>
  </p:cSld>
  <p:clrMapOvr>
    <a:masterClrMapping/>
  </p:clrMapOvr>
  <p:hf sldNum="0" hdr="0" dt="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7" y="1411203"/>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BB4CB7E3-3CBF-4FC0-B591-EFD19DEE9303}"/>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342347824"/>
      </p:ext>
    </p:extLst>
  </p:cSld>
  <p:clrMapOvr>
    <a:masterClrMapping/>
  </p:clrMapOvr>
  <p:hf sldNum="0" hdr="0" dt="0"/>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3239BF15-FD89-4F93-BE57-D3F7D4EDE917}"/>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3CEF68A4-66C1-485F-9F82-50A8CC2FCE7A}"/>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D05538AE-5CD3-4DA6-8A95-0BEA5E6BAD33}"/>
              </a:ext>
            </a:extLst>
          </p:cNvPr>
          <p:cNvSpPr>
            <a:spLocks noGrp="1"/>
          </p:cNvSpPr>
          <p:nvPr>
            <p:ph type="body" sz="quarter" idx="16"/>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F477B4E1-B731-4277-9CA6-05249DEE76B0}"/>
              </a:ext>
            </a:extLst>
          </p:cNvPr>
          <p:cNvSpPr>
            <a:spLocks noGrp="1"/>
          </p:cNvSpPr>
          <p:nvPr>
            <p:ph type="ftr" sz="quarter" idx="21"/>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02656FC6-B38D-4009-9A37-641A2A3B4A07}"/>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2C5A0EA9-5B91-4233-8CB2-C6963F9194E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3D57576C-25B3-4AEC-8079-28EA4DA3ECB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5894BDB4-7E98-499E-A45E-42C3063C1E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3E0694C5-142D-4E90-8AEF-26B71E3B737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03642268"/>
      </p:ext>
    </p:extLst>
  </p:cSld>
  <p:clrMapOvr>
    <a:masterClrMapping/>
  </p:clrMapOvr>
  <p:hf sldNum="0" hdr="0" dt="0"/>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576251" y="1411200"/>
            <a:ext cx="3456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1A9DBA8-9483-4109-86B4-B4725A6FA769}"/>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CA542DC9-775F-4FFB-82B1-21F73B3152B3}"/>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C1C7C113-5739-4556-B788-555357C292BD}"/>
              </a:ext>
            </a:extLst>
          </p:cNvPr>
          <p:cNvSpPr>
            <a:spLocks noGrp="1"/>
          </p:cNvSpPr>
          <p:nvPr>
            <p:ph type="ftr" sz="quarter" idx="21"/>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FF34DDE4-5690-4F57-9DE4-E094FC2E198F}"/>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8B8A056F-1043-4246-9501-BFB93AB938A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5C708E02-D0E6-4878-BE82-A505451F3BC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B871E578-2D64-405D-95FF-52E38277E0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88BDE401-B519-4294-8E42-BEFC27E78491}"/>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66975190"/>
      </p:ext>
    </p:extLst>
  </p:cSld>
  <p:clrMapOvr>
    <a:masterClrMapping/>
  </p:clrMapOvr>
  <p:hf sldNum="0" hd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ey message +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171351" y="1411200"/>
            <a:ext cx="3456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4" name="Text Placeholder 3">
            <a:extLst>
              <a:ext uri="{FF2B5EF4-FFF2-40B4-BE49-F238E27FC236}">
                <a16:creationId xmlns:a16="http://schemas.microsoft.com/office/drawing/2014/main" id="{2F3BD0BD-3C2C-4E98-A07E-8E35E572B7E6}"/>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62DC67DB-F025-4699-95BF-188CAF61A0FE}"/>
              </a:ext>
            </a:extLst>
          </p:cNvPr>
          <p:cNvSpPr>
            <a:spLocks noGrp="1"/>
          </p:cNvSpPr>
          <p:nvPr>
            <p:ph type="body" sz="quarter" idx="21"/>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8AD5A774-5520-46CE-83A7-C47A71CD579C}"/>
              </a:ext>
            </a:extLst>
          </p:cNvPr>
          <p:cNvSpPr>
            <a:spLocks noGrp="1"/>
          </p:cNvSpPr>
          <p:nvPr>
            <p:ph type="ftr" sz="quarter" idx="22"/>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E471D956-F54C-42E6-97F5-B2A9E0C37292}"/>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400A7CBC-11BC-46A0-8FAE-C2F6B9F4154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FD974BB9-657F-4E9E-A3B4-400435492E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DF25CC54-9642-4457-ACEB-5A47DD1F33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5C874F7F-D038-4411-A17A-D985B2A6D07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535479939"/>
      </p:ext>
    </p:extLst>
  </p:cSld>
  <p:clrMapOvr>
    <a:masterClrMapping/>
  </p:clrMapOvr>
  <p:hf sldNum="0" hdr="0" dt="0"/>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171351" y="1411200"/>
            <a:ext cx="3456000" cy="4605251"/>
          </a:xfrm>
          <a:prstGeom prst="rect">
            <a:avLst/>
          </a:prstGeom>
        </p:spPr>
        <p:txBody>
          <a:bodyPr>
            <a:noAutofit/>
          </a:bodyPr>
          <a:lstStyle>
            <a:lvl1pPr>
              <a:defRPr/>
            </a:lvl1pPr>
          </a:lstStyle>
          <a:p>
            <a:endParaRPr dirty="0"/>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805A7200-546C-4CD2-8512-AE22785AD60D}"/>
              </a:ext>
            </a:extLst>
          </p:cNvPr>
          <p:cNvSpPr>
            <a:spLocks noGrp="1"/>
          </p:cNvSpPr>
          <p:nvPr>
            <p:ph type="body" sz="quarter" idx="16"/>
          </p:nvPr>
        </p:nvSpPr>
        <p:spPr>
          <a:xfrm>
            <a:off x="576002" y="1411203"/>
            <a:ext cx="7236031"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E0FB516A-6D40-433C-A73C-2159431C5E63}"/>
              </a:ext>
            </a:extLst>
          </p:cNvPr>
          <p:cNvSpPr>
            <a:spLocks noGrp="1"/>
          </p:cNvSpPr>
          <p:nvPr>
            <p:ph type="ftr" sz="quarter" idx="17"/>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17" name="Group 16">
            <a:extLst>
              <a:ext uri="{FF2B5EF4-FFF2-40B4-BE49-F238E27FC236}">
                <a16:creationId xmlns:a16="http://schemas.microsoft.com/office/drawing/2014/main" id="{3EDC6671-7B7A-4335-AA2E-6E7D447A9D79}"/>
              </a:ext>
            </a:extLst>
          </p:cNvPr>
          <p:cNvGrpSpPr/>
          <p:nvPr/>
        </p:nvGrpSpPr>
        <p:grpSpPr>
          <a:xfrm>
            <a:off x="12275233" y="0"/>
            <a:ext cx="2706315" cy="1919363"/>
            <a:chOff x="3528102" y="847657"/>
            <a:chExt cx="2029736" cy="1919363"/>
          </a:xfrm>
        </p:grpSpPr>
        <p:sp>
          <p:nvSpPr>
            <p:cNvPr id="18" name="Guidance note">
              <a:extLst>
                <a:ext uri="{FF2B5EF4-FFF2-40B4-BE49-F238E27FC236}">
                  <a16:creationId xmlns:a16="http://schemas.microsoft.com/office/drawing/2014/main" id="{AC52E78A-DE55-4FC2-B3D2-20F4BB9E1805}"/>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FE789A62-6F85-4693-8CCC-0B996B2F8DA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0EFD2A87-F500-4549-BBEB-6514E8A5C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Rounded Rectangle 20">
                <a:extLst>
                  <a:ext uri="{FF2B5EF4-FFF2-40B4-BE49-F238E27FC236}">
                    <a16:creationId xmlns:a16="http://schemas.microsoft.com/office/drawing/2014/main" id="{20F0A855-BCAC-4922-B40F-3D60A82EC65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 name="Guidance note">
            <a:extLst>
              <a:ext uri="{FF2B5EF4-FFF2-40B4-BE49-F238E27FC236}">
                <a16:creationId xmlns:a16="http://schemas.microsoft.com/office/drawing/2014/main" id="{AB8749D2-7DBB-4CD8-8D11-2DA6629F2E04}"/>
              </a:ext>
            </a:extLst>
          </p:cNvPr>
          <p:cNvSpPr/>
          <p:nvPr/>
        </p:nvSpPr>
        <p:spPr>
          <a:xfrm>
            <a:off x="12275233" y="2167654"/>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717051586"/>
      </p:ext>
    </p:extLst>
  </p:cSld>
  <p:clrMapOvr>
    <a:masterClrMapping/>
  </p:clrMapOvr>
  <p:hf sldNum="0"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3239BF15-FD89-4F93-BE57-D3F7D4EDE917}"/>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3CEF68A4-66C1-485F-9F82-50A8CC2FCE7A}"/>
              </a:ext>
            </a:extLst>
          </p:cNvPr>
          <p:cNvSpPr>
            <a:spLocks noGrp="1"/>
          </p:cNvSpPr>
          <p:nvPr>
            <p:ph type="body" sz="quarter" idx="20"/>
          </p:nvPr>
        </p:nvSpPr>
        <p:spPr>
          <a:xfrm>
            <a:off x="8171351"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D05538AE-5CD3-4DA6-8A95-0BEA5E6BAD33}"/>
              </a:ext>
            </a:extLst>
          </p:cNvPr>
          <p:cNvSpPr>
            <a:spLocks noGrp="1"/>
          </p:cNvSpPr>
          <p:nvPr>
            <p:ph type="body" sz="quarter" idx="16"/>
          </p:nvPr>
        </p:nvSpPr>
        <p:spPr>
          <a:xfrm>
            <a:off x="576000"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F477B4E1-B731-4277-9CA6-05249DEE76B0}"/>
              </a:ext>
            </a:extLst>
          </p:cNvPr>
          <p:cNvSpPr>
            <a:spLocks noGrp="1"/>
          </p:cNvSpPr>
          <p:nvPr>
            <p:ph type="ftr" sz="quarter" idx="21"/>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02656FC6-B38D-4009-9A37-641A2A3B4A07}"/>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2C5A0EA9-5B91-4233-8CB2-C6963F9194E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3D57576C-25B3-4AEC-8079-28EA4DA3ECB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5894BDB4-7E98-499E-A45E-42C3063C1E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3E0694C5-142D-4E90-8AEF-26B71E3B737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8939332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9A2A087D-51A7-4911-8C49-D5567C7BEC63}"/>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15A6DD53-9DDF-4380-943D-FEAEF1E2B391}"/>
              </a:ext>
            </a:extLst>
          </p:cNvPr>
          <p:cNvSpPr>
            <a:spLocks noGrp="1"/>
          </p:cNvSpPr>
          <p:nvPr>
            <p:ph type="body" sz="quarter" idx="16"/>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hart Placeholder 5">
            <a:extLst>
              <a:ext uri="{FF2B5EF4-FFF2-40B4-BE49-F238E27FC236}">
                <a16:creationId xmlns:a16="http://schemas.microsoft.com/office/drawing/2014/main" id="{C8B1CE67-807C-4CD8-846B-75ED6BA28B09}"/>
              </a:ext>
            </a:extLst>
          </p:cNvPr>
          <p:cNvSpPr>
            <a:spLocks noGrp="1"/>
          </p:cNvSpPr>
          <p:nvPr>
            <p:ph type="chart" sz="quarter" idx="15" hasCustomPrompt="1"/>
          </p:nvPr>
        </p:nvSpPr>
        <p:spPr>
          <a:xfrm>
            <a:off x="8171351" y="1411200"/>
            <a:ext cx="3456000" cy="4605251"/>
          </a:xfrm>
          <a:prstGeom prst="rect">
            <a:avLst/>
          </a:prstGeom>
        </p:spPr>
        <p:txBody>
          <a:bodyPr>
            <a:noAutofit/>
          </a:bodyPr>
          <a:lstStyle>
            <a:lvl1pPr>
              <a:defRPr/>
            </a:lvl1pPr>
          </a:lstStyle>
          <a:p>
            <a:endParaRPr dirty="0"/>
          </a:p>
        </p:txBody>
      </p:sp>
      <p:sp>
        <p:nvSpPr>
          <p:cNvPr id="2" name="Footer Placeholder 1">
            <a:extLst>
              <a:ext uri="{FF2B5EF4-FFF2-40B4-BE49-F238E27FC236}">
                <a16:creationId xmlns:a16="http://schemas.microsoft.com/office/drawing/2014/main" id="{4E5ECD47-6924-4412-A2BE-E25358505E38}"/>
              </a:ext>
            </a:extLst>
          </p:cNvPr>
          <p:cNvSpPr>
            <a:spLocks noGrp="1"/>
          </p:cNvSpPr>
          <p:nvPr>
            <p:ph type="ftr" sz="quarter" idx="20"/>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F25C9E25-E8FC-4571-9F0E-B6FC7339C362}"/>
              </a:ext>
            </a:extLst>
          </p:cNvPr>
          <p:cNvGrpSpPr/>
          <p:nvPr/>
        </p:nvGrpSpPr>
        <p:grpSpPr>
          <a:xfrm>
            <a:off x="12275233" y="0"/>
            <a:ext cx="2706315" cy="1919363"/>
            <a:chOff x="3528102" y="847657"/>
            <a:chExt cx="2029736" cy="1919363"/>
          </a:xfrm>
        </p:grpSpPr>
        <p:sp>
          <p:nvSpPr>
            <p:cNvPr id="22" name="Guidance note">
              <a:extLst>
                <a:ext uri="{FF2B5EF4-FFF2-40B4-BE49-F238E27FC236}">
                  <a16:creationId xmlns:a16="http://schemas.microsoft.com/office/drawing/2014/main" id="{F38568F4-5A0F-40F0-8FBB-6422E0277B94}"/>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3" name="Group 22">
              <a:extLst>
                <a:ext uri="{FF2B5EF4-FFF2-40B4-BE49-F238E27FC236}">
                  <a16:creationId xmlns:a16="http://schemas.microsoft.com/office/drawing/2014/main" id="{3190E118-6008-404D-9BBA-3301784485B7}"/>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4" name="Picture 3">
                <a:extLst>
                  <a:ext uri="{FF2B5EF4-FFF2-40B4-BE49-F238E27FC236}">
                    <a16:creationId xmlns:a16="http://schemas.microsoft.com/office/drawing/2014/main" id="{44EEBD36-BB27-4765-8BDA-4AC6ADE187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D577D016-345B-492E-B8FD-385F82685C5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6" name="Guidance note">
            <a:extLst>
              <a:ext uri="{FF2B5EF4-FFF2-40B4-BE49-F238E27FC236}">
                <a16:creationId xmlns:a16="http://schemas.microsoft.com/office/drawing/2014/main" id="{9D013CB9-7A39-492E-8FF3-5B7C01C0C051}"/>
              </a:ext>
            </a:extLst>
          </p:cNvPr>
          <p:cNvSpPr/>
          <p:nvPr/>
        </p:nvSpPr>
        <p:spPr>
          <a:xfrm>
            <a:off x="12275233" y="2167654"/>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989207739"/>
      </p:ext>
    </p:extLst>
  </p:cSld>
  <p:clrMapOvr>
    <a:masterClrMapping/>
  </p:clrMapOvr>
  <p:hf sldNum="0" hdr="0" dt="0"/>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sp>
        <p:nvSpPr>
          <p:cNvPr id="11" name="Guidance note">
            <a:extLst>
              <a:ext uri="{FF2B5EF4-FFF2-40B4-BE49-F238E27FC236}">
                <a16:creationId xmlns:a16="http://schemas.microsoft.com/office/drawing/2014/main" id="{E500F763-0BC0-4580-A71D-6F0F9287C7D7}"/>
              </a:ext>
            </a:extLst>
          </p:cNvPr>
          <p:cNvSpPr/>
          <p:nvPr/>
        </p:nvSpPr>
        <p:spPr>
          <a:xfrm>
            <a:off x="12275233" y="48039"/>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468363385"/>
      </p:ext>
    </p:extLst>
  </p:cSld>
  <p:clrMapOvr>
    <a:masterClrMapping/>
  </p:clrMapOvr>
  <p:transition>
    <p:fade/>
  </p:transition>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1" name="Chart Placeholder 5">
            <a:extLst>
              <a:ext uri="{FF2B5EF4-FFF2-40B4-BE49-F238E27FC236}">
                <a16:creationId xmlns:a16="http://schemas.microsoft.com/office/drawing/2014/main" id="{1C4F4322-D9B2-4866-91BC-CE30013F9C31}"/>
              </a:ext>
            </a:extLst>
          </p:cNvPr>
          <p:cNvSpPr>
            <a:spLocks noGrp="1"/>
          </p:cNvSpPr>
          <p:nvPr>
            <p:ph type="chart" sz="quarter" idx="15" hasCustomPrompt="1"/>
          </p:nvPr>
        </p:nvSpPr>
        <p:spPr>
          <a:xfrm>
            <a:off x="576002" y="1411200"/>
            <a:ext cx="7235849" cy="4605251"/>
          </a:xfrm>
          <a:prstGeom prst="rect">
            <a:avLst/>
          </a:prstGeom>
        </p:spPr>
        <p:txBody>
          <a:bodyPr>
            <a:noAutofit/>
          </a:bodyPr>
          <a:lstStyle>
            <a:lvl1pPr>
              <a:defRPr>
                <a:solidFill>
                  <a:schemeClr val="accent1"/>
                </a:solidFill>
              </a:defRPr>
            </a:lvl1pPr>
          </a:lstStyle>
          <a:p>
            <a:endParaRPr dirty="0"/>
          </a:p>
        </p:txBody>
      </p:sp>
      <p:sp>
        <p:nvSpPr>
          <p:cNvPr id="12" name="Text Placeholder 3">
            <a:extLst>
              <a:ext uri="{FF2B5EF4-FFF2-40B4-BE49-F238E27FC236}">
                <a16:creationId xmlns:a16="http://schemas.microsoft.com/office/drawing/2014/main" id="{B140EA8A-2794-4FB3-AE84-064BAD779C1A}"/>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a:extLst>
              <a:ext uri="{FF2B5EF4-FFF2-40B4-BE49-F238E27FC236}">
                <a16:creationId xmlns:a16="http://schemas.microsoft.com/office/drawing/2014/main" id="{1F594337-D71F-4452-9B0B-D6503E4CB2A5}"/>
              </a:ext>
            </a:extLst>
          </p:cNvPr>
          <p:cNvSpPr>
            <a:spLocks noGrp="1"/>
          </p:cNvSpPr>
          <p:nvPr>
            <p:ph type="ftr" sz="quarter" idx="21"/>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18" name="Group 17">
            <a:extLst>
              <a:ext uri="{FF2B5EF4-FFF2-40B4-BE49-F238E27FC236}">
                <a16:creationId xmlns:a16="http://schemas.microsoft.com/office/drawing/2014/main" id="{2861E30F-6459-4AFC-83CA-311330B6D9C3}"/>
              </a:ext>
            </a:extLst>
          </p:cNvPr>
          <p:cNvGrpSpPr/>
          <p:nvPr/>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147618E9-B2CB-46E3-90AC-FB695B42D0B8}"/>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5450CBFE-44AD-4851-A612-C05B09FE41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0505B33C-733C-4596-A82F-BCD597EEEE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D89FBB89-BAB9-427C-8729-18E2CAC8B70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Guidance note">
            <a:extLst>
              <a:ext uri="{FF2B5EF4-FFF2-40B4-BE49-F238E27FC236}">
                <a16:creationId xmlns:a16="http://schemas.microsoft.com/office/drawing/2014/main" id="{92A2E805-D252-459F-A769-05770E51662A}"/>
              </a:ext>
            </a:extLst>
          </p:cNvPr>
          <p:cNvSpPr/>
          <p:nvPr/>
        </p:nvSpPr>
        <p:spPr>
          <a:xfrm>
            <a:off x="12275233" y="2167654"/>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798356147"/>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V x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5F1110-D46C-45FE-84D5-25150A01F2E3}"/>
              </a:ext>
            </a:extLst>
          </p:cNvPr>
          <p:cNvCxnSpPr>
            <a:cxnSpLocks/>
          </p:cNvCxnSpPr>
          <p:nvPr/>
        </p:nvCxnSpPr>
        <p:spPr>
          <a:xfrm>
            <a:off x="576000" y="2957420"/>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576000" y="3081532"/>
            <a:ext cx="3456517"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180000" indent="-180000">
              <a:spcBef>
                <a:spcPts val="0"/>
              </a:spcBef>
              <a:spcAft>
                <a:spcPts val="200"/>
              </a:spcAft>
              <a:buFont typeface="Arial" panose="020B0604020202020204" pitchFamily="34" charset="0"/>
              <a:buChar char="•"/>
              <a:defRPr sz="1200">
                <a:solidFill>
                  <a:schemeClr val="accent1"/>
                </a:solidFill>
              </a:defRPr>
            </a:lvl4pPr>
            <a:lvl5pPr marL="360000" indent="-180000">
              <a:spcBef>
                <a:spcPts val="0"/>
              </a:spcBef>
              <a:spcAft>
                <a:spcPts val="200"/>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15FAB969-E9CD-47AE-A674-9967D0CDE234}"/>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3AD3EE4F-FC86-4DD9-B188-50DCAE5DAB67}"/>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4">
            <a:extLst>
              <a:ext uri="{FF2B5EF4-FFF2-40B4-BE49-F238E27FC236}">
                <a16:creationId xmlns:a16="http://schemas.microsoft.com/office/drawing/2014/main" id="{43936335-C01E-4241-A7E9-5E20EE44CDD6}"/>
              </a:ext>
            </a:extLst>
          </p:cNvPr>
          <p:cNvSpPr>
            <a:spLocks noGrp="1"/>
          </p:cNvSpPr>
          <p:nvPr>
            <p:ph type="pic" sz="quarter" idx="24"/>
          </p:nvPr>
        </p:nvSpPr>
        <p:spPr>
          <a:xfrm>
            <a:off x="576002" y="1411200"/>
            <a:ext cx="1519073" cy="142413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3" name="Footer Placeholder 2">
            <a:extLst>
              <a:ext uri="{FF2B5EF4-FFF2-40B4-BE49-F238E27FC236}">
                <a16:creationId xmlns:a16="http://schemas.microsoft.com/office/drawing/2014/main" id="{4B0B7FDC-E0A3-43D4-9902-AED23E78E01F}"/>
              </a:ext>
            </a:extLst>
          </p:cNvPr>
          <p:cNvSpPr>
            <a:spLocks noGrp="1"/>
          </p:cNvSpPr>
          <p:nvPr>
            <p:ph type="ftr" sz="quarter" idx="25"/>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53214B26-A356-4BD8-9F58-D09DC99C22FD}"/>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81A23DAF-8FC2-441C-8C99-87C6647F17EC}"/>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EC11E653-4CAB-425D-8004-DEA503A36CC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45CC2795-175A-465A-BBD1-23123280D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739F6317-21C8-477C-BEFB-AB9B449C491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B00631CA-76AD-4F4A-9EF3-DA3EC83C19B0}"/>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05394675"/>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p:nvCxnSpPr>
        <p:spPr>
          <a:xfrm>
            <a:off x="576000"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576002"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p:nvCxnSpPr>
        <p:spPr>
          <a:xfrm>
            <a:off x="4369308"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E4984C-A870-48D7-A38E-4D226B28CF21}"/>
              </a:ext>
            </a:extLst>
          </p:cNvPr>
          <p:cNvCxnSpPr>
            <a:cxnSpLocks/>
          </p:cNvCxnSpPr>
          <p:nvPr/>
        </p:nvCxnSpPr>
        <p:spPr>
          <a:xfrm>
            <a:off x="8171351"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782233" y="1416004"/>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180000" indent="-180000">
              <a:spcBef>
                <a:spcPts val="0"/>
              </a:spcBef>
              <a:spcAft>
                <a:spcPts val="200"/>
              </a:spcAft>
              <a:buFont typeface="Arial" panose="020B0604020202020204" pitchFamily="34" charset="0"/>
              <a:buChar char="•"/>
              <a:defRPr sz="900">
                <a:solidFill>
                  <a:schemeClr val="accent1"/>
                </a:solidFill>
              </a:defRPr>
            </a:lvl4pPr>
            <a:lvl5pPr marL="360000" indent="-180000">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3">
            <a:extLst>
              <a:ext uri="{FF2B5EF4-FFF2-40B4-BE49-F238E27FC236}">
                <a16:creationId xmlns:a16="http://schemas.microsoft.com/office/drawing/2014/main" id="{653E0A5E-AD07-47E3-9143-3A7259FD6E68}"/>
              </a:ext>
            </a:extLst>
          </p:cNvPr>
          <p:cNvSpPr>
            <a:spLocks noGrp="1"/>
          </p:cNvSpPr>
          <p:nvPr>
            <p:ph type="body" sz="quarter" idx="19"/>
          </p:nvPr>
        </p:nvSpPr>
        <p:spPr>
          <a:xfrm>
            <a:off x="4379084"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2A179D61-76EB-4C0B-B96F-B08412AECC85}"/>
              </a:ext>
            </a:extLst>
          </p:cNvPr>
          <p:cNvSpPr>
            <a:spLocks noGrp="1"/>
          </p:cNvSpPr>
          <p:nvPr>
            <p:ph type="body" sz="quarter" idx="20"/>
          </p:nvPr>
        </p:nvSpPr>
        <p:spPr>
          <a:xfrm>
            <a:off x="8171351"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01FE71AD-7A69-46C3-815E-F0338C68109A}"/>
              </a:ext>
            </a:extLst>
          </p:cNvPr>
          <p:cNvSpPr>
            <a:spLocks noGrp="1"/>
          </p:cNvSpPr>
          <p:nvPr>
            <p:ph type="body" sz="quarter" idx="16"/>
          </p:nvPr>
        </p:nvSpPr>
        <p:spPr>
          <a:xfrm>
            <a:off x="576000"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4">
            <a:extLst>
              <a:ext uri="{FF2B5EF4-FFF2-40B4-BE49-F238E27FC236}">
                <a16:creationId xmlns:a16="http://schemas.microsoft.com/office/drawing/2014/main" id="{3A7CD173-48CA-458C-9413-93055C6DD7BE}"/>
              </a:ext>
            </a:extLst>
          </p:cNvPr>
          <p:cNvSpPr>
            <a:spLocks noGrp="1"/>
          </p:cNvSpPr>
          <p:nvPr>
            <p:ph type="pic" sz="quarter" idx="33"/>
          </p:nvPr>
        </p:nvSpPr>
        <p:spPr>
          <a:xfrm>
            <a:off x="4379886"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25" name="Text Placeholder 10">
            <a:extLst>
              <a:ext uri="{FF2B5EF4-FFF2-40B4-BE49-F238E27FC236}">
                <a16:creationId xmlns:a16="http://schemas.microsoft.com/office/drawing/2014/main" id="{02BE2F95-7894-412C-B919-222366E001E9}"/>
              </a:ext>
            </a:extLst>
          </p:cNvPr>
          <p:cNvSpPr>
            <a:spLocks noGrp="1"/>
          </p:cNvSpPr>
          <p:nvPr>
            <p:ph type="body" sz="quarter" idx="34"/>
          </p:nvPr>
        </p:nvSpPr>
        <p:spPr>
          <a:xfrm>
            <a:off x="5575300" y="1416004"/>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Picture Placeholder 4">
            <a:extLst>
              <a:ext uri="{FF2B5EF4-FFF2-40B4-BE49-F238E27FC236}">
                <a16:creationId xmlns:a16="http://schemas.microsoft.com/office/drawing/2014/main" id="{8D19424F-8E75-423E-81DA-8283751A6B54}"/>
              </a:ext>
            </a:extLst>
          </p:cNvPr>
          <p:cNvSpPr>
            <a:spLocks noGrp="1"/>
          </p:cNvSpPr>
          <p:nvPr>
            <p:ph type="pic" sz="quarter" idx="35"/>
          </p:nvPr>
        </p:nvSpPr>
        <p:spPr>
          <a:xfrm>
            <a:off x="8170836" y="1416000"/>
            <a:ext cx="1034401" cy="969752"/>
          </a:xfrm>
          <a:solidFill>
            <a:schemeClr val="bg1">
              <a:lumMod val="95000"/>
            </a:schemeClr>
          </a:solidFill>
        </p:spPr>
        <p:txBody>
          <a:bodyPr>
            <a:noAutofit/>
          </a:bodyPr>
          <a:lstStyle>
            <a:lvl1pPr>
              <a:defRPr sz="1171" b="0">
                <a:solidFill>
                  <a:schemeClr val="tx1"/>
                </a:solidFill>
              </a:defRPr>
            </a:lvl1pPr>
          </a:lstStyle>
          <a:p>
            <a:r>
              <a:rPr lang="en-US" noProof="0" dirty="0"/>
              <a:t>Click icon to add picture</a:t>
            </a:r>
            <a:endParaRPr lang="en-GB" noProof="0" dirty="0"/>
          </a:p>
        </p:txBody>
      </p:sp>
      <p:sp>
        <p:nvSpPr>
          <p:cNvPr id="36" name="Text Placeholder 10">
            <a:extLst>
              <a:ext uri="{FF2B5EF4-FFF2-40B4-BE49-F238E27FC236}">
                <a16:creationId xmlns:a16="http://schemas.microsoft.com/office/drawing/2014/main" id="{A48D948E-3E7D-4DEC-BF0A-6DFC99438F12}"/>
              </a:ext>
            </a:extLst>
          </p:cNvPr>
          <p:cNvSpPr>
            <a:spLocks noGrp="1"/>
          </p:cNvSpPr>
          <p:nvPr>
            <p:ph type="body" sz="quarter" idx="36"/>
          </p:nvPr>
        </p:nvSpPr>
        <p:spPr>
          <a:xfrm>
            <a:off x="9366249" y="1416004"/>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Footer Placeholder 2">
            <a:extLst>
              <a:ext uri="{FF2B5EF4-FFF2-40B4-BE49-F238E27FC236}">
                <a16:creationId xmlns:a16="http://schemas.microsoft.com/office/drawing/2014/main" id="{6C913F4E-F394-47C2-91DD-6624C346A136}"/>
              </a:ext>
            </a:extLst>
          </p:cNvPr>
          <p:cNvSpPr>
            <a:spLocks noGrp="1"/>
          </p:cNvSpPr>
          <p:nvPr>
            <p:ph type="ftr" sz="quarter" idx="37"/>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grpSp>
        <p:nvGrpSpPr>
          <p:cNvPr id="33" name="Group 32">
            <a:extLst>
              <a:ext uri="{FF2B5EF4-FFF2-40B4-BE49-F238E27FC236}">
                <a16:creationId xmlns:a16="http://schemas.microsoft.com/office/drawing/2014/main" id="{812ED8A9-7C55-4D5C-8C4D-ADD36289D583}"/>
              </a:ext>
            </a:extLst>
          </p:cNvPr>
          <p:cNvGrpSpPr/>
          <p:nvPr/>
        </p:nvGrpSpPr>
        <p:grpSpPr>
          <a:xfrm>
            <a:off x="12275233" y="0"/>
            <a:ext cx="2706315" cy="1919363"/>
            <a:chOff x="3528102" y="847657"/>
            <a:chExt cx="2029736" cy="1919363"/>
          </a:xfrm>
        </p:grpSpPr>
        <p:sp>
          <p:nvSpPr>
            <p:cNvPr id="34" name="Guidance note">
              <a:extLst>
                <a:ext uri="{FF2B5EF4-FFF2-40B4-BE49-F238E27FC236}">
                  <a16:creationId xmlns:a16="http://schemas.microsoft.com/office/drawing/2014/main" id="{88F308B2-5138-488B-9DF0-6222D2B1EB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7" name="Group 36">
              <a:extLst>
                <a:ext uri="{FF2B5EF4-FFF2-40B4-BE49-F238E27FC236}">
                  <a16:creationId xmlns:a16="http://schemas.microsoft.com/office/drawing/2014/main" id="{24828D23-8D27-4AD4-8454-C21588B3F9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8" name="Picture 3">
                <a:extLst>
                  <a:ext uri="{FF2B5EF4-FFF2-40B4-BE49-F238E27FC236}">
                    <a16:creationId xmlns:a16="http://schemas.microsoft.com/office/drawing/2014/main" id="{9E1C3813-1B97-42C2-823C-33E2468D5B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20">
                <a:extLst>
                  <a:ext uri="{FF2B5EF4-FFF2-40B4-BE49-F238E27FC236}">
                    <a16:creationId xmlns:a16="http://schemas.microsoft.com/office/drawing/2014/main" id="{5C7ECFC6-D055-4DB0-B3B2-906FE7EEE07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0" name="Round Diagonal Corner Rectangle 4">
            <a:extLst>
              <a:ext uri="{FF2B5EF4-FFF2-40B4-BE49-F238E27FC236}">
                <a16:creationId xmlns:a16="http://schemas.microsoft.com/office/drawing/2014/main" id="{A02ACD87-B31D-48B0-9BC7-382CA3AFDFD9}"/>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05841786"/>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62C6-0909-4C8F-ACCE-F08C83E1E069}"/>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7F920D8-6840-4901-BD33-B1C009C7A4DE}"/>
              </a:ext>
            </a:extLst>
          </p:cNvPr>
          <p:cNvSpPr>
            <a:spLocks noGrp="1"/>
          </p:cNvSpPr>
          <p:nvPr>
            <p:ph type="ftr" sz="quarter" idx="10"/>
          </p:nvPr>
        </p:nvSpPr>
        <p:spPr>
          <a:xfrm>
            <a:off x="1499711" y="6352056"/>
            <a:ext cx="8730140" cy="169277"/>
          </a:xfrm>
          <a:prstGeom prst="rect">
            <a:avLst/>
          </a:prstGeom>
        </p:spPr>
        <p:txBody>
          <a:bodyPr/>
          <a:lstStyle/>
          <a:p>
            <a:pPr>
              <a:tabLst>
                <a:tab pos="989013" algn="l"/>
              </a:tabLst>
            </a:pPr>
            <a:r>
              <a:rPr lang="fr-FR" dirty="0"/>
              <a:t>| Future of Heat Asset Engineering | Jan 2021</a:t>
            </a:r>
          </a:p>
        </p:txBody>
      </p:sp>
      <p:sp>
        <p:nvSpPr>
          <p:cNvPr id="4" name="Title 1">
            <a:extLst>
              <a:ext uri="{FF2B5EF4-FFF2-40B4-BE49-F238E27FC236}">
                <a16:creationId xmlns:a16="http://schemas.microsoft.com/office/drawing/2014/main" id="{6E40E48C-AF94-4CBD-B299-721F792736A8}"/>
              </a:ext>
            </a:extLst>
          </p:cNvPr>
          <p:cNvSpPr txBox="1">
            <a:spLocks/>
          </p:cNvSpPr>
          <p:nvPr/>
        </p:nvSpPr>
        <p:spPr bwMode="auto">
          <a:xfrm>
            <a:off x="575736"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r>
              <a:rPr lang="en-US" kern="0" dirty="0"/>
              <a:t>Click to edit Master title style</a:t>
            </a:r>
          </a:p>
        </p:txBody>
      </p:sp>
      <p:sp>
        <p:nvSpPr>
          <p:cNvPr id="10" name="Text Placeholder 8">
            <a:extLst>
              <a:ext uri="{FF2B5EF4-FFF2-40B4-BE49-F238E27FC236}">
                <a16:creationId xmlns:a16="http://schemas.microsoft.com/office/drawing/2014/main" id="{1CECED4D-1750-4FE3-B503-0428006C0E46}"/>
              </a:ext>
            </a:extLst>
          </p:cNvPr>
          <p:cNvSpPr>
            <a:spLocks noGrp="1"/>
          </p:cNvSpPr>
          <p:nvPr>
            <p:ph type="body" sz="quarter" idx="11" hasCustomPrompt="1"/>
          </p:nvPr>
        </p:nvSpPr>
        <p:spPr>
          <a:xfrm>
            <a:off x="575737" y="5782220"/>
            <a:ext cx="9654114" cy="307777"/>
          </a:xfrm>
        </p:spPr>
        <p:txBody>
          <a:bodyPr/>
          <a:lstStyle>
            <a:lvl1pPr defTabSz="457200">
              <a:spcAft>
                <a:spcPts val="0"/>
              </a:spcAft>
              <a:defRPr sz="1000" b="0">
                <a:solidFill>
                  <a:schemeClr val="tx1"/>
                </a:solidFill>
              </a:defRPr>
            </a:lvl1pPr>
            <a:lvl2pPr>
              <a:defRPr sz="1000"/>
            </a:lvl2pPr>
            <a:lvl3pPr>
              <a:defRPr sz="1000"/>
            </a:lvl3pPr>
            <a:lvl4pPr>
              <a:defRPr sz="1000"/>
            </a:lvl4pPr>
            <a:lvl5pPr>
              <a:defRPr sz="1000"/>
            </a:lvl5pPr>
          </a:lstStyle>
          <a:p>
            <a:pPr lvl="0"/>
            <a:r>
              <a:rPr lang="en-US"/>
              <a:t>Source: 1 [text]</a:t>
            </a:r>
          </a:p>
          <a:p>
            <a:pPr lvl="0"/>
            <a:r>
              <a:rPr lang="en-US"/>
              <a:t>Note:	A [text]</a:t>
            </a:r>
          </a:p>
        </p:txBody>
      </p:sp>
      <p:sp>
        <p:nvSpPr>
          <p:cNvPr id="13" name="Text Placeholder 11">
            <a:extLst>
              <a:ext uri="{FF2B5EF4-FFF2-40B4-BE49-F238E27FC236}">
                <a16:creationId xmlns:a16="http://schemas.microsoft.com/office/drawing/2014/main" id="{E4A91FBE-F1A2-40C2-98B1-6FB1D80874D6}"/>
              </a:ext>
            </a:extLst>
          </p:cNvPr>
          <p:cNvSpPr>
            <a:spLocks noGrp="1"/>
          </p:cNvSpPr>
          <p:nvPr>
            <p:ph type="body" sz="quarter" idx="12" hasCustomPrompt="1"/>
          </p:nvPr>
        </p:nvSpPr>
        <p:spPr>
          <a:xfrm>
            <a:off x="576263" y="1401763"/>
            <a:ext cx="5519737" cy="215444"/>
          </a:xfrm>
        </p:spPr>
        <p:txBody>
          <a:bodyPr/>
          <a:lstStyle>
            <a:lvl1pPr>
              <a:defRPr sz="1400"/>
            </a:lvl1pPr>
          </a:lstStyle>
          <a:p>
            <a:pPr lvl="0"/>
            <a:r>
              <a:rPr lang="en-US"/>
              <a:t>Title for table</a:t>
            </a:r>
          </a:p>
        </p:txBody>
      </p:sp>
      <p:sp>
        <p:nvSpPr>
          <p:cNvPr id="15" name="Table Placeholder 14">
            <a:extLst>
              <a:ext uri="{FF2B5EF4-FFF2-40B4-BE49-F238E27FC236}">
                <a16:creationId xmlns:a16="http://schemas.microsoft.com/office/drawing/2014/main" id="{D067D83B-21C0-496E-BC0D-A873227D1B80}"/>
              </a:ext>
            </a:extLst>
          </p:cNvPr>
          <p:cNvSpPr>
            <a:spLocks noGrp="1"/>
          </p:cNvSpPr>
          <p:nvPr>
            <p:ph type="tbl" sz="quarter" idx="13"/>
          </p:nvPr>
        </p:nvSpPr>
        <p:spPr>
          <a:xfrm>
            <a:off x="575205" y="1709737"/>
            <a:ext cx="11040533" cy="3746499"/>
          </a:xfrm>
        </p:spPr>
        <p:txBody>
          <a:bodyPr/>
          <a:lstStyle/>
          <a:p>
            <a:r>
              <a:rPr lang="en-US" dirty="0"/>
              <a:t>Click icon to add table</a:t>
            </a:r>
          </a:p>
        </p:txBody>
      </p:sp>
    </p:spTree>
    <p:extLst>
      <p:ext uri="{BB962C8B-B14F-4D97-AF65-F5344CB8AC3E}">
        <p14:creationId xmlns:p14="http://schemas.microsoft.com/office/powerpoint/2010/main" val="2217945148"/>
      </p:ext>
    </p:extLst>
  </p:cSld>
  <p:clrMapOvr>
    <a:masterClrMapping/>
  </p:clrMapOvr>
  <p:transition>
    <p:fade/>
  </p:transition>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accent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B447D41-0289-4E96-9BE1-AF055EABED4B}"/>
              </a:ext>
            </a:extLst>
          </p:cNvPr>
          <p:cNvGrpSpPr/>
          <p:nvPr/>
        </p:nvGrpSpPr>
        <p:grpSpPr bwMode="black">
          <a:xfrm>
            <a:off x="3629025" y="2909034"/>
            <a:ext cx="4933950" cy="1039932"/>
            <a:chOff x="2910342" y="325575"/>
            <a:chExt cx="5928968" cy="1249653"/>
          </a:xfrm>
        </p:grpSpPr>
        <p:sp>
          <p:nvSpPr>
            <p:cNvPr id="25" name="Freeform: Shape 4">
              <a:extLst>
                <a:ext uri="{FF2B5EF4-FFF2-40B4-BE49-F238E27FC236}">
                  <a16:creationId xmlns:a16="http://schemas.microsoft.com/office/drawing/2014/main" id="{7B041A6C-21E7-4C18-BA38-0810ACF4D119}"/>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6" name="Freeform: Shape 5">
              <a:extLst>
                <a:ext uri="{FF2B5EF4-FFF2-40B4-BE49-F238E27FC236}">
                  <a16:creationId xmlns:a16="http://schemas.microsoft.com/office/drawing/2014/main" id="{9038E023-65A1-4C1D-A759-A9F9AED88AA0}"/>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27" name="Freeform: Shape 6">
              <a:extLst>
                <a:ext uri="{FF2B5EF4-FFF2-40B4-BE49-F238E27FC236}">
                  <a16:creationId xmlns:a16="http://schemas.microsoft.com/office/drawing/2014/main" id="{B4CE1F1E-C8A5-4A19-AAC5-6AF64BCFBC9F}"/>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8" name="Freeform: Shape 7">
              <a:extLst>
                <a:ext uri="{FF2B5EF4-FFF2-40B4-BE49-F238E27FC236}">
                  <a16:creationId xmlns:a16="http://schemas.microsoft.com/office/drawing/2014/main" id="{8F898508-CBFC-4207-B2ED-FFBD2318E6F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9" name="Freeform: Shape 8">
              <a:extLst>
                <a:ext uri="{FF2B5EF4-FFF2-40B4-BE49-F238E27FC236}">
                  <a16:creationId xmlns:a16="http://schemas.microsoft.com/office/drawing/2014/main" id="{D2895CCC-1CDC-42A3-AD0C-04AEB342834B}"/>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0" name="Freeform: Shape 9">
              <a:extLst>
                <a:ext uri="{FF2B5EF4-FFF2-40B4-BE49-F238E27FC236}">
                  <a16:creationId xmlns:a16="http://schemas.microsoft.com/office/drawing/2014/main" id="{4D237ACA-659E-41F0-841A-E0AB4C216EF9}"/>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1" name="Freeform: Shape 10">
              <a:extLst>
                <a:ext uri="{FF2B5EF4-FFF2-40B4-BE49-F238E27FC236}">
                  <a16:creationId xmlns:a16="http://schemas.microsoft.com/office/drawing/2014/main" id="{C0668FCF-3D41-47B3-BF5B-8DB5F70413F6}"/>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2" name="Freeform: Shape 11">
              <a:extLst>
                <a:ext uri="{FF2B5EF4-FFF2-40B4-BE49-F238E27FC236}">
                  <a16:creationId xmlns:a16="http://schemas.microsoft.com/office/drawing/2014/main" id="{2ADA3FC3-7F48-4130-9C59-2AA8FD5CB51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3" name="Freeform: Shape 12">
              <a:extLst>
                <a:ext uri="{FF2B5EF4-FFF2-40B4-BE49-F238E27FC236}">
                  <a16:creationId xmlns:a16="http://schemas.microsoft.com/office/drawing/2014/main" id="{442B546C-E9CD-4938-B013-CA6F8A1A8A8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34" name="Freeform: Shape 13">
              <a:extLst>
                <a:ext uri="{FF2B5EF4-FFF2-40B4-BE49-F238E27FC236}">
                  <a16:creationId xmlns:a16="http://schemas.microsoft.com/office/drawing/2014/main" id="{74C21D76-7533-46A1-ACAE-F5F0E1217D7E}"/>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35" name="Freeform: Shape 14">
              <a:extLst>
                <a:ext uri="{FF2B5EF4-FFF2-40B4-BE49-F238E27FC236}">
                  <a16:creationId xmlns:a16="http://schemas.microsoft.com/office/drawing/2014/main" id="{CF9367E2-5F6D-4D2F-A368-8548D9DAE526}"/>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36" name="Freeform: Shape 15">
              <a:extLst>
                <a:ext uri="{FF2B5EF4-FFF2-40B4-BE49-F238E27FC236}">
                  <a16:creationId xmlns:a16="http://schemas.microsoft.com/office/drawing/2014/main" id="{B6E17A93-9971-4FF4-81EA-DBE7B15B47B9}"/>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7" name="Freeform: Shape 16">
              <a:extLst>
                <a:ext uri="{FF2B5EF4-FFF2-40B4-BE49-F238E27FC236}">
                  <a16:creationId xmlns:a16="http://schemas.microsoft.com/office/drawing/2014/main" id="{82DBE699-69D6-4870-9F5F-AE1E109401CA}"/>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8" name="Freeform: Shape 17">
              <a:extLst>
                <a:ext uri="{FF2B5EF4-FFF2-40B4-BE49-F238E27FC236}">
                  <a16:creationId xmlns:a16="http://schemas.microsoft.com/office/drawing/2014/main" id="{F37A9FD1-ECF4-48F3-93B7-90B701B76211}"/>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9" name="Freeform: Shape 18">
              <a:extLst>
                <a:ext uri="{FF2B5EF4-FFF2-40B4-BE49-F238E27FC236}">
                  <a16:creationId xmlns:a16="http://schemas.microsoft.com/office/drawing/2014/main" id="{4747BCF3-72F7-44A9-B241-36838295EAA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0" name="Freeform: Shape 19">
              <a:extLst>
                <a:ext uri="{FF2B5EF4-FFF2-40B4-BE49-F238E27FC236}">
                  <a16:creationId xmlns:a16="http://schemas.microsoft.com/office/drawing/2014/main" id="{19110D51-0B69-4381-B8E0-9096666E5D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41" name="Freeform: Shape 20">
              <a:extLst>
                <a:ext uri="{FF2B5EF4-FFF2-40B4-BE49-F238E27FC236}">
                  <a16:creationId xmlns:a16="http://schemas.microsoft.com/office/drawing/2014/main" id="{73232ED7-44CA-47EF-97A5-27276877B0D4}"/>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42" name="Freeform: Shape 21">
              <a:extLst>
                <a:ext uri="{FF2B5EF4-FFF2-40B4-BE49-F238E27FC236}">
                  <a16:creationId xmlns:a16="http://schemas.microsoft.com/office/drawing/2014/main" id="{AD5DC038-C483-42B2-89B4-28A83A126A6D}"/>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22">
              <a:extLst>
                <a:ext uri="{FF2B5EF4-FFF2-40B4-BE49-F238E27FC236}">
                  <a16:creationId xmlns:a16="http://schemas.microsoft.com/office/drawing/2014/main" id="{B042F45D-913A-4794-887F-02604B5467FA}"/>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556219789"/>
      </p:ext>
    </p:extLst>
  </p:cSld>
  <p:clrMapOvr>
    <a:masterClrMapping/>
  </p:clrMapOvr>
  <p:transition>
    <p:fade/>
  </p:transition>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540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847566690"/>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736" y="1412481"/>
            <a:ext cx="11040533" cy="187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a:xfrm>
            <a:off x="609600" y="6534150"/>
            <a:ext cx="2844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9042400" y="6496050"/>
            <a:ext cx="2844800" cy="361950"/>
          </a:xfrm>
          <a:prstGeom prst="rect">
            <a:avLst/>
          </a:prstGeom>
          <a:ln/>
        </p:spPr>
        <p:txBody>
          <a:bodyPr/>
          <a:lstStyle>
            <a:lvl1pPr>
              <a:defRPr/>
            </a:lvl1pPr>
          </a:lstStyle>
          <a:p>
            <a:pPr>
              <a:defRPr/>
            </a:pPr>
            <a:fld id="{7CC4CD2E-2491-4C8F-9F8B-853ADE6B3315}" type="slidenum">
              <a:rPr lang="en-US"/>
              <a:pPr>
                <a:defRPr/>
              </a:pPr>
              <a:t>‹#›</a:t>
            </a:fld>
            <a:endParaRPr lang="en-US" dirty="0"/>
          </a:p>
        </p:txBody>
      </p:sp>
    </p:spTree>
    <p:extLst>
      <p:ext uri="{BB962C8B-B14F-4D97-AF65-F5344CB8AC3E}">
        <p14:creationId xmlns:p14="http://schemas.microsoft.com/office/powerpoint/2010/main" val="766544954"/>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13803" y="749679"/>
            <a:ext cx="10185600" cy="518400"/>
          </a:xfrm>
          <a:prstGeom prst="rect">
            <a:avLst/>
          </a:prstGeom>
        </p:spPr>
        <p:txBody>
          <a:bodyPr lIns="0" tIns="0" rIns="0" bIns="0"/>
          <a:lstStyle>
            <a:lvl1pPr>
              <a:defRPr sz="3200" b="1" i="0">
                <a:solidFill>
                  <a:srgbClr val="0073CD"/>
                </a:solidFill>
                <a:latin typeface="Arial"/>
                <a:cs typeface="Arial"/>
              </a:defRPr>
            </a:lvl1pPr>
          </a:lstStyle>
          <a:p>
            <a:endParaRPr/>
          </a:p>
        </p:txBody>
      </p:sp>
      <p:sp>
        <p:nvSpPr>
          <p:cNvPr id="3" name="Holder 3"/>
          <p:cNvSpPr>
            <a:spLocks noGrp="1"/>
          </p:cNvSpPr>
          <p:nvPr>
            <p:ph type="body" idx="1"/>
          </p:nvPr>
        </p:nvSpPr>
        <p:spPr>
          <a:xfrm>
            <a:off x="513803" y="1835191"/>
            <a:ext cx="10185600" cy="276999"/>
          </a:xfrm>
          <a:prstGeom prst="rect">
            <a:avLst/>
          </a:prstGeom>
        </p:spPr>
        <p:txBody>
          <a:bodyPr lIns="0" tIns="0" rIns="0" bIns="0"/>
          <a:lstStyle>
            <a:lvl1pPr>
              <a:defRPr b="0" i="0">
                <a:solidFill>
                  <a:srgbClr val="3B3B44"/>
                </a:solidFill>
              </a:defRPr>
            </a:lvl1pPr>
          </a:lstStyle>
          <a:p>
            <a:endParaRPr/>
          </a:p>
        </p:txBody>
      </p:sp>
      <p:sp>
        <p:nvSpPr>
          <p:cNvPr id="7" name="object 19">
            <a:extLst>
              <a:ext uri="{FF2B5EF4-FFF2-40B4-BE49-F238E27FC236}">
                <a16:creationId xmlns:a16="http://schemas.microsoft.com/office/drawing/2014/main" id="{7160511F-0FAF-4422-BA55-F2F04A19ADD5}"/>
              </a:ext>
            </a:extLst>
          </p:cNvPr>
          <p:cNvSpPr/>
          <p:nvPr userDrawn="1"/>
        </p:nvSpPr>
        <p:spPr>
          <a:xfrm>
            <a:off x="10218420" y="-2100"/>
            <a:ext cx="1981200" cy="2202301"/>
          </a:xfrm>
          <a:prstGeom prst="rect">
            <a:avLst/>
          </a:prstGeom>
          <a:blipFill>
            <a:blip r:embed="rId2" cstate="email">
              <a:extLst>
                <a:ext uri="{28A0092B-C50C-407E-A947-70E740481C1C}">
                  <a14:useLocalDpi xmlns:a14="http://schemas.microsoft.com/office/drawing/2010/main"/>
                </a:ext>
              </a:extLst>
            </a:blip>
            <a:stretch>
              <a:fillRect l="11822"/>
            </a:stretch>
          </a:blipFill>
        </p:spPr>
        <p:txBody>
          <a:bodyPr wrap="square" lIns="0" tIns="0" rIns="0" bIns="0" rtlCol="0"/>
          <a:lstStyle/>
          <a:p>
            <a:endParaRPr sz="1400" dirty="0"/>
          </a:p>
        </p:txBody>
      </p:sp>
    </p:spTree>
    <p:extLst>
      <p:ext uri="{BB962C8B-B14F-4D97-AF65-F5344CB8AC3E}">
        <p14:creationId xmlns:p14="http://schemas.microsoft.com/office/powerpoint/2010/main" val="1233807346"/>
      </p:ext>
    </p:extLst>
  </p:cSld>
  <p:clrMapOvr>
    <a:masterClrMapping/>
  </p:clrMapOvr>
  <p:extLst>
    <p:ext uri="{DCECCB84-F9BA-43D5-87BE-67443E8EF086}">
      <p15:sldGuideLst xmlns:p15="http://schemas.microsoft.com/office/powerpoint/2012/main">
        <p15:guide id="1" pos="7680">
          <p15:clr>
            <a:srgbClr val="FBAE40"/>
          </p15:clr>
        </p15:guide>
        <p15:guide id="2"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576251" y="1411200"/>
            <a:ext cx="3456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1A9DBA8-9483-4109-86B4-B4725A6FA769}"/>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CA542DC9-775F-4FFB-82B1-21F73B3152B3}"/>
              </a:ext>
            </a:extLst>
          </p:cNvPr>
          <p:cNvSpPr>
            <a:spLocks noGrp="1"/>
          </p:cNvSpPr>
          <p:nvPr>
            <p:ph type="body" sz="quarter" idx="20"/>
          </p:nvPr>
        </p:nvSpPr>
        <p:spPr>
          <a:xfrm>
            <a:off x="8171351"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C1C7C113-5739-4556-B788-555357C292BD}"/>
              </a:ext>
            </a:extLst>
          </p:cNvPr>
          <p:cNvSpPr>
            <a:spLocks noGrp="1"/>
          </p:cNvSpPr>
          <p:nvPr>
            <p:ph type="ftr" sz="quarter" idx="21"/>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FF34DDE4-5690-4F57-9DE4-E094FC2E198F}"/>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8B8A056F-1043-4246-9501-BFB93AB938A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5C708E02-D0E6-4878-BE82-A505451F3BC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B871E578-2D64-405D-95FF-52E38277E0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88BDE401-B519-4294-8E42-BEFC27E78491}"/>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4220968"/>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dirty="0"/>
              <a:t>| Future of Heat Asset Engineering | Jan 2021</a:t>
            </a:r>
          </a:p>
        </p:txBody>
      </p:sp>
    </p:spTree>
    <p:extLst>
      <p:ext uri="{BB962C8B-B14F-4D97-AF65-F5344CB8AC3E}">
        <p14:creationId xmlns:p14="http://schemas.microsoft.com/office/powerpoint/2010/main" val="62133632"/>
      </p:ext>
    </p:extLst>
  </p:cSld>
  <p:clrMapOvr>
    <a:masterClrMapping/>
  </p:clrMapOvr>
  <p:transition>
    <p:fade/>
  </p:transition>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5" y="1411201"/>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1"/>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1"/>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BB4CB7E3-3CBF-4FC0-B591-EFD19DEE9303}"/>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38632444"/>
      </p:ext>
    </p:extLst>
  </p:cSld>
  <p:clrMapOvr>
    <a:masterClrMapping/>
  </p:clrMapOvr>
  <p:hf sldNum="0" hdr="0" dt="0"/>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4" y="1411289"/>
            <a:ext cx="7247465" cy="18847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dirty="0"/>
              <a:t>| Future of Heat Asset Engineering | Jan 2021</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0"/>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68202162"/>
      </p:ext>
    </p:extLst>
  </p:cSld>
  <p:clrMapOvr>
    <a:masterClrMapping/>
  </p:clrMapOvr>
  <p:transition>
    <p:fade/>
  </p:transition>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dirty="0"/>
              <a:t>| Future of Heat Asset Engineering | Jan 2021</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12275233" y="48037"/>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26941108"/>
      </p:ext>
    </p:extLst>
  </p:cSld>
  <p:clrMapOvr>
    <a:masterClrMapping/>
  </p:clrMapOvr>
  <p:transition>
    <p:fade/>
  </p:transition>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540000"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8" name="Round Diagonal Corner Rectangle 4">
            <a:extLst>
              <a:ext uri="{FF2B5EF4-FFF2-40B4-BE49-F238E27FC236}">
                <a16:creationId xmlns:a16="http://schemas.microsoft.com/office/drawing/2014/main" id="{1586E4B4-C3F2-47FA-A1C5-5090AA07DFEA}"/>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932742572"/>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49624355"/>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568761" y="6133626"/>
            <a:ext cx="2540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81774128"/>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 y="357188"/>
            <a:ext cx="2351667" cy="522000"/>
          </a:xfrm>
          <a:prstGeom prst="rect">
            <a:avLst/>
          </a:prstGeom>
        </p:spPr>
      </p:pic>
    </p:spTree>
    <p:extLst>
      <p:ext uri="{BB962C8B-B14F-4D97-AF65-F5344CB8AC3E}">
        <p14:creationId xmlns:p14="http://schemas.microsoft.com/office/powerpoint/2010/main" val="580811534"/>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57711291"/>
      </p:ext>
    </p:extLst>
  </p:cSld>
  <p:clrMapOvr>
    <a:masterClrMapping/>
  </p:clrMapOvr>
  <p:transition>
    <p:fade/>
  </p:transition>
  <p:hf sldNum="0" hdr="0" dt="0"/>
  <p:extLst>
    <p:ext uri="{DCECCB84-F9BA-43D5-87BE-67443E8EF086}">
      <p15:sldGuideLst xmlns:p15="http://schemas.microsoft.com/office/powerpoint/2012/main">
        <p15:guide id="1" orient="horz" pos="16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p:cNvGrpSpPr/>
          <p:nvPr userDrawn="1"/>
        </p:nvGrpSpPr>
        <p:grpSpPr>
          <a:xfrm>
            <a:off x="568761" y="6133626"/>
            <a:ext cx="2540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768453958"/>
      </p:ext>
    </p:extLst>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171351" y="1411200"/>
            <a:ext cx="3456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4" name="Text Placeholder 3">
            <a:extLst>
              <a:ext uri="{FF2B5EF4-FFF2-40B4-BE49-F238E27FC236}">
                <a16:creationId xmlns:a16="http://schemas.microsoft.com/office/drawing/2014/main" id="{2F3BD0BD-3C2C-4E98-A07E-8E35E572B7E6}"/>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62DC67DB-F025-4699-95BF-188CAF61A0FE}"/>
              </a:ext>
            </a:extLst>
          </p:cNvPr>
          <p:cNvSpPr>
            <a:spLocks noGrp="1"/>
          </p:cNvSpPr>
          <p:nvPr>
            <p:ph type="body" sz="quarter" idx="21"/>
          </p:nvPr>
        </p:nvSpPr>
        <p:spPr>
          <a:xfrm>
            <a:off x="576000"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8AD5A774-5520-46CE-83A7-C47A71CD579C}"/>
              </a:ext>
            </a:extLst>
          </p:cNvPr>
          <p:cNvSpPr>
            <a:spLocks noGrp="1"/>
          </p:cNvSpPr>
          <p:nvPr>
            <p:ph type="ftr" sz="quarter" idx="22"/>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id="{E471D956-F54C-42E6-97F5-B2A9E0C37292}"/>
              </a:ext>
            </a:extLst>
          </p:cNvPr>
          <p:cNvGrpSpPr/>
          <p:nvPr userDrawn="1"/>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400A7CBC-11BC-46A0-8FAE-C2F6B9F4154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FD974BB9-657F-4E9E-A3B4-400435492E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DF25CC54-9642-4457-ACEB-5A47DD1F33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5C874F7F-D038-4411-A17A-D985B2A6D07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322930820"/>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970247107"/>
      </p:ext>
    </p:extLst>
  </p:cSld>
  <p:clrMapOvr>
    <a:masterClrMapping/>
  </p:clrMapOvr>
  <p:transition>
    <p:fade/>
  </p:transition>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358146315"/>
      </p:ext>
    </p:extLst>
  </p:cSld>
  <p:clrMapOvr>
    <a:masterClrMapping/>
  </p:clrMapOvr>
  <p:transition>
    <p:fade/>
  </p:transition>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 y="357188"/>
            <a:ext cx="2351667" cy="522000"/>
          </a:xfrm>
          <a:prstGeom prst="rect">
            <a:avLst/>
          </a:prstGeom>
        </p:spPr>
      </p:pic>
    </p:spTree>
    <p:extLst>
      <p:ext uri="{BB962C8B-B14F-4D97-AF65-F5344CB8AC3E}">
        <p14:creationId xmlns:p14="http://schemas.microsoft.com/office/powerpoint/2010/main" val="1724979362"/>
      </p:ext>
    </p:extLst>
  </p:cSld>
  <p:clrMapOvr>
    <a:masterClrMapping/>
  </p:clrMapOvr>
  <p:transition>
    <p:fade/>
  </p:transition>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p:cNvGrpSpPr/>
          <p:nvPr userDrawn="1"/>
        </p:nvGrpSpPr>
        <p:grpSpPr>
          <a:xfrm>
            <a:off x="568761" y="6133626"/>
            <a:ext cx="2540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4230" y="303495"/>
            <a:ext cx="1743772"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304108957"/>
      </p:ext>
    </p:extLst>
  </p:cSld>
  <p:clrMapOvr>
    <a:masterClrMapping/>
  </p:clrMapOvr>
  <p:transition>
    <p:fade/>
  </p:transition>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806700" y="2909034"/>
            <a:ext cx="657860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989438253"/>
      </p:ext>
    </p:extLst>
  </p:cSld>
  <p:clrMapOvr>
    <a:masterClrMapping/>
  </p:clrMapOvr>
  <p:transition>
    <p:fade/>
  </p:transition>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2E28761-BEE7-4F9E-BFE0-5828B7915307}"/>
              </a:ext>
            </a:extLst>
          </p:cNvPr>
          <p:cNvSpPr>
            <a:spLocks noGrp="1"/>
          </p:cNvSpPr>
          <p:nvPr>
            <p:ph type="body" sz="quarter" idx="16"/>
          </p:nvPr>
        </p:nvSpPr>
        <p:spPr>
          <a:xfrm>
            <a:off x="576000" y="1411203"/>
            <a:ext cx="72472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DDB6B39-A484-404E-855D-FAC0DFB9AE9C}"/>
              </a:ext>
            </a:extLst>
          </p:cNvPr>
          <p:cNvSpPr>
            <a:spLocks noGrp="1"/>
          </p:cNvSpPr>
          <p:nvPr>
            <p:ph type="title"/>
          </p:nvPr>
        </p:nvSpPr>
        <p:spPr>
          <a:xfrm>
            <a:off x="575735" y="361387"/>
            <a:ext cx="72472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C9BED01-51EC-4BE5-A506-18A9A29A6E58}"/>
              </a:ext>
            </a:extLst>
          </p:cNvPr>
          <p:cNvSpPr>
            <a:spLocks noGrp="1"/>
          </p:cNvSpPr>
          <p:nvPr>
            <p:ph type="ftr" sz="quarter" idx="17"/>
          </p:nvPr>
        </p:nvSpPr>
        <p:spPr/>
        <p:txBody>
          <a:bodyPr/>
          <a:lstStyle/>
          <a:p>
            <a:pPr>
              <a:tabLst>
                <a:tab pos="989013" algn="l"/>
              </a:tabLst>
            </a:pPr>
            <a:r>
              <a:rPr lang="fr-FR" dirty="0"/>
              <a:t>| Future of Heat Asset Engineering | Jan 2021</a:t>
            </a:r>
          </a:p>
        </p:txBody>
      </p:sp>
      <p:grpSp>
        <p:nvGrpSpPr>
          <p:cNvPr id="15" name="Group 14">
            <a:extLst>
              <a:ext uri="{FF2B5EF4-FFF2-40B4-BE49-F238E27FC236}">
                <a16:creationId xmlns:a16="http://schemas.microsoft.com/office/drawing/2014/main" id="{64B11AB0-23E7-4D32-AAA3-A400DB4600E4}"/>
              </a:ext>
            </a:extLst>
          </p:cNvPr>
          <p:cNvGrpSpPr/>
          <p:nvPr userDrawn="1"/>
        </p:nvGrpSpPr>
        <p:grpSpPr>
          <a:xfrm>
            <a:off x="12275233" y="0"/>
            <a:ext cx="2706315" cy="1919363"/>
            <a:chOff x="3528102" y="847657"/>
            <a:chExt cx="2029736" cy="1919363"/>
          </a:xfrm>
        </p:grpSpPr>
        <p:sp>
          <p:nvSpPr>
            <p:cNvPr id="17" name="Guidance note">
              <a:extLst>
                <a:ext uri="{FF2B5EF4-FFF2-40B4-BE49-F238E27FC236}">
                  <a16:creationId xmlns:a16="http://schemas.microsoft.com/office/drawing/2014/main" id="{D2026BFD-DC2F-465F-BE68-7BD706A827A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E295DECA-DF07-43CC-9B27-982E889A75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787874304"/>
      </p:ext>
    </p:extLst>
  </p:cSld>
  <p:clrMapOvr>
    <a:masterClrMapping/>
  </p:clrMapOvr>
  <p:hf sldNum="0" hdr="0" dt="0"/>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576000"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576001" y="1416000"/>
            <a:ext cx="1034401" cy="969752"/>
          </a:xfrm>
          <a:solidFill>
            <a:schemeClr val="bg1">
              <a:lumMod val="95000"/>
            </a:schemeClr>
          </a:solidFill>
        </p:spPr>
        <p:txBody>
          <a:bodyPr>
            <a:noAutofit/>
          </a:bodyPr>
          <a:lstStyle>
            <a:lvl1pPr>
              <a:defRPr sz="1200" b="0">
                <a:solidFill>
                  <a:schemeClr val="tx1"/>
                </a:solidFill>
              </a:defRPr>
            </a:lvl1pPr>
          </a:lstStyle>
          <a:p>
            <a:r>
              <a:rPr lang="en-US" noProof="0" dirty="0"/>
              <a:t>Click icon to add picture</a:t>
            </a:r>
            <a:endParaRPr lang="en-GB" noProof="0" dirty="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4369308"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8171351" y="2519872"/>
            <a:ext cx="345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782232" y="1416002"/>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180000" indent="-180000">
              <a:spcBef>
                <a:spcPts val="0"/>
              </a:spcBef>
              <a:spcAft>
                <a:spcPts val="200"/>
              </a:spcAft>
              <a:buFont typeface="Arial" panose="020B0604020202020204" pitchFamily="34" charset="0"/>
              <a:buChar char="•"/>
              <a:defRPr sz="900">
                <a:solidFill>
                  <a:schemeClr val="accent1"/>
                </a:solidFill>
              </a:defRPr>
            </a:lvl4pPr>
            <a:lvl5pPr marL="360000" indent="-180000">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3">
            <a:extLst>
              <a:ext uri="{FF2B5EF4-FFF2-40B4-BE49-F238E27FC236}">
                <a16:creationId xmlns:a16="http://schemas.microsoft.com/office/drawing/2014/main" id="{653E0A5E-AD07-47E3-9143-3A7259FD6E68}"/>
              </a:ext>
            </a:extLst>
          </p:cNvPr>
          <p:cNvSpPr>
            <a:spLocks noGrp="1"/>
          </p:cNvSpPr>
          <p:nvPr>
            <p:ph type="body" sz="quarter" idx="19"/>
          </p:nvPr>
        </p:nvSpPr>
        <p:spPr>
          <a:xfrm>
            <a:off x="4379084"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2A179D61-76EB-4C0B-B96F-B08412AECC85}"/>
              </a:ext>
            </a:extLst>
          </p:cNvPr>
          <p:cNvSpPr>
            <a:spLocks noGrp="1"/>
          </p:cNvSpPr>
          <p:nvPr>
            <p:ph type="body" sz="quarter" idx="20"/>
          </p:nvPr>
        </p:nvSpPr>
        <p:spPr>
          <a:xfrm>
            <a:off x="8171351"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3">
            <a:extLst>
              <a:ext uri="{FF2B5EF4-FFF2-40B4-BE49-F238E27FC236}">
                <a16:creationId xmlns:a16="http://schemas.microsoft.com/office/drawing/2014/main" id="{01FE71AD-7A69-46C3-815E-F0338C68109A}"/>
              </a:ext>
            </a:extLst>
          </p:cNvPr>
          <p:cNvSpPr>
            <a:spLocks noGrp="1"/>
          </p:cNvSpPr>
          <p:nvPr>
            <p:ph type="body" sz="quarter" idx="16"/>
          </p:nvPr>
        </p:nvSpPr>
        <p:spPr>
          <a:xfrm>
            <a:off x="576000" y="2653993"/>
            <a:ext cx="3456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4">
            <a:extLst>
              <a:ext uri="{FF2B5EF4-FFF2-40B4-BE49-F238E27FC236}">
                <a16:creationId xmlns:a16="http://schemas.microsoft.com/office/drawing/2014/main" id="{3A7CD173-48CA-458C-9413-93055C6DD7BE}"/>
              </a:ext>
            </a:extLst>
          </p:cNvPr>
          <p:cNvSpPr>
            <a:spLocks noGrp="1"/>
          </p:cNvSpPr>
          <p:nvPr>
            <p:ph type="pic" sz="quarter" idx="33"/>
          </p:nvPr>
        </p:nvSpPr>
        <p:spPr>
          <a:xfrm>
            <a:off x="4379885" y="1416000"/>
            <a:ext cx="1034401" cy="969752"/>
          </a:xfrm>
          <a:solidFill>
            <a:schemeClr val="bg1">
              <a:lumMod val="95000"/>
            </a:schemeClr>
          </a:solidFill>
        </p:spPr>
        <p:txBody>
          <a:bodyPr>
            <a:noAutofit/>
          </a:bodyPr>
          <a:lstStyle>
            <a:lvl1pPr>
              <a:defRPr sz="1200" b="0">
                <a:solidFill>
                  <a:schemeClr val="tx1"/>
                </a:solidFill>
              </a:defRPr>
            </a:lvl1pPr>
          </a:lstStyle>
          <a:p>
            <a:r>
              <a:rPr lang="en-US" noProof="0" dirty="0"/>
              <a:t>Click icon to add picture</a:t>
            </a:r>
            <a:endParaRPr lang="en-GB" noProof="0" dirty="0"/>
          </a:p>
        </p:txBody>
      </p:sp>
      <p:sp>
        <p:nvSpPr>
          <p:cNvPr id="25" name="Text Placeholder 10">
            <a:extLst>
              <a:ext uri="{FF2B5EF4-FFF2-40B4-BE49-F238E27FC236}">
                <a16:creationId xmlns:a16="http://schemas.microsoft.com/office/drawing/2014/main" id="{02BE2F95-7894-412C-B919-222366E001E9}"/>
              </a:ext>
            </a:extLst>
          </p:cNvPr>
          <p:cNvSpPr>
            <a:spLocks noGrp="1"/>
          </p:cNvSpPr>
          <p:nvPr>
            <p:ph type="body" sz="quarter" idx="34"/>
          </p:nvPr>
        </p:nvSpPr>
        <p:spPr>
          <a:xfrm>
            <a:off x="5575299" y="1416002"/>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5" name="Picture Placeholder 4">
            <a:extLst>
              <a:ext uri="{FF2B5EF4-FFF2-40B4-BE49-F238E27FC236}">
                <a16:creationId xmlns:a16="http://schemas.microsoft.com/office/drawing/2014/main" id="{8D19424F-8E75-423E-81DA-8283751A6B54}"/>
              </a:ext>
            </a:extLst>
          </p:cNvPr>
          <p:cNvSpPr>
            <a:spLocks noGrp="1"/>
          </p:cNvSpPr>
          <p:nvPr>
            <p:ph type="pic" sz="quarter" idx="35"/>
          </p:nvPr>
        </p:nvSpPr>
        <p:spPr>
          <a:xfrm>
            <a:off x="8170834" y="1416000"/>
            <a:ext cx="1034401" cy="969752"/>
          </a:xfrm>
          <a:solidFill>
            <a:schemeClr val="bg1">
              <a:lumMod val="95000"/>
            </a:schemeClr>
          </a:solidFill>
        </p:spPr>
        <p:txBody>
          <a:bodyPr>
            <a:noAutofit/>
          </a:bodyPr>
          <a:lstStyle>
            <a:lvl1pPr>
              <a:defRPr sz="1200" b="0">
                <a:solidFill>
                  <a:schemeClr val="tx1"/>
                </a:solidFill>
              </a:defRPr>
            </a:lvl1pPr>
          </a:lstStyle>
          <a:p>
            <a:r>
              <a:rPr lang="en-US" noProof="0" dirty="0"/>
              <a:t>Click icon to add picture</a:t>
            </a:r>
            <a:endParaRPr lang="en-GB" noProof="0" dirty="0"/>
          </a:p>
        </p:txBody>
      </p:sp>
      <p:sp>
        <p:nvSpPr>
          <p:cNvPr id="36" name="Text Placeholder 10">
            <a:extLst>
              <a:ext uri="{FF2B5EF4-FFF2-40B4-BE49-F238E27FC236}">
                <a16:creationId xmlns:a16="http://schemas.microsoft.com/office/drawing/2014/main" id="{A48D948E-3E7D-4DEC-BF0A-6DFC99438F12}"/>
              </a:ext>
            </a:extLst>
          </p:cNvPr>
          <p:cNvSpPr>
            <a:spLocks noGrp="1"/>
          </p:cNvSpPr>
          <p:nvPr>
            <p:ph type="body" sz="quarter" idx="36"/>
          </p:nvPr>
        </p:nvSpPr>
        <p:spPr>
          <a:xfrm>
            <a:off x="9366248" y="1416002"/>
            <a:ext cx="2250019"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 name="Footer Placeholder 2">
            <a:extLst>
              <a:ext uri="{FF2B5EF4-FFF2-40B4-BE49-F238E27FC236}">
                <a16:creationId xmlns:a16="http://schemas.microsoft.com/office/drawing/2014/main" id="{6C913F4E-F394-47C2-91DD-6624C346A136}"/>
              </a:ext>
            </a:extLst>
          </p:cNvPr>
          <p:cNvSpPr>
            <a:spLocks noGrp="1"/>
          </p:cNvSpPr>
          <p:nvPr>
            <p:ph type="ftr" sz="quarter" idx="37"/>
          </p:nvPr>
        </p:nvSpPr>
        <p:spPr/>
        <p:txBody>
          <a:bodyPr/>
          <a:lstStyle/>
          <a:p>
            <a:pPr>
              <a:tabLst>
                <a:tab pos="989013" algn="l"/>
              </a:tabLst>
            </a:pPr>
            <a:r>
              <a:rPr lang="fr-FR" dirty="0"/>
              <a:t>| Future of Heat Asset Engineering | Jan 2021</a:t>
            </a:r>
          </a:p>
        </p:txBody>
      </p:sp>
      <p:grpSp>
        <p:nvGrpSpPr>
          <p:cNvPr id="33" name="Group 32">
            <a:extLst>
              <a:ext uri="{FF2B5EF4-FFF2-40B4-BE49-F238E27FC236}">
                <a16:creationId xmlns:a16="http://schemas.microsoft.com/office/drawing/2014/main" id="{812ED8A9-7C55-4D5C-8C4D-ADD36289D583}"/>
              </a:ext>
            </a:extLst>
          </p:cNvPr>
          <p:cNvGrpSpPr/>
          <p:nvPr userDrawn="1"/>
        </p:nvGrpSpPr>
        <p:grpSpPr>
          <a:xfrm>
            <a:off x="12275233" y="0"/>
            <a:ext cx="2706315" cy="1919363"/>
            <a:chOff x="3528102" y="847657"/>
            <a:chExt cx="2029736" cy="1919363"/>
          </a:xfrm>
        </p:grpSpPr>
        <p:sp>
          <p:nvSpPr>
            <p:cNvPr id="34" name="Guidance note">
              <a:extLst>
                <a:ext uri="{FF2B5EF4-FFF2-40B4-BE49-F238E27FC236}">
                  <a16:creationId xmlns:a16="http://schemas.microsoft.com/office/drawing/2014/main" id="{88F308B2-5138-488B-9DF0-6222D2B1EB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7" name="Group 36">
              <a:extLst>
                <a:ext uri="{FF2B5EF4-FFF2-40B4-BE49-F238E27FC236}">
                  <a16:creationId xmlns:a16="http://schemas.microsoft.com/office/drawing/2014/main" id="{24828D23-8D27-4AD4-8454-C21588B3F9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8" name="Picture 3">
                <a:extLst>
                  <a:ext uri="{FF2B5EF4-FFF2-40B4-BE49-F238E27FC236}">
                    <a16:creationId xmlns:a16="http://schemas.microsoft.com/office/drawing/2014/main" id="{9E1C3813-1B97-42C2-823C-33E2468D5B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20">
                <a:extLst>
                  <a:ext uri="{FF2B5EF4-FFF2-40B4-BE49-F238E27FC236}">
                    <a16:creationId xmlns:a16="http://schemas.microsoft.com/office/drawing/2014/main" id="{5C7ECFC6-D055-4DB0-B3B2-906FE7EEE07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0" name="Round Diagonal Corner Rectangle 4">
            <a:extLst>
              <a:ext uri="{FF2B5EF4-FFF2-40B4-BE49-F238E27FC236}">
                <a16:creationId xmlns:a16="http://schemas.microsoft.com/office/drawing/2014/main" id="{A02ACD87-B31D-48B0-9BC7-382CA3AFDFD9}"/>
              </a:ext>
            </a:extLst>
          </p:cNvPr>
          <p:cNvSpPr/>
          <p:nvPr userDrawn="1"/>
        </p:nvSpPr>
        <p:spPr>
          <a:xfrm>
            <a:off x="12275234"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85829974"/>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pic>
        <p:nvPicPr>
          <p:cNvPr id="48" name="Picture 47">
            <a:extLst>
              <a:ext uri="{FF2B5EF4-FFF2-40B4-BE49-F238E27FC236}">
                <a16:creationId xmlns:a16="http://schemas.microsoft.com/office/drawing/2014/main" id="{18A25E40-2641-466A-B227-D4A0A48B88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V="1">
            <a:off x="5875090" y="2250787"/>
            <a:ext cx="6316910" cy="4607213"/>
          </a:xfrm>
          <a:prstGeom prst="rect">
            <a:avLst/>
          </a:prstGeom>
        </p:spPr>
      </p:pic>
      <p:sp>
        <p:nvSpPr>
          <p:cNvPr id="71" name="Title 1">
            <a:extLst>
              <a:ext uri="{FF2B5EF4-FFF2-40B4-BE49-F238E27FC236}">
                <a16:creationId xmlns:a16="http://schemas.microsoft.com/office/drawing/2014/main" id="{182130C8-5F60-47B4-9451-C27488A04488}"/>
              </a:ext>
            </a:extLst>
          </p:cNvPr>
          <p:cNvSpPr>
            <a:spLocks noGrp="1"/>
          </p:cNvSpPr>
          <p:nvPr>
            <p:ph type="title"/>
          </p:nvPr>
        </p:nvSpPr>
        <p:spPr>
          <a:xfrm>
            <a:off x="568763" y="145807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72" name="Text Placeholder 9">
            <a:extLst>
              <a:ext uri="{FF2B5EF4-FFF2-40B4-BE49-F238E27FC236}">
                <a16:creationId xmlns:a16="http://schemas.microsoft.com/office/drawing/2014/main" id="{D30062DE-22B5-42F9-B496-C49C4BF039AB}"/>
              </a:ext>
            </a:extLst>
          </p:cNvPr>
          <p:cNvSpPr>
            <a:spLocks noGrp="1"/>
          </p:cNvSpPr>
          <p:nvPr>
            <p:ph type="body" sz="quarter" idx="11" hasCustomPrompt="1"/>
          </p:nvPr>
        </p:nvSpPr>
        <p:spPr>
          <a:xfrm>
            <a:off x="568763"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grpSp>
        <p:nvGrpSpPr>
          <p:cNvPr id="73" name="Group 72">
            <a:extLst>
              <a:ext uri="{FF2B5EF4-FFF2-40B4-BE49-F238E27FC236}">
                <a16:creationId xmlns:a16="http://schemas.microsoft.com/office/drawing/2014/main" id="{A9CC8EF8-E254-4498-972A-8AFBE163DF47}"/>
              </a:ext>
            </a:extLst>
          </p:cNvPr>
          <p:cNvGrpSpPr/>
          <p:nvPr/>
        </p:nvGrpSpPr>
        <p:grpSpPr>
          <a:xfrm>
            <a:off x="568763" y="6133625"/>
            <a:ext cx="1905000" cy="401519"/>
            <a:chOff x="2910342" y="325575"/>
            <a:chExt cx="5928968" cy="1249653"/>
          </a:xfrm>
        </p:grpSpPr>
        <p:sp>
          <p:nvSpPr>
            <p:cNvPr id="74" name="Freeform: Shape 35">
              <a:extLst>
                <a:ext uri="{FF2B5EF4-FFF2-40B4-BE49-F238E27FC236}">
                  <a16:creationId xmlns:a16="http://schemas.microsoft.com/office/drawing/2014/main" id="{77A87B18-3CDD-4245-9603-174F9B5593E0}"/>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75" name="Freeform: Shape 37">
              <a:extLst>
                <a:ext uri="{FF2B5EF4-FFF2-40B4-BE49-F238E27FC236}">
                  <a16:creationId xmlns:a16="http://schemas.microsoft.com/office/drawing/2014/main" id="{A6E74AF1-AE3B-4938-9BD7-6C68209136EC}"/>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6" name="Freeform: Shape 38">
              <a:extLst>
                <a:ext uri="{FF2B5EF4-FFF2-40B4-BE49-F238E27FC236}">
                  <a16:creationId xmlns:a16="http://schemas.microsoft.com/office/drawing/2014/main" id="{1701A306-AC10-475E-B899-D1DDC75C7A6F}"/>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7" name="Freeform: Shape 41">
              <a:extLst>
                <a:ext uri="{FF2B5EF4-FFF2-40B4-BE49-F238E27FC236}">
                  <a16:creationId xmlns:a16="http://schemas.microsoft.com/office/drawing/2014/main" id="{F0AF956B-27C9-42E5-A4A8-37C384F3C776}"/>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8" name="Freeform: Shape 42">
              <a:extLst>
                <a:ext uri="{FF2B5EF4-FFF2-40B4-BE49-F238E27FC236}">
                  <a16:creationId xmlns:a16="http://schemas.microsoft.com/office/drawing/2014/main" id="{F84257A5-21FB-4327-8C06-790E127E3FF1}"/>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79" name="Freeform: Shape 43">
              <a:extLst>
                <a:ext uri="{FF2B5EF4-FFF2-40B4-BE49-F238E27FC236}">
                  <a16:creationId xmlns:a16="http://schemas.microsoft.com/office/drawing/2014/main" id="{1990FEF4-A8E7-43A8-9237-98F756D6E825}"/>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80" name="Freeform: Shape 45">
              <a:extLst>
                <a:ext uri="{FF2B5EF4-FFF2-40B4-BE49-F238E27FC236}">
                  <a16:creationId xmlns:a16="http://schemas.microsoft.com/office/drawing/2014/main" id="{A9B216D2-A564-459C-B4D3-2D0A6079BBEC}"/>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81" name="Freeform: Shape 46">
              <a:extLst>
                <a:ext uri="{FF2B5EF4-FFF2-40B4-BE49-F238E27FC236}">
                  <a16:creationId xmlns:a16="http://schemas.microsoft.com/office/drawing/2014/main" id="{5E798A94-40BF-4AF8-ADB3-6E47FEA95C61}"/>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82" name="Freeform: Shape 47">
              <a:extLst>
                <a:ext uri="{FF2B5EF4-FFF2-40B4-BE49-F238E27FC236}">
                  <a16:creationId xmlns:a16="http://schemas.microsoft.com/office/drawing/2014/main" id="{B403F25A-2F99-4DE1-90DC-12D1D188087B}"/>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83" name="Freeform: Shape 48">
              <a:extLst>
                <a:ext uri="{FF2B5EF4-FFF2-40B4-BE49-F238E27FC236}">
                  <a16:creationId xmlns:a16="http://schemas.microsoft.com/office/drawing/2014/main" id="{A74CD07F-CED4-47DD-BFC1-9A77A2DD8CF2}"/>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84" name="Freeform: Shape 49">
              <a:extLst>
                <a:ext uri="{FF2B5EF4-FFF2-40B4-BE49-F238E27FC236}">
                  <a16:creationId xmlns:a16="http://schemas.microsoft.com/office/drawing/2014/main" id="{7A06AE0B-5790-4578-BD04-11D4FD8CF5BD}"/>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85" name="Freeform: Shape 50">
              <a:extLst>
                <a:ext uri="{FF2B5EF4-FFF2-40B4-BE49-F238E27FC236}">
                  <a16:creationId xmlns:a16="http://schemas.microsoft.com/office/drawing/2014/main" id="{44979BBE-6D67-4104-A4F0-1D6D429D96D6}"/>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6" name="Freeform: Shape 51">
              <a:extLst>
                <a:ext uri="{FF2B5EF4-FFF2-40B4-BE49-F238E27FC236}">
                  <a16:creationId xmlns:a16="http://schemas.microsoft.com/office/drawing/2014/main" id="{61ECD308-995B-423B-829F-939A01998031}"/>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7" name="Freeform: Shape 52">
              <a:extLst>
                <a:ext uri="{FF2B5EF4-FFF2-40B4-BE49-F238E27FC236}">
                  <a16:creationId xmlns:a16="http://schemas.microsoft.com/office/drawing/2014/main" id="{92164E10-48F0-402A-B930-0D583E573865}"/>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88" name="Freeform: Shape 53">
              <a:extLst>
                <a:ext uri="{FF2B5EF4-FFF2-40B4-BE49-F238E27FC236}">
                  <a16:creationId xmlns:a16="http://schemas.microsoft.com/office/drawing/2014/main" id="{A7372806-DAC5-4593-88CB-61825623412D}"/>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89" name="Freeform: Shape 54">
              <a:extLst>
                <a:ext uri="{FF2B5EF4-FFF2-40B4-BE49-F238E27FC236}">
                  <a16:creationId xmlns:a16="http://schemas.microsoft.com/office/drawing/2014/main" id="{23B757F1-E529-41FD-B77D-918499BBB248}"/>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90" name="Freeform: Shape 55">
              <a:extLst>
                <a:ext uri="{FF2B5EF4-FFF2-40B4-BE49-F238E27FC236}">
                  <a16:creationId xmlns:a16="http://schemas.microsoft.com/office/drawing/2014/main" id="{FF173F81-7F16-4B15-AAC7-698A98987166}"/>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91" name="Freeform: Shape 56">
              <a:extLst>
                <a:ext uri="{FF2B5EF4-FFF2-40B4-BE49-F238E27FC236}">
                  <a16:creationId xmlns:a16="http://schemas.microsoft.com/office/drawing/2014/main" id="{ED723DC8-FD2B-447A-A081-AB7F2EEB210C}"/>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92" name="Freeform: Shape 57">
              <a:extLst>
                <a:ext uri="{FF2B5EF4-FFF2-40B4-BE49-F238E27FC236}">
                  <a16:creationId xmlns:a16="http://schemas.microsoft.com/office/drawing/2014/main" id="{53EF1CD9-9BE7-4577-99FF-97CCE89E62A0}"/>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181020317"/>
      </p:ext>
    </p:extLst>
  </p:cSld>
  <p:clrMapOvr>
    <a:masterClrMapping/>
  </p:clrMapOvr>
  <p:transition>
    <p:fade/>
  </p:transition>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6" name="btfpLayoutConfig" hidden="1"/>
          <p:cNvSpPr txBox="1"/>
          <p:nvPr/>
        </p:nvSpPr>
        <p:spPr>
          <a:xfrm>
            <a:off x="12700" y="12700"/>
            <a:ext cx="611312" cy="88092"/>
          </a:xfrm>
          <a:prstGeom prst="rect">
            <a:avLst/>
          </a:prstGeom>
          <a:noFill/>
        </p:spPr>
        <p:txBody>
          <a:bodyPr vert="horz" wrap="none" lIns="36000" tIns="36000" rIns="36000" bIns="36000" rtlCol="0">
            <a:spAutoFit/>
          </a:bodyPr>
          <a:lstStyle/>
          <a:p>
            <a:r>
              <a:rPr lang="en-US" sz="100" dirty="0">
                <a:solidFill>
                  <a:srgbClr val="FFFFFF">
                    <a:alpha val="0"/>
                  </a:srgbClr>
                </a:solidFill>
              </a:rPr>
              <a:t>overall_0_131468226384557565 columns_1_131468226384557565 </a:t>
            </a:r>
          </a:p>
        </p:txBody>
      </p:sp>
      <p:sp>
        <p:nvSpPr>
          <p:cNvPr id="41" name="Picture Placeholder 40"/>
          <p:cNvSpPr>
            <a:spLocks noGrp="1"/>
          </p:cNvSpPr>
          <p:nvPr>
            <p:ph type="pic" sz="quarter" idx="14"/>
          </p:nvPr>
        </p:nvSpPr>
        <p:spPr>
          <a:xfrm>
            <a:off x="6080558" y="3530262"/>
            <a:ext cx="6111442" cy="3327739"/>
          </a:xfrm>
          <a:custGeom>
            <a:avLst/>
            <a:gdLst>
              <a:gd name="connsiteX0" fmla="*/ 3303371 w 6111442"/>
              <a:gd name="connsiteY0" fmla="*/ 0 h 3327739"/>
              <a:gd name="connsiteX1" fmla="*/ 6111442 w 6111442"/>
              <a:gd name="connsiteY1" fmla="*/ 2828785 h 3327739"/>
              <a:gd name="connsiteX2" fmla="*/ 6111442 w 6111442"/>
              <a:gd name="connsiteY2" fmla="*/ 3327739 h 3327739"/>
              <a:gd name="connsiteX3" fmla="*/ 0 w 6111442"/>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11442" h="3327739">
                <a:moveTo>
                  <a:pt x="3303371" y="0"/>
                </a:moveTo>
                <a:lnTo>
                  <a:pt x="6111442" y="2828785"/>
                </a:lnTo>
                <a:lnTo>
                  <a:pt x="6111442" y="3327739"/>
                </a:lnTo>
                <a:lnTo>
                  <a:pt x="0" y="3327739"/>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a:noAutofit/>
          </a:bodyPr>
          <a:lstStyle>
            <a:lvl1pPr marL="0" indent="0" algn="ctr">
              <a:buNone/>
              <a:defRPr/>
            </a:lvl1pPr>
          </a:lstStyle>
          <a:p>
            <a:r>
              <a:rPr lang="en-US" dirty="0"/>
              <a:t>Click icon to add picture</a:t>
            </a:r>
            <a:endParaRPr lang="en-GB" dirty="0"/>
          </a:p>
        </p:txBody>
      </p:sp>
      <p:sp>
        <p:nvSpPr>
          <p:cNvPr id="43" name="Picture Placeholder 42"/>
          <p:cNvSpPr>
            <a:spLocks noGrp="1"/>
          </p:cNvSpPr>
          <p:nvPr>
            <p:ph type="pic" sz="quarter" idx="15"/>
          </p:nvPr>
        </p:nvSpPr>
        <p:spPr>
          <a:xfrm>
            <a:off x="9479075" y="2452280"/>
            <a:ext cx="1947600" cy="1947600"/>
          </a:xfrm>
          <a:prstGeom prst="diamond">
            <a:avLst/>
          </a:prstGeom>
          <a:blipFill>
            <a:blip r:embed="rId3"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dirty="0"/>
              <a:t>Click icon to add picture</a:t>
            </a:r>
            <a:endParaRPr lang="en-GB" dirty="0"/>
          </a:p>
        </p:txBody>
      </p:sp>
      <p:sp>
        <p:nvSpPr>
          <p:cNvPr id="49" name="Picture Placeholder 48"/>
          <p:cNvSpPr>
            <a:spLocks noGrp="1"/>
          </p:cNvSpPr>
          <p:nvPr>
            <p:ph type="pic" sz="quarter" idx="16"/>
          </p:nvPr>
        </p:nvSpPr>
        <p:spPr>
          <a:xfrm>
            <a:off x="8234591" y="2"/>
            <a:ext cx="3957409" cy="3335677"/>
          </a:xfrm>
          <a:custGeom>
            <a:avLst/>
            <a:gdLst>
              <a:gd name="connsiteX0" fmla="*/ 0 w 3957409"/>
              <a:gd name="connsiteY0" fmla="*/ 0 h 3335677"/>
              <a:gd name="connsiteX1" fmla="*/ 3957409 w 3957409"/>
              <a:gd name="connsiteY1" fmla="*/ 0 h 3335677"/>
              <a:gd name="connsiteX2" fmla="*/ 3957409 w 3957409"/>
              <a:gd name="connsiteY2" fmla="*/ 2677703 h 3335677"/>
              <a:gd name="connsiteX3" fmla="*/ 3305406 w 3957409"/>
              <a:gd name="connsiteY3" fmla="*/ 3335677 h 3335677"/>
            </a:gdLst>
            <a:ahLst/>
            <a:cxnLst>
              <a:cxn ang="0">
                <a:pos x="connsiteX0" y="connsiteY0"/>
              </a:cxn>
              <a:cxn ang="0">
                <a:pos x="connsiteX1" y="connsiteY1"/>
              </a:cxn>
              <a:cxn ang="0">
                <a:pos x="connsiteX2" y="connsiteY2"/>
              </a:cxn>
              <a:cxn ang="0">
                <a:pos x="connsiteX3" y="connsiteY3"/>
              </a:cxn>
            </a:cxnLst>
            <a:rect l="l" t="t" r="r" b="b"/>
            <a:pathLst>
              <a:path w="3957409" h="3335677">
                <a:moveTo>
                  <a:pt x="0" y="0"/>
                </a:moveTo>
                <a:lnTo>
                  <a:pt x="3957409" y="0"/>
                </a:lnTo>
                <a:lnTo>
                  <a:pt x="3957409" y="2677703"/>
                </a:lnTo>
                <a:lnTo>
                  <a:pt x="3305406" y="3335677"/>
                </a:lnTo>
                <a:close/>
              </a:path>
            </a:pathLst>
          </a:custGeom>
          <a:blipFill>
            <a:blip r:embed="rId4" cstate="email">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r>
              <a:rPr lang="en-US" dirty="0"/>
              <a:t>Click icon to add picture</a:t>
            </a:r>
            <a:endParaRPr lang="en-GB" dirty="0"/>
          </a:p>
        </p:txBody>
      </p:sp>
      <p:sp>
        <p:nvSpPr>
          <p:cNvPr id="28" name="Title 1">
            <a:extLst>
              <a:ext uri="{FF2B5EF4-FFF2-40B4-BE49-F238E27FC236}">
                <a16:creationId xmlns:a16="http://schemas.microsoft.com/office/drawing/2014/main" id="{A04CF505-DC32-4191-8C3F-2AC7C5043FB5}"/>
              </a:ext>
            </a:extLst>
          </p:cNvPr>
          <p:cNvSpPr>
            <a:spLocks noGrp="1"/>
          </p:cNvSpPr>
          <p:nvPr>
            <p:ph type="title"/>
          </p:nvPr>
        </p:nvSpPr>
        <p:spPr>
          <a:xfrm>
            <a:off x="568763" y="1458070"/>
            <a:ext cx="5378452" cy="1157385"/>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9" name="Text Placeholder 9">
            <a:extLst>
              <a:ext uri="{FF2B5EF4-FFF2-40B4-BE49-F238E27FC236}">
                <a16:creationId xmlns:a16="http://schemas.microsoft.com/office/drawing/2014/main" id="{6826C74E-F61A-486B-944E-64E248F16B30}"/>
              </a:ext>
            </a:extLst>
          </p:cNvPr>
          <p:cNvSpPr>
            <a:spLocks noGrp="1"/>
          </p:cNvSpPr>
          <p:nvPr>
            <p:ph type="body" sz="quarter" idx="11" hasCustomPrompt="1"/>
          </p:nvPr>
        </p:nvSpPr>
        <p:spPr>
          <a:xfrm>
            <a:off x="568763" y="3467400"/>
            <a:ext cx="5378452" cy="523220"/>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grpSp>
        <p:nvGrpSpPr>
          <p:cNvPr id="30" name="Group 29">
            <a:extLst>
              <a:ext uri="{FF2B5EF4-FFF2-40B4-BE49-F238E27FC236}">
                <a16:creationId xmlns:a16="http://schemas.microsoft.com/office/drawing/2014/main" id="{8ACF7582-C9A0-45E4-A642-278E44A1114C}"/>
              </a:ext>
            </a:extLst>
          </p:cNvPr>
          <p:cNvGrpSpPr/>
          <p:nvPr/>
        </p:nvGrpSpPr>
        <p:grpSpPr>
          <a:xfrm>
            <a:off x="568763" y="6133625"/>
            <a:ext cx="1905000" cy="401519"/>
            <a:chOff x="2910342" y="325575"/>
            <a:chExt cx="5928968" cy="1249653"/>
          </a:xfrm>
        </p:grpSpPr>
        <p:sp>
          <p:nvSpPr>
            <p:cNvPr id="31" name="Freeform: Shape 35">
              <a:extLst>
                <a:ext uri="{FF2B5EF4-FFF2-40B4-BE49-F238E27FC236}">
                  <a16:creationId xmlns:a16="http://schemas.microsoft.com/office/drawing/2014/main" id="{AADBEA48-A8C0-44DA-9D4B-F4AD5B2A4B9C}"/>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2" name="Freeform: Shape 37">
              <a:extLst>
                <a:ext uri="{FF2B5EF4-FFF2-40B4-BE49-F238E27FC236}">
                  <a16:creationId xmlns:a16="http://schemas.microsoft.com/office/drawing/2014/main" id="{DC5BBAC2-B3BA-4975-A92B-7558C763EF74}"/>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3" name="Freeform: Shape 38">
              <a:extLst>
                <a:ext uri="{FF2B5EF4-FFF2-40B4-BE49-F238E27FC236}">
                  <a16:creationId xmlns:a16="http://schemas.microsoft.com/office/drawing/2014/main" id="{3F543ECF-74A3-4B20-BBBC-E44A1278C2AE}"/>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4" name="Freeform: Shape 41">
              <a:extLst>
                <a:ext uri="{FF2B5EF4-FFF2-40B4-BE49-F238E27FC236}">
                  <a16:creationId xmlns:a16="http://schemas.microsoft.com/office/drawing/2014/main" id="{AE8A8925-67CE-4A4C-B932-58C842BE1DFE}"/>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5" name="Freeform: Shape 42">
              <a:extLst>
                <a:ext uri="{FF2B5EF4-FFF2-40B4-BE49-F238E27FC236}">
                  <a16:creationId xmlns:a16="http://schemas.microsoft.com/office/drawing/2014/main" id="{33955077-46FD-4D25-8E35-B15123D7A757}"/>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6" name="Freeform: Shape 43">
              <a:extLst>
                <a:ext uri="{FF2B5EF4-FFF2-40B4-BE49-F238E27FC236}">
                  <a16:creationId xmlns:a16="http://schemas.microsoft.com/office/drawing/2014/main" id="{5A2F527A-393D-41E4-8137-559B92324BD0}"/>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7" name="Freeform: Shape 45">
              <a:extLst>
                <a:ext uri="{FF2B5EF4-FFF2-40B4-BE49-F238E27FC236}">
                  <a16:creationId xmlns:a16="http://schemas.microsoft.com/office/drawing/2014/main" id="{701EE297-64AA-4AE8-8E5F-03A8EEE56235}"/>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56" name="Freeform: Shape 46">
              <a:extLst>
                <a:ext uri="{FF2B5EF4-FFF2-40B4-BE49-F238E27FC236}">
                  <a16:creationId xmlns:a16="http://schemas.microsoft.com/office/drawing/2014/main" id="{73EDEFA5-583E-4E76-9CF6-BD0FBFA0979A}"/>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62" name="Freeform: Shape 47">
              <a:extLst>
                <a:ext uri="{FF2B5EF4-FFF2-40B4-BE49-F238E27FC236}">
                  <a16:creationId xmlns:a16="http://schemas.microsoft.com/office/drawing/2014/main" id="{EF785C69-4B04-4460-835D-DA1B40B7C58F}"/>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63" name="Freeform: Shape 48">
              <a:extLst>
                <a:ext uri="{FF2B5EF4-FFF2-40B4-BE49-F238E27FC236}">
                  <a16:creationId xmlns:a16="http://schemas.microsoft.com/office/drawing/2014/main" id="{9EDF97DF-447C-4B3D-B3C9-0602C48C36E8}"/>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4" name="Freeform: Shape 49">
              <a:extLst>
                <a:ext uri="{FF2B5EF4-FFF2-40B4-BE49-F238E27FC236}">
                  <a16:creationId xmlns:a16="http://schemas.microsoft.com/office/drawing/2014/main" id="{4FB6434F-A494-4D0A-BF88-D783F6E6871C}"/>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5" name="Freeform: Shape 50">
              <a:extLst>
                <a:ext uri="{FF2B5EF4-FFF2-40B4-BE49-F238E27FC236}">
                  <a16:creationId xmlns:a16="http://schemas.microsoft.com/office/drawing/2014/main" id="{1179D0FE-6B0E-42EC-BDA0-31EDC7360BE3}"/>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6" name="Freeform: Shape 51">
              <a:extLst>
                <a:ext uri="{FF2B5EF4-FFF2-40B4-BE49-F238E27FC236}">
                  <a16:creationId xmlns:a16="http://schemas.microsoft.com/office/drawing/2014/main" id="{E9941D4A-A352-4BE8-9759-011F816FAE4F}"/>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52">
              <a:extLst>
                <a:ext uri="{FF2B5EF4-FFF2-40B4-BE49-F238E27FC236}">
                  <a16:creationId xmlns:a16="http://schemas.microsoft.com/office/drawing/2014/main" id="{02A95DF3-C6B5-4C18-B873-BAFD176824BC}"/>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8" name="Freeform: Shape 53">
              <a:extLst>
                <a:ext uri="{FF2B5EF4-FFF2-40B4-BE49-F238E27FC236}">
                  <a16:creationId xmlns:a16="http://schemas.microsoft.com/office/drawing/2014/main" id="{17605EC9-E946-4E71-A967-54035DDF47AF}"/>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9" name="Freeform: Shape 54">
              <a:extLst>
                <a:ext uri="{FF2B5EF4-FFF2-40B4-BE49-F238E27FC236}">
                  <a16:creationId xmlns:a16="http://schemas.microsoft.com/office/drawing/2014/main" id="{5625F2CE-87C9-49B5-B111-0586D608256B}"/>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70" name="Freeform: Shape 55">
              <a:extLst>
                <a:ext uri="{FF2B5EF4-FFF2-40B4-BE49-F238E27FC236}">
                  <a16:creationId xmlns:a16="http://schemas.microsoft.com/office/drawing/2014/main" id="{8857130A-658B-4A42-8D7B-7524208DA259}"/>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71" name="Freeform: Shape 56">
              <a:extLst>
                <a:ext uri="{FF2B5EF4-FFF2-40B4-BE49-F238E27FC236}">
                  <a16:creationId xmlns:a16="http://schemas.microsoft.com/office/drawing/2014/main" id="{69A156E6-FDB7-41F5-ACD1-DA4372B19D7B}"/>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2" name="Freeform: Shape 57">
              <a:extLst>
                <a:ext uri="{FF2B5EF4-FFF2-40B4-BE49-F238E27FC236}">
                  <a16:creationId xmlns:a16="http://schemas.microsoft.com/office/drawing/2014/main" id="{E5FEFE28-D3ED-4CCE-83FE-F0FC9987EE35}"/>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190284766"/>
      </p:ext>
    </p:extLst>
  </p:cSld>
  <p:clrMapOvr>
    <a:masterClrMapping/>
  </p:clrMapOvr>
  <p:transition>
    <p:fade/>
  </p:transition>
  <p:hf sldNum="0" hdr="0" dt="0"/>
  <p:extLst>
    <p:ext uri="{DCECCB84-F9BA-43D5-87BE-67443E8EF086}">
      <p15:sldGuideLst xmlns:p15="http://schemas.microsoft.com/office/powerpoint/2012/main">
        <p15:guide id="1" pos="211">
          <p15:clr>
            <a:srgbClr val="CCCCCC"/>
          </p15:clr>
        </p15:guide>
        <p15:guide id="2" pos="7333">
          <p15:clr>
            <a:srgbClr val="CCCCCC"/>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Subheading">
    <p:spTree>
      <p:nvGrpSpPr>
        <p:cNvPr id="1" name=""/>
        <p:cNvGrpSpPr/>
        <p:nvPr/>
      </p:nvGrpSpPr>
      <p:grpSpPr>
        <a:xfrm>
          <a:off x="0" y="0"/>
          <a:ext cx="0" cy="0"/>
          <a:chOff x="0" y="0"/>
          <a:chExt cx="0" cy="0"/>
        </a:xfrm>
      </p:grpSpPr>
      <p:sp>
        <p:nvSpPr>
          <p:cNvPr id="27" name="Rectangle 26"/>
          <p:cNvSpPr/>
          <p:nvPr/>
        </p:nvSpPr>
        <p:spPr bwMode="auto">
          <a:xfrm>
            <a:off x="0" y="0"/>
            <a:ext cx="1221446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4"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560002" y="3382040"/>
            <a:ext cx="3365500"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5"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88640" y="1497030"/>
            <a:ext cx="3464989" cy="1769715"/>
          </a:xfrm>
        </p:spPr>
        <p:txBody>
          <a:bodyPr anchor="b" anchorCtr="0"/>
          <a:lstStyle>
            <a:lvl1pPr>
              <a:defRPr sz="11500">
                <a:solidFill>
                  <a:schemeClr val="bg1"/>
                </a:solidFill>
              </a:defRPr>
            </a:lvl1pPr>
          </a:lstStyle>
          <a:p>
            <a:pPr lvl="0"/>
            <a:r>
              <a:rPr lang="en-US"/>
              <a:t>1</a:t>
            </a:r>
            <a:endParaRPr lang="en-GB"/>
          </a:p>
        </p:txBody>
      </p:sp>
      <p:pic>
        <p:nvPicPr>
          <p:cNvPr id="68" name="Picture 67">
            <a:extLst>
              <a:ext uri="{FF2B5EF4-FFF2-40B4-BE49-F238E27FC236}">
                <a16:creationId xmlns:a16="http://schemas.microsoft.com/office/drawing/2014/main" id="{C9DEFFA8-DAA0-416F-A92A-BE45AD550E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13930" y="3179428"/>
            <a:ext cx="5703470" cy="3678572"/>
          </a:xfrm>
          <a:prstGeom prst="rect">
            <a:avLst/>
          </a:prstGeom>
        </p:spPr>
      </p:pic>
      <p:grpSp>
        <p:nvGrpSpPr>
          <p:cNvPr id="69" name="Group 68">
            <a:extLst>
              <a:ext uri="{FF2B5EF4-FFF2-40B4-BE49-F238E27FC236}">
                <a16:creationId xmlns:a16="http://schemas.microsoft.com/office/drawing/2014/main" id="{77998480-211E-442E-9B7E-AB81AE6B8439}"/>
              </a:ext>
            </a:extLst>
          </p:cNvPr>
          <p:cNvGrpSpPr/>
          <p:nvPr/>
        </p:nvGrpSpPr>
        <p:grpSpPr>
          <a:xfrm>
            <a:off x="568763" y="6133625"/>
            <a:ext cx="1905000" cy="401519"/>
            <a:chOff x="2910342" y="325575"/>
            <a:chExt cx="5928968" cy="1249653"/>
          </a:xfrm>
        </p:grpSpPr>
        <p:sp>
          <p:nvSpPr>
            <p:cNvPr id="70" name="Freeform: Shape 35">
              <a:extLst>
                <a:ext uri="{FF2B5EF4-FFF2-40B4-BE49-F238E27FC236}">
                  <a16:creationId xmlns:a16="http://schemas.microsoft.com/office/drawing/2014/main" id="{0D59B785-8040-45B3-B5F7-4DE2921B7B1D}"/>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71" name="Freeform: Shape 37">
              <a:extLst>
                <a:ext uri="{FF2B5EF4-FFF2-40B4-BE49-F238E27FC236}">
                  <a16:creationId xmlns:a16="http://schemas.microsoft.com/office/drawing/2014/main" id="{B36FBCB8-BECB-499B-8F02-D4CC5606D93A}"/>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2" name="Freeform: Shape 38">
              <a:extLst>
                <a:ext uri="{FF2B5EF4-FFF2-40B4-BE49-F238E27FC236}">
                  <a16:creationId xmlns:a16="http://schemas.microsoft.com/office/drawing/2014/main" id="{29905784-D8FB-4BDA-9199-E9032B0546B0}"/>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3" name="Freeform: Shape 41">
              <a:extLst>
                <a:ext uri="{FF2B5EF4-FFF2-40B4-BE49-F238E27FC236}">
                  <a16:creationId xmlns:a16="http://schemas.microsoft.com/office/drawing/2014/main" id="{DCDEEDB0-0AE5-4C2F-BA5D-2719501675C9}"/>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74" name="Freeform: Shape 42">
              <a:extLst>
                <a:ext uri="{FF2B5EF4-FFF2-40B4-BE49-F238E27FC236}">
                  <a16:creationId xmlns:a16="http://schemas.microsoft.com/office/drawing/2014/main" id="{DBDA1821-7121-4D39-9710-E688DB6C5BF3}"/>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75" name="Freeform: Shape 43">
              <a:extLst>
                <a:ext uri="{FF2B5EF4-FFF2-40B4-BE49-F238E27FC236}">
                  <a16:creationId xmlns:a16="http://schemas.microsoft.com/office/drawing/2014/main" id="{9D740F70-7D23-4E53-84E5-63A5A75FB929}"/>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76" name="Freeform: Shape 45">
              <a:extLst>
                <a:ext uri="{FF2B5EF4-FFF2-40B4-BE49-F238E27FC236}">
                  <a16:creationId xmlns:a16="http://schemas.microsoft.com/office/drawing/2014/main" id="{E4EE841B-7DBB-4E9E-9701-A787EDF45A93}"/>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77" name="Freeform: Shape 46">
              <a:extLst>
                <a:ext uri="{FF2B5EF4-FFF2-40B4-BE49-F238E27FC236}">
                  <a16:creationId xmlns:a16="http://schemas.microsoft.com/office/drawing/2014/main" id="{BB149F1F-5D90-4D68-91F5-16E3C6168559}"/>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78" name="Freeform: Shape 47">
              <a:extLst>
                <a:ext uri="{FF2B5EF4-FFF2-40B4-BE49-F238E27FC236}">
                  <a16:creationId xmlns:a16="http://schemas.microsoft.com/office/drawing/2014/main" id="{D1FA76C8-3812-4403-8082-7C58CE7CA203}"/>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79" name="Freeform: Shape 48">
              <a:extLst>
                <a:ext uri="{FF2B5EF4-FFF2-40B4-BE49-F238E27FC236}">
                  <a16:creationId xmlns:a16="http://schemas.microsoft.com/office/drawing/2014/main" id="{CB1DA479-B1EA-48D4-9B82-66F34F41F724}"/>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80" name="Freeform: Shape 49">
              <a:extLst>
                <a:ext uri="{FF2B5EF4-FFF2-40B4-BE49-F238E27FC236}">
                  <a16:creationId xmlns:a16="http://schemas.microsoft.com/office/drawing/2014/main" id="{ABD6ACB9-A868-4118-A0E8-A1ED8064C2F9}"/>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81" name="Freeform: Shape 50">
              <a:extLst>
                <a:ext uri="{FF2B5EF4-FFF2-40B4-BE49-F238E27FC236}">
                  <a16:creationId xmlns:a16="http://schemas.microsoft.com/office/drawing/2014/main" id="{00DBCB03-8B8D-4A35-9C61-50FFADD9322E}"/>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2" name="Freeform: Shape 51">
              <a:extLst>
                <a:ext uri="{FF2B5EF4-FFF2-40B4-BE49-F238E27FC236}">
                  <a16:creationId xmlns:a16="http://schemas.microsoft.com/office/drawing/2014/main" id="{E8113E73-07D3-41DF-8FCE-208277D32D22}"/>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3" name="Freeform: Shape 52">
              <a:extLst>
                <a:ext uri="{FF2B5EF4-FFF2-40B4-BE49-F238E27FC236}">
                  <a16:creationId xmlns:a16="http://schemas.microsoft.com/office/drawing/2014/main" id="{9F82F498-F538-4157-8D2A-C15E6DA51722}"/>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84" name="Freeform: Shape 53">
              <a:extLst>
                <a:ext uri="{FF2B5EF4-FFF2-40B4-BE49-F238E27FC236}">
                  <a16:creationId xmlns:a16="http://schemas.microsoft.com/office/drawing/2014/main" id="{3CCD9DAE-718D-47B0-9E7E-C2D6F314D59E}"/>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85" name="Freeform: Shape 54">
              <a:extLst>
                <a:ext uri="{FF2B5EF4-FFF2-40B4-BE49-F238E27FC236}">
                  <a16:creationId xmlns:a16="http://schemas.microsoft.com/office/drawing/2014/main" id="{CF3C89C3-99F8-43BA-934A-C8080DF75933}"/>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86" name="Freeform: Shape 55">
              <a:extLst>
                <a:ext uri="{FF2B5EF4-FFF2-40B4-BE49-F238E27FC236}">
                  <a16:creationId xmlns:a16="http://schemas.microsoft.com/office/drawing/2014/main" id="{46DD1660-CE0D-4C89-AE94-F992D524A884}"/>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87" name="Freeform: Shape 56">
              <a:extLst>
                <a:ext uri="{FF2B5EF4-FFF2-40B4-BE49-F238E27FC236}">
                  <a16:creationId xmlns:a16="http://schemas.microsoft.com/office/drawing/2014/main" id="{794D74C9-3975-4917-BBF4-DEDFA71DC00A}"/>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8" name="Freeform: Shape 57">
              <a:extLst>
                <a:ext uri="{FF2B5EF4-FFF2-40B4-BE49-F238E27FC236}">
                  <a16:creationId xmlns:a16="http://schemas.microsoft.com/office/drawing/2014/main" id="{BD8332CE-FBDE-4C58-A04B-C9D39D943ABA}"/>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1117077227"/>
      </p:ext>
    </p:extLst>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4" y="1411289"/>
            <a:ext cx="7247465"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dirty="0"/>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0"/>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08116762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able of Contents">
    <p:bg>
      <p:bgPr>
        <a:solidFill>
          <a:schemeClr val="bg1"/>
        </a:solidFill>
        <a:effectLst/>
      </p:bgPr>
    </p:bg>
    <p:spTree>
      <p:nvGrpSpPr>
        <p:cNvPr id="1" name=""/>
        <p:cNvGrpSpPr/>
        <p:nvPr/>
      </p:nvGrpSpPr>
      <p:grpSpPr>
        <a:xfrm>
          <a:off x="0" y="0"/>
          <a:ext cx="0" cy="0"/>
          <a:chOff x="0" y="0"/>
          <a:chExt cx="0" cy="0"/>
        </a:xfrm>
      </p:grpSpPr>
      <p:sp>
        <p:nvSpPr>
          <p:cNvPr id="6" name="btfpLayoutConfig" hidden="1"/>
          <p:cNvSpPr txBox="1"/>
          <p:nvPr/>
        </p:nvSpPr>
        <p:spPr>
          <a:xfrm>
            <a:off x="12700" y="12700"/>
            <a:ext cx="611312" cy="88092"/>
          </a:xfrm>
          <a:prstGeom prst="rect">
            <a:avLst/>
          </a:prstGeom>
          <a:noFill/>
        </p:spPr>
        <p:txBody>
          <a:bodyPr vert="horz" wrap="none" lIns="36000" tIns="36000" rIns="36000" bIns="36000" rtlCol="0">
            <a:spAutoFit/>
          </a:bodyPr>
          <a:lstStyle/>
          <a:p>
            <a:r>
              <a:rPr lang="en-US" sz="100" dirty="0">
                <a:solidFill>
                  <a:srgbClr val="FFFFFF">
                    <a:alpha val="0"/>
                  </a:srgbClr>
                </a:solidFill>
              </a:rPr>
              <a:t>overall_0_131468226384557565 columns_1_131468226384557565 </a:t>
            </a:r>
          </a:p>
        </p:txBody>
      </p:sp>
      <p:cxnSp>
        <p:nvCxnSpPr>
          <p:cNvPr id="26" name="AgendaLine">
            <a:extLst>
              <a:ext uri="{FF2B5EF4-FFF2-40B4-BE49-F238E27FC236}">
                <a16:creationId xmlns:a16="http://schemas.microsoft.com/office/drawing/2014/main" id="{72490097-C77E-4A9A-811A-BBB99D9114B6}"/>
              </a:ext>
            </a:extLst>
          </p:cNvPr>
          <p:cNvCxnSpPr/>
          <p:nvPr/>
        </p:nvCxnSpPr>
        <p:spPr bwMode="gray">
          <a:xfrm>
            <a:off x="2399619" y="622300"/>
            <a:ext cx="0" cy="5334000"/>
          </a:xfrm>
          <a:prstGeom prst="line">
            <a:avLst/>
          </a:prstGeom>
          <a:ln w="19050" cap="flat" cmpd="sng">
            <a:solidFill>
              <a:srgbClr val="00148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8" name="AgendaEmphasisBar">
            <a:extLst>
              <a:ext uri="{FF2B5EF4-FFF2-40B4-BE49-F238E27FC236}">
                <a16:creationId xmlns:a16="http://schemas.microsoft.com/office/drawing/2014/main" id="{7630ED3E-9B70-40B4-964E-A14DD94E4F43}"/>
              </a:ext>
            </a:extLst>
          </p:cNvPr>
          <p:cNvSpPr/>
          <p:nvPr/>
        </p:nvSpPr>
        <p:spPr bwMode="gray">
          <a:xfrm>
            <a:off x="2399619" y="961005"/>
            <a:ext cx="127000" cy="467970"/>
          </a:xfrm>
          <a:prstGeom prst="rect">
            <a:avLst/>
          </a:prstGeom>
          <a:solidFill>
            <a:srgbClr val="00148C"/>
          </a:solidFill>
          <a:ln w="19050">
            <a:solidFill>
              <a:srgbClr val="0014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cxnSp>
        <p:nvCxnSpPr>
          <p:cNvPr id="31" name="AgendaSeparator1">
            <a:extLst>
              <a:ext uri="{FF2B5EF4-FFF2-40B4-BE49-F238E27FC236}">
                <a16:creationId xmlns:a16="http://schemas.microsoft.com/office/drawing/2014/main" id="{C376CF95-0704-40D1-9442-86385D78F031}"/>
              </a:ext>
            </a:extLst>
          </p:cNvPr>
          <p:cNvCxnSpPr/>
          <p:nvPr/>
        </p:nvCxnSpPr>
        <p:spPr bwMode="gray">
          <a:xfrm>
            <a:off x="2757027" y="144779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2" name="AgendaSeparator2">
            <a:extLst>
              <a:ext uri="{FF2B5EF4-FFF2-40B4-BE49-F238E27FC236}">
                <a16:creationId xmlns:a16="http://schemas.microsoft.com/office/drawing/2014/main" id="{C8923947-0CE4-42F0-91C9-569B5B8E215F}"/>
              </a:ext>
            </a:extLst>
          </p:cNvPr>
          <p:cNvCxnSpPr/>
          <p:nvPr/>
        </p:nvCxnSpPr>
        <p:spPr bwMode="gray">
          <a:xfrm>
            <a:off x="2757027" y="1921577"/>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3" name="AgendaSeparator3">
            <a:extLst>
              <a:ext uri="{FF2B5EF4-FFF2-40B4-BE49-F238E27FC236}">
                <a16:creationId xmlns:a16="http://schemas.microsoft.com/office/drawing/2014/main" id="{628B18FE-04DD-4E67-91B5-02DC0F2AF9AD}"/>
              </a:ext>
            </a:extLst>
          </p:cNvPr>
          <p:cNvCxnSpPr/>
          <p:nvPr/>
        </p:nvCxnSpPr>
        <p:spPr bwMode="gray">
          <a:xfrm>
            <a:off x="2757027" y="2395359"/>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4" name="AgendaSeparator4">
            <a:extLst>
              <a:ext uri="{FF2B5EF4-FFF2-40B4-BE49-F238E27FC236}">
                <a16:creationId xmlns:a16="http://schemas.microsoft.com/office/drawing/2014/main" id="{ADB0C0AC-FF6F-43A8-A28F-74A2105B6277}"/>
              </a:ext>
            </a:extLst>
          </p:cNvPr>
          <p:cNvCxnSpPr/>
          <p:nvPr/>
        </p:nvCxnSpPr>
        <p:spPr bwMode="gray">
          <a:xfrm>
            <a:off x="2757027" y="2869141"/>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5" name="AgendaSeparator5">
            <a:extLst>
              <a:ext uri="{FF2B5EF4-FFF2-40B4-BE49-F238E27FC236}">
                <a16:creationId xmlns:a16="http://schemas.microsoft.com/office/drawing/2014/main" id="{88BF72BC-DEC4-4F46-B4B1-ECDDF97A6A82}"/>
              </a:ext>
            </a:extLst>
          </p:cNvPr>
          <p:cNvCxnSpPr/>
          <p:nvPr/>
        </p:nvCxnSpPr>
        <p:spPr bwMode="gray">
          <a:xfrm>
            <a:off x="2757027" y="3342923"/>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0525A4D8-2C58-4C41-9E6A-F27AEBFEEE13}"/>
              </a:ext>
            </a:extLst>
          </p:cNvPr>
          <p:cNvSpPr>
            <a:spLocks noGrp="1"/>
          </p:cNvSpPr>
          <p:nvPr userDrawn="1">
            <p:ph type="body" sz="quarter" idx="10" hasCustomPrompt="1"/>
          </p:nvPr>
        </p:nvSpPr>
        <p:spPr>
          <a:xfrm>
            <a:off x="2760664" y="1118777"/>
            <a:ext cx="8701086" cy="2154436"/>
          </a:xfrm>
        </p:spPr>
        <p:txBody>
          <a:bodyPr/>
          <a:lstStyle>
            <a:lvl1pPr>
              <a:defRPr sz="2000"/>
            </a:lvl1pPr>
            <a:lvl2pPr>
              <a:defRPr sz="2000"/>
            </a:lvl2pPr>
            <a:lvl3pPr>
              <a:defRPr sz="2000"/>
            </a:lvl3pPr>
            <a:lvl4pPr>
              <a:defRPr sz="2000"/>
            </a:lvl4pPr>
            <a:lvl5pPr>
              <a:defRPr sz="2000"/>
            </a:lvl5pPr>
          </a:lstStyle>
          <a:p>
            <a:pPr lvl="0"/>
            <a:r>
              <a:rPr lang="en-US"/>
              <a:t>Table of contents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670040BB-3E35-4814-A165-60506001CB45}"/>
              </a:ext>
            </a:extLst>
          </p:cNvPr>
          <p:cNvSpPr>
            <a:spLocks noGrp="1"/>
          </p:cNvSpPr>
          <p:nvPr userDrawn="1">
            <p:ph type="body" sz="quarter" idx="12" hasCustomPrompt="1"/>
          </p:nvPr>
        </p:nvSpPr>
        <p:spPr>
          <a:xfrm>
            <a:off x="706202" y="622300"/>
            <a:ext cx="1428750" cy="552450"/>
          </a:xfrm>
        </p:spPr>
        <p:txBody>
          <a:bodyPr/>
          <a:lstStyle>
            <a:lvl1pPr>
              <a:defRPr sz="1200" spc="300">
                <a:solidFill>
                  <a:schemeClr val="tx1"/>
                </a:solidFill>
              </a:defRPr>
            </a:lvl1pPr>
            <a:lvl2pPr>
              <a:defRPr sz="1200" spc="300"/>
            </a:lvl2pPr>
            <a:lvl3pPr>
              <a:defRPr sz="1200" spc="300"/>
            </a:lvl3pPr>
            <a:lvl4pPr>
              <a:defRPr sz="1200" spc="300"/>
            </a:lvl4pPr>
            <a:lvl5pPr>
              <a:defRPr sz="1200" spc="300"/>
            </a:lvl5pPr>
          </a:lstStyle>
          <a:p>
            <a:pPr lvl="0"/>
            <a:r>
              <a:rPr lang="en-US"/>
              <a:t>PRES. TITLE</a:t>
            </a:r>
          </a:p>
        </p:txBody>
      </p:sp>
      <p:cxnSp>
        <p:nvCxnSpPr>
          <p:cNvPr id="13" name="AgendaSeparator2">
            <a:extLst>
              <a:ext uri="{FF2B5EF4-FFF2-40B4-BE49-F238E27FC236}">
                <a16:creationId xmlns:a16="http://schemas.microsoft.com/office/drawing/2014/main" id="{25D420B7-BE9A-42DF-BD1C-54E53492DF87}"/>
              </a:ext>
            </a:extLst>
          </p:cNvPr>
          <p:cNvCxnSpPr/>
          <p:nvPr userDrawn="1"/>
        </p:nvCxnSpPr>
        <p:spPr bwMode="gray">
          <a:xfrm>
            <a:off x="2757027" y="3816707"/>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4" name="AgendaSeparator2">
            <a:extLst>
              <a:ext uri="{FF2B5EF4-FFF2-40B4-BE49-F238E27FC236}">
                <a16:creationId xmlns:a16="http://schemas.microsoft.com/office/drawing/2014/main" id="{0B870E78-ABB0-4833-B66F-F2AD8F801081}"/>
              </a:ext>
            </a:extLst>
          </p:cNvPr>
          <p:cNvCxnSpPr/>
          <p:nvPr userDrawn="1"/>
        </p:nvCxnSpPr>
        <p:spPr bwMode="gray">
          <a:xfrm>
            <a:off x="2757027" y="425827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5" name="AgendaSeparator2">
            <a:extLst>
              <a:ext uri="{FF2B5EF4-FFF2-40B4-BE49-F238E27FC236}">
                <a16:creationId xmlns:a16="http://schemas.microsoft.com/office/drawing/2014/main" id="{5C28229C-6EA8-4083-9668-2EC8671001C3}"/>
              </a:ext>
            </a:extLst>
          </p:cNvPr>
          <p:cNvCxnSpPr/>
          <p:nvPr userDrawn="1"/>
        </p:nvCxnSpPr>
        <p:spPr bwMode="gray">
          <a:xfrm>
            <a:off x="2757027" y="469984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6" name="AgendaSeparator2">
            <a:extLst>
              <a:ext uri="{FF2B5EF4-FFF2-40B4-BE49-F238E27FC236}">
                <a16:creationId xmlns:a16="http://schemas.microsoft.com/office/drawing/2014/main" id="{E997E050-16F4-478E-A424-575EA60B3E24}"/>
              </a:ext>
            </a:extLst>
          </p:cNvPr>
          <p:cNvCxnSpPr/>
          <p:nvPr userDrawn="1"/>
        </p:nvCxnSpPr>
        <p:spPr bwMode="gray">
          <a:xfrm>
            <a:off x="2757027" y="5180491"/>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364982"/>
      </p:ext>
    </p:extLst>
  </p:cSld>
  <p:clrMapOvr>
    <a:masterClrMapping/>
  </p:clrMapOvr>
  <p:hf sldNum="0" hdr="0" dt="0"/>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1_Table of Contents">
    <p:bg>
      <p:bgPr>
        <a:solidFill>
          <a:schemeClr val="bg1"/>
        </a:solidFill>
        <a:effectLst/>
      </p:bgPr>
    </p:bg>
    <p:spTree>
      <p:nvGrpSpPr>
        <p:cNvPr id="1" name=""/>
        <p:cNvGrpSpPr/>
        <p:nvPr/>
      </p:nvGrpSpPr>
      <p:grpSpPr>
        <a:xfrm>
          <a:off x="0" y="0"/>
          <a:ext cx="0" cy="0"/>
          <a:chOff x="0" y="0"/>
          <a:chExt cx="0" cy="0"/>
        </a:xfrm>
      </p:grpSpPr>
      <p:sp>
        <p:nvSpPr>
          <p:cNvPr id="6" name="btfpLayoutConfig" hidden="1"/>
          <p:cNvSpPr txBox="1"/>
          <p:nvPr/>
        </p:nvSpPr>
        <p:spPr>
          <a:xfrm>
            <a:off x="12700" y="12700"/>
            <a:ext cx="611312" cy="88092"/>
          </a:xfrm>
          <a:prstGeom prst="rect">
            <a:avLst/>
          </a:prstGeom>
          <a:noFill/>
        </p:spPr>
        <p:txBody>
          <a:bodyPr vert="horz" wrap="none" lIns="36000" tIns="36000" rIns="36000" bIns="36000" rtlCol="0">
            <a:spAutoFit/>
          </a:bodyPr>
          <a:lstStyle/>
          <a:p>
            <a:r>
              <a:rPr lang="en-US" sz="100" dirty="0">
                <a:solidFill>
                  <a:srgbClr val="FFFFFF">
                    <a:alpha val="0"/>
                  </a:srgbClr>
                </a:solidFill>
              </a:rPr>
              <a:t>overall_0_131468226384557565 columns_1_131468226384557565 </a:t>
            </a:r>
          </a:p>
        </p:txBody>
      </p:sp>
      <p:cxnSp>
        <p:nvCxnSpPr>
          <p:cNvPr id="26" name="AgendaLine">
            <a:extLst>
              <a:ext uri="{FF2B5EF4-FFF2-40B4-BE49-F238E27FC236}">
                <a16:creationId xmlns:a16="http://schemas.microsoft.com/office/drawing/2014/main" id="{72490097-C77E-4A9A-811A-BBB99D9114B6}"/>
              </a:ext>
            </a:extLst>
          </p:cNvPr>
          <p:cNvCxnSpPr>
            <a:cxnSpLocks/>
          </p:cNvCxnSpPr>
          <p:nvPr/>
        </p:nvCxnSpPr>
        <p:spPr bwMode="gray">
          <a:xfrm>
            <a:off x="2399619" y="622300"/>
            <a:ext cx="0" cy="2249849"/>
          </a:xfrm>
          <a:prstGeom prst="line">
            <a:avLst/>
          </a:prstGeom>
          <a:ln w="19050" cap="flat" cmpd="sng">
            <a:solidFill>
              <a:srgbClr val="00148C"/>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8" name="AgendaEmphasisBar">
            <a:extLst>
              <a:ext uri="{FF2B5EF4-FFF2-40B4-BE49-F238E27FC236}">
                <a16:creationId xmlns:a16="http://schemas.microsoft.com/office/drawing/2014/main" id="{7630ED3E-9B70-40B4-964E-A14DD94E4F43}"/>
              </a:ext>
            </a:extLst>
          </p:cNvPr>
          <p:cNvSpPr/>
          <p:nvPr/>
        </p:nvSpPr>
        <p:spPr bwMode="gray">
          <a:xfrm>
            <a:off x="2399619" y="961005"/>
            <a:ext cx="127000" cy="467970"/>
          </a:xfrm>
          <a:prstGeom prst="rect">
            <a:avLst/>
          </a:prstGeom>
          <a:solidFill>
            <a:srgbClr val="00148C"/>
          </a:solidFill>
          <a:ln w="19050">
            <a:solidFill>
              <a:srgbClr val="0014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cxnSp>
        <p:nvCxnSpPr>
          <p:cNvPr id="31" name="AgendaSeparator1">
            <a:extLst>
              <a:ext uri="{FF2B5EF4-FFF2-40B4-BE49-F238E27FC236}">
                <a16:creationId xmlns:a16="http://schemas.microsoft.com/office/drawing/2014/main" id="{C376CF95-0704-40D1-9442-86385D78F031}"/>
              </a:ext>
            </a:extLst>
          </p:cNvPr>
          <p:cNvCxnSpPr/>
          <p:nvPr/>
        </p:nvCxnSpPr>
        <p:spPr bwMode="gray">
          <a:xfrm>
            <a:off x="2757027" y="1447795"/>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2" name="AgendaSeparator2">
            <a:extLst>
              <a:ext uri="{FF2B5EF4-FFF2-40B4-BE49-F238E27FC236}">
                <a16:creationId xmlns:a16="http://schemas.microsoft.com/office/drawing/2014/main" id="{C8923947-0CE4-42F0-91C9-569B5B8E215F}"/>
              </a:ext>
            </a:extLst>
          </p:cNvPr>
          <p:cNvCxnSpPr/>
          <p:nvPr/>
        </p:nvCxnSpPr>
        <p:spPr bwMode="gray">
          <a:xfrm>
            <a:off x="2757027" y="1921577"/>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33" name="AgendaSeparator3">
            <a:extLst>
              <a:ext uri="{FF2B5EF4-FFF2-40B4-BE49-F238E27FC236}">
                <a16:creationId xmlns:a16="http://schemas.microsoft.com/office/drawing/2014/main" id="{628B18FE-04DD-4E67-91B5-02DC0F2AF9AD}"/>
              </a:ext>
            </a:extLst>
          </p:cNvPr>
          <p:cNvCxnSpPr/>
          <p:nvPr/>
        </p:nvCxnSpPr>
        <p:spPr bwMode="gray">
          <a:xfrm>
            <a:off x="2757027" y="2395359"/>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0525A4D8-2C58-4C41-9E6A-F27AEBFEEE13}"/>
              </a:ext>
            </a:extLst>
          </p:cNvPr>
          <p:cNvSpPr>
            <a:spLocks noGrp="1"/>
          </p:cNvSpPr>
          <p:nvPr userDrawn="1">
            <p:ph type="body" sz="quarter" idx="10" hasCustomPrompt="1"/>
          </p:nvPr>
        </p:nvSpPr>
        <p:spPr>
          <a:xfrm>
            <a:off x="2760664" y="1118777"/>
            <a:ext cx="8701086" cy="2154436"/>
          </a:xfrm>
        </p:spPr>
        <p:txBody>
          <a:bodyPr/>
          <a:lstStyle>
            <a:lvl1pPr>
              <a:defRPr sz="2000"/>
            </a:lvl1pPr>
            <a:lvl2pPr>
              <a:defRPr sz="2000"/>
            </a:lvl2pPr>
            <a:lvl3pPr>
              <a:defRPr sz="2000"/>
            </a:lvl3pPr>
            <a:lvl4pPr>
              <a:defRPr sz="2000"/>
            </a:lvl4pPr>
            <a:lvl5pPr>
              <a:defRPr sz="2000"/>
            </a:lvl5pPr>
          </a:lstStyle>
          <a:p>
            <a:pPr lvl="0"/>
            <a:r>
              <a:rPr lang="en-US"/>
              <a:t>Table of contents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670040BB-3E35-4814-A165-60506001CB45}"/>
              </a:ext>
            </a:extLst>
          </p:cNvPr>
          <p:cNvSpPr>
            <a:spLocks noGrp="1"/>
          </p:cNvSpPr>
          <p:nvPr userDrawn="1">
            <p:ph type="body" sz="quarter" idx="12" hasCustomPrompt="1"/>
          </p:nvPr>
        </p:nvSpPr>
        <p:spPr>
          <a:xfrm>
            <a:off x="706202" y="622300"/>
            <a:ext cx="1428750" cy="552450"/>
          </a:xfrm>
        </p:spPr>
        <p:txBody>
          <a:bodyPr/>
          <a:lstStyle>
            <a:lvl1pPr>
              <a:defRPr sz="1200" spc="300">
                <a:solidFill>
                  <a:schemeClr val="tx1"/>
                </a:solidFill>
              </a:defRPr>
            </a:lvl1pPr>
            <a:lvl2pPr>
              <a:defRPr sz="1200" spc="300"/>
            </a:lvl2pPr>
            <a:lvl3pPr>
              <a:defRPr sz="1200" spc="300"/>
            </a:lvl3pPr>
            <a:lvl4pPr>
              <a:defRPr sz="1200" spc="300"/>
            </a:lvl4pPr>
            <a:lvl5pPr>
              <a:defRPr sz="1200" spc="300"/>
            </a:lvl5pPr>
          </a:lstStyle>
          <a:p>
            <a:pPr lvl="0"/>
            <a:r>
              <a:rPr lang="en-US"/>
              <a:t>PRES. TITLE</a:t>
            </a:r>
          </a:p>
        </p:txBody>
      </p:sp>
      <p:cxnSp>
        <p:nvCxnSpPr>
          <p:cNvPr id="17" name="AgendaSeparator1">
            <a:extLst>
              <a:ext uri="{FF2B5EF4-FFF2-40B4-BE49-F238E27FC236}">
                <a16:creationId xmlns:a16="http://schemas.microsoft.com/office/drawing/2014/main" id="{1C0490B8-BBA0-455D-9418-0602F78EDDEF}"/>
              </a:ext>
            </a:extLst>
          </p:cNvPr>
          <p:cNvCxnSpPr/>
          <p:nvPr userDrawn="1"/>
        </p:nvCxnSpPr>
        <p:spPr bwMode="gray">
          <a:xfrm>
            <a:off x="2757026" y="2872149"/>
            <a:ext cx="4875213" cy="0"/>
          </a:xfrm>
          <a:prstGeom prst="line">
            <a:avLst/>
          </a:prstGeom>
          <a:ln w="9525" cap="flat">
            <a:solidFill>
              <a:srgbClr val="D6D6D6"/>
            </a:solidFill>
            <a:miter lim="800000"/>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821219"/>
      </p:ext>
    </p:extLst>
  </p:cSld>
  <p:clrMapOvr>
    <a:masterClrMapping/>
  </p:clrMapOvr>
  <p:hf sldNum="0" hdr="0" dt="0"/>
  <p:extLst>
    <p:ext uri="{DCECCB84-F9BA-43D5-87BE-67443E8EF086}">
      <p15:sldGuideLst xmlns:p15="http://schemas.microsoft.com/office/powerpoint/2012/main">
        <p15:guide id="1" pos="208">
          <p15:clr>
            <a:srgbClr val="CCCCCC"/>
          </p15:clr>
        </p15:guide>
        <p15:guide id="2" pos="7472">
          <p15:clr>
            <a:srgbClr val="CCCCCC"/>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a:xfrm>
            <a:off x="1499711" y="6352056"/>
            <a:ext cx="8730140" cy="169277"/>
          </a:xfrm>
        </p:spPr>
        <p:txBody>
          <a:bodyPr/>
          <a:lstStyle/>
          <a:p>
            <a:pPr>
              <a:tabLst>
                <a:tab pos="989013" algn="l"/>
              </a:tabLst>
            </a:pPr>
            <a:r>
              <a:rPr lang="fr-FR" dirty="0"/>
              <a:t>| </a:t>
            </a:r>
            <a:r>
              <a:rPr lang="en-US" dirty="0"/>
              <a:t>Future of Heat Asset Engineering </a:t>
            </a:r>
            <a:r>
              <a:rPr lang="fr-FR" dirty="0"/>
              <a:t>| Jan 2021</a:t>
            </a:r>
          </a:p>
        </p:txBody>
      </p:sp>
    </p:spTree>
    <p:extLst>
      <p:ext uri="{BB962C8B-B14F-4D97-AF65-F5344CB8AC3E}">
        <p14:creationId xmlns:p14="http://schemas.microsoft.com/office/powerpoint/2010/main" val="3874268850"/>
      </p:ext>
    </p:extLst>
  </p:cSld>
  <p:clrMapOvr>
    <a:masterClrMapping/>
  </p:clrMapOvr>
  <p:transition>
    <p:fade/>
  </p:transition>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576000" y="1411203"/>
            <a:ext cx="5280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43103" y="1411203"/>
            <a:ext cx="5280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A43969A-04BA-4691-8904-28D335913BB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6AB8B2E-4ACB-42DB-9697-1EF9FCE4B33A}"/>
              </a:ext>
            </a:extLst>
          </p:cNvPr>
          <p:cNvSpPr>
            <a:spLocks noGrp="1"/>
          </p:cNvSpPr>
          <p:nvPr>
            <p:ph type="ftr" sz="quarter" idx="18"/>
          </p:nvPr>
        </p:nvSpPr>
        <p:spPr/>
        <p:txBody>
          <a:bodyPr/>
          <a:lstStyle/>
          <a:p>
            <a:pPr>
              <a:tabLst>
                <a:tab pos="989013" algn="l"/>
              </a:tabLst>
            </a:pPr>
            <a:r>
              <a:rPr lang="fr-FR" dirty="0"/>
              <a:t>| Future of Heat Asset Engineering | Jan 2021</a:t>
            </a:r>
          </a:p>
        </p:txBody>
      </p:sp>
      <p:grpSp>
        <p:nvGrpSpPr>
          <p:cNvPr id="18" name="Group 17">
            <a:extLst>
              <a:ext uri="{FF2B5EF4-FFF2-40B4-BE49-F238E27FC236}">
                <a16:creationId xmlns:a16="http://schemas.microsoft.com/office/drawing/2014/main" id="{4C6434DF-B7DB-47FB-A761-41C6BCBEE456}"/>
              </a:ext>
            </a:extLst>
          </p:cNvPr>
          <p:cNvGrpSpPr/>
          <p:nvPr/>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D2E85F5E-A67A-4EA1-8928-BDB5E3B90141}"/>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DB7C4644-CBEC-41C7-8354-A1F22178170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A7146992-DDED-4FC5-9905-CEEC4E048E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624A58E8-354C-4FAE-9221-46114E18087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35501850"/>
      </p:ext>
    </p:extLst>
  </p:cSld>
  <p:clrMapOvr>
    <a:masterClrMapping/>
  </p:clrMapOvr>
  <p:hf sldNum="0" hdr="0" dt="0"/>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C2E28761-BEE7-4F9E-BFE0-5828B7915307}"/>
              </a:ext>
            </a:extLst>
          </p:cNvPr>
          <p:cNvSpPr>
            <a:spLocks noGrp="1"/>
          </p:cNvSpPr>
          <p:nvPr>
            <p:ph type="body" sz="quarter" idx="16"/>
          </p:nvPr>
        </p:nvSpPr>
        <p:spPr>
          <a:xfrm>
            <a:off x="576000" y="1411203"/>
            <a:ext cx="72472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DDB6B39-A484-404E-855D-FAC0DFB9AE9C}"/>
              </a:ext>
            </a:extLst>
          </p:cNvPr>
          <p:cNvSpPr>
            <a:spLocks noGrp="1"/>
          </p:cNvSpPr>
          <p:nvPr>
            <p:ph type="title"/>
          </p:nvPr>
        </p:nvSpPr>
        <p:spPr>
          <a:xfrm>
            <a:off x="575735" y="361387"/>
            <a:ext cx="72472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C9BED01-51EC-4BE5-A506-18A9A29A6E58}"/>
              </a:ext>
            </a:extLst>
          </p:cNvPr>
          <p:cNvSpPr>
            <a:spLocks noGrp="1"/>
          </p:cNvSpPr>
          <p:nvPr>
            <p:ph type="ftr" sz="quarter" idx="17"/>
          </p:nvPr>
        </p:nvSpPr>
        <p:spPr/>
        <p:txBody>
          <a:bodyPr/>
          <a:lstStyle/>
          <a:p>
            <a:pPr>
              <a:tabLst>
                <a:tab pos="989013" algn="l"/>
              </a:tabLst>
            </a:pPr>
            <a:r>
              <a:rPr lang="fr-FR" dirty="0"/>
              <a:t>| Future of Heat Asset Engineering | Jan 2021</a:t>
            </a:r>
          </a:p>
        </p:txBody>
      </p:sp>
      <p:grpSp>
        <p:nvGrpSpPr>
          <p:cNvPr id="15" name="Group 14">
            <a:extLst>
              <a:ext uri="{FF2B5EF4-FFF2-40B4-BE49-F238E27FC236}">
                <a16:creationId xmlns:a16="http://schemas.microsoft.com/office/drawing/2014/main" id="{64B11AB0-23E7-4D32-AAA3-A400DB4600E4}"/>
              </a:ext>
            </a:extLst>
          </p:cNvPr>
          <p:cNvGrpSpPr/>
          <p:nvPr/>
        </p:nvGrpSpPr>
        <p:grpSpPr>
          <a:xfrm>
            <a:off x="12275233" y="0"/>
            <a:ext cx="2706315" cy="1919363"/>
            <a:chOff x="3528102" y="847657"/>
            <a:chExt cx="2029736" cy="1919363"/>
          </a:xfrm>
        </p:grpSpPr>
        <p:sp>
          <p:nvSpPr>
            <p:cNvPr id="17" name="Guidance note">
              <a:extLst>
                <a:ext uri="{FF2B5EF4-FFF2-40B4-BE49-F238E27FC236}">
                  <a16:creationId xmlns:a16="http://schemas.microsoft.com/office/drawing/2014/main" id="{D2026BFD-DC2F-465F-BE68-7BD706A827A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E295DECA-DF07-43CC-9B27-982E889A75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53721472"/>
      </p:ext>
    </p:extLst>
  </p:cSld>
  <p:clrMapOvr>
    <a:masterClrMapping/>
  </p:clrMapOvr>
  <p:hf sldNum="0" hdr="0" dt="0"/>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6" y="1411291"/>
            <a:ext cx="7247465" cy="188477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dirty="0"/>
              <a:t>| Future of Heat Asset Engineering | Jan 2021</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p:nvGrpSpPr>
        <p:grpSpPr>
          <a:xfrm>
            <a:off x="12275233" y="0"/>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29841951"/>
      </p:ext>
    </p:extLst>
  </p:cSld>
  <p:clrMapOvr>
    <a:masterClrMapping/>
  </p:clrMapOvr>
  <p:transition>
    <p:fade/>
  </p:transition>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One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348385" y="1411203"/>
            <a:ext cx="5280000" cy="4605867"/>
          </a:xfrm>
          <a:solidFill>
            <a:schemeClr val="bg1">
              <a:lumMod val="95000"/>
            </a:schemeClr>
          </a:solidFill>
        </p:spPr>
        <p:txBody>
          <a:bodyPr anchor="ctr">
            <a:noAutofit/>
          </a:bodyPr>
          <a:lstStyle>
            <a:lvl1pPr algn="ctr">
              <a:defRPr/>
            </a:lvl1pPr>
          </a:lstStyle>
          <a:p>
            <a:r>
              <a:rPr lang="en-GB" dirty="0"/>
              <a:t>INSERT PICTURE</a:t>
            </a:r>
          </a:p>
        </p:txBody>
      </p:sp>
      <p:sp>
        <p:nvSpPr>
          <p:cNvPr id="3" name="Title 2">
            <a:extLst>
              <a:ext uri="{FF2B5EF4-FFF2-40B4-BE49-F238E27FC236}">
                <a16:creationId xmlns:a16="http://schemas.microsoft.com/office/drawing/2014/main" id="{2B8DB7F6-E63A-426C-A50D-5672A519A313}"/>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74301A2-F4D0-49A7-BEB1-3B49E6FFEF6C}"/>
              </a:ext>
            </a:extLst>
          </p:cNvPr>
          <p:cNvSpPr>
            <a:spLocks noGrp="1"/>
          </p:cNvSpPr>
          <p:nvPr>
            <p:ph type="body" sz="quarter" idx="16"/>
          </p:nvPr>
        </p:nvSpPr>
        <p:spPr>
          <a:xfrm>
            <a:off x="576000" y="1411203"/>
            <a:ext cx="5280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00F2AAE-B26F-4BB1-99D0-8D5175CBC3C9}"/>
              </a:ext>
            </a:extLst>
          </p:cNvPr>
          <p:cNvSpPr>
            <a:spLocks noGrp="1"/>
          </p:cNvSpPr>
          <p:nvPr>
            <p:ph type="ftr" sz="quarter" idx="19"/>
          </p:nvPr>
        </p:nvSpPr>
        <p:spPr/>
        <p:txBody>
          <a:bodyPr/>
          <a:lstStyle/>
          <a:p>
            <a:pPr>
              <a:tabLst>
                <a:tab pos="989013" algn="l"/>
              </a:tabLst>
            </a:pPr>
            <a:r>
              <a:rPr lang="fr-FR" dirty="0"/>
              <a:t>| Future of Heat Asset Engineering | Jan 2021</a:t>
            </a:r>
          </a:p>
        </p:txBody>
      </p:sp>
      <p:grpSp>
        <p:nvGrpSpPr>
          <p:cNvPr id="18" name="Group 17">
            <a:extLst>
              <a:ext uri="{FF2B5EF4-FFF2-40B4-BE49-F238E27FC236}">
                <a16:creationId xmlns:a16="http://schemas.microsoft.com/office/drawing/2014/main" id="{40670C7F-E6AE-4FA0-9D69-67BE0D9FC67D}"/>
              </a:ext>
            </a:extLst>
          </p:cNvPr>
          <p:cNvGrpSpPr/>
          <p:nvPr/>
        </p:nvGrpSpPr>
        <p:grpSpPr>
          <a:xfrm>
            <a:off x="12275233" y="0"/>
            <a:ext cx="2706315" cy="1919363"/>
            <a:chOff x="3528102" y="847657"/>
            <a:chExt cx="2029736" cy="1919363"/>
          </a:xfrm>
        </p:grpSpPr>
        <p:sp>
          <p:nvSpPr>
            <p:cNvPr id="19" name="Guidance note">
              <a:extLst>
                <a:ext uri="{FF2B5EF4-FFF2-40B4-BE49-F238E27FC236}">
                  <a16:creationId xmlns:a16="http://schemas.microsoft.com/office/drawing/2014/main" id="{3204813E-3D1C-4261-BB7C-3C9600EA8B28}"/>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C77AD42B-4211-406A-BF20-2AE1C6629F4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2083038A-207F-4F28-8A9D-85C7699D2E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12563D1B-FBB7-4F54-8D95-88DC043D339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0AD58A0D-7992-446C-BA77-7B3856412357}"/>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789204662"/>
      </p:ext>
    </p:extLst>
  </p:cSld>
  <p:clrMapOvr>
    <a:masterClrMapping/>
  </p:clrMapOvr>
  <p:hf sldNum="0" hdr="0" dt="0"/>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7" y="1411203"/>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BB4CB7E3-3CBF-4FC0-B591-EFD19DEE9303}"/>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35EF926C-1DDE-46E4-BD27-7719DB8BB06E}"/>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90E25129-C1EA-45CE-B1F6-5EC7F7DD81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id="{7EE67CE3-FDDB-4176-BB90-0273EDA20B17}"/>
              </a:ext>
            </a:extLst>
          </p:cNvPr>
          <p:cNvSpPr/>
          <p:nvPr/>
        </p:nvSpPr>
        <p:spPr>
          <a:xfrm>
            <a:off x="12275236" y="2140326"/>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24205403"/>
      </p:ext>
    </p:extLst>
  </p:cSld>
  <p:clrMapOvr>
    <a:masterClrMapping/>
  </p:clrMapOvr>
  <p:hf sldNum="0" hdr="0" dt="0"/>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3239BF15-FD89-4F93-BE57-D3F7D4EDE917}"/>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3CEF68A4-66C1-485F-9F82-50A8CC2FCE7A}"/>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3">
            <a:extLst>
              <a:ext uri="{FF2B5EF4-FFF2-40B4-BE49-F238E27FC236}">
                <a16:creationId xmlns:a16="http://schemas.microsoft.com/office/drawing/2014/main" id="{D05538AE-5CD3-4DA6-8A95-0BEA5E6BAD33}"/>
              </a:ext>
            </a:extLst>
          </p:cNvPr>
          <p:cNvSpPr>
            <a:spLocks noGrp="1"/>
          </p:cNvSpPr>
          <p:nvPr>
            <p:ph type="body" sz="quarter" idx="16"/>
          </p:nvPr>
        </p:nvSpPr>
        <p:spPr>
          <a:xfrm>
            <a:off x="576000"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F477B4E1-B731-4277-9CA6-05249DEE76B0}"/>
              </a:ext>
            </a:extLst>
          </p:cNvPr>
          <p:cNvSpPr>
            <a:spLocks noGrp="1"/>
          </p:cNvSpPr>
          <p:nvPr>
            <p:ph type="ftr" sz="quarter" idx="21"/>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02656FC6-B38D-4009-9A37-641A2A3B4A07}"/>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2C5A0EA9-5B91-4233-8CB2-C6963F9194E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3D57576C-25B3-4AEC-8079-28EA4DA3ECB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5894BDB4-7E98-499E-A45E-42C3063C1E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3E0694C5-142D-4E90-8AEF-26B71E3B737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74620825"/>
      </p:ext>
    </p:extLst>
  </p:cSld>
  <p:clrMapOvr>
    <a:masterClrMapping/>
  </p:clrMapOvr>
  <p:hf sldNum="0" hdr="0" dt="0"/>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576251" y="1411200"/>
            <a:ext cx="3456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id="{C1A9DBA8-9483-4109-86B4-B4725A6FA769}"/>
              </a:ext>
            </a:extLst>
          </p:cNvPr>
          <p:cNvSpPr>
            <a:spLocks noGrp="1"/>
          </p:cNvSpPr>
          <p:nvPr>
            <p:ph type="body" sz="quarter" idx="19"/>
          </p:nvPr>
        </p:nvSpPr>
        <p:spPr>
          <a:xfrm>
            <a:off x="4379084"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
            <a:extLst>
              <a:ext uri="{FF2B5EF4-FFF2-40B4-BE49-F238E27FC236}">
                <a16:creationId xmlns:a16="http://schemas.microsoft.com/office/drawing/2014/main" id="{CA542DC9-775F-4FFB-82B1-21F73B3152B3}"/>
              </a:ext>
            </a:extLst>
          </p:cNvPr>
          <p:cNvSpPr>
            <a:spLocks noGrp="1"/>
          </p:cNvSpPr>
          <p:nvPr>
            <p:ph type="body" sz="quarter" idx="20"/>
          </p:nvPr>
        </p:nvSpPr>
        <p:spPr>
          <a:xfrm>
            <a:off x="8171351" y="1411203"/>
            <a:ext cx="3456000"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C1C7C113-5739-4556-B788-555357C292BD}"/>
              </a:ext>
            </a:extLst>
          </p:cNvPr>
          <p:cNvSpPr>
            <a:spLocks noGrp="1"/>
          </p:cNvSpPr>
          <p:nvPr>
            <p:ph type="ftr" sz="quarter" idx="21"/>
          </p:nvPr>
        </p:nvSpPr>
        <p:spPr/>
        <p:txBody>
          <a:bodyPr/>
          <a:lstStyle/>
          <a:p>
            <a:pPr>
              <a:tabLst>
                <a:tab pos="989013" algn="l"/>
              </a:tabLst>
            </a:pPr>
            <a:r>
              <a:rPr lang="fr-FR" dirty="0"/>
              <a:t>| Future of Heat Asset Engineering | Jan 2021</a:t>
            </a:r>
          </a:p>
        </p:txBody>
      </p:sp>
      <p:grpSp>
        <p:nvGrpSpPr>
          <p:cNvPr id="20" name="Group 19">
            <a:extLst>
              <a:ext uri="{FF2B5EF4-FFF2-40B4-BE49-F238E27FC236}">
                <a16:creationId xmlns:a16="http://schemas.microsoft.com/office/drawing/2014/main" id="{FF34DDE4-5690-4F57-9DE4-E094FC2E198F}"/>
              </a:ext>
            </a:extLst>
          </p:cNvPr>
          <p:cNvGrpSpPr/>
          <p:nvPr/>
        </p:nvGrpSpPr>
        <p:grpSpPr>
          <a:xfrm>
            <a:off x="12275233" y="0"/>
            <a:ext cx="2706315" cy="1919363"/>
            <a:chOff x="3528102" y="847657"/>
            <a:chExt cx="2029736" cy="1919363"/>
          </a:xfrm>
        </p:grpSpPr>
        <p:sp>
          <p:nvSpPr>
            <p:cNvPr id="21" name="Guidance note">
              <a:extLst>
                <a:ext uri="{FF2B5EF4-FFF2-40B4-BE49-F238E27FC236}">
                  <a16:creationId xmlns:a16="http://schemas.microsoft.com/office/drawing/2014/main" id="{8B8A056F-1043-4246-9501-BFB93AB938A0}"/>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id="{5C708E02-D0E6-4878-BE82-A505451F3BC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id="{B871E578-2D64-405D-95FF-52E38277E0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id="{88BDE401-B519-4294-8E42-BEFC27E78491}"/>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07771324"/>
      </p:ext>
    </p:extLst>
  </p:cSld>
  <p:clrMapOvr>
    <a:masterClrMapping/>
  </p:clrMapOvr>
  <p:hf sldNum="0"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ags" Target="../tags/tag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7.emf"/><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oleObject" Target="../embeddings/oleObject2.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heme" Target="../theme/theme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oleObject" Target="../embeddings/oleObject3.bin"/><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tags" Target="../tags/tag6.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tags" Target="../tags/tag5.xml"/><Relationship Id="rId30" Type="http://schemas.openxmlformats.org/officeDocument/2006/relationships/image" Target="../media/image9.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theme" Target="../theme/theme4.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tags" Target="../tags/tag8.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tags" Target="../tags/tag7.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theme" Target="../theme/theme5.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image" Target="../media/image9.emf"/><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oleObject" Target="../embeddings/oleObject3.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theme" Target="../theme/theme6.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4E37ABD-2255-4E49-98A4-80B2B94316B4}"/>
              </a:ext>
            </a:extLst>
          </p:cNvPr>
          <p:cNvGraphicFramePr>
            <a:graphicFrameLocks noChangeAspect="1"/>
          </p:cNvGraphicFramePr>
          <p:nvPr userDrawn="1">
            <p:custDataLst>
              <p:tags r:id="rId27"/>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9" imgW="270" imgH="270" progId="TCLayout.ActiveDocument.1">
                  <p:embed/>
                </p:oleObj>
              </mc:Choice>
              <mc:Fallback>
                <p:oleObj name="think-cell Slide" r:id="rId29" imgW="270" imgH="270" progId="TCLayout.ActiveDocument.1">
                  <p:embed/>
                  <p:pic>
                    <p:nvPicPr>
                      <p:cNvPr id="4" name="Object 3" hidden="1">
                        <a:extLst>
                          <a:ext uri="{FF2B5EF4-FFF2-40B4-BE49-F238E27FC236}">
                            <a16:creationId xmlns:a16="http://schemas.microsoft.com/office/drawing/2014/main" id="{44E37ABD-2255-4E49-98A4-80B2B94316B4}"/>
                          </a:ext>
                        </a:extLst>
                      </p:cNvPr>
                      <p:cNvPicPr/>
                      <p:nvPr/>
                    </p:nvPicPr>
                    <p:blipFill>
                      <a:blip r:embed="rId30"/>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9F720B-4168-46FA-987C-40AF3C800A16}"/>
              </a:ext>
            </a:extLst>
          </p:cNvPr>
          <p:cNvSpPr/>
          <p:nvPr userDrawn="1">
            <p:custDataLst>
              <p:tags r:id="rId28"/>
            </p:custDataLst>
          </p:nvPr>
        </p:nvSpPr>
        <p:spPr bwMode="auto">
          <a:xfrm>
            <a:off x="0" y="0"/>
            <a:ext cx="211667"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400" b="1" i="0" baseline="0" dirty="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5"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10896852" y="6352054"/>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791811" y="6352054"/>
            <a:ext cx="8730140"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en-US" dirty="0"/>
              <a:t>Hydrogen and P2G | November 6</a:t>
            </a:r>
            <a:r>
              <a:rPr lang="en-US" baseline="30000" dirty="0"/>
              <a:t>th</a:t>
            </a:r>
            <a:r>
              <a:rPr lang="en-US" dirty="0"/>
              <a:t>, 2019</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575734" y="6352054"/>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sz="1100" b="1" dirty="0"/>
              <a:t>National Grid </a:t>
            </a:r>
          </a:p>
        </p:txBody>
      </p:sp>
    </p:spTree>
    <p:extLst>
      <p:ext uri="{BB962C8B-B14F-4D97-AF65-F5344CB8AC3E}">
        <p14:creationId xmlns:p14="http://schemas.microsoft.com/office/powerpoint/2010/main" val="284090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215E2CD-FC6B-41ED-B5A9-433B13D9C080}"/>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4" name="Object 3" hidden="1">
                        <a:extLst>
                          <a:ext uri="{FF2B5EF4-FFF2-40B4-BE49-F238E27FC236}">
                            <a16:creationId xmlns:a16="http://schemas.microsoft.com/office/drawing/2014/main" id="{2215E2CD-FC6B-41ED-B5A9-433B13D9C080}"/>
                          </a:ext>
                        </a:extLst>
                      </p:cNvPr>
                      <p:cNvPicPr/>
                      <p:nvPr/>
                    </p:nvPicPr>
                    <p:blipFill>
                      <a:blip r:embed="rId24"/>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80D71EE-6BE5-49CE-AD9A-A8826E780807}"/>
              </a:ext>
            </a:extLst>
          </p:cNvPr>
          <p:cNvSpPr/>
          <p:nvPr userDrawn="1">
            <p:custDataLst>
              <p:tags r:id="rId22"/>
            </p:custDataLst>
          </p:nvPr>
        </p:nvSpPr>
        <p:spPr bwMode="auto">
          <a:xfrm>
            <a:off x="0" y="0"/>
            <a:ext cx="211667"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400" b="1" i="0" baseline="0" dirty="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5"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0896852" y="6352054"/>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791811" y="6352054"/>
            <a:ext cx="8730140"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r>
              <a:rPr lang="en-US" dirty="0"/>
              <a:t> | Future of Heat | Nov. 28, 2018</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575734" y="6352054"/>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dirty="0"/>
              <a:t>National Grid </a:t>
            </a:r>
          </a:p>
        </p:txBody>
      </p:sp>
    </p:spTree>
    <p:extLst>
      <p:ext uri="{BB962C8B-B14F-4D97-AF65-F5344CB8AC3E}">
        <p14:creationId xmlns:p14="http://schemas.microsoft.com/office/powerpoint/2010/main" val="1169004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4" r:id="rId16"/>
    <p:sldLayoutId id="2147483998" r:id="rId17"/>
    <p:sldLayoutId id="2147483999" r:id="rId18"/>
    <p:sldLayoutId id="2147484002" r:id="rId19"/>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C58F04-816B-4328-B071-362CBEA88536}"/>
              </a:ext>
            </a:extLst>
          </p:cNvPr>
          <p:cNvGraphicFramePr>
            <a:graphicFrameLocks noChangeAspect="1"/>
          </p:cNvGraphicFramePr>
          <p:nvPr userDrawn="1">
            <p:custDataLst>
              <p:tags r:id="rId27"/>
            </p:custDataLst>
            <p:extLst>
              <p:ext uri="{D42A27DB-BD31-4B8C-83A1-F6EECF244321}">
                <p14:modId xmlns:p14="http://schemas.microsoft.com/office/powerpoint/2010/main" val="2839785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59" imgH="360" progId="TCLayout.ActiveDocument.1">
                  <p:embed/>
                </p:oleObj>
              </mc:Choice>
              <mc:Fallback>
                <p:oleObj name="think-cell Slide" r:id="rId29" imgW="359" imgH="360" progId="TCLayout.ActiveDocument.1">
                  <p:embed/>
                  <p:pic>
                    <p:nvPicPr>
                      <p:cNvPr id="4" name="Object 3" hidden="1">
                        <a:extLst>
                          <a:ext uri="{FF2B5EF4-FFF2-40B4-BE49-F238E27FC236}">
                            <a16:creationId xmlns:a16="http://schemas.microsoft.com/office/drawing/2014/main" id="{37C58F04-816B-4328-B071-362CBEA8853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B2448A9-8D20-4AB5-B6D9-BC3381658481}"/>
              </a:ext>
            </a:extLst>
          </p:cNvPr>
          <p:cNvSpPr/>
          <p:nvPr userDrawn="1">
            <p:custDataLst>
              <p:tags r:id="rId28"/>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400" b="1" i="0" baseline="0" dirty="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575736"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6"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10896853" y="6352056"/>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575735" y="6352056"/>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sz="1100" b="1" dirty="0"/>
              <a:t>National Grid </a:t>
            </a:r>
          </a:p>
        </p:txBody>
      </p:sp>
    </p:spTree>
    <p:extLst>
      <p:ext uri="{BB962C8B-B14F-4D97-AF65-F5344CB8AC3E}">
        <p14:creationId xmlns:p14="http://schemas.microsoft.com/office/powerpoint/2010/main" val="323598207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4001" r:id="rId25"/>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5"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0896852" y="6352054"/>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791811" y="6352054"/>
            <a:ext cx="8730140"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Future of Heat Asset Engineering | Jan 2021</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575734" y="6352054"/>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dirty="0"/>
              <a:t>National Grid </a:t>
            </a:r>
          </a:p>
        </p:txBody>
      </p:sp>
    </p:spTree>
    <p:extLst>
      <p:ext uri="{BB962C8B-B14F-4D97-AF65-F5344CB8AC3E}">
        <p14:creationId xmlns:p14="http://schemas.microsoft.com/office/powerpoint/2010/main" val="256384654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70" r:id="rId16"/>
    <p:sldLayoutId id="2147483871" r:id="rId17"/>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3689">
          <p15:clr>
            <a:srgbClr val="F26B43"/>
          </p15:clr>
        </p15:guide>
        <p15:guide id="4" pos="7317">
          <p15:clr>
            <a:srgbClr val="F26B43"/>
          </p15:clr>
        </p15:guide>
        <p15:guide id="6" orient="horz" pos="3793">
          <p15:clr>
            <a:srgbClr val="F26B43"/>
          </p15:clr>
        </p15:guide>
        <p15:guide id="8" pos="363">
          <p15:clr>
            <a:srgbClr val="F26B43"/>
          </p15:clr>
        </p15:guide>
        <p15:guide id="13" pos="3991">
          <p15:clr>
            <a:srgbClr val="F26B43"/>
          </p15:clr>
        </p15:guide>
        <p15:guide id="14" orient="horz" pos="414">
          <p15:clr>
            <a:srgbClr val="F26B43"/>
          </p15:clr>
        </p15:guide>
        <p15:guide id="15" orient="horz" pos="889">
          <p15:clr>
            <a:srgbClr val="F26B43"/>
          </p15:clr>
        </p15:guide>
        <p15:guide id="16" pos="2752">
          <p15:clr>
            <a:srgbClr val="F26B43"/>
          </p15:clr>
        </p15:guide>
        <p15:guide id="17" pos="5140">
          <p15:clr>
            <a:srgbClr val="F26B43"/>
          </p15:clr>
        </p15:guide>
        <p15:guide id="18" pos="4928">
          <p15:clr>
            <a:srgbClr val="F26B43"/>
          </p15:clr>
        </p15:guide>
        <p15:guide id="19" pos="2540">
          <p15:clr>
            <a:srgbClr val="F26B43"/>
          </p15:clr>
        </p15:guide>
        <p15:guide id="20" orient="horz" pos="399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C58F04-816B-4328-B071-362CBEA88536}"/>
              </a:ext>
            </a:extLst>
          </p:cNvPr>
          <p:cNvGraphicFramePr>
            <a:graphicFrameLocks noChangeAspect="1"/>
          </p:cNvGraphicFramePr>
          <p:nvPr userDrawn="1">
            <p:custDataLst>
              <p:tags r:id="rId25"/>
            </p:custDataLst>
            <p:extLst>
              <p:ext uri="{D42A27DB-BD31-4B8C-83A1-F6EECF244321}">
                <p14:modId xmlns:p14="http://schemas.microsoft.com/office/powerpoint/2010/main" val="1032720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59" imgH="360" progId="TCLayout.ActiveDocument.1">
                  <p:embed/>
                </p:oleObj>
              </mc:Choice>
              <mc:Fallback>
                <p:oleObj name="think-cell Slide" r:id="rId27" imgW="359" imgH="360" progId="TCLayout.ActiveDocument.1">
                  <p:embed/>
                  <p:pic>
                    <p:nvPicPr>
                      <p:cNvPr id="4" name="Object 3" hidden="1">
                        <a:extLst>
                          <a:ext uri="{FF2B5EF4-FFF2-40B4-BE49-F238E27FC236}">
                            <a16:creationId xmlns:a16="http://schemas.microsoft.com/office/drawing/2014/main" id="{37C58F04-816B-4328-B071-362CBEA88536}"/>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B2448A9-8D20-4AB5-B6D9-BC3381658481}"/>
              </a:ext>
            </a:extLst>
          </p:cNvPr>
          <p:cNvSpPr/>
          <p:nvPr userDrawn="1">
            <p:custDataLst>
              <p:tags r:id="rId26"/>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2400" b="1" i="0" baseline="0" dirty="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575736"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6"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10896853" y="6352056"/>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499711" y="6352056"/>
            <a:ext cx="8730140"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Future of Heat Asset Engineering | Jan 2021</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575735" y="6352056"/>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en-GB" sz="1100" b="1" dirty="0"/>
              <a:t>National Grid </a:t>
            </a:r>
          </a:p>
        </p:txBody>
      </p:sp>
    </p:spTree>
    <p:extLst>
      <p:ext uri="{BB962C8B-B14F-4D97-AF65-F5344CB8AC3E}">
        <p14:creationId xmlns:p14="http://schemas.microsoft.com/office/powerpoint/2010/main" val="9976596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5"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0896852" y="6352054"/>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791811" y="6352054"/>
            <a:ext cx="8730140"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en-US" kern="0" dirty="0">
                <a:solidFill>
                  <a:srgbClr val="00148C"/>
                </a:solidFill>
                <a:latin typeface="+mn-lt"/>
                <a:ea typeface="+mn-ea"/>
              </a:rPr>
              <a:t>Future of Heat Asset Engineering | Sept 2021</a:t>
            </a:r>
            <a:endParaRPr lang="fr-FR" dirty="0"/>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575734" y="6352054"/>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dirty="0"/>
              <a:t>National Grid </a:t>
            </a:r>
          </a:p>
        </p:txBody>
      </p:sp>
    </p:spTree>
    <p:extLst>
      <p:ext uri="{BB962C8B-B14F-4D97-AF65-F5344CB8AC3E}">
        <p14:creationId xmlns:p14="http://schemas.microsoft.com/office/powerpoint/2010/main" val="188826427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2.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emf"/><Relationship Id="rId7" Type="http://schemas.openxmlformats.org/officeDocument/2006/relationships/image" Target="../media/image57.jpeg"/><Relationship Id="rId2" Type="http://schemas.openxmlformats.org/officeDocument/2006/relationships/image" Target="../media/image53.png"/><Relationship Id="rId1" Type="http://schemas.openxmlformats.org/officeDocument/2006/relationships/slideLayout" Target="../slideLayouts/slideLayout4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28.xml"/><Relationship Id="rId6" Type="http://schemas.openxmlformats.org/officeDocument/2006/relationships/image" Target="../media/image65.png"/><Relationship Id="rId11" Type="http://schemas.openxmlformats.org/officeDocument/2006/relationships/image" Target="../media/image70.jpe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7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3.png"/><Relationship Id="rId1" Type="http://schemas.openxmlformats.org/officeDocument/2006/relationships/slideLayout" Target="../slideLayouts/slideLayout43.xm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svg"/></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42.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1.xml"/><Relationship Id="rId5" Type="http://schemas.openxmlformats.org/officeDocument/2006/relationships/image" Target="../media/image93.emf"/><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image" Target="../media/image94.jpeg"/><Relationship Id="rId1" Type="http://schemas.openxmlformats.org/officeDocument/2006/relationships/slideLayout" Target="../slideLayouts/slideLayout86.xml"/><Relationship Id="rId6" Type="http://schemas.openxmlformats.org/officeDocument/2006/relationships/image" Target="../media/image98.png"/><Relationship Id="rId5" Type="http://schemas.openxmlformats.org/officeDocument/2006/relationships/image" Target="../media/image97.jpe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jpeg"/><Relationship Id="rId1" Type="http://schemas.openxmlformats.org/officeDocument/2006/relationships/slideLayout" Target="../slideLayouts/slideLayout68.xml"/><Relationship Id="rId5" Type="http://schemas.openxmlformats.org/officeDocument/2006/relationships/image" Target="../media/image29.emf"/><Relationship Id="rId4" Type="http://schemas.openxmlformats.org/officeDocument/2006/relationships/image" Target="../media/image28.jpeg"/></Relationships>
</file>

<file path=ppt/slides/_rels/slide30.xml.rels><?xml version="1.0" encoding="UTF-8" standalone="yes"?>
<Relationships xmlns="http://schemas.openxmlformats.org/package/2006/relationships"><Relationship Id="rId8" Type="http://schemas.openxmlformats.org/officeDocument/2006/relationships/image" Target="../media/image101.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3.png"/><Relationship Id="rId4" Type="http://schemas.openxmlformats.org/officeDocument/2006/relationships/diagramLayout" Target="../diagrams/layout1.xml"/><Relationship Id="rId9" Type="http://schemas.openxmlformats.org/officeDocument/2006/relationships/image" Target="../media/image102.gif"/></Relationships>
</file>

<file path=ppt/slides/_rels/slide3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71.xml"/><Relationship Id="rId4" Type="http://schemas.openxmlformats.org/officeDocument/2006/relationships/image" Target="../media/image10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svg"/><Relationship Id="rId7" Type="http://schemas.openxmlformats.org/officeDocument/2006/relationships/image" Target="../media/image112.sv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111.svg"/><Relationship Id="rId5" Type="http://schemas.openxmlformats.org/officeDocument/2006/relationships/image" Target="../media/image110.svg"/><Relationship Id="rId4" Type="http://schemas.openxmlformats.org/officeDocument/2006/relationships/image" Target="../media/image109.svg"/><Relationship Id="rId9" Type="http://schemas.openxmlformats.org/officeDocument/2006/relationships/image" Target="../media/image114.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2.xml"/><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999CFDF-2A00-3E4D-233F-7DB26CED94A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bwMode="gray">
          <a:prstGeom prst="flowChartDecision">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Placeholder 22">
            <a:extLst>
              <a:ext uri="{FF2B5EF4-FFF2-40B4-BE49-F238E27FC236}">
                <a16:creationId xmlns:a16="http://schemas.microsoft.com/office/drawing/2014/main" id="{64C2F28C-3EE2-794C-E3BF-862AF74663A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bwMode="gray">
          <a:xfrm>
            <a:off x="6875463" y="0"/>
            <a:ext cx="5316537"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Title 8">
            <a:extLst>
              <a:ext uri="{FF2B5EF4-FFF2-40B4-BE49-F238E27FC236}">
                <a16:creationId xmlns:a16="http://schemas.microsoft.com/office/drawing/2014/main" id="{671BB6F8-EBDE-7032-232A-CAA255E37C44}"/>
              </a:ext>
            </a:extLst>
          </p:cNvPr>
          <p:cNvSpPr txBox="1">
            <a:spLocks/>
          </p:cNvSpPr>
          <p:nvPr/>
        </p:nvSpPr>
        <p:spPr bwMode="auto">
          <a:xfrm>
            <a:off x="530973" y="486327"/>
            <a:ext cx="6344490" cy="88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lnSpc>
                <a:spcPct val="80000"/>
              </a:lnSpc>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Arial"/>
                <a:ea typeface="ＭＳ Ｐゴシック"/>
              </a:rPr>
              <a:t>Pipeline Safety, Innovation &amp; Management</a:t>
            </a:r>
          </a:p>
          <a:p>
            <a:pPr marL="0" marR="0" lvl="0" indent="0" algn="l" defTabSz="914400" rtl="0" eaLnBrk="1" fontAlgn="base" latinLnBrk="0" hangingPunct="1">
              <a:lnSpc>
                <a:spcPct val="80000"/>
              </a:lnSpc>
              <a:spcBef>
                <a:spcPct val="0"/>
              </a:spcBef>
              <a:spcAft>
                <a:spcPct val="0"/>
              </a:spcAft>
              <a:buClrTx/>
              <a:buSzTx/>
              <a:buFontTx/>
              <a:buNone/>
              <a:tabLst/>
              <a:defRPr/>
            </a:pPr>
            <a:endParaRPr lang="en-US" sz="4000" kern="0" dirty="0">
              <a:solidFill>
                <a:srgbClr val="FFFFFF"/>
              </a:solidFill>
              <a:latin typeface="Arial"/>
              <a:ea typeface="ＭＳ Ｐゴシック"/>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Arial"/>
                <a:ea typeface="ＭＳ Ｐゴシック"/>
              </a:rPr>
              <a:t>Underground Assets – Sustainable Energy Programs  </a:t>
            </a:r>
          </a:p>
        </p:txBody>
      </p:sp>
      <p:sp>
        <p:nvSpPr>
          <p:cNvPr id="13" name="Text Placeholder 9">
            <a:extLst>
              <a:ext uri="{FF2B5EF4-FFF2-40B4-BE49-F238E27FC236}">
                <a16:creationId xmlns:a16="http://schemas.microsoft.com/office/drawing/2014/main" id="{64DA966F-D396-EC91-3BC6-570724AF185A}"/>
              </a:ext>
            </a:extLst>
          </p:cNvPr>
          <p:cNvSpPr>
            <a:spLocks noGrp="1"/>
          </p:cNvSpPr>
          <p:nvPr>
            <p:ph type="body" sz="quarter" idx="10"/>
          </p:nvPr>
        </p:nvSpPr>
        <p:spPr>
          <a:xfrm>
            <a:off x="530973" y="4432682"/>
            <a:ext cx="5579687" cy="1938992"/>
          </a:xfrm>
        </p:spPr>
        <p:txBody>
          <a:bodyPr/>
          <a:lstStyle/>
          <a:p>
            <a:r>
              <a:rPr lang="en-US" sz="2000" dirty="0"/>
              <a:t>Christopher A.Cavanagh, P.E.</a:t>
            </a:r>
          </a:p>
          <a:p>
            <a:r>
              <a:rPr lang="en-US" sz="2000" dirty="0"/>
              <a:t>Consulting Engineer</a:t>
            </a:r>
          </a:p>
          <a:p>
            <a:r>
              <a:rPr lang="en-US" sz="2000" dirty="0"/>
              <a:t>Gas Asset Management &amp; Engineering</a:t>
            </a:r>
          </a:p>
          <a:p>
            <a:endParaRPr lang="en-US" sz="2000" dirty="0"/>
          </a:p>
          <a:p>
            <a:pPr lvl="1"/>
            <a:r>
              <a:rPr lang="en-US" dirty="0">
                <a:cs typeface="Arial"/>
              </a:rPr>
              <a:t>06/04/2026</a:t>
            </a:r>
            <a:endParaRPr lang="en-GB" dirty="0">
              <a:cs typeface="Arial"/>
            </a:endParaRPr>
          </a:p>
          <a:p>
            <a:endParaRPr lang="en-GB" dirty="0"/>
          </a:p>
        </p:txBody>
      </p:sp>
      <p:sp>
        <p:nvSpPr>
          <p:cNvPr id="14" name="TextBox 13">
            <a:extLst>
              <a:ext uri="{FF2B5EF4-FFF2-40B4-BE49-F238E27FC236}">
                <a16:creationId xmlns:a16="http://schemas.microsoft.com/office/drawing/2014/main" id="{31F3CACB-37EA-6CB7-23E7-F2E137C3C823}"/>
              </a:ext>
            </a:extLst>
          </p:cNvPr>
          <p:cNvSpPr txBox="1"/>
          <p:nvPr/>
        </p:nvSpPr>
        <p:spPr bwMode="auto">
          <a:xfrm>
            <a:off x="530973" y="3810242"/>
            <a:ext cx="5139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2400" b="0" kern="0" dirty="0">
                <a:solidFill>
                  <a:schemeClr val="bg1"/>
                </a:solidFill>
                <a:latin typeface="+mn-lt"/>
                <a:ea typeface="+mn-ea"/>
              </a:rPr>
              <a:t>NGA Gas Operations School</a:t>
            </a:r>
          </a:p>
        </p:txBody>
      </p:sp>
      <p:pic>
        <p:nvPicPr>
          <p:cNvPr id="17" name="Picture Placeholder 3">
            <a:extLst>
              <a:ext uri="{FF2B5EF4-FFF2-40B4-BE49-F238E27FC236}">
                <a16:creationId xmlns:a16="http://schemas.microsoft.com/office/drawing/2014/main" id="{35754E37-969F-FF66-BEFD-3902D7FA87B9}"/>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r="-248"/>
          <a:stretch/>
        </p:blipFill>
        <p:spPr>
          <a:xfrm>
            <a:off x="3946101" y="3530601"/>
            <a:ext cx="8245899" cy="3307200"/>
          </a:xfrm>
        </p:spPr>
      </p:pic>
    </p:spTree>
    <p:extLst>
      <p:ext uri="{BB962C8B-B14F-4D97-AF65-F5344CB8AC3E}">
        <p14:creationId xmlns:p14="http://schemas.microsoft.com/office/powerpoint/2010/main" val="30063492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2A3C0-7DB1-3867-E6D8-26B9D3D4C9B3}"/>
              </a:ext>
            </a:extLst>
          </p:cNvPr>
          <p:cNvSpPr>
            <a:spLocks noGrp="1"/>
          </p:cNvSpPr>
          <p:nvPr>
            <p:ph type="title"/>
          </p:nvPr>
        </p:nvSpPr>
        <p:spPr>
          <a:xfrm>
            <a:off x="575734" y="361387"/>
            <a:ext cx="8269985" cy="369332"/>
          </a:xfrm>
        </p:spPr>
        <p:txBody>
          <a:bodyPr/>
          <a:lstStyle/>
          <a:p>
            <a:r>
              <a:rPr lang="en-US" dirty="0"/>
              <a:t>First: Minimizing Number of Small Leaks is an Imperative</a:t>
            </a:r>
          </a:p>
        </p:txBody>
      </p:sp>
      <p:sp>
        <p:nvSpPr>
          <p:cNvPr id="5" name="Footer Placeholder 3">
            <a:extLst>
              <a:ext uri="{FF2B5EF4-FFF2-40B4-BE49-F238E27FC236}">
                <a16:creationId xmlns:a16="http://schemas.microsoft.com/office/drawing/2014/main" id="{A60ABA35-F119-74A2-74C3-F8BDC89A0D0B}"/>
              </a:ext>
            </a:extLst>
          </p:cNvPr>
          <p:cNvSpPr txBox="1">
            <a:spLocks/>
          </p:cNvSpPr>
          <p:nvPr/>
        </p:nvSpPr>
        <p:spPr>
          <a:xfrm>
            <a:off x="1440510" y="6305417"/>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7" name="Picture 6">
            <a:extLst>
              <a:ext uri="{FF2B5EF4-FFF2-40B4-BE49-F238E27FC236}">
                <a16:creationId xmlns:a16="http://schemas.microsoft.com/office/drawing/2014/main" id="{DE89A9DF-9678-19EC-BC4B-2B1919F193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27619" y="2606284"/>
            <a:ext cx="5595347" cy="3516627"/>
          </a:xfrm>
          <a:prstGeom prst="rect">
            <a:avLst/>
          </a:prstGeom>
        </p:spPr>
      </p:pic>
      <p:pic>
        <p:nvPicPr>
          <p:cNvPr id="8" name="Picture 7">
            <a:extLst>
              <a:ext uri="{FF2B5EF4-FFF2-40B4-BE49-F238E27FC236}">
                <a16:creationId xmlns:a16="http://schemas.microsoft.com/office/drawing/2014/main" id="{7BD5D9A6-0D8B-C2D3-39C0-AB03EA06A9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34269" y="1365253"/>
            <a:ext cx="1388697" cy="1066680"/>
          </a:xfrm>
          <a:prstGeom prst="rect">
            <a:avLst/>
          </a:prstGeom>
        </p:spPr>
      </p:pic>
      <p:sp>
        <p:nvSpPr>
          <p:cNvPr id="9" name="Title 1">
            <a:extLst>
              <a:ext uri="{FF2B5EF4-FFF2-40B4-BE49-F238E27FC236}">
                <a16:creationId xmlns:a16="http://schemas.microsoft.com/office/drawing/2014/main" id="{A7E4A720-3404-6070-B0FE-CE295C96CE40}"/>
              </a:ext>
            </a:extLst>
          </p:cNvPr>
          <p:cNvSpPr txBox="1">
            <a:spLocks/>
          </p:cNvSpPr>
          <p:nvPr/>
        </p:nvSpPr>
        <p:spPr bwMode="auto">
          <a:xfrm>
            <a:off x="5466398" y="6191117"/>
            <a:ext cx="6758641"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pPr algn="ctr">
              <a:lnSpc>
                <a:spcPct val="90000"/>
              </a:lnSpc>
            </a:pPr>
            <a:r>
              <a:rPr lang="en-US" sz="1600" kern="0" dirty="0"/>
              <a:t>Gas Leak Mapping 2014 Environmental Defense Fund</a:t>
            </a:r>
          </a:p>
        </p:txBody>
      </p:sp>
      <p:sp>
        <p:nvSpPr>
          <p:cNvPr id="11" name="TextBox 10">
            <a:extLst>
              <a:ext uri="{FF2B5EF4-FFF2-40B4-BE49-F238E27FC236}">
                <a16:creationId xmlns:a16="http://schemas.microsoft.com/office/drawing/2014/main" id="{7ED83EF1-7BF3-8EB8-65F4-B581A53D815E}"/>
              </a:ext>
            </a:extLst>
          </p:cNvPr>
          <p:cNvSpPr txBox="1"/>
          <p:nvPr/>
        </p:nvSpPr>
        <p:spPr bwMode="auto">
          <a:xfrm>
            <a:off x="569034" y="1037739"/>
            <a:ext cx="763304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l">
              <a:spcBef>
                <a:spcPts val="600"/>
              </a:spcBef>
              <a:spcAft>
                <a:spcPts val="600"/>
              </a:spcAft>
              <a:buClr>
                <a:srgbClr val="0070C0"/>
              </a:buClr>
              <a:buFont typeface="Wingdings" panose="05000000000000000000" pitchFamily="2" charset="2"/>
              <a:buChar char="§"/>
            </a:pPr>
            <a:r>
              <a:rPr lang="en-US" sz="2400" dirty="0"/>
              <a:t>E</a:t>
            </a:r>
            <a:r>
              <a:rPr lang="en-US" sz="2400" b="0" i="0" u="none" strike="noStrike" baseline="0" dirty="0"/>
              <a:t>missions impacts from LPP retirements result from reduced fugitive methane emissions</a:t>
            </a:r>
          </a:p>
          <a:p>
            <a:pPr marL="285750" indent="-285750" algn="l">
              <a:spcBef>
                <a:spcPts val="600"/>
              </a:spcBef>
              <a:spcAft>
                <a:spcPts val="600"/>
              </a:spcAft>
              <a:buClr>
                <a:srgbClr val="0070C0"/>
              </a:buClr>
              <a:buFont typeface="Wingdings" panose="05000000000000000000" pitchFamily="2" charset="2"/>
              <a:buChar char="§"/>
            </a:pPr>
            <a:r>
              <a:rPr lang="en-US" sz="2400" b="0" i="0" u="none" strike="noStrike" baseline="0" dirty="0"/>
              <a:t>Source emissions factors are </a:t>
            </a:r>
            <a:br>
              <a:rPr lang="en-US" sz="2400" b="0" i="0" u="none" strike="noStrike" baseline="0" dirty="0"/>
            </a:br>
            <a:r>
              <a:rPr lang="en-US" sz="2400" b="0" i="0" u="none" strike="noStrike" baseline="0" dirty="0"/>
              <a:t>available from “New York State Oil </a:t>
            </a:r>
            <a:br>
              <a:rPr lang="en-US" sz="2400" b="0" i="0" u="none" strike="noStrike" baseline="0" dirty="0"/>
            </a:br>
            <a:r>
              <a:rPr lang="en-US" sz="2400" b="0" i="0" u="none" strike="noStrike" baseline="0" dirty="0"/>
              <a:t>and Gas Emissions Inventory”, </a:t>
            </a:r>
            <a:br>
              <a:rPr lang="en-US" sz="2400" b="0" i="0" u="none" strike="noStrike" baseline="0" dirty="0"/>
            </a:br>
            <a:r>
              <a:rPr lang="en-US" sz="2400" b="0" i="0" u="none" strike="noStrike" baseline="0" dirty="0"/>
              <a:t>NY DEC November 2022</a:t>
            </a:r>
          </a:p>
          <a:p>
            <a:pPr marL="285750" indent="-285750" algn="l">
              <a:buFont typeface="Wingdings" panose="05000000000000000000" pitchFamily="2" charset="2"/>
              <a:buChar char="§"/>
            </a:pPr>
            <a:endParaRPr lang="en-US" sz="2400" dirty="0"/>
          </a:p>
        </p:txBody>
      </p:sp>
      <p:pic>
        <p:nvPicPr>
          <p:cNvPr id="13" name="Picture 12">
            <a:extLst>
              <a:ext uri="{FF2B5EF4-FFF2-40B4-BE49-F238E27FC236}">
                <a16:creationId xmlns:a16="http://schemas.microsoft.com/office/drawing/2014/main" id="{2B4F28C4-4846-0566-ECF7-F67862764E1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62632" y="3471786"/>
            <a:ext cx="5596184" cy="2719331"/>
          </a:xfrm>
          <a:prstGeom prst="rect">
            <a:avLst/>
          </a:prstGeom>
        </p:spPr>
      </p:pic>
    </p:spTree>
    <p:extLst>
      <p:ext uri="{BB962C8B-B14F-4D97-AF65-F5344CB8AC3E}">
        <p14:creationId xmlns:p14="http://schemas.microsoft.com/office/powerpoint/2010/main" val="289549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D4CA2-FAD2-5A64-D343-0BDCB841F03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753466" y="775294"/>
            <a:ext cx="6251571" cy="5809045"/>
          </a:xfrm>
          <a:prstGeom prst="rect">
            <a:avLst/>
          </a:prstGeom>
        </p:spPr>
      </p:pic>
      <p:sp>
        <p:nvSpPr>
          <p:cNvPr id="2" name="Title 1"/>
          <p:cNvSpPr>
            <a:spLocks noGrp="1"/>
          </p:cNvSpPr>
          <p:nvPr>
            <p:ph type="title"/>
          </p:nvPr>
        </p:nvSpPr>
        <p:spPr/>
        <p:txBody>
          <a:bodyPr/>
          <a:lstStyle/>
          <a:p>
            <a:r>
              <a:rPr lang="en-GB" dirty="0"/>
              <a:t>Renewable Natural Gas (</a:t>
            </a:r>
            <a:r>
              <a:rPr lang="en-GB" sz="1800" i="1" dirty="0"/>
              <a:t>ref. AGF)</a:t>
            </a:r>
          </a:p>
        </p:txBody>
      </p:sp>
      <p:sp>
        <p:nvSpPr>
          <p:cNvPr id="3" name="Footer Placeholder 3">
            <a:extLst>
              <a:ext uri="{FF2B5EF4-FFF2-40B4-BE49-F238E27FC236}">
                <a16:creationId xmlns:a16="http://schemas.microsoft.com/office/drawing/2014/main" id="{D13CE321-C84C-EA9F-C265-364AC79ECABB}"/>
              </a:ext>
            </a:extLst>
          </p:cNvPr>
          <p:cNvSpPr txBox="1">
            <a:spLocks/>
          </p:cNvSpPr>
          <p:nvPr/>
        </p:nvSpPr>
        <p:spPr>
          <a:xfrm>
            <a:off x="1426085" y="6292418"/>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
        <p:nvSpPr>
          <p:cNvPr id="9" name="TextBox 8">
            <a:extLst>
              <a:ext uri="{FF2B5EF4-FFF2-40B4-BE49-F238E27FC236}">
                <a16:creationId xmlns:a16="http://schemas.microsoft.com/office/drawing/2014/main" id="{F160B2DF-D127-721E-7103-3DC3DEF6A932}"/>
              </a:ext>
            </a:extLst>
          </p:cNvPr>
          <p:cNvSpPr txBox="1"/>
          <p:nvPr/>
        </p:nvSpPr>
        <p:spPr bwMode="auto">
          <a:xfrm>
            <a:off x="575735" y="841969"/>
            <a:ext cx="3361341"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2400" b="0" i="0" dirty="0">
                <a:solidFill>
                  <a:srgbClr val="00148C"/>
                </a:solidFill>
                <a:effectLst/>
                <a:latin typeface="Roboto" panose="02000000000000000000" pitchFamily="2" charset="0"/>
              </a:rPr>
              <a:t>Renewable natural gas (RNG) is </a:t>
            </a:r>
            <a:r>
              <a:rPr lang="en-US" sz="2400" b="1" i="0" dirty="0">
                <a:solidFill>
                  <a:srgbClr val="00148C"/>
                </a:solidFill>
                <a:effectLst/>
                <a:latin typeface="Roboto" panose="02000000000000000000" pitchFamily="2" charset="0"/>
              </a:rPr>
              <a:t>a pipeline-quality gas that is fully interchangeable with conventional natural gas and thus can be used in natural gas vehicles</a:t>
            </a:r>
            <a:r>
              <a:rPr lang="en-US" sz="2400" b="0" i="0" dirty="0">
                <a:solidFill>
                  <a:srgbClr val="00148C"/>
                </a:solidFill>
                <a:effectLst/>
                <a:latin typeface="Roboto" panose="02000000000000000000" pitchFamily="2" charset="0"/>
              </a:rPr>
              <a:t>. RNG is essentially biogas </a:t>
            </a:r>
            <a:br>
              <a:rPr lang="en-US" sz="2400" b="0" i="0" dirty="0">
                <a:solidFill>
                  <a:srgbClr val="00148C"/>
                </a:solidFill>
                <a:effectLst/>
                <a:latin typeface="Roboto" panose="02000000000000000000" pitchFamily="2" charset="0"/>
              </a:rPr>
            </a:br>
            <a:r>
              <a:rPr lang="en-US" sz="2400" b="0" i="0" dirty="0">
                <a:solidFill>
                  <a:srgbClr val="00148C"/>
                </a:solidFill>
                <a:effectLst/>
                <a:latin typeface="Roboto" panose="02000000000000000000" pitchFamily="2" charset="0"/>
              </a:rPr>
              <a:t>(the gaseous product</a:t>
            </a:r>
            <a:br>
              <a:rPr lang="en-US" sz="2400" b="0" i="0" dirty="0">
                <a:solidFill>
                  <a:srgbClr val="00148C"/>
                </a:solidFill>
                <a:effectLst/>
                <a:latin typeface="Roboto" panose="02000000000000000000" pitchFamily="2" charset="0"/>
              </a:rPr>
            </a:br>
            <a:r>
              <a:rPr lang="en-US" sz="2400" b="0" i="0" dirty="0">
                <a:solidFill>
                  <a:srgbClr val="00148C"/>
                </a:solidFill>
                <a:effectLst/>
                <a:latin typeface="Roboto" panose="02000000000000000000" pitchFamily="2" charset="0"/>
              </a:rPr>
              <a:t>of the decomposition</a:t>
            </a:r>
            <a:br>
              <a:rPr lang="en-US" sz="2400" dirty="0">
                <a:solidFill>
                  <a:srgbClr val="00148C"/>
                </a:solidFill>
                <a:latin typeface="Roboto" panose="02000000000000000000" pitchFamily="2" charset="0"/>
              </a:rPr>
            </a:br>
            <a:r>
              <a:rPr lang="en-US" sz="2400" b="0" i="0" dirty="0">
                <a:solidFill>
                  <a:srgbClr val="00148C"/>
                </a:solidFill>
                <a:effectLst/>
                <a:latin typeface="Roboto" panose="02000000000000000000" pitchFamily="2" charset="0"/>
              </a:rPr>
              <a:t>of organic matter) </a:t>
            </a:r>
            <a:br>
              <a:rPr lang="en-US" sz="2400" b="0" i="0" dirty="0">
                <a:solidFill>
                  <a:srgbClr val="00148C"/>
                </a:solidFill>
                <a:effectLst/>
                <a:latin typeface="Roboto" panose="02000000000000000000" pitchFamily="2" charset="0"/>
              </a:rPr>
            </a:br>
            <a:r>
              <a:rPr lang="en-US" sz="2400" b="0" i="0" dirty="0">
                <a:solidFill>
                  <a:srgbClr val="00148C"/>
                </a:solidFill>
                <a:effectLst/>
                <a:latin typeface="Roboto" panose="02000000000000000000" pitchFamily="2" charset="0"/>
              </a:rPr>
              <a:t>that has been processed to purity standards</a:t>
            </a:r>
            <a:r>
              <a:rPr lang="en-US" sz="2400" b="0" i="0" dirty="0">
                <a:solidFill>
                  <a:srgbClr val="202124"/>
                </a:solidFill>
                <a:effectLst/>
                <a:latin typeface="Roboto" panose="02000000000000000000" pitchFamily="2" charset="0"/>
              </a:rPr>
              <a:t>.</a:t>
            </a:r>
            <a:endParaRPr lang="en-US" sz="2400" b="0" kern="0" dirty="0">
              <a:solidFill>
                <a:schemeClr val="tx1"/>
              </a:solidFill>
              <a:latin typeface="+mn-lt"/>
              <a:ea typeface="+mn-ea"/>
            </a:endParaRPr>
          </a:p>
        </p:txBody>
      </p:sp>
      <p:pic>
        <p:nvPicPr>
          <p:cNvPr id="12" name="Picture 11">
            <a:extLst>
              <a:ext uri="{FF2B5EF4-FFF2-40B4-BE49-F238E27FC236}">
                <a16:creationId xmlns:a16="http://schemas.microsoft.com/office/drawing/2014/main" id="{9F74C669-B09D-24EE-81BE-6FA9F55F4D0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757693" y="3380596"/>
            <a:ext cx="2175157" cy="2810352"/>
          </a:xfrm>
          <a:prstGeom prst="rect">
            <a:avLst/>
          </a:prstGeom>
          <a:ln>
            <a:solidFill>
              <a:srgbClr val="00148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759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10EC1-2405-F8BC-AE58-9183DD913E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07DDE3-B273-4B1A-F10C-D9339902C545}"/>
              </a:ext>
            </a:extLst>
          </p:cNvPr>
          <p:cNvSpPr>
            <a:spLocks noGrp="1"/>
          </p:cNvSpPr>
          <p:nvPr>
            <p:ph type="title"/>
          </p:nvPr>
        </p:nvSpPr>
        <p:spPr/>
        <p:txBody>
          <a:bodyPr/>
          <a:lstStyle/>
          <a:p>
            <a:r>
              <a:rPr lang="en-US" dirty="0"/>
              <a:t>RNG has a Environmental Advantage</a:t>
            </a:r>
          </a:p>
        </p:txBody>
      </p:sp>
      <p:sp>
        <p:nvSpPr>
          <p:cNvPr id="7" name="Footer Placeholder 3">
            <a:extLst>
              <a:ext uri="{FF2B5EF4-FFF2-40B4-BE49-F238E27FC236}">
                <a16:creationId xmlns:a16="http://schemas.microsoft.com/office/drawing/2014/main" id="{D1F98F33-28EC-48EC-0436-DEF18D6E82BD}"/>
              </a:ext>
            </a:extLst>
          </p:cNvPr>
          <p:cNvSpPr txBox="1">
            <a:spLocks/>
          </p:cNvSpPr>
          <p:nvPr/>
        </p:nvSpPr>
        <p:spPr>
          <a:xfrm>
            <a:off x="1422254" y="6292453"/>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3" name="Picture 2">
            <a:extLst>
              <a:ext uri="{FF2B5EF4-FFF2-40B4-BE49-F238E27FC236}">
                <a16:creationId xmlns:a16="http://schemas.microsoft.com/office/drawing/2014/main" id="{A51E14B8-D139-DBC7-2AC8-9C34FB86ADC5}"/>
              </a:ext>
            </a:extLst>
          </p:cNvPr>
          <p:cNvPicPr>
            <a:picLocks noChangeAspect="1"/>
          </p:cNvPicPr>
          <p:nvPr/>
        </p:nvPicPr>
        <p:blipFill>
          <a:blip r:embed="rId2"/>
          <a:stretch>
            <a:fillRect/>
          </a:stretch>
        </p:blipFill>
        <p:spPr>
          <a:xfrm>
            <a:off x="1691196" y="831757"/>
            <a:ext cx="8846408" cy="5290153"/>
          </a:xfrm>
          <a:prstGeom prst="rect">
            <a:avLst/>
          </a:prstGeom>
        </p:spPr>
      </p:pic>
      <p:sp>
        <p:nvSpPr>
          <p:cNvPr id="8" name="Footer Placeholder 3">
            <a:extLst>
              <a:ext uri="{FF2B5EF4-FFF2-40B4-BE49-F238E27FC236}">
                <a16:creationId xmlns:a16="http://schemas.microsoft.com/office/drawing/2014/main" id="{0881AFB5-6164-7533-B9D7-48B51179B867}"/>
              </a:ext>
            </a:extLst>
          </p:cNvPr>
          <p:cNvSpPr txBox="1">
            <a:spLocks/>
          </p:cNvSpPr>
          <p:nvPr/>
        </p:nvSpPr>
        <p:spPr>
          <a:xfrm>
            <a:off x="7711403" y="6239405"/>
            <a:ext cx="3496109" cy="513463"/>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Ref: Mahajan etc. al. Comparative Carbon Intensity Assessment for Renewable Natural Gas Transportation Options</a:t>
            </a:r>
          </a:p>
        </p:txBody>
      </p:sp>
    </p:spTree>
    <p:extLst>
      <p:ext uri="{BB962C8B-B14F-4D97-AF65-F5344CB8AC3E}">
        <p14:creationId xmlns:p14="http://schemas.microsoft.com/office/powerpoint/2010/main" val="311660320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4D9E014-44CD-944A-ACB2-F45795FF9987}"/>
              </a:ext>
            </a:extLst>
          </p:cNvPr>
          <p:cNvSpPr>
            <a:spLocks noGrp="1"/>
          </p:cNvSpPr>
          <p:nvPr>
            <p:ph type="title"/>
          </p:nvPr>
        </p:nvSpPr>
        <p:spPr/>
        <p:txBody>
          <a:bodyPr/>
          <a:lstStyle/>
          <a:p>
            <a:r>
              <a:rPr lang="en-US" dirty="0"/>
              <a:t>Renewable Natural Gas – Newtown Creek WRRF</a:t>
            </a:r>
          </a:p>
        </p:txBody>
      </p:sp>
      <p:sp>
        <p:nvSpPr>
          <p:cNvPr id="6" name="Rectangle 3">
            <a:extLst>
              <a:ext uri="{FF2B5EF4-FFF2-40B4-BE49-F238E27FC236}">
                <a16:creationId xmlns:a16="http://schemas.microsoft.com/office/drawing/2014/main" id="{E28710E9-A4F2-9648-B0E5-ED1A47958E50}"/>
              </a:ext>
            </a:extLst>
          </p:cNvPr>
          <p:cNvSpPr txBox="1">
            <a:spLocks noChangeArrowheads="1"/>
          </p:cNvSpPr>
          <p:nvPr/>
        </p:nvSpPr>
        <p:spPr>
          <a:xfrm>
            <a:off x="507999" y="928626"/>
            <a:ext cx="6310744" cy="5176606"/>
          </a:xfrm>
          <a:prstGeom prst="rect">
            <a:avLst/>
          </a:prstGeom>
        </p:spPr>
        <p:txBody>
          <a:bodyPr lIns="91440" tIns="45720" rIns="91440" bIns="45720" anchor="t"/>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342900" marR="0" lvl="0" indent="-342900" algn="l" defTabSz="914400" rtl="0" eaLnBrk="1" fontAlgn="base" latinLnBrk="0" hangingPunct="1">
              <a:lnSpc>
                <a:spcPct val="80000"/>
              </a:lnSpc>
              <a:spcBef>
                <a:spcPct val="0"/>
              </a:spcBef>
              <a:spcAft>
                <a:spcPct val="50000"/>
              </a:spcAft>
              <a:buClr>
                <a:srgbClr val="0079C1"/>
              </a:buClr>
              <a:buSzPct val="105000"/>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Project commissioned and operational, March 2023.</a:t>
            </a:r>
          </a:p>
          <a:p>
            <a:pPr marL="342900" marR="0" lvl="0" indent="-342900" algn="l" defTabSz="914400" rtl="0" eaLnBrk="1" fontAlgn="base" latinLnBrk="0" hangingPunct="1">
              <a:lnSpc>
                <a:spcPct val="80000"/>
              </a:lnSpc>
              <a:spcBef>
                <a:spcPct val="0"/>
              </a:spcBef>
              <a:spcAft>
                <a:spcPct val="50000"/>
              </a:spcAft>
              <a:buClr>
                <a:srgbClr val="0079C1"/>
              </a:buClr>
              <a:buSzPct val="105000"/>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FY25 Statistics:</a:t>
            </a:r>
          </a:p>
          <a:p>
            <a:pPr marL="612775" marR="0" lvl="2" indent="-342900" algn="l" defTabSz="914400" rtl="0" eaLnBrk="1" fontAlgn="base" latinLnBrk="0" hangingPunct="1">
              <a:lnSpc>
                <a:spcPct val="80000"/>
              </a:lnSpc>
              <a:spcBef>
                <a:spcPct val="0"/>
              </a:spcBef>
              <a:spcAft>
                <a:spcPct val="50000"/>
              </a:spcAft>
              <a:buClr>
                <a:srgbClr val="0079C1"/>
              </a:buClr>
              <a:buSzTx/>
              <a:buFont typeface="Wingdings" panose="05020102010507070707" pitchFamily="18" charset="2"/>
              <a:buChar char="§"/>
              <a:tabLst/>
              <a:defRPr/>
            </a:pP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Excellent operational success in FY24, with over </a:t>
            </a:r>
            <a:r>
              <a:rPr kumimoji="0" lang="en-US" altLang="en-US" sz="2400" b="1" i="0" u="none" strike="noStrike" kern="1200" cap="none" spc="0" normalizeH="0" baseline="0" noProof="0" dirty="0">
                <a:ln>
                  <a:noFill/>
                </a:ln>
                <a:solidFill>
                  <a:srgbClr val="808083"/>
                </a:solidFill>
                <a:effectLst/>
                <a:uLnTx/>
                <a:uFillTx/>
                <a:latin typeface="Arial"/>
                <a:ea typeface="ＭＳ Ｐゴシック"/>
                <a:cs typeface="Arial"/>
              </a:rPr>
              <a:t>91% operation</a:t>
            </a: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 </a:t>
            </a:r>
            <a:endParaRPr kumimoji="0" lang="en-US" sz="2400" b="0" i="0" u="none" strike="noStrike" kern="1200" cap="none" spc="0" normalizeH="0" baseline="0" noProof="0" dirty="0">
              <a:ln>
                <a:noFill/>
              </a:ln>
              <a:solidFill>
                <a:srgbClr val="808083"/>
              </a:solidFill>
              <a:effectLst/>
              <a:uLnTx/>
              <a:uFillTx/>
              <a:latin typeface="Arial"/>
              <a:ea typeface="ＭＳ Ｐゴシック"/>
              <a:cs typeface="Arial"/>
            </a:endParaRPr>
          </a:p>
          <a:p>
            <a:pPr marL="612775" marR="0" lvl="2" indent="-342900" algn="l" defTabSz="914400" rtl="0" eaLnBrk="1" fontAlgn="base" latinLnBrk="0" hangingPunct="1">
              <a:lnSpc>
                <a:spcPct val="80000"/>
              </a:lnSpc>
              <a:spcBef>
                <a:spcPct val="0"/>
              </a:spcBef>
              <a:spcAft>
                <a:spcPct val="50000"/>
              </a:spcAft>
              <a:buClr>
                <a:srgbClr val="0079C1"/>
              </a:buClr>
              <a:buSzTx/>
              <a:buFont typeface="Wingdings" panose="05020102010507070707" pitchFamily="18" charset="2"/>
              <a:buChar char="§"/>
              <a:tabLst/>
              <a:defRPr/>
            </a:pP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Newtown Creek RNG has injected over </a:t>
            </a:r>
            <a:r>
              <a:rPr kumimoji="0" lang="en-US" altLang="en-US" sz="2400" b="1" i="0" u="none" strike="noStrike" kern="1200" cap="none" spc="0" normalizeH="0" baseline="0" noProof="0" dirty="0">
                <a:ln>
                  <a:noFill/>
                </a:ln>
                <a:solidFill>
                  <a:srgbClr val="808083"/>
                </a:solidFill>
                <a:effectLst/>
                <a:uLnTx/>
                <a:uFillTx/>
                <a:latin typeface="Arial"/>
                <a:ea typeface="ＭＳ Ｐゴシック"/>
                <a:cs typeface="Arial"/>
              </a:rPr>
              <a:t>140,000 dekatherms </a:t>
            </a: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of RNG.</a:t>
            </a:r>
          </a:p>
          <a:p>
            <a:pPr marL="612775" marR="0" lvl="2" indent="-342900" algn="l" defTabSz="914400" rtl="0" eaLnBrk="1" fontAlgn="base" latinLnBrk="0" hangingPunct="1">
              <a:lnSpc>
                <a:spcPct val="80000"/>
              </a:lnSpc>
              <a:spcBef>
                <a:spcPct val="0"/>
              </a:spcBef>
              <a:spcAft>
                <a:spcPct val="50000"/>
              </a:spcAft>
              <a:buClr>
                <a:srgbClr val="0079C1"/>
              </a:buClr>
              <a:buSzTx/>
              <a:buFont typeface="Wingdings" panose="05020102010507070707" pitchFamily="18" charset="2"/>
              <a:buChar char="§"/>
              <a:tabLst/>
              <a:defRPr/>
            </a:pP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Reducing emissions by approximately </a:t>
            </a:r>
            <a:r>
              <a:rPr kumimoji="0" lang="en-US" altLang="en-US" sz="2400" b="1" i="0" u="none" strike="noStrike" kern="1200" cap="none" spc="0" normalizeH="0" baseline="0" noProof="0" dirty="0">
                <a:ln>
                  <a:noFill/>
                </a:ln>
                <a:solidFill>
                  <a:srgbClr val="808083"/>
                </a:solidFill>
                <a:effectLst/>
                <a:uLnTx/>
                <a:uFillTx/>
                <a:latin typeface="Arial"/>
                <a:ea typeface="ＭＳ Ｐゴシック"/>
                <a:cs typeface="Arial"/>
              </a:rPr>
              <a:t>36,500 MT </a:t>
            </a:r>
            <a:r>
              <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rPr>
              <a:t>of CO2e, equivalent to:</a:t>
            </a:r>
          </a:p>
          <a:p>
            <a:pPr marL="612775" marR="0" lvl="2" indent="-342900" algn="l" defTabSz="914400" rtl="0" eaLnBrk="1" fontAlgn="base" latinLnBrk="0" hangingPunct="1">
              <a:lnSpc>
                <a:spcPct val="80000"/>
              </a:lnSpc>
              <a:spcBef>
                <a:spcPct val="0"/>
              </a:spcBef>
              <a:spcAft>
                <a:spcPct val="50000"/>
              </a:spcAft>
              <a:buClr>
                <a:srgbClr val="0079C1"/>
              </a:buClr>
              <a:buSzTx/>
              <a:buFont typeface="Wingdings" panose="05020102010507070707" pitchFamily="18" charset="2"/>
              <a:buChar char="§"/>
              <a:tabLst/>
              <a:defRPr/>
            </a:pPr>
            <a:endParaRPr kumimoji="0" lang="en-US" altLang="en-US" sz="2400" b="0" i="0" u="none" strike="noStrike" kern="1200" cap="none" spc="0" normalizeH="0" baseline="0" noProof="0" dirty="0">
              <a:ln>
                <a:noFill/>
              </a:ln>
              <a:solidFill>
                <a:srgbClr val="808083"/>
              </a:solidFill>
              <a:effectLst/>
              <a:uLnTx/>
              <a:uFillTx/>
              <a:latin typeface="Arial"/>
              <a:ea typeface="ＭＳ Ｐゴシック"/>
              <a:cs typeface="Arial"/>
            </a:endParaRPr>
          </a:p>
          <a:p>
            <a:pPr marL="809625" marR="0" lvl="4" indent="0" algn="l" defTabSz="914400" rtl="0" eaLnBrk="1" fontAlgn="base" latinLnBrk="0" hangingPunct="1">
              <a:lnSpc>
                <a:spcPct val="80000"/>
              </a:lnSpc>
              <a:spcBef>
                <a:spcPct val="0"/>
              </a:spcBef>
              <a:spcAft>
                <a:spcPct val="50000"/>
              </a:spcAft>
              <a:buClr>
                <a:srgbClr val="0079C1"/>
              </a:buClr>
              <a:buSzTx/>
              <a:buFont typeface="Arial" panose="020B0604020202020204" pitchFamily="34" charset="0"/>
              <a:buNone/>
              <a:tabLst/>
              <a:defRPr/>
            </a:pPr>
            <a:endParaRPr kumimoji="0" lang="en-US" altLang="en-US" sz="1800" b="0" i="0" u="none" strike="noStrike" kern="1200" cap="none" spc="0" normalizeH="0" baseline="0" noProof="0" dirty="0">
              <a:ln>
                <a:noFill/>
              </a:ln>
              <a:solidFill>
                <a:srgbClr val="808083"/>
              </a:solidFill>
              <a:effectLst/>
              <a:uLnTx/>
              <a:uFillTx/>
              <a:latin typeface="Arial"/>
              <a:ea typeface="ＭＳ Ｐゴシック"/>
              <a:cs typeface="Arial"/>
            </a:endParaRPr>
          </a:p>
        </p:txBody>
      </p:sp>
      <p:pic>
        <p:nvPicPr>
          <p:cNvPr id="7" name="Picture 6">
            <a:extLst>
              <a:ext uri="{FF2B5EF4-FFF2-40B4-BE49-F238E27FC236}">
                <a16:creationId xmlns:a16="http://schemas.microsoft.com/office/drawing/2014/main" id="{15B0BCF0-DB5E-CC4A-8AB5-DE7E6413E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5453" y="4830795"/>
            <a:ext cx="1028700" cy="939800"/>
          </a:xfrm>
          <a:prstGeom prst="rect">
            <a:avLst/>
          </a:prstGeom>
        </p:spPr>
      </p:pic>
      <p:graphicFrame>
        <p:nvGraphicFramePr>
          <p:cNvPr id="8" name="Table 7">
            <a:extLst>
              <a:ext uri="{FF2B5EF4-FFF2-40B4-BE49-F238E27FC236}">
                <a16:creationId xmlns:a16="http://schemas.microsoft.com/office/drawing/2014/main" id="{6DC9DAF2-F860-6041-A143-1CDBFE3588E0}"/>
              </a:ext>
            </a:extLst>
          </p:cNvPr>
          <p:cNvGraphicFramePr>
            <a:graphicFrameLocks noGrp="1"/>
          </p:cNvGraphicFramePr>
          <p:nvPr/>
        </p:nvGraphicFramePr>
        <p:xfrm>
          <a:off x="1233578" y="4437391"/>
          <a:ext cx="5354433" cy="766318"/>
        </p:xfrm>
        <a:graphic>
          <a:graphicData uri="http://schemas.openxmlformats.org/drawingml/2006/table">
            <a:tbl>
              <a:tblPr firstRow="1" bandRow="1">
                <a:tableStyleId>{5940675A-B579-460E-94D1-54222C63F5DA}</a:tableStyleId>
              </a:tblPr>
              <a:tblGrid>
                <a:gridCol w="1784811">
                  <a:extLst>
                    <a:ext uri="{9D8B030D-6E8A-4147-A177-3AD203B41FA5}">
                      <a16:colId xmlns:a16="http://schemas.microsoft.com/office/drawing/2014/main" val="1681558323"/>
                    </a:ext>
                  </a:extLst>
                </a:gridCol>
                <a:gridCol w="1784811">
                  <a:extLst>
                    <a:ext uri="{9D8B030D-6E8A-4147-A177-3AD203B41FA5}">
                      <a16:colId xmlns:a16="http://schemas.microsoft.com/office/drawing/2014/main" val="3011359747"/>
                    </a:ext>
                  </a:extLst>
                </a:gridCol>
                <a:gridCol w="1784811">
                  <a:extLst>
                    <a:ext uri="{9D8B030D-6E8A-4147-A177-3AD203B41FA5}">
                      <a16:colId xmlns:a16="http://schemas.microsoft.com/office/drawing/2014/main" val="743891455"/>
                    </a:ext>
                  </a:extLst>
                </a:gridCol>
              </a:tblGrid>
              <a:tr h="766318">
                <a:tc>
                  <a:txBody>
                    <a:bodyPr/>
                    <a:lstStyle/>
                    <a:p>
                      <a:pPr algn="ctr"/>
                      <a:r>
                        <a:rPr lang="en-US" sz="2400" dirty="0"/>
                        <a:t>8,700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600,000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a:t>5,000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5715196"/>
                  </a:ext>
                </a:extLst>
              </a:tr>
            </a:tbl>
          </a:graphicData>
        </a:graphic>
      </p:graphicFrame>
      <p:pic>
        <p:nvPicPr>
          <p:cNvPr id="9" name="Picture 8">
            <a:extLst>
              <a:ext uri="{FF2B5EF4-FFF2-40B4-BE49-F238E27FC236}">
                <a16:creationId xmlns:a16="http://schemas.microsoft.com/office/drawing/2014/main" id="{6785FB0D-49E8-F341-9CFE-3C29759717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3868" y="4921192"/>
            <a:ext cx="759006" cy="759006"/>
          </a:xfrm>
          <a:prstGeom prst="rect">
            <a:avLst/>
          </a:prstGeom>
        </p:spPr>
      </p:pic>
      <p:pic>
        <p:nvPicPr>
          <p:cNvPr id="10" name="Picture 9">
            <a:extLst>
              <a:ext uri="{FF2B5EF4-FFF2-40B4-BE49-F238E27FC236}">
                <a16:creationId xmlns:a16="http://schemas.microsoft.com/office/drawing/2014/main" id="{957CBFF9-6B57-CB41-82CD-385C67D55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392" y="4830795"/>
            <a:ext cx="1054100" cy="939800"/>
          </a:xfrm>
          <a:prstGeom prst="rect">
            <a:avLst/>
          </a:prstGeom>
        </p:spPr>
      </p:pic>
      <p:sp>
        <p:nvSpPr>
          <p:cNvPr id="2" name="Footer Placeholder 3">
            <a:extLst>
              <a:ext uri="{FF2B5EF4-FFF2-40B4-BE49-F238E27FC236}">
                <a16:creationId xmlns:a16="http://schemas.microsoft.com/office/drawing/2014/main" id="{22FE0CE3-60FC-54C6-7FCE-79845B29C892}"/>
              </a:ext>
            </a:extLst>
          </p:cNvPr>
          <p:cNvSpPr txBox="1">
            <a:spLocks/>
          </p:cNvSpPr>
          <p:nvPr/>
        </p:nvSpPr>
        <p:spPr>
          <a:xfrm>
            <a:off x="1398421" y="6303139"/>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3" name="Content Placeholder 9" descr="A large metal structures next to a road&#10;&#10;Description automatically generated">
            <a:extLst>
              <a:ext uri="{FF2B5EF4-FFF2-40B4-BE49-F238E27FC236}">
                <a16:creationId xmlns:a16="http://schemas.microsoft.com/office/drawing/2014/main" id="{1BE9F326-1276-1133-AF56-10EF00DD8259}"/>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rot="5400000">
            <a:off x="7929963" y="1077942"/>
            <a:ext cx="3759833" cy="3461202"/>
          </a:xfrm>
        </p:spPr>
      </p:pic>
      <p:pic>
        <p:nvPicPr>
          <p:cNvPr id="12" name="Picture 6" descr="Amnesty Progam&#10;                                           ">
            <a:extLst>
              <a:ext uri="{FF2B5EF4-FFF2-40B4-BE49-F238E27FC236}">
                <a16:creationId xmlns:a16="http://schemas.microsoft.com/office/drawing/2014/main" id="{C1DB7404-CB0A-A7E7-7C74-0053B05316D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77586" b="76447"/>
          <a:stretch/>
        </p:blipFill>
        <p:spPr bwMode="auto">
          <a:xfrm>
            <a:off x="10693445" y="985312"/>
            <a:ext cx="749079" cy="5029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03A9296-39F0-3DA2-EBB6-493E2802C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11673" y="4830795"/>
            <a:ext cx="2963152" cy="1107396"/>
          </a:xfrm>
          <a:prstGeom prst="rect">
            <a:avLst/>
          </a:prstGeom>
        </p:spPr>
      </p:pic>
      <p:pic>
        <p:nvPicPr>
          <p:cNvPr id="15" name="Picture 14">
            <a:extLst>
              <a:ext uri="{FF2B5EF4-FFF2-40B4-BE49-F238E27FC236}">
                <a16:creationId xmlns:a16="http://schemas.microsoft.com/office/drawing/2014/main" id="{EE2F0536-E890-A63C-F20D-B0DB4C52317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628"/>
          <a:stretch/>
        </p:blipFill>
        <p:spPr>
          <a:xfrm>
            <a:off x="6401311" y="3911099"/>
            <a:ext cx="2094294" cy="2704396"/>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177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8ED52-B86F-4096-8BFE-4FF236A0311B}"/>
              </a:ext>
            </a:extLst>
          </p:cNvPr>
          <p:cNvSpPr>
            <a:spLocks noGrp="1"/>
          </p:cNvSpPr>
          <p:nvPr>
            <p:ph type="title"/>
          </p:nvPr>
        </p:nvSpPr>
        <p:spPr/>
        <p:txBody>
          <a:bodyPr/>
          <a:lstStyle/>
          <a:p>
            <a:r>
              <a:rPr lang="en-US" dirty="0"/>
              <a:t>Newtown Creek RNG Project Location in NYC</a:t>
            </a:r>
          </a:p>
        </p:txBody>
      </p:sp>
      <p:pic>
        <p:nvPicPr>
          <p:cNvPr id="5" name="Picture 2">
            <a:extLst>
              <a:ext uri="{FF2B5EF4-FFF2-40B4-BE49-F238E27FC236}">
                <a16:creationId xmlns:a16="http://schemas.microsoft.com/office/drawing/2014/main" id="{B8D16C52-531B-45DF-9EA1-67634D07D7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5" y="925943"/>
            <a:ext cx="6370010" cy="533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405E8797-A7EA-4C04-82A8-6E07527B66CE}"/>
              </a:ext>
            </a:extLst>
          </p:cNvPr>
          <p:cNvSpPr txBox="1">
            <a:spLocks/>
          </p:cNvSpPr>
          <p:nvPr/>
        </p:nvSpPr>
        <p:spPr bwMode="auto">
          <a:xfrm>
            <a:off x="7112001" y="925944"/>
            <a:ext cx="3927958" cy="533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r>
              <a:rPr lang="en-US" altLang="en-US" sz="2000" b="0" dirty="0"/>
              <a:t>Excellent access to utilities and biogas source</a:t>
            </a:r>
          </a:p>
          <a:p>
            <a:pPr eaLnBrk="1" hangingPunct="1"/>
            <a:r>
              <a:rPr lang="en-US" altLang="en-US" sz="2000" b="0" dirty="0"/>
              <a:t>Allows thermal oxidizer placement adjacent to facility flare, suitable design conditions</a:t>
            </a:r>
          </a:p>
          <a:p>
            <a:pPr eaLnBrk="1" hangingPunct="1"/>
            <a:r>
              <a:rPr lang="en-US" altLang="en-US" sz="2000" b="0" dirty="0"/>
              <a:t>Use of area consistent with current gas infrastructure use</a:t>
            </a:r>
          </a:p>
          <a:p>
            <a:pPr eaLnBrk="1" hangingPunct="1"/>
            <a:r>
              <a:rPr lang="en-US" altLang="en-US" sz="2000" b="0" dirty="0"/>
              <a:t>Excellent street access for maintenance and response</a:t>
            </a:r>
          </a:p>
          <a:p>
            <a:pPr eaLnBrk="1" hangingPunct="1"/>
            <a:r>
              <a:rPr lang="en-US" altLang="en-US" sz="2000" b="0" dirty="0"/>
              <a:t>Properly secured behind DEP perimeter</a:t>
            </a:r>
          </a:p>
          <a:p>
            <a:pPr eaLnBrk="1" hangingPunct="1"/>
            <a:endParaRPr lang="en-US" altLang="en-US" sz="2000" b="0" dirty="0"/>
          </a:p>
        </p:txBody>
      </p:sp>
      <p:sp>
        <p:nvSpPr>
          <p:cNvPr id="7" name="Oval 9">
            <a:extLst>
              <a:ext uri="{FF2B5EF4-FFF2-40B4-BE49-F238E27FC236}">
                <a16:creationId xmlns:a16="http://schemas.microsoft.com/office/drawing/2014/main" id="{9740FE60-466E-4035-82D6-811A7753445E}"/>
              </a:ext>
            </a:extLst>
          </p:cNvPr>
          <p:cNvSpPr>
            <a:spLocks noChangeArrowheads="1"/>
          </p:cNvSpPr>
          <p:nvPr/>
        </p:nvSpPr>
        <p:spPr bwMode="auto">
          <a:xfrm>
            <a:off x="3846946" y="3429000"/>
            <a:ext cx="1752600" cy="16160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00385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2800" dirty="0">
              <a:solidFill>
                <a:srgbClr val="0079C1"/>
              </a:solidFill>
            </a:endParaRPr>
          </a:p>
        </p:txBody>
      </p:sp>
      <p:sp>
        <p:nvSpPr>
          <p:cNvPr id="2" name="Footer Placeholder 3">
            <a:extLst>
              <a:ext uri="{FF2B5EF4-FFF2-40B4-BE49-F238E27FC236}">
                <a16:creationId xmlns:a16="http://schemas.microsoft.com/office/drawing/2014/main" id="{3AD53219-863D-8AFE-70C5-F8CF3534E315}"/>
              </a:ext>
            </a:extLst>
          </p:cNvPr>
          <p:cNvSpPr txBox="1">
            <a:spLocks/>
          </p:cNvSpPr>
          <p:nvPr/>
        </p:nvSpPr>
        <p:spPr>
          <a:xfrm>
            <a:off x="1441434" y="6305737"/>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367980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48A8A-4552-48CD-B489-0CA96A5CFBE5}"/>
              </a:ext>
            </a:extLst>
          </p:cNvPr>
          <p:cNvSpPr>
            <a:spLocks noGrp="1"/>
          </p:cNvSpPr>
          <p:nvPr>
            <p:ph type="title"/>
          </p:nvPr>
        </p:nvSpPr>
        <p:spPr>
          <a:xfrm>
            <a:off x="575734" y="361387"/>
            <a:ext cx="8257547" cy="369332"/>
          </a:xfrm>
        </p:spPr>
        <p:txBody>
          <a:bodyPr/>
          <a:lstStyle/>
          <a:p>
            <a:r>
              <a:rPr lang="en-US" dirty="0"/>
              <a:t>Bio-gas processing to become RNG - Process Flow</a:t>
            </a:r>
          </a:p>
        </p:txBody>
      </p:sp>
      <p:graphicFrame>
        <p:nvGraphicFramePr>
          <p:cNvPr id="5" name="Table 4">
            <a:extLst>
              <a:ext uri="{FF2B5EF4-FFF2-40B4-BE49-F238E27FC236}">
                <a16:creationId xmlns:a16="http://schemas.microsoft.com/office/drawing/2014/main" id="{3E97FD1B-A989-45F8-A4A0-B105C8EC52EF}"/>
              </a:ext>
            </a:extLst>
          </p:cNvPr>
          <p:cNvGraphicFramePr>
            <a:graphicFrameLocks noGrp="1"/>
          </p:cNvGraphicFramePr>
          <p:nvPr/>
        </p:nvGraphicFramePr>
        <p:xfrm>
          <a:off x="365270" y="1019320"/>
          <a:ext cx="2036184" cy="1465260"/>
        </p:xfrm>
        <a:graphic>
          <a:graphicData uri="http://schemas.openxmlformats.org/drawingml/2006/table">
            <a:tbl>
              <a:tblPr firstRow="1" bandRow="1">
                <a:tableStyleId>{5C22544A-7EE6-4342-B048-85BDC9FD1C3A}</a:tableStyleId>
              </a:tblPr>
              <a:tblGrid>
                <a:gridCol w="678728">
                  <a:extLst>
                    <a:ext uri="{9D8B030D-6E8A-4147-A177-3AD203B41FA5}">
                      <a16:colId xmlns:a16="http://schemas.microsoft.com/office/drawing/2014/main" val="20000"/>
                    </a:ext>
                  </a:extLst>
                </a:gridCol>
                <a:gridCol w="678728">
                  <a:extLst>
                    <a:ext uri="{9D8B030D-6E8A-4147-A177-3AD203B41FA5}">
                      <a16:colId xmlns:a16="http://schemas.microsoft.com/office/drawing/2014/main" val="20001"/>
                    </a:ext>
                  </a:extLst>
                </a:gridCol>
                <a:gridCol w="678728">
                  <a:extLst>
                    <a:ext uri="{9D8B030D-6E8A-4147-A177-3AD203B41FA5}">
                      <a16:colId xmlns:a16="http://schemas.microsoft.com/office/drawing/2014/main" val="20002"/>
                    </a:ext>
                  </a:extLst>
                </a:gridCol>
              </a:tblGrid>
              <a:tr h="293052">
                <a:tc>
                  <a:txBody>
                    <a:bodyPr/>
                    <a:lstStyle/>
                    <a:p>
                      <a:pPr algn="ctr"/>
                      <a:r>
                        <a:rPr lang="en-US" sz="1300" dirty="0"/>
                        <a:t>Point</a:t>
                      </a:r>
                    </a:p>
                  </a:txBody>
                  <a:tcPr marL="67103" marR="67103" marT="33525" marB="33525"/>
                </a:tc>
                <a:tc>
                  <a:txBody>
                    <a:bodyPr/>
                    <a:lstStyle/>
                    <a:p>
                      <a:pPr algn="ctr"/>
                      <a:r>
                        <a:rPr lang="en-US" sz="1300" dirty="0"/>
                        <a:t>Psi</a:t>
                      </a:r>
                    </a:p>
                  </a:txBody>
                  <a:tcPr marL="67103" marR="67103" marT="33525" marB="33525"/>
                </a:tc>
                <a:tc>
                  <a:txBody>
                    <a:bodyPr/>
                    <a:lstStyle/>
                    <a:p>
                      <a:pPr algn="ctr"/>
                      <a:r>
                        <a:rPr lang="en-US" sz="1300" dirty="0"/>
                        <a:t>Btu</a:t>
                      </a:r>
                    </a:p>
                  </a:txBody>
                  <a:tcPr marL="67103" marR="67103" marT="33525" marB="33525"/>
                </a:tc>
                <a:extLst>
                  <a:ext uri="{0D108BD9-81ED-4DB2-BD59-A6C34878D82A}">
                    <a16:rowId xmlns:a16="http://schemas.microsoft.com/office/drawing/2014/main" val="10000"/>
                  </a:ext>
                </a:extLst>
              </a:tr>
              <a:tr h="293052">
                <a:tc>
                  <a:txBody>
                    <a:bodyPr/>
                    <a:lstStyle/>
                    <a:p>
                      <a:pPr algn="ctr"/>
                      <a:r>
                        <a:rPr lang="en-US" sz="1300" dirty="0"/>
                        <a:t>1</a:t>
                      </a:r>
                    </a:p>
                  </a:txBody>
                  <a:tcPr marL="67103" marR="67103" marT="33525" marB="33525"/>
                </a:tc>
                <a:tc>
                  <a:txBody>
                    <a:bodyPr/>
                    <a:lstStyle/>
                    <a:p>
                      <a:pPr algn="ctr"/>
                      <a:r>
                        <a:rPr lang="en-US" sz="1300" dirty="0"/>
                        <a:t>&lt; 9</a:t>
                      </a:r>
                    </a:p>
                  </a:txBody>
                  <a:tcPr marL="67103" marR="67103" marT="33525" marB="33525"/>
                </a:tc>
                <a:tc>
                  <a:txBody>
                    <a:bodyPr/>
                    <a:lstStyle/>
                    <a:p>
                      <a:pPr algn="ctr"/>
                      <a:r>
                        <a:rPr lang="en-US" sz="1300" dirty="0"/>
                        <a:t>~600</a:t>
                      </a:r>
                    </a:p>
                  </a:txBody>
                  <a:tcPr marL="67103" marR="67103" marT="33525" marB="33525"/>
                </a:tc>
                <a:extLst>
                  <a:ext uri="{0D108BD9-81ED-4DB2-BD59-A6C34878D82A}">
                    <a16:rowId xmlns:a16="http://schemas.microsoft.com/office/drawing/2014/main" val="10001"/>
                  </a:ext>
                </a:extLst>
              </a:tr>
              <a:tr h="293052">
                <a:tc>
                  <a:txBody>
                    <a:bodyPr/>
                    <a:lstStyle/>
                    <a:p>
                      <a:pPr algn="ctr"/>
                      <a:r>
                        <a:rPr lang="en-US" sz="1300" dirty="0"/>
                        <a:t>2</a:t>
                      </a:r>
                    </a:p>
                  </a:txBody>
                  <a:tcPr marL="67103" marR="67103" marT="33525" marB="33525"/>
                </a:tc>
                <a:tc>
                  <a:txBody>
                    <a:bodyPr/>
                    <a:lstStyle/>
                    <a:p>
                      <a:pPr algn="ctr"/>
                      <a:r>
                        <a:rPr lang="en-US" sz="1300" dirty="0"/>
                        <a:t>100</a:t>
                      </a:r>
                    </a:p>
                  </a:txBody>
                  <a:tcPr marL="67103" marR="67103" marT="33525" marB="33525"/>
                </a:tc>
                <a:tc>
                  <a:txBody>
                    <a:bodyPr/>
                    <a:lstStyle/>
                    <a:p>
                      <a:pPr algn="ctr"/>
                      <a:r>
                        <a:rPr lang="en-US" sz="1300" dirty="0"/>
                        <a:t>~600</a:t>
                      </a:r>
                    </a:p>
                  </a:txBody>
                  <a:tcPr marL="67103" marR="67103" marT="33525" marB="33525"/>
                </a:tc>
                <a:extLst>
                  <a:ext uri="{0D108BD9-81ED-4DB2-BD59-A6C34878D82A}">
                    <a16:rowId xmlns:a16="http://schemas.microsoft.com/office/drawing/2014/main" val="10002"/>
                  </a:ext>
                </a:extLst>
              </a:tr>
              <a:tr h="293052">
                <a:tc>
                  <a:txBody>
                    <a:bodyPr/>
                    <a:lstStyle/>
                    <a:p>
                      <a:pPr algn="ctr"/>
                      <a:r>
                        <a:rPr lang="en-US" sz="1300" dirty="0"/>
                        <a:t>3</a:t>
                      </a:r>
                    </a:p>
                  </a:txBody>
                  <a:tcPr marL="67103" marR="67103" marT="33525" marB="33525"/>
                </a:tc>
                <a:tc>
                  <a:txBody>
                    <a:bodyPr/>
                    <a:lstStyle/>
                    <a:p>
                      <a:pPr algn="ctr"/>
                      <a:r>
                        <a:rPr lang="en-US" sz="1300" dirty="0"/>
                        <a:t>60</a:t>
                      </a:r>
                    </a:p>
                  </a:txBody>
                  <a:tcPr marL="67103" marR="67103" marT="33525" marB="33525"/>
                </a:tc>
                <a:tc>
                  <a:txBody>
                    <a:bodyPr/>
                    <a:lstStyle/>
                    <a:p>
                      <a:pPr algn="ctr"/>
                      <a:r>
                        <a:rPr lang="en-US" sz="1300" dirty="0"/>
                        <a:t>~990</a:t>
                      </a:r>
                    </a:p>
                  </a:txBody>
                  <a:tcPr marL="67103" marR="67103" marT="33525" marB="33525"/>
                </a:tc>
                <a:extLst>
                  <a:ext uri="{0D108BD9-81ED-4DB2-BD59-A6C34878D82A}">
                    <a16:rowId xmlns:a16="http://schemas.microsoft.com/office/drawing/2014/main" val="10003"/>
                  </a:ext>
                </a:extLst>
              </a:tr>
              <a:tr h="293052">
                <a:tc>
                  <a:txBody>
                    <a:bodyPr/>
                    <a:lstStyle/>
                    <a:p>
                      <a:pPr algn="ctr"/>
                      <a:r>
                        <a:rPr lang="en-US" sz="1300" dirty="0"/>
                        <a:t>4</a:t>
                      </a:r>
                    </a:p>
                  </a:txBody>
                  <a:tcPr marL="67103" marR="67103" marT="33525" marB="33525"/>
                </a:tc>
                <a:tc>
                  <a:txBody>
                    <a:bodyPr/>
                    <a:lstStyle/>
                    <a:p>
                      <a:pPr algn="ctr"/>
                      <a:r>
                        <a:rPr lang="en-US" sz="1300" dirty="0"/>
                        <a:t>3</a:t>
                      </a:r>
                    </a:p>
                  </a:txBody>
                  <a:tcPr marL="67103" marR="67103" marT="33525" marB="33525"/>
                </a:tc>
                <a:tc>
                  <a:txBody>
                    <a:bodyPr/>
                    <a:lstStyle/>
                    <a:p>
                      <a:pPr algn="ctr"/>
                      <a:r>
                        <a:rPr lang="en-US" sz="1300" dirty="0"/>
                        <a:t>~110</a:t>
                      </a:r>
                    </a:p>
                  </a:txBody>
                  <a:tcPr marL="67103" marR="67103" marT="33525" marB="33525"/>
                </a:tc>
                <a:extLst>
                  <a:ext uri="{0D108BD9-81ED-4DB2-BD59-A6C34878D82A}">
                    <a16:rowId xmlns:a16="http://schemas.microsoft.com/office/drawing/2014/main" val="10004"/>
                  </a:ext>
                </a:extLst>
              </a:tr>
            </a:tbl>
          </a:graphicData>
        </a:graphic>
      </p:graphicFrame>
      <p:grpSp>
        <p:nvGrpSpPr>
          <p:cNvPr id="6" name="Group 5">
            <a:extLst>
              <a:ext uri="{FF2B5EF4-FFF2-40B4-BE49-F238E27FC236}">
                <a16:creationId xmlns:a16="http://schemas.microsoft.com/office/drawing/2014/main" id="{9A031DC7-A6EE-435A-B6AB-14C1B37F766C}"/>
              </a:ext>
            </a:extLst>
          </p:cNvPr>
          <p:cNvGrpSpPr/>
          <p:nvPr/>
        </p:nvGrpSpPr>
        <p:grpSpPr>
          <a:xfrm>
            <a:off x="365270" y="1126981"/>
            <a:ext cx="10810730" cy="5015201"/>
            <a:chOff x="76200" y="1782763"/>
            <a:chExt cx="9067800" cy="4160837"/>
          </a:xfrm>
        </p:grpSpPr>
        <p:sp>
          <p:nvSpPr>
            <p:cNvPr id="7" name="Rectangle 81">
              <a:extLst>
                <a:ext uri="{FF2B5EF4-FFF2-40B4-BE49-F238E27FC236}">
                  <a16:creationId xmlns:a16="http://schemas.microsoft.com/office/drawing/2014/main" id="{CECA85D4-B17E-4960-8BE9-B2FF3719ACA2}"/>
                </a:ext>
              </a:extLst>
            </p:cNvPr>
            <p:cNvSpPr>
              <a:spLocks noChangeArrowheads="1"/>
            </p:cNvSpPr>
            <p:nvPr/>
          </p:nvSpPr>
          <p:spPr bwMode="auto">
            <a:xfrm rot="16200000">
              <a:off x="8115300" y="2449513"/>
              <a:ext cx="1028700" cy="457200"/>
            </a:xfrm>
            <a:prstGeom prst="rect">
              <a:avLst/>
            </a:prstGeom>
            <a:gradFill rotWithShape="1">
              <a:gsLst>
                <a:gs pos="0">
                  <a:srgbClr val="003859"/>
                </a:gs>
                <a:gs pos="50000">
                  <a:srgbClr val="001A29"/>
                </a:gs>
                <a:gs pos="100000">
                  <a:srgbClr val="00385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cxnSp>
          <p:nvCxnSpPr>
            <p:cNvPr id="8" name="AutoShape 83">
              <a:extLst>
                <a:ext uri="{FF2B5EF4-FFF2-40B4-BE49-F238E27FC236}">
                  <a16:creationId xmlns:a16="http://schemas.microsoft.com/office/drawing/2014/main" id="{E45285E0-C761-4013-A469-ADA15CCE02DA}"/>
                </a:ext>
              </a:extLst>
            </p:cNvPr>
            <p:cNvCxnSpPr>
              <a:cxnSpLocks noChangeShapeType="1"/>
            </p:cNvCxnSpPr>
            <p:nvPr/>
          </p:nvCxnSpPr>
          <p:spPr bwMode="auto">
            <a:xfrm flipV="1">
              <a:off x="8629650" y="1782763"/>
              <a:ext cx="0" cy="3429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 name="Text Box 50">
              <a:extLst>
                <a:ext uri="{FF2B5EF4-FFF2-40B4-BE49-F238E27FC236}">
                  <a16:creationId xmlns:a16="http://schemas.microsoft.com/office/drawing/2014/main" id="{287ADB94-B9B4-4AD4-8575-672BACAAC4AF}"/>
                </a:ext>
              </a:extLst>
            </p:cNvPr>
            <p:cNvSpPr txBox="1">
              <a:spLocks noChangeArrowheads="1"/>
            </p:cNvSpPr>
            <p:nvPr/>
          </p:nvSpPr>
          <p:spPr bwMode="auto">
            <a:xfrm>
              <a:off x="8229600" y="3241675"/>
              <a:ext cx="80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nSpc>
                  <a:spcPct val="90000"/>
                </a:lnSpc>
                <a:spcAft>
                  <a:spcPct val="0"/>
                </a:spcAft>
                <a:buClr>
                  <a:schemeClr val="tx1"/>
                </a:buClr>
                <a:buFontTx/>
                <a:buNone/>
              </a:pPr>
              <a:r>
                <a:rPr lang="en-US" altLang="en-US" sz="1200" dirty="0">
                  <a:solidFill>
                    <a:srgbClr val="0079C1"/>
                  </a:solidFill>
                  <a:cs typeface="Arial" panose="020B0604020202020204" pitchFamily="34" charset="0"/>
                </a:rPr>
                <a:t>Thermal Oxidizer</a:t>
              </a:r>
            </a:p>
          </p:txBody>
        </p:sp>
        <p:cxnSp>
          <p:nvCxnSpPr>
            <p:cNvPr id="10" name="AutoShape 71">
              <a:extLst>
                <a:ext uri="{FF2B5EF4-FFF2-40B4-BE49-F238E27FC236}">
                  <a16:creationId xmlns:a16="http://schemas.microsoft.com/office/drawing/2014/main" id="{4CA447DC-CB7E-4D1C-A2E9-05EC9B3CC99D}"/>
                </a:ext>
              </a:extLst>
            </p:cNvPr>
            <p:cNvCxnSpPr>
              <a:cxnSpLocks noChangeShapeType="1"/>
            </p:cNvCxnSpPr>
            <p:nvPr/>
          </p:nvCxnSpPr>
          <p:spPr bwMode="auto">
            <a:xfrm rot="16200000">
              <a:off x="6629400" y="4706938"/>
              <a:ext cx="114300" cy="1143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cxnSp>
          <p:nvCxnSpPr>
            <p:cNvPr id="11" name="AutoShape 72">
              <a:extLst>
                <a:ext uri="{FF2B5EF4-FFF2-40B4-BE49-F238E27FC236}">
                  <a16:creationId xmlns:a16="http://schemas.microsoft.com/office/drawing/2014/main" id="{2F853319-166F-4015-9D2A-ABB6747751E3}"/>
                </a:ext>
              </a:extLst>
            </p:cNvPr>
            <p:cNvCxnSpPr>
              <a:cxnSpLocks noChangeShapeType="1"/>
            </p:cNvCxnSpPr>
            <p:nvPr/>
          </p:nvCxnSpPr>
          <p:spPr bwMode="auto">
            <a:xfrm rot="5400000">
              <a:off x="6172200" y="5164138"/>
              <a:ext cx="800100" cy="1143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cxnSp>
        <p:sp>
          <p:nvSpPr>
            <p:cNvPr id="12" name="Line 76">
              <a:extLst>
                <a:ext uri="{FF2B5EF4-FFF2-40B4-BE49-F238E27FC236}">
                  <a16:creationId xmlns:a16="http://schemas.microsoft.com/office/drawing/2014/main" id="{A70008AA-2F75-49E6-9B16-21455FBDAD04}"/>
                </a:ext>
              </a:extLst>
            </p:cNvPr>
            <p:cNvSpPr>
              <a:spLocks noChangeShapeType="1"/>
            </p:cNvSpPr>
            <p:nvPr/>
          </p:nvSpPr>
          <p:spPr bwMode="auto">
            <a:xfrm>
              <a:off x="7024688" y="3030538"/>
              <a:ext cx="3286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Rectangle 86">
              <a:extLst>
                <a:ext uri="{FF2B5EF4-FFF2-40B4-BE49-F238E27FC236}">
                  <a16:creationId xmlns:a16="http://schemas.microsoft.com/office/drawing/2014/main" id="{585C99DF-7993-402A-A743-AEA512637800}"/>
                </a:ext>
              </a:extLst>
            </p:cNvPr>
            <p:cNvSpPr>
              <a:spLocks noChangeArrowheads="1"/>
            </p:cNvSpPr>
            <p:nvPr/>
          </p:nvSpPr>
          <p:spPr bwMode="auto">
            <a:xfrm>
              <a:off x="3490913" y="2311400"/>
              <a:ext cx="2197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Pressure Swing Adsorption</a:t>
              </a:r>
            </a:p>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(PSA)</a:t>
              </a:r>
            </a:p>
          </p:txBody>
        </p:sp>
        <p:sp>
          <p:nvSpPr>
            <p:cNvPr id="14" name="Text Box 87">
              <a:extLst>
                <a:ext uri="{FF2B5EF4-FFF2-40B4-BE49-F238E27FC236}">
                  <a16:creationId xmlns:a16="http://schemas.microsoft.com/office/drawing/2014/main" id="{1342AE0A-2392-44F5-923B-F8706917CD77}"/>
                </a:ext>
              </a:extLst>
            </p:cNvPr>
            <p:cNvSpPr txBox="1">
              <a:spLocks noChangeArrowheads="1"/>
            </p:cNvSpPr>
            <p:nvPr/>
          </p:nvSpPr>
          <p:spPr bwMode="auto">
            <a:xfrm>
              <a:off x="4803775" y="5503863"/>
              <a:ext cx="11398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r>
                <a:rPr lang="en-US" altLang="en-US" sz="1200" dirty="0">
                  <a:solidFill>
                    <a:srgbClr val="0079C1"/>
                  </a:solidFill>
                  <a:cs typeface="Arial" panose="020B0604020202020204" pitchFamily="34" charset="0"/>
                </a:rPr>
                <a:t>Purge Vessel</a:t>
              </a:r>
            </a:p>
          </p:txBody>
        </p:sp>
        <p:cxnSp>
          <p:nvCxnSpPr>
            <p:cNvPr id="15" name="AutoShape 24">
              <a:extLst>
                <a:ext uri="{FF2B5EF4-FFF2-40B4-BE49-F238E27FC236}">
                  <a16:creationId xmlns:a16="http://schemas.microsoft.com/office/drawing/2014/main" id="{84155708-40CE-4329-B840-14FD2B02ED68}"/>
                </a:ext>
              </a:extLst>
            </p:cNvPr>
            <p:cNvCxnSpPr>
              <a:cxnSpLocks noChangeShapeType="1"/>
              <a:stCxn id="64" idx="0"/>
              <a:endCxn id="69" idx="2"/>
            </p:cNvCxnSpPr>
            <p:nvPr/>
          </p:nvCxnSpPr>
          <p:spPr bwMode="auto">
            <a:xfrm>
              <a:off x="1828800" y="3546475"/>
              <a:ext cx="455613" cy="317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Text Box 37">
              <a:extLst>
                <a:ext uri="{FF2B5EF4-FFF2-40B4-BE49-F238E27FC236}">
                  <a16:creationId xmlns:a16="http://schemas.microsoft.com/office/drawing/2014/main" id="{C4720602-7108-4521-93FA-D7FA7031A157}"/>
                </a:ext>
              </a:extLst>
            </p:cNvPr>
            <p:cNvSpPr txBox="1">
              <a:spLocks noChangeArrowheads="1"/>
            </p:cNvSpPr>
            <p:nvPr/>
          </p:nvSpPr>
          <p:spPr bwMode="auto">
            <a:xfrm>
              <a:off x="6858000" y="4700588"/>
              <a:ext cx="9144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Odorant</a:t>
              </a:r>
            </a:p>
          </p:txBody>
        </p:sp>
        <p:sp>
          <p:nvSpPr>
            <p:cNvPr id="17" name="Text Box 50">
              <a:extLst>
                <a:ext uri="{FF2B5EF4-FFF2-40B4-BE49-F238E27FC236}">
                  <a16:creationId xmlns:a16="http://schemas.microsoft.com/office/drawing/2014/main" id="{24689026-D871-4B6A-8C9E-97B00D243F30}"/>
                </a:ext>
              </a:extLst>
            </p:cNvPr>
            <p:cNvSpPr txBox="1">
              <a:spLocks noChangeArrowheads="1"/>
            </p:cNvSpPr>
            <p:nvPr/>
          </p:nvSpPr>
          <p:spPr bwMode="auto">
            <a:xfrm>
              <a:off x="7772400" y="51847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nSpc>
                  <a:spcPct val="90000"/>
                </a:lnSpc>
                <a:spcAft>
                  <a:spcPct val="0"/>
                </a:spcAft>
                <a:buClr>
                  <a:schemeClr val="tx1"/>
                </a:buClr>
                <a:buFontTx/>
                <a:buNone/>
              </a:pPr>
              <a:r>
                <a:rPr lang="en-US" altLang="en-US" sz="1200" dirty="0">
                  <a:solidFill>
                    <a:srgbClr val="0079C1"/>
                  </a:solidFill>
                  <a:cs typeface="Arial" panose="020B0604020202020204" pitchFamily="34" charset="0"/>
                </a:rPr>
                <a:t>Pipeline Quality Renewable Gas</a:t>
              </a:r>
            </a:p>
          </p:txBody>
        </p:sp>
        <p:cxnSp>
          <p:nvCxnSpPr>
            <p:cNvPr id="18" name="Elbow Connector 50">
              <a:extLst>
                <a:ext uri="{FF2B5EF4-FFF2-40B4-BE49-F238E27FC236}">
                  <a16:creationId xmlns:a16="http://schemas.microsoft.com/office/drawing/2014/main" id="{CCD86F89-8956-48F9-A057-DFF2C61510F9}"/>
                </a:ext>
              </a:extLst>
            </p:cNvPr>
            <p:cNvCxnSpPr>
              <a:cxnSpLocks noChangeShapeType="1"/>
              <a:stCxn id="66" idx="3"/>
              <a:endCxn id="64" idx="2"/>
            </p:cNvCxnSpPr>
            <p:nvPr/>
          </p:nvCxnSpPr>
          <p:spPr bwMode="auto">
            <a:xfrm rot="5400000" flipH="1" flipV="1">
              <a:off x="592137" y="3602038"/>
              <a:ext cx="720725" cy="609600"/>
            </a:xfrm>
            <a:prstGeom prst="bent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9" name="Group 11">
              <a:extLst>
                <a:ext uri="{FF2B5EF4-FFF2-40B4-BE49-F238E27FC236}">
                  <a16:creationId xmlns:a16="http://schemas.microsoft.com/office/drawing/2014/main" id="{6B8A4E66-78C2-43B1-B627-1CF711899CF8}"/>
                </a:ext>
              </a:extLst>
            </p:cNvPr>
            <p:cNvGrpSpPr>
              <a:grpSpLocks/>
            </p:cNvGrpSpPr>
            <p:nvPr/>
          </p:nvGrpSpPr>
          <p:grpSpPr bwMode="auto">
            <a:xfrm>
              <a:off x="1905000" y="2898775"/>
              <a:ext cx="1095375" cy="1539875"/>
              <a:chOff x="1374" y="2088"/>
              <a:chExt cx="690" cy="970"/>
            </a:xfrm>
          </p:grpSpPr>
          <p:sp>
            <p:nvSpPr>
              <p:cNvPr id="68" name="Line 29">
                <a:extLst>
                  <a:ext uri="{FF2B5EF4-FFF2-40B4-BE49-F238E27FC236}">
                    <a16:creationId xmlns:a16="http://schemas.microsoft.com/office/drawing/2014/main" id="{0AC73B42-44F7-48B2-9FA8-DED8FAD88149}"/>
                  </a:ext>
                </a:extLst>
              </p:cNvPr>
              <p:cNvSpPr>
                <a:spLocks noChangeShapeType="1"/>
              </p:cNvSpPr>
              <p:nvPr/>
            </p:nvSpPr>
            <p:spPr bwMode="auto">
              <a:xfrm>
                <a:off x="1719" y="2609"/>
                <a:ext cx="1"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dirty="0"/>
              </a:p>
            </p:txBody>
          </p:sp>
          <p:sp>
            <p:nvSpPr>
              <p:cNvPr id="69" name="Oval 68">
                <a:extLst>
                  <a:ext uri="{FF2B5EF4-FFF2-40B4-BE49-F238E27FC236}">
                    <a16:creationId xmlns:a16="http://schemas.microsoft.com/office/drawing/2014/main" id="{179B9A0E-36C7-4732-9FCD-88535830259C}"/>
                  </a:ext>
                </a:extLst>
              </p:cNvPr>
              <p:cNvSpPr>
                <a:spLocks noChangeArrowheads="1"/>
              </p:cNvSpPr>
              <p:nvPr/>
            </p:nvSpPr>
            <p:spPr bwMode="auto">
              <a:xfrm>
                <a:off x="1613" y="2374"/>
                <a:ext cx="212" cy="247"/>
              </a:xfrm>
              <a:prstGeom prst="ellipse">
                <a:avLst/>
              </a:prstGeom>
              <a:gradFill rotWithShape="1">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p:spPr>
            <p:txBody>
              <a:bodyPr wrap="none" lIns="90488" tIns="44450" rIns="90488" bIns="44450" anchor="ctr"/>
              <a:lstStyle/>
              <a:p>
                <a:pPr eaLnBrk="1" hangingPunct="1">
                  <a:defRPr/>
                </a:pPr>
                <a:endParaRPr lang="en-US" dirty="0">
                  <a:ea typeface="+mn-ea"/>
                  <a:cs typeface="Arial" pitchFamily="34" charset="0"/>
                </a:endParaRPr>
              </a:p>
            </p:txBody>
          </p:sp>
          <p:sp>
            <p:nvSpPr>
              <p:cNvPr id="70" name="Text Box 50">
                <a:extLst>
                  <a:ext uri="{FF2B5EF4-FFF2-40B4-BE49-F238E27FC236}">
                    <a16:creationId xmlns:a16="http://schemas.microsoft.com/office/drawing/2014/main" id="{0FC39180-0624-4A55-841D-F30B5347F18A}"/>
                  </a:ext>
                </a:extLst>
              </p:cNvPr>
              <p:cNvSpPr txBox="1">
                <a:spLocks noChangeArrowheads="1"/>
              </p:cNvSpPr>
              <p:nvPr/>
            </p:nvSpPr>
            <p:spPr bwMode="auto">
              <a:xfrm>
                <a:off x="1527" y="2897"/>
                <a:ext cx="38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H</a:t>
                </a:r>
                <a:r>
                  <a:rPr lang="en-US" altLang="en-US" sz="1200" baseline="-25000" dirty="0">
                    <a:solidFill>
                      <a:srgbClr val="0079C1"/>
                    </a:solidFill>
                    <a:cs typeface="Arial" panose="020B0604020202020204" pitchFamily="34" charset="0"/>
                  </a:rPr>
                  <a:t>2</a:t>
                </a:r>
                <a:r>
                  <a:rPr lang="en-US" altLang="en-US" sz="1200" dirty="0">
                    <a:solidFill>
                      <a:srgbClr val="0079C1"/>
                    </a:solidFill>
                    <a:cs typeface="Arial" panose="020B0604020202020204" pitchFamily="34" charset="0"/>
                  </a:rPr>
                  <a:t>O</a:t>
                </a:r>
                <a:endParaRPr lang="en-US" altLang="en-US" sz="1200" baseline="-25000" dirty="0">
                  <a:solidFill>
                    <a:srgbClr val="0079C1"/>
                  </a:solidFill>
                  <a:cs typeface="Arial" panose="020B0604020202020204" pitchFamily="34" charset="0"/>
                </a:endParaRPr>
              </a:p>
            </p:txBody>
          </p:sp>
          <p:sp>
            <p:nvSpPr>
              <p:cNvPr id="71" name="Text Box 43">
                <a:extLst>
                  <a:ext uri="{FF2B5EF4-FFF2-40B4-BE49-F238E27FC236}">
                    <a16:creationId xmlns:a16="http://schemas.microsoft.com/office/drawing/2014/main" id="{5F773829-E464-4DF0-AD2C-7665D6DF3FE4}"/>
                  </a:ext>
                </a:extLst>
              </p:cNvPr>
              <p:cNvSpPr txBox="1">
                <a:spLocks noChangeArrowheads="1"/>
              </p:cNvSpPr>
              <p:nvPr/>
            </p:nvSpPr>
            <p:spPr bwMode="auto">
              <a:xfrm>
                <a:off x="1374" y="2088"/>
                <a:ext cx="6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Gas </a:t>
                </a:r>
              </a:p>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Drying</a:t>
                </a:r>
              </a:p>
            </p:txBody>
          </p:sp>
        </p:grpSp>
        <p:cxnSp>
          <p:nvCxnSpPr>
            <p:cNvPr id="20" name="AutoShape 47">
              <a:extLst>
                <a:ext uri="{FF2B5EF4-FFF2-40B4-BE49-F238E27FC236}">
                  <a16:creationId xmlns:a16="http://schemas.microsoft.com/office/drawing/2014/main" id="{CD6AB43B-9F0F-4E28-A88D-E291E0EBEE52}"/>
                </a:ext>
              </a:extLst>
            </p:cNvPr>
            <p:cNvCxnSpPr>
              <a:cxnSpLocks noChangeShapeType="1"/>
              <a:stCxn id="57" idx="6"/>
            </p:cNvCxnSpPr>
            <p:nvPr/>
          </p:nvCxnSpPr>
          <p:spPr bwMode="auto">
            <a:xfrm>
              <a:off x="6019800" y="3013075"/>
              <a:ext cx="4953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Text Box 50">
              <a:extLst>
                <a:ext uri="{FF2B5EF4-FFF2-40B4-BE49-F238E27FC236}">
                  <a16:creationId xmlns:a16="http://schemas.microsoft.com/office/drawing/2014/main" id="{31835B42-386F-4B78-919F-24C3C99226A4}"/>
                </a:ext>
              </a:extLst>
            </p:cNvPr>
            <p:cNvSpPr txBox="1">
              <a:spLocks noChangeArrowheads="1"/>
            </p:cNvSpPr>
            <p:nvPr/>
          </p:nvSpPr>
          <p:spPr bwMode="auto">
            <a:xfrm>
              <a:off x="5943600" y="2555875"/>
              <a:ext cx="53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nSpc>
                  <a:spcPct val="90000"/>
                </a:lnSpc>
                <a:spcAft>
                  <a:spcPct val="0"/>
                </a:spcAft>
                <a:buClr>
                  <a:schemeClr val="tx1"/>
                </a:buClr>
                <a:buFontTx/>
                <a:buNone/>
              </a:pPr>
              <a:r>
                <a:rPr lang="en-US" altLang="en-US" sz="1200" dirty="0">
                  <a:solidFill>
                    <a:srgbClr val="0079C1"/>
                  </a:solidFill>
                  <a:cs typeface="Arial" panose="020B0604020202020204" pitchFamily="34" charset="0"/>
                </a:rPr>
                <a:t>Tail Gas</a:t>
              </a:r>
              <a:endParaRPr lang="en-US" altLang="en-US" sz="1200" baseline="-25000" dirty="0">
                <a:solidFill>
                  <a:srgbClr val="0079C1"/>
                </a:solidFill>
                <a:cs typeface="Arial" panose="020B0604020202020204" pitchFamily="34" charset="0"/>
              </a:endParaRPr>
            </a:p>
          </p:txBody>
        </p:sp>
        <p:grpSp>
          <p:nvGrpSpPr>
            <p:cNvPr id="22" name="Group 18">
              <a:extLst>
                <a:ext uri="{FF2B5EF4-FFF2-40B4-BE49-F238E27FC236}">
                  <a16:creationId xmlns:a16="http://schemas.microsoft.com/office/drawing/2014/main" id="{CFC34288-2AF5-4C31-B6E0-56FBA3D7A319}"/>
                </a:ext>
              </a:extLst>
            </p:cNvPr>
            <p:cNvGrpSpPr>
              <a:grpSpLocks/>
            </p:cNvGrpSpPr>
            <p:nvPr/>
          </p:nvGrpSpPr>
          <p:grpSpPr bwMode="auto">
            <a:xfrm>
              <a:off x="76200" y="4267200"/>
              <a:ext cx="1143000" cy="1676400"/>
              <a:chOff x="384" y="2086"/>
              <a:chExt cx="720" cy="1056"/>
            </a:xfrm>
          </p:grpSpPr>
          <p:sp>
            <p:nvSpPr>
              <p:cNvPr id="66" name="Flowchart: Delay 65">
                <a:extLst>
                  <a:ext uri="{FF2B5EF4-FFF2-40B4-BE49-F238E27FC236}">
                    <a16:creationId xmlns:a16="http://schemas.microsoft.com/office/drawing/2014/main" id="{D642DEE9-5910-45F7-BAFC-FA53162629AD}"/>
                  </a:ext>
                </a:extLst>
              </p:cNvPr>
              <p:cNvSpPr>
                <a:spLocks noChangeArrowheads="1"/>
              </p:cNvSpPr>
              <p:nvPr/>
            </p:nvSpPr>
            <p:spPr bwMode="auto">
              <a:xfrm rot="16200000">
                <a:off x="216" y="2254"/>
                <a:ext cx="1056" cy="720"/>
              </a:xfrm>
              <a:prstGeom prst="flowChartDelay">
                <a:avLst/>
              </a:prstGeom>
              <a:gradFill rotWithShape="0">
                <a:gsLst>
                  <a:gs pos="0">
                    <a:srgbClr val="003859"/>
                  </a:gs>
                  <a:gs pos="50000">
                    <a:schemeClr val="tx2"/>
                  </a:gs>
                  <a:gs pos="100000">
                    <a:srgbClr val="003859"/>
                  </a:gs>
                </a:gsLst>
                <a:lin ang="5400000" scaled="1"/>
              </a:gradFill>
              <a:ln w="12700">
                <a:solidFill>
                  <a:schemeClr val="tx1"/>
                </a:solidFill>
                <a:miter lim="800000"/>
                <a:headEnd/>
                <a:tailEnd/>
              </a:ln>
            </p:spPr>
            <p:txBody>
              <a:bodyPr rot="10800000" wrap="none" lIns="90488" tIns="44450" rIns="90488" bIns="44450" anchor="ctr"/>
              <a:lstStyle/>
              <a:p>
                <a:pPr eaLnBrk="1" hangingPunct="1">
                  <a:defRPr/>
                </a:pPr>
                <a:endParaRPr lang="en-US" dirty="0">
                  <a:ea typeface="+mn-ea"/>
                  <a:cs typeface="Arial" pitchFamily="34" charset="0"/>
                </a:endParaRPr>
              </a:p>
            </p:txBody>
          </p:sp>
          <p:sp>
            <p:nvSpPr>
              <p:cNvPr id="67" name="Text Box 31">
                <a:extLst>
                  <a:ext uri="{FF2B5EF4-FFF2-40B4-BE49-F238E27FC236}">
                    <a16:creationId xmlns:a16="http://schemas.microsoft.com/office/drawing/2014/main" id="{715133CA-CDCB-4A5F-86F8-B64B2C79E6E6}"/>
                  </a:ext>
                </a:extLst>
              </p:cNvPr>
              <p:cNvSpPr txBox="1">
                <a:spLocks noChangeArrowheads="1"/>
              </p:cNvSpPr>
              <p:nvPr/>
            </p:nvSpPr>
            <p:spPr bwMode="auto">
              <a:xfrm>
                <a:off x="432" y="2544"/>
                <a:ext cx="62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chemeClr val="bg1"/>
                    </a:solidFill>
                    <a:cs typeface="Arial" panose="020B0604020202020204" pitchFamily="34" charset="0"/>
                  </a:rPr>
                  <a:t>Anaerobic Digester</a:t>
                </a:r>
              </a:p>
            </p:txBody>
          </p:sp>
        </p:grpSp>
        <p:grpSp>
          <p:nvGrpSpPr>
            <p:cNvPr id="23" name="Group 21">
              <a:extLst>
                <a:ext uri="{FF2B5EF4-FFF2-40B4-BE49-F238E27FC236}">
                  <a16:creationId xmlns:a16="http://schemas.microsoft.com/office/drawing/2014/main" id="{AB5568E8-4984-4D73-BA94-B6829B07AC46}"/>
                </a:ext>
              </a:extLst>
            </p:cNvPr>
            <p:cNvGrpSpPr>
              <a:grpSpLocks/>
            </p:cNvGrpSpPr>
            <p:nvPr/>
          </p:nvGrpSpPr>
          <p:grpSpPr bwMode="auto">
            <a:xfrm>
              <a:off x="990600" y="3241675"/>
              <a:ext cx="1171575" cy="900113"/>
              <a:chOff x="912" y="1200"/>
              <a:chExt cx="738" cy="567"/>
            </a:xfrm>
          </p:grpSpPr>
          <p:sp>
            <p:nvSpPr>
              <p:cNvPr id="64" name="Trapezoid 100">
                <a:extLst>
                  <a:ext uri="{FF2B5EF4-FFF2-40B4-BE49-F238E27FC236}">
                    <a16:creationId xmlns:a16="http://schemas.microsoft.com/office/drawing/2014/main" id="{19339FF0-DB23-46F8-888A-319D755713DE}"/>
                  </a:ext>
                </a:extLst>
              </p:cNvPr>
              <p:cNvSpPr>
                <a:spLocks noChangeArrowheads="1"/>
              </p:cNvSpPr>
              <p:nvPr/>
            </p:nvSpPr>
            <p:spPr bwMode="auto">
              <a:xfrm rot="5400000">
                <a:off x="1068" y="1212"/>
                <a:ext cx="384" cy="360"/>
              </a:xfrm>
              <a:custGeom>
                <a:avLst/>
                <a:gdLst>
                  <a:gd name="T0" fmla="*/ 192 w 384"/>
                  <a:gd name="T1" fmla="*/ 0 h 360"/>
                  <a:gd name="T2" fmla="*/ 45 w 384"/>
                  <a:gd name="T3" fmla="*/ 180 h 360"/>
                  <a:gd name="T4" fmla="*/ 192 w 384"/>
                  <a:gd name="T5" fmla="*/ 360 h 360"/>
                  <a:gd name="T6" fmla="*/ 339 w 384"/>
                  <a:gd name="T7" fmla="*/ 180 h 360"/>
                  <a:gd name="T8" fmla="*/ 17694720 60000 65536"/>
                  <a:gd name="T9" fmla="*/ 11796480 60000 65536"/>
                  <a:gd name="T10" fmla="*/ 5898240 60000 65536"/>
                  <a:gd name="T11" fmla="*/ 0 60000 65536"/>
                  <a:gd name="T12" fmla="*/ 60 w 384"/>
                  <a:gd name="T13" fmla="*/ 56 h 360"/>
                  <a:gd name="T14" fmla="*/ 324 w 384"/>
                  <a:gd name="T15" fmla="*/ 360 h 360"/>
                </a:gdLst>
                <a:ahLst/>
                <a:cxnLst>
                  <a:cxn ang="T8">
                    <a:pos x="T0" y="T1"/>
                  </a:cxn>
                  <a:cxn ang="T9">
                    <a:pos x="T2" y="T3"/>
                  </a:cxn>
                  <a:cxn ang="T10">
                    <a:pos x="T4" y="T5"/>
                  </a:cxn>
                  <a:cxn ang="T11">
                    <a:pos x="T6" y="T7"/>
                  </a:cxn>
                </a:cxnLst>
                <a:rect l="T12" t="T13" r="T14" b="T15"/>
                <a:pathLst>
                  <a:path w="384" h="360">
                    <a:moveTo>
                      <a:pt x="0" y="360"/>
                    </a:moveTo>
                    <a:lnTo>
                      <a:pt x="90" y="0"/>
                    </a:lnTo>
                    <a:lnTo>
                      <a:pt x="294" y="0"/>
                    </a:lnTo>
                    <a:lnTo>
                      <a:pt x="384" y="360"/>
                    </a:lnTo>
                    <a:close/>
                  </a:path>
                </a:pathLst>
              </a:custGeom>
              <a:gradFill rotWithShape="0">
                <a:gsLst>
                  <a:gs pos="0">
                    <a:srgbClr val="000000"/>
                  </a:gs>
                  <a:gs pos="50000">
                    <a:schemeClr val="tx2"/>
                  </a:gs>
                  <a:gs pos="100000">
                    <a:srgbClr val="000000"/>
                  </a:gs>
                </a:gsLst>
                <a:lin ang="5400000" scaled="1"/>
              </a:gradFill>
              <a:ln w="12700">
                <a:solidFill>
                  <a:schemeClr val="tx1"/>
                </a:solidFill>
                <a:miter lim="800000"/>
                <a:headEnd/>
                <a:tailEnd/>
              </a:ln>
            </p:spPr>
            <p:txBody>
              <a:bodyPr rot="10800000" vert="eaVert" wrap="none" lIns="90488" tIns="44450" rIns="90488" bIns="44450" anchor="ctr"/>
              <a:lstStyle/>
              <a:p>
                <a:pPr eaLnBrk="1" hangingPunct="1">
                  <a:defRPr/>
                </a:pPr>
                <a:endParaRPr lang="en-US" dirty="0">
                  <a:ea typeface="+mn-ea"/>
                  <a:cs typeface="Arial" pitchFamily="34" charset="0"/>
                </a:endParaRPr>
              </a:p>
            </p:txBody>
          </p:sp>
          <p:sp>
            <p:nvSpPr>
              <p:cNvPr id="65" name="Text Box 43">
                <a:extLst>
                  <a:ext uri="{FF2B5EF4-FFF2-40B4-BE49-F238E27FC236}">
                    <a16:creationId xmlns:a16="http://schemas.microsoft.com/office/drawing/2014/main" id="{51281157-F127-40AA-8FF7-CBA07191E12C}"/>
                  </a:ext>
                </a:extLst>
              </p:cNvPr>
              <p:cNvSpPr txBox="1">
                <a:spLocks noChangeArrowheads="1"/>
              </p:cNvSpPr>
              <p:nvPr/>
            </p:nvSpPr>
            <p:spPr bwMode="auto">
              <a:xfrm>
                <a:off x="912" y="1606"/>
                <a:ext cx="73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Compression</a:t>
                </a:r>
              </a:p>
            </p:txBody>
          </p:sp>
        </p:grpSp>
        <p:grpSp>
          <p:nvGrpSpPr>
            <p:cNvPr id="24" name="Group 24">
              <a:extLst>
                <a:ext uri="{FF2B5EF4-FFF2-40B4-BE49-F238E27FC236}">
                  <a16:creationId xmlns:a16="http://schemas.microsoft.com/office/drawing/2014/main" id="{170CA248-E02F-47E8-9F6C-B4D8185B2CA8}"/>
                </a:ext>
              </a:extLst>
            </p:cNvPr>
            <p:cNvGrpSpPr>
              <a:grpSpLocks/>
            </p:cNvGrpSpPr>
            <p:nvPr/>
          </p:nvGrpSpPr>
          <p:grpSpPr bwMode="auto">
            <a:xfrm>
              <a:off x="3048000" y="2782888"/>
              <a:ext cx="2971800" cy="2682875"/>
              <a:chOff x="2136" y="2015"/>
              <a:chExt cx="1872" cy="1690"/>
            </a:xfrm>
          </p:grpSpPr>
          <p:grpSp>
            <p:nvGrpSpPr>
              <p:cNvPr id="45" name="Group 25">
                <a:extLst>
                  <a:ext uri="{FF2B5EF4-FFF2-40B4-BE49-F238E27FC236}">
                    <a16:creationId xmlns:a16="http://schemas.microsoft.com/office/drawing/2014/main" id="{98B92878-6794-4F94-AC5C-DAE05190FA69}"/>
                  </a:ext>
                </a:extLst>
              </p:cNvPr>
              <p:cNvGrpSpPr>
                <a:grpSpLocks/>
              </p:cNvGrpSpPr>
              <p:nvPr/>
            </p:nvGrpSpPr>
            <p:grpSpPr bwMode="auto">
              <a:xfrm>
                <a:off x="2136" y="2015"/>
                <a:ext cx="1872" cy="721"/>
                <a:chOff x="2928" y="2735"/>
                <a:chExt cx="1872" cy="721"/>
              </a:xfrm>
            </p:grpSpPr>
            <p:grpSp>
              <p:nvGrpSpPr>
                <p:cNvPr id="51" name="Group 26">
                  <a:extLst>
                    <a:ext uri="{FF2B5EF4-FFF2-40B4-BE49-F238E27FC236}">
                      <a16:creationId xmlns:a16="http://schemas.microsoft.com/office/drawing/2014/main" id="{4371436D-4ABC-4313-8D66-C86B907F7A7D}"/>
                    </a:ext>
                  </a:extLst>
                </p:cNvPr>
                <p:cNvGrpSpPr>
                  <a:grpSpLocks/>
                </p:cNvGrpSpPr>
                <p:nvPr/>
              </p:nvGrpSpPr>
              <p:grpSpPr bwMode="auto">
                <a:xfrm>
                  <a:off x="2928" y="2736"/>
                  <a:ext cx="288" cy="720"/>
                  <a:chOff x="3216" y="2736"/>
                  <a:chExt cx="288" cy="720"/>
                </a:xfrm>
              </p:grpSpPr>
              <p:sp>
                <p:nvSpPr>
                  <p:cNvPr id="62" name="Rectangle 27">
                    <a:extLst>
                      <a:ext uri="{FF2B5EF4-FFF2-40B4-BE49-F238E27FC236}">
                        <a16:creationId xmlns:a16="http://schemas.microsoft.com/office/drawing/2014/main" id="{70A40677-F9E4-4CED-A8F4-301B03D6903F}"/>
                      </a:ext>
                    </a:extLst>
                  </p:cNvPr>
                  <p:cNvSpPr>
                    <a:spLocks noChangeArrowheads="1"/>
                  </p:cNvSpPr>
                  <p:nvPr/>
                </p:nvSpPr>
                <p:spPr bwMode="auto">
                  <a:xfrm>
                    <a:off x="3216" y="2880"/>
                    <a:ext cx="288" cy="576"/>
                  </a:xfrm>
                  <a:prstGeom prst="rect">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63" name="Oval 28">
                    <a:extLst>
                      <a:ext uri="{FF2B5EF4-FFF2-40B4-BE49-F238E27FC236}">
                        <a16:creationId xmlns:a16="http://schemas.microsoft.com/office/drawing/2014/main" id="{5090EDD7-B920-441C-8637-5E12B5B4FFEA}"/>
                      </a:ext>
                    </a:extLst>
                  </p:cNvPr>
                  <p:cNvSpPr>
                    <a:spLocks noChangeArrowheads="1"/>
                  </p:cNvSpPr>
                  <p:nvPr/>
                </p:nvSpPr>
                <p:spPr bwMode="auto">
                  <a:xfrm>
                    <a:off x="3216" y="2736"/>
                    <a:ext cx="288" cy="288"/>
                  </a:xfrm>
                  <a:prstGeom prst="ellipse">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grpSp>
            <p:grpSp>
              <p:nvGrpSpPr>
                <p:cNvPr id="52" name="Group 29">
                  <a:extLst>
                    <a:ext uri="{FF2B5EF4-FFF2-40B4-BE49-F238E27FC236}">
                      <a16:creationId xmlns:a16="http://schemas.microsoft.com/office/drawing/2014/main" id="{520D3082-BAA2-4AD0-B751-897E9CE2E157}"/>
                    </a:ext>
                  </a:extLst>
                </p:cNvPr>
                <p:cNvGrpSpPr>
                  <a:grpSpLocks/>
                </p:cNvGrpSpPr>
                <p:nvPr/>
              </p:nvGrpSpPr>
              <p:grpSpPr bwMode="auto">
                <a:xfrm>
                  <a:off x="3264" y="2736"/>
                  <a:ext cx="288" cy="720"/>
                  <a:chOff x="3216" y="2736"/>
                  <a:chExt cx="288" cy="720"/>
                </a:xfrm>
              </p:grpSpPr>
              <p:sp>
                <p:nvSpPr>
                  <p:cNvPr id="60" name="Rectangle 30">
                    <a:extLst>
                      <a:ext uri="{FF2B5EF4-FFF2-40B4-BE49-F238E27FC236}">
                        <a16:creationId xmlns:a16="http://schemas.microsoft.com/office/drawing/2014/main" id="{760AEB9C-337D-4B97-B29F-ADE6E3A4918B}"/>
                      </a:ext>
                    </a:extLst>
                  </p:cNvPr>
                  <p:cNvSpPr>
                    <a:spLocks noChangeArrowheads="1"/>
                  </p:cNvSpPr>
                  <p:nvPr/>
                </p:nvSpPr>
                <p:spPr bwMode="auto">
                  <a:xfrm>
                    <a:off x="3216" y="2880"/>
                    <a:ext cx="288" cy="576"/>
                  </a:xfrm>
                  <a:prstGeom prst="rect">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61" name="Oval 31">
                    <a:extLst>
                      <a:ext uri="{FF2B5EF4-FFF2-40B4-BE49-F238E27FC236}">
                        <a16:creationId xmlns:a16="http://schemas.microsoft.com/office/drawing/2014/main" id="{4FA11A5F-6337-4C6D-B18C-E71407850875}"/>
                      </a:ext>
                    </a:extLst>
                  </p:cNvPr>
                  <p:cNvSpPr>
                    <a:spLocks noChangeArrowheads="1"/>
                  </p:cNvSpPr>
                  <p:nvPr/>
                </p:nvSpPr>
                <p:spPr bwMode="auto">
                  <a:xfrm>
                    <a:off x="3216" y="2736"/>
                    <a:ext cx="288" cy="288"/>
                  </a:xfrm>
                  <a:prstGeom prst="ellipse">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grpSp>
            <p:grpSp>
              <p:nvGrpSpPr>
                <p:cNvPr id="53" name="Group 32">
                  <a:extLst>
                    <a:ext uri="{FF2B5EF4-FFF2-40B4-BE49-F238E27FC236}">
                      <a16:creationId xmlns:a16="http://schemas.microsoft.com/office/drawing/2014/main" id="{953B9E2F-E6BD-4ECC-981B-3F5D9A2A601E}"/>
                    </a:ext>
                  </a:extLst>
                </p:cNvPr>
                <p:cNvGrpSpPr>
                  <a:grpSpLocks/>
                </p:cNvGrpSpPr>
                <p:nvPr/>
              </p:nvGrpSpPr>
              <p:grpSpPr bwMode="auto">
                <a:xfrm>
                  <a:off x="4208" y="2735"/>
                  <a:ext cx="288" cy="720"/>
                  <a:chOff x="3824" y="2735"/>
                  <a:chExt cx="288" cy="720"/>
                </a:xfrm>
              </p:grpSpPr>
              <p:sp>
                <p:nvSpPr>
                  <p:cNvPr id="58" name="Rectangle 33">
                    <a:extLst>
                      <a:ext uri="{FF2B5EF4-FFF2-40B4-BE49-F238E27FC236}">
                        <a16:creationId xmlns:a16="http://schemas.microsoft.com/office/drawing/2014/main" id="{9A4A41E1-B596-4B5E-B5FB-786070A90F7C}"/>
                      </a:ext>
                    </a:extLst>
                  </p:cNvPr>
                  <p:cNvSpPr>
                    <a:spLocks noChangeArrowheads="1"/>
                  </p:cNvSpPr>
                  <p:nvPr/>
                </p:nvSpPr>
                <p:spPr bwMode="auto">
                  <a:xfrm>
                    <a:off x="3824" y="2879"/>
                    <a:ext cx="288" cy="576"/>
                  </a:xfrm>
                  <a:prstGeom prst="rect">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59" name="Oval 34">
                    <a:extLst>
                      <a:ext uri="{FF2B5EF4-FFF2-40B4-BE49-F238E27FC236}">
                        <a16:creationId xmlns:a16="http://schemas.microsoft.com/office/drawing/2014/main" id="{DA3D5F7E-0072-4D92-ADFD-2FAA91984A99}"/>
                      </a:ext>
                    </a:extLst>
                  </p:cNvPr>
                  <p:cNvSpPr>
                    <a:spLocks noChangeArrowheads="1"/>
                  </p:cNvSpPr>
                  <p:nvPr/>
                </p:nvSpPr>
                <p:spPr bwMode="auto">
                  <a:xfrm>
                    <a:off x="3824" y="2735"/>
                    <a:ext cx="288" cy="288"/>
                  </a:xfrm>
                  <a:prstGeom prst="ellipse">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grpSp>
            <p:grpSp>
              <p:nvGrpSpPr>
                <p:cNvPr id="54" name="Group 35">
                  <a:extLst>
                    <a:ext uri="{FF2B5EF4-FFF2-40B4-BE49-F238E27FC236}">
                      <a16:creationId xmlns:a16="http://schemas.microsoft.com/office/drawing/2014/main" id="{7500083B-4842-46CE-99EC-1F710670D85D}"/>
                    </a:ext>
                  </a:extLst>
                </p:cNvPr>
                <p:cNvGrpSpPr>
                  <a:grpSpLocks/>
                </p:cNvGrpSpPr>
                <p:nvPr/>
              </p:nvGrpSpPr>
              <p:grpSpPr bwMode="auto">
                <a:xfrm>
                  <a:off x="4512" y="2736"/>
                  <a:ext cx="288" cy="720"/>
                  <a:chOff x="3792" y="2736"/>
                  <a:chExt cx="288" cy="720"/>
                </a:xfrm>
              </p:grpSpPr>
              <p:sp>
                <p:nvSpPr>
                  <p:cNvPr id="56" name="Rectangle 36">
                    <a:extLst>
                      <a:ext uri="{FF2B5EF4-FFF2-40B4-BE49-F238E27FC236}">
                        <a16:creationId xmlns:a16="http://schemas.microsoft.com/office/drawing/2014/main" id="{8BEFCE9A-7F75-4C84-AEB2-C6A926088449}"/>
                      </a:ext>
                    </a:extLst>
                  </p:cNvPr>
                  <p:cNvSpPr>
                    <a:spLocks noChangeArrowheads="1"/>
                  </p:cNvSpPr>
                  <p:nvPr/>
                </p:nvSpPr>
                <p:spPr bwMode="auto">
                  <a:xfrm>
                    <a:off x="3792" y="2880"/>
                    <a:ext cx="288" cy="576"/>
                  </a:xfrm>
                  <a:prstGeom prst="rect">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57" name="Oval 37">
                    <a:extLst>
                      <a:ext uri="{FF2B5EF4-FFF2-40B4-BE49-F238E27FC236}">
                        <a16:creationId xmlns:a16="http://schemas.microsoft.com/office/drawing/2014/main" id="{FA8A4005-F42B-4720-AEEE-A33834087A41}"/>
                      </a:ext>
                    </a:extLst>
                  </p:cNvPr>
                  <p:cNvSpPr>
                    <a:spLocks noChangeArrowheads="1"/>
                  </p:cNvSpPr>
                  <p:nvPr/>
                </p:nvSpPr>
                <p:spPr bwMode="auto">
                  <a:xfrm>
                    <a:off x="3792" y="2736"/>
                    <a:ext cx="288" cy="288"/>
                  </a:xfrm>
                  <a:prstGeom prst="ellipse">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grpSp>
            <p:sp>
              <p:nvSpPr>
                <p:cNvPr id="55" name="Text Box 38">
                  <a:extLst>
                    <a:ext uri="{FF2B5EF4-FFF2-40B4-BE49-F238E27FC236}">
                      <a16:creationId xmlns:a16="http://schemas.microsoft.com/office/drawing/2014/main" id="{31B946EF-247F-4D6B-AD4B-DB15F6A4CF61}"/>
                    </a:ext>
                  </a:extLst>
                </p:cNvPr>
                <p:cNvSpPr txBox="1">
                  <a:spLocks noChangeArrowheads="1"/>
                </p:cNvSpPr>
                <p:nvPr/>
              </p:nvSpPr>
              <p:spPr bwMode="auto">
                <a:xfrm>
                  <a:off x="3479" y="3139"/>
                  <a:ext cx="1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1200" dirty="0">
                    <a:solidFill>
                      <a:schemeClr val="bg1"/>
                    </a:solidFill>
                    <a:cs typeface="Arial" panose="020B0604020202020204" pitchFamily="34" charset="0"/>
                  </a:endParaRPr>
                </a:p>
              </p:txBody>
            </p:sp>
          </p:grpSp>
          <p:grpSp>
            <p:nvGrpSpPr>
              <p:cNvPr id="46" name="Group 55">
                <a:extLst>
                  <a:ext uri="{FF2B5EF4-FFF2-40B4-BE49-F238E27FC236}">
                    <a16:creationId xmlns:a16="http://schemas.microsoft.com/office/drawing/2014/main" id="{B72CC1D0-8E7D-496B-BF16-2B7C75CC3C2D}"/>
                  </a:ext>
                </a:extLst>
              </p:cNvPr>
              <p:cNvGrpSpPr>
                <a:grpSpLocks/>
              </p:cNvGrpSpPr>
              <p:nvPr/>
            </p:nvGrpSpPr>
            <p:grpSpPr bwMode="auto">
              <a:xfrm>
                <a:off x="3527" y="3096"/>
                <a:ext cx="150" cy="609"/>
                <a:chOff x="3284" y="1208"/>
                <a:chExt cx="317" cy="1806"/>
              </a:xfrm>
            </p:grpSpPr>
            <p:sp>
              <p:nvSpPr>
                <p:cNvPr id="48" name="Rectangle 56">
                  <a:extLst>
                    <a:ext uri="{FF2B5EF4-FFF2-40B4-BE49-F238E27FC236}">
                      <a16:creationId xmlns:a16="http://schemas.microsoft.com/office/drawing/2014/main" id="{778A81C2-358F-4100-AF38-C7554FA47DF9}"/>
                    </a:ext>
                  </a:extLst>
                </p:cNvPr>
                <p:cNvSpPr>
                  <a:spLocks noChangeArrowheads="1"/>
                </p:cNvSpPr>
                <p:nvPr/>
              </p:nvSpPr>
              <p:spPr bwMode="auto">
                <a:xfrm rot="16200000">
                  <a:off x="2794" y="1982"/>
                  <a:ext cx="1305" cy="309"/>
                </a:xfrm>
                <a:prstGeom prst="rect">
                  <a:avLst/>
                </a:prstGeom>
                <a:gradFill rotWithShape="1">
                  <a:gsLst>
                    <a:gs pos="0">
                      <a:schemeClr val="bg2"/>
                    </a:gs>
                    <a:gs pos="50000">
                      <a:schemeClr val="bg2">
                        <a:gamma/>
                        <a:shade val="46275"/>
                        <a:invGamma/>
                      </a:schemeClr>
                    </a:gs>
                    <a:gs pos="100000">
                      <a:schemeClr val="bg2"/>
                    </a:gs>
                  </a:gsLst>
                  <a:lin ang="5400000" scaled="1"/>
                </a:gradFill>
                <a:ln>
                  <a:noFill/>
                </a:ln>
                <a:effectLst/>
              </p:spPr>
              <p:txBody>
                <a:bodyPr wrap="none" anchor="ctr"/>
                <a:lstStyle/>
                <a:p>
                  <a:pPr eaLnBrk="1" hangingPunct="1">
                    <a:defRPr/>
                  </a:pPr>
                  <a:endParaRPr lang="en-US" sz="900" dirty="0">
                    <a:ea typeface="+mn-ea"/>
                    <a:cs typeface="Arial" pitchFamily="34" charset="0"/>
                  </a:endParaRPr>
                </a:p>
              </p:txBody>
            </p:sp>
            <p:sp>
              <p:nvSpPr>
                <p:cNvPr id="49" name="Oval 57">
                  <a:extLst>
                    <a:ext uri="{FF2B5EF4-FFF2-40B4-BE49-F238E27FC236}">
                      <a16:creationId xmlns:a16="http://schemas.microsoft.com/office/drawing/2014/main" id="{4E2196D6-A028-48A0-B1D4-4CCE97DC7C57}"/>
                    </a:ext>
                  </a:extLst>
                </p:cNvPr>
                <p:cNvSpPr>
                  <a:spLocks noChangeArrowheads="1"/>
                </p:cNvSpPr>
                <p:nvPr/>
              </p:nvSpPr>
              <p:spPr bwMode="auto">
                <a:xfrm rot="16200000">
                  <a:off x="3194" y="2615"/>
                  <a:ext cx="489" cy="309"/>
                </a:xfrm>
                <a:prstGeom prst="ellipse">
                  <a:avLst/>
                </a:prstGeom>
                <a:gradFill rotWithShape="1">
                  <a:gsLst>
                    <a:gs pos="0">
                      <a:schemeClr val="bg2"/>
                    </a:gs>
                    <a:gs pos="50000">
                      <a:schemeClr val="bg2">
                        <a:gamma/>
                        <a:shade val="46275"/>
                        <a:invGamma/>
                      </a:schemeClr>
                    </a:gs>
                    <a:gs pos="100000">
                      <a:schemeClr val="bg2"/>
                    </a:gs>
                  </a:gsLst>
                  <a:lin ang="5400000" scaled="1"/>
                </a:gradFill>
                <a:ln>
                  <a:noFill/>
                </a:ln>
                <a:effectLst/>
              </p:spPr>
              <p:txBody>
                <a:bodyPr wrap="none" anchor="ctr"/>
                <a:lstStyle/>
                <a:p>
                  <a:pPr eaLnBrk="1" hangingPunct="1">
                    <a:defRPr/>
                  </a:pPr>
                  <a:endParaRPr lang="en-US" sz="900" dirty="0">
                    <a:ea typeface="+mn-ea"/>
                    <a:cs typeface="Arial" pitchFamily="34" charset="0"/>
                  </a:endParaRPr>
                </a:p>
              </p:txBody>
            </p:sp>
            <p:sp>
              <p:nvSpPr>
                <p:cNvPr id="50" name="Oval 58">
                  <a:extLst>
                    <a:ext uri="{FF2B5EF4-FFF2-40B4-BE49-F238E27FC236}">
                      <a16:creationId xmlns:a16="http://schemas.microsoft.com/office/drawing/2014/main" id="{7ACA0042-68E5-42C7-8B23-25F2378D7948}"/>
                    </a:ext>
                  </a:extLst>
                </p:cNvPr>
                <p:cNvSpPr>
                  <a:spLocks noChangeArrowheads="1"/>
                </p:cNvSpPr>
                <p:nvPr/>
              </p:nvSpPr>
              <p:spPr bwMode="auto">
                <a:xfrm rot="16200000">
                  <a:off x="3200" y="1299"/>
                  <a:ext cx="492" cy="311"/>
                </a:xfrm>
                <a:prstGeom prst="ellipse">
                  <a:avLst/>
                </a:prstGeom>
                <a:gradFill rotWithShape="1">
                  <a:gsLst>
                    <a:gs pos="0">
                      <a:schemeClr val="bg2"/>
                    </a:gs>
                    <a:gs pos="50000">
                      <a:schemeClr val="bg2">
                        <a:gamma/>
                        <a:shade val="46275"/>
                        <a:invGamma/>
                      </a:schemeClr>
                    </a:gs>
                    <a:gs pos="100000">
                      <a:schemeClr val="bg2"/>
                    </a:gs>
                  </a:gsLst>
                  <a:lin ang="5400000" scaled="1"/>
                </a:gradFill>
                <a:ln>
                  <a:noFill/>
                </a:ln>
                <a:effectLst/>
              </p:spPr>
              <p:txBody>
                <a:bodyPr wrap="none" anchor="ctr"/>
                <a:lstStyle/>
                <a:p>
                  <a:pPr eaLnBrk="1" hangingPunct="1">
                    <a:defRPr/>
                  </a:pPr>
                  <a:endParaRPr lang="en-US" sz="900" dirty="0">
                    <a:ea typeface="+mn-ea"/>
                    <a:cs typeface="Arial" pitchFamily="34" charset="0"/>
                  </a:endParaRPr>
                </a:p>
              </p:txBody>
            </p:sp>
          </p:grpSp>
          <p:sp>
            <p:nvSpPr>
              <p:cNvPr id="47" name="Line 60">
                <a:extLst>
                  <a:ext uri="{FF2B5EF4-FFF2-40B4-BE49-F238E27FC236}">
                    <a16:creationId xmlns:a16="http://schemas.microsoft.com/office/drawing/2014/main" id="{80D258D4-D94A-4B5E-8658-83B1AD566A72}"/>
                  </a:ext>
                </a:extLst>
              </p:cNvPr>
              <p:cNvSpPr>
                <a:spLocks noChangeShapeType="1"/>
              </p:cNvSpPr>
              <p:nvPr/>
            </p:nvSpPr>
            <p:spPr bwMode="auto">
              <a:xfrm flipH="1" flipV="1">
                <a:off x="3560" y="2833"/>
                <a:ext cx="0" cy="2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25" name="Group 73">
              <a:extLst>
                <a:ext uri="{FF2B5EF4-FFF2-40B4-BE49-F238E27FC236}">
                  <a16:creationId xmlns:a16="http://schemas.microsoft.com/office/drawing/2014/main" id="{7C7A1AE7-E298-42B7-8625-EE64E09A5B62}"/>
                </a:ext>
              </a:extLst>
            </p:cNvPr>
            <p:cNvGrpSpPr>
              <a:grpSpLocks/>
            </p:cNvGrpSpPr>
            <p:nvPr/>
          </p:nvGrpSpPr>
          <p:grpSpPr bwMode="auto">
            <a:xfrm>
              <a:off x="6172200" y="2733675"/>
              <a:ext cx="1173163" cy="965200"/>
              <a:chOff x="4175" y="3064"/>
              <a:chExt cx="739" cy="608"/>
            </a:xfrm>
          </p:grpSpPr>
          <p:sp>
            <p:nvSpPr>
              <p:cNvPr id="43" name="Trapezoid 100">
                <a:extLst>
                  <a:ext uri="{FF2B5EF4-FFF2-40B4-BE49-F238E27FC236}">
                    <a16:creationId xmlns:a16="http://schemas.microsoft.com/office/drawing/2014/main" id="{3E6EEBAE-2216-4A12-9EA0-CDBE987E24E4}"/>
                  </a:ext>
                </a:extLst>
              </p:cNvPr>
              <p:cNvSpPr>
                <a:spLocks noChangeArrowheads="1"/>
              </p:cNvSpPr>
              <p:nvPr/>
            </p:nvSpPr>
            <p:spPr bwMode="auto">
              <a:xfrm rot="16200000">
                <a:off x="4384" y="3065"/>
                <a:ext cx="320" cy="318"/>
              </a:xfrm>
              <a:custGeom>
                <a:avLst/>
                <a:gdLst>
                  <a:gd name="T0" fmla="*/ 160 w 609600"/>
                  <a:gd name="T1" fmla="*/ 0 h 571500"/>
                  <a:gd name="T2" fmla="*/ 38 w 609600"/>
                  <a:gd name="T3" fmla="*/ 159 h 571500"/>
                  <a:gd name="T4" fmla="*/ 160 w 609600"/>
                  <a:gd name="T5" fmla="*/ 318 h 571500"/>
                  <a:gd name="T6" fmla="*/ 283 w 609600"/>
                  <a:gd name="T7" fmla="*/ 159 h 571500"/>
                  <a:gd name="T8" fmla="*/ 17694720 60000 65536"/>
                  <a:gd name="T9" fmla="*/ 11796480 60000 65536"/>
                  <a:gd name="T10" fmla="*/ 5898240 60000 65536"/>
                  <a:gd name="T11" fmla="*/ 0 60000 65536"/>
                  <a:gd name="T12" fmla="*/ 95250 w 609600"/>
                  <a:gd name="T13" fmla="*/ 89858 h 571500"/>
                  <a:gd name="T14" fmla="*/ 514350 w 609600"/>
                  <a:gd name="T15" fmla="*/ 571500 h 571500"/>
                </a:gdLst>
                <a:ahLst/>
                <a:cxnLst>
                  <a:cxn ang="T8">
                    <a:pos x="T0" y="T1"/>
                  </a:cxn>
                  <a:cxn ang="T9">
                    <a:pos x="T2" y="T3"/>
                  </a:cxn>
                  <a:cxn ang="T10">
                    <a:pos x="T4" y="T5"/>
                  </a:cxn>
                  <a:cxn ang="T11">
                    <a:pos x="T6" y="T7"/>
                  </a:cxn>
                </a:cxnLst>
                <a:rect l="T12" t="T13" r="T14" b="T15"/>
                <a:pathLst>
                  <a:path w="609600" h="571500">
                    <a:moveTo>
                      <a:pt x="0" y="571500"/>
                    </a:moveTo>
                    <a:lnTo>
                      <a:pt x="142875" y="0"/>
                    </a:lnTo>
                    <a:lnTo>
                      <a:pt x="466725" y="0"/>
                    </a:lnTo>
                    <a:lnTo>
                      <a:pt x="609600" y="571500"/>
                    </a:lnTo>
                    <a:close/>
                  </a:path>
                </a:pathLst>
              </a:custGeom>
              <a:gradFill rotWithShape="0">
                <a:gsLst>
                  <a:gs pos="0">
                    <a:srgbClr val="003859"/>
                  </a:gs>
                  <a:gs pos="50000">
                    <a:schemeClr val="tx2"/>
                  </a:gs>
                  <a:gs pos="100000">
                    <a:srgbClr val="003859"/>
                  </a:gs>
                </a:gsLst>
                <a:lin ang="5400000" scaled="1"/>
              </a:gradFill>
              <a:ln w="12700">
                <a:solidFill>
                  <a:schemeClr val="tx1"/>
                </a:solidFill>
                <a:miter lim="800000"/>
                <a:headEnd/>
                <a:tailEnd/>
              </a:ln>
            </p:spPr>
            <p:txBody>
              <a:bodyPr vert="eaVert" wrap="none" lIns="90488" tIns="44450" rIns="90488" bIns="44450" anchor="ctr"/>
              <a:lstStyle/>
              <a:p>
                <a:pPr eaLnBrk="1" hangingPunct="1">
                  <a:defRPr/>
                </a:pPr>
                <a:endParaRPr lang="en-US" sz="900" dirty="0">
                  <a:ea typeface="+mn-ea"/>
                  <a:cs typeface="Arial" pitchFamily="34" charset="0"/>
                </a:endParaRPr>
              </a:p>
            </p:txBody>
          </p:sp>
          <p:sp>
            <p:nvSpPr>
              <p:cNvPr id="44" name="Text Box 43">
                <a:extLst>
                  <a:ext uri="{FF2B5EF4-FFF2-40B4-BE49-F238E27FC236}">
                    <a16:creationId xmlns:a16="http://schemas.microsoft.com/office/drawing/2014/main" id="{E6BC9666-6F8F-49A5-B10E-7817C9AEDE72}"/>
                  </a:ext>
                </a:extLst>
              </p:cNvPr>
              <p:cNvSpPr txBox="1">
                <a:spLocks noChangeArrowheads="1"/>
              </p:cNvSpPr>
              <p:nvPr/>
            </p:nvSpPr>
            <p:spPr bwMode="auto">
              <a:xfrm>
                <a:off x="4175" y="3408"/>
                <a:ext cx="739"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defTabSz="903288">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defTabSz="903288">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defTabSz="903288">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defTabSz="903288">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defTabSz="903288"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a:lnSpc>
                    <a:spcPct val="90000"/>
                  </a:lnSpc>
                  <a:spcAft>
                    <a:spcPct val="0"/>
                  </a:spcAft>
                  <a:buClr>
                    <a:schemeClr val="tx1"/>
                  </a:buClr>
                  <a:buFontTx/>
                  <a:buNone/>
                </a:pPr>
                <a:r>
                  <a:rPr lang="en-US" altLang="en-US" sz="1200" dirty="0">
                    <a:solidFill>
                      <a:srgbClr val="0079C1"/>
                    </a:solidFill>
                    <a:cs typeface="Arial" panose="020B0604020202020204" pitchFamily="34" charset="0"/>
                  </a:rPr>
                  <a:t>Vacuum Pump</a:t>
                </a:r>
              </a:p>
            </p:txBody>
          </p:sp>
        </p:grpSp>
        <p:cxnSp>
          <p:nvCxnSpPr>
            <p:cNvPr id="26" name="AutoShape 77">
              <a:extLst>
                <a:ext uri="{FF2B5EF4-FFF2-40B4-BE49-F238E27FC236}">
                  <a16:creationId xmlns:a16="http://schemas.microsoft.com/office/drawing/2014/main" id="{DBDB754C-7829-43D7-83BC-46E133AE2151}"/>
                </a:ext>
              </a:extLst>
            </p:cNvPr>
            <p:cNvCxnSpPr>
              <a:cxnSpLocks noChangeShapeType="1"/>
              <a:endCxn id="17" idx="1"/>
            </p:cNvCxnSpPr>
            <p:nvPr/>
          </p:nvCxnSpPr>
          <p:spPr bwMode="auto">
            <a:xfrm>
              <a:off x="6019800" y="3813175"/>
              <a:ext cx="1752600" cy="16002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 name="AutoShape 78">
              <a:extLst>
                <a:ext uri="{FF2B5EF4-FFF2-40B4-BE49-F238E27FC236}">
                  <a16:creationId xmlns:a16="http://schemas.microsoft.com/office/drawing/2014/main" id="{9BC92D60-DF0B-4F11-BEC6-4ACE44C8A8FA}"/>
                </a:ext>
              </a:extLst>
            </p:cNvPr>
            <p:cNvCxnSpPr>
              <a:cxnSpLocks noChangeShapeType="1"/>
            </p:cNvCxnSpPr>
            <p:nvPr/>
          </p:nvCxnSpPr>
          <p:spPr bwMode="auto">
            <a:xfrm>
              <a:off x="7315200" y="4956175"/>
              <a:ext cx="0" cy="4572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Line 79">
              <a:extLst>
                <a:ext uri="{FF2B5EF4-FFF2-40B4-BE49-F238E27FC236}">
                  <a16:creationId xmlns:a16="http://schemas.microsoft.com/office/drawing/2014/main" id="{986C171B-7268-4044-9CCA-A2518D938CAE}"/>
                </a:ext>
              </a:extLst>
            </p:cNvPr>
            <p:cNvSpPr>
              <a:spLocks noChangeShapeType="1"/>
            </p:cNvSpPr>
            <p:nvPr/>
          </p:nvSpPr>
          <p:spPr bwMode="auto">
            <a:xfrm>
              <a:off x="8001000" y="3013075"/>
              <a:ext cx="4111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9" name="Line 85">
              <a:extLst>
                <a:ext uri="{FF2B5EF4-FFF2-40B4-BE49-F238E27FC236}">
                  <a16:creationId xmlns:a16="http://schemas.microsoft.com/office/drawing/2014/main" id="{D5F94264-CC83-4CDB-94D9-09A33F1AB957}"/>
                </a:ext>
              </a:extLst>
            </p:cNvPr>
            <p:cNvSpPr>
              <a:spLocks noChangeShapeType="1"/>
            </p:cNvSpPr>
            <p:nvPr/>
          </p:nvSpPr>
          <p:spPr bwMode="auto">
            <a:xfrm>
              <a:off x="2590800" y="3563938"/>
              <a:ext cx="457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0" name="Rectangle 33">
              <a:extLst>
                <a:ext uri="{FF2B5EF4-FFF2-40B4-BE49-F238E27FC236}">
                  <a16:creationId xmlns:a16="http://schemas.microsoft.com/office/drawing/2014/main" id="{B07A4D05-410D-4CC6-BBB9-AE87ABC7CEB8}"/>
                </a:ext>
              </a:extLst>
            </p:cNvPr>
            <p:cNvSpPr>
              <a:spLocks noChangeArrowheads="1"/>
            </p:cNvSpPr>
            <p:nvPr/>
          </p:nvSpPr>
          <p:spPr bwMode="auto">
            <a:xfrm>
              <a:off x="4073525" y="3013075"/>
              <a:ext cx="457200" cy="914400"/>
            </a:xfrm>
            <a:prstGeom prst="rect">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31" name="Oval 34">
              <a:extLst>
                <a:ext uri="{FF2B5EF4-FFF2-40B4-BE49-F238E27FC236}">
                  <a16:creationId xmlns:a16="http://schemas.microsoft.com/office/drawing/2014/main" id="{5BD2C4BB-2679-48F8-98A0-4E1493A1A141}"/>
                </a:ext>
              </a:extLst>
            </p:cNvPr>
            <p:cNvSpPr>
              <a:spLocks noChangeArrowheads="1"/>
            </p:cNvSpPr>
            <p:nvPr/>
          </p:nvSpPr>
          <p:spPr bwMode="auto">
            <a:xfrm>
              <a:off x="4073525" y="2784475"/>
              <a:ext cx="457200" cy="457200"/>
            </a:xfrm>
            <a:prstGeom prst="ellipse">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32" name="Rectangle 33">
              <a:extLst>
                <a:ext uri="{FF2B5EF4-FFF2-40B4-BE49-F238E27FC236}">
                  <a16:creationId xmlns:a16="http://schemas.microsoft.com/office/drawing/2014/main" id="{DD8C1E06-4AED-4AA1-A45C-7F6B3DDEBB9A}"/>
                </a:ext>
              </a:extLst>
            </p:cNvPr>
            <p:cNvSpPr>
              <a:spLocks noChangeArrowheads="1"/>
            </p:cNvSpPr>
            <p:nvPr/>
          </p:nvSpPr>
          <p:spPr bwMode="auto">
            <a:xfrm>
              <a:off x="4589463" y="3013075"/>
              <a:ext cx="457200" cy="914400"/>
            </a:xfrm>
            <a:prstGeom prst="rect">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33" name="Oval 34">
              <a:extLst>
                <a:ext uri="{FF2B5EF4-FFF2-40B4-BE49-F238E27FC236}">
                  <a16:creationId xmlns:a16="http://schemas.microsoft.com/office/drawing/2014/main" id="{04CD3FF1-24F1-44E5-9955-8ECCD168AB4A}"/>
                </a:ext>
              </a:extLst>
            </p:cNvPr>
            <p:cNvSpPr>
              <a:spLocks noChangeArrowheads="1"/>
            </p:cNvSpPr>
            <p:nvPr/>
          </p:nvSpPr>
          <p:spPr bwMode="auto">
            <a:xfrm>
              <a:off x="4589463" y="2784475"/>
              <a:ext cx="457200" cy="457200"/>
            </a:xfrm>
            <a:prstGeom prst="ellipse">
              <a:avLst/>
            </a:prstGeom>
            <a:gradFill rotWithShape="1">
              <a:gsLst>
                <a:gs pos="0">
                  <a:srgbClr val="003859"/>
                </a:gs>
                <a:gs pos="50000">
                  <a:srgbClr val="001A29"/>
                </a:gs>
                <a:gs pos="100000">
                  <a:srgbClr val="003859"/>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eaLnBrk="1" hangingPunct="1">
                <a:spcAft>
                  <a:spcPct val="0"/>
                </a:spcAft>
                <a:buClrTx/>
                <a:buFontTx/>
                <a:buNone/>
              </a:pPr>
              <a:endParaRPr lang="en-US" altLang="en-US" sz="900" dirty="0">
                <a:solidFill>
                  <a:srgbClr val="0079C1"/>
                </a:solidFill>
                <a:cs typeface="Arial" panose="020B0604020202020204" pitchFamily="34" charset="0"/>
              </a:endParaRPr>
            </a:p>
          </p:txBody>
        </p:sp>
        <p:sp>
          <p:nvSpPr>
            <p:cNvPr id="34" name="Rectangle 3">
              <a:extLst>
                <a:ext uri="{FF2B5EF4-FFF2-40B4-BE49-F238E27FC236}">
                  <a16:creationId xmlns:a16="http://schemas.microsoft.com/office/drawing/2014/main" id="{E7319C93-2DE6-4ABF-82DF-C274D9587EA6}"/>
                </a:ext>
              </a:extLst>
            </p:cNvPr>
            <p:cNvSpPr>
              <a:spLocks noChangeArrowheads="1"/>
            </p:cNvSpPr>
            <p:nvPr/>
          </p:nvSpPr>
          <p:spPr bwMode="auto">
            <a:xfrm rot="16200000">
              <a:off x="7085012" y="2519363"/>
              <a:ext cx="1222375" cy="685800"/>
            </a:xfrm>
            <a:prstGeom prst="rect">
              <a:avLst/>
            </a:prstGeom>
            <a:gradFill rotWithShape="1">
              <a:gsLst>
                <a:gs pos="0">
                  <a:schemeClr val="bg2"/>
                </a:gs>
                <a:gs pos="50000">
                  <a:srgbClr val="3B3B3B"/>
                </a:gs>
                <a:gs pos="100000">
                  <a:schemeClr val="bg2"/>
                </a:gs>
              </a:gsLst>
              <a:lin ang="5400000" scaled="1"/>
            </a:gradFill>
            <a:ln w="9525">
              <a:noFill/>
              <a:miter lim="800000"/>
              <a:headEnd/>
              <a:tailEnd/>
            </a:ln>
          </p:spPr>
          <p:txBody>
            <a:bodyPr rot="10800000" wrap="none" anchor="ctr"/>
            <a:lstStyle/>
            <a:p>
              <a:pPr eaLnBrk="1" hangingPunct="1">
                <a:defRPr/>
              </a:pPr>
              <a:endParaRPr lang="en-US" sz="1200" dirty="0">
                <a:solidFill>
                  <a:schemeClr val="bg1"/>
                </a:solidFill>
                <a:ea typeface="+mn-ea"/>
                <a:cs typeface="Arial" pitchFamily="34" charset="0"/>
              </a:endParaRPr>
            </a:p>
          </p:txBody>
        </p:sp>
        <p:sp>
          <p:nvSpPr>
            <p:cNvPr id="35" name="Oval 4">
              <a:extLst>
                <a:ext uri="{FF2B5EF4-FFF2-40B4-BE49-F238E27FC236}">
                  <a16:creationId xmlns:a16="http://schemas.microsoft.com/office/drawing/2014/main" id="{ABCB9A31-AEA3-4793-BE4F-68EFE9997A96}"/>
                </a:ext>
              </a:extLst>
            </p:cNvPr>
            <p:cNvSpPr>
              <a:spLocks noChangeArrowheads="1"/>
            </p:cNvSpPr>
            <p:nvPr/>
          </p:nvSpPr>
          <p:spPr bwMode="auto">
            <a:xfrm rot="16200000">
              <a:off x="7466806" y="3078957"/>
              <a:ext cx="458787" cy="685800"/>
            </a:xfrm>
            <a:prstGeom prst="ellipse">
              <a:avLst/>
            </a:prstGeom>
            <a:gradFill rotWithShape="1">
              <a:gsLst>
                <a:gs pos="0">
                  <a:schemeClr val="bg2"/>
                </a:gs>
                <a:gs pos="50000">
                  <a:srgbClr val="3B3B3B"/>
                </a:gs>
                <a:gs pos="100000">
                  <a:schemeClr val="bg2"/>
                </a:gs>
              </a:gsLst>
              <a:lin ang="5400000" scaled="1"/>
            </a:gradFill>
            <a:ln w="9525">
              <a:noFill/>
              <a:round/>
              <a:headEnd/>
              <a:tailEnd/>
            </a:ln>
          </p:spPr>
          <p:txBody>
            <a:bodyPr vert="eaVert" wrap="none" anchor="ctr"/>
            <a:lstStyle/>
            <a:p>
              <a:pPr eaLnBrk="1" hangingPunct="1">
                <a:defRPr/>
              </a:pPr>
              <a:endParaRPr lang="en-US" sz="900" dirty="0">
                <a:ea typeface="+mn-ea"/>
                <a:cs typeface="Arial" pitchFamily="34" charset="0"/>
              </a:endParaRPr>
            </a:p>
          </p:txBody>
        </p:sp>
        <p:sp>
          <p:nvSpPr>
            <p:cNvPr id="36" name="Oval 5">
              <a:extLst>
                <a:ext uri="{FF2B5EF4-FFF2-40B4-BE49-F238E27FC236}">
                  <a16:creationId xmlns:a16="http://schemas.microsoft.com/office/drawing/2014/main" id="{B9C9CD99-7AC3-4ED3-BCEA-733E8DA2BC7C}"/>
                </a:ext>
              </a:extLst>
            </p:cNvPr>
            <p:cNvSpPr>
              <a:spLocks noChangeArrowheads="1"/>
            </p:cNvSpPr>
            <p:nvPr/>
          </p:nvSpPr>
          <p:spPr bwMode="auto">
            <a:xfrm rot="16200000">
              <a:off x="7466806" y="1937544"/>
              <a:ext cx="458788" cy="685800"/>
            </a:xfrm>
            <a:prstGeom prst="ellipse">
              <a:avLst/>
            </a:prstGeom>
            <a:gradFill rotWithShape="1">
              <a:gsLst>
                <a:gs pos="0">
                  <a:schemeClr val="bg2"/>
                </a:gs>
                <a:gs pos="50000">
                  <a:srgbClr val="3B3B3B"/>
                </a:gs>
                <a:gs pos="100000">
                  <a:schemeClr val="bg2"/>
                </a:gs>
              </a:gsLst>
              <a:lin ang="5400000" scaled="1"/>
            </a:gradFill>
            <a:ln w="9525">
              <a:noFill/>
              <a:round/>
              <a:headEnd/>
              <a:tailEnd/>
            </a:ln>
          </p:spPr>
          <p:txBody>
            <a:bodyPr vert="eaVert" wrap="none" anchor="ctr"/>
            <a:lstStyle/>
            <a:p>
              <a:pPr eaLnBrk="1" hangingPunct="1">
                <a:defRPr/>
              </a:pPr>
              <a:endParaRPr lang="en-US" sz="900" dirty="0">
                <a:ea typeface="+mn-ea"/>
                <a:cs typeface="Arial" pitchFamily="34" charset="0"/>
              </a:endParaRPr>
            </a:p>
          </p:txBody>
        </p:sp>
        <p:sp>
          <p:nvSpPr>
            <p:cNvPr id="37" name="Line 60">
              <a:extLst>
                <a:ext uri="{FF2B5EF4-FFF2-40B4-BE49-F238E27FC236}">
                  <a16:creationId xmlns:a16="http://schemas.microsoft.com/office/drawing/2014/main" id="{94F36DA0-1794-495E-8C6C-0EDFA29890CA}"/>
                </a:ext>
              </a:extLst>
            </p:cNvPr>
            <p:cNvSpPr>
              <a:spLocks noChangeShapeType="1"/>
            </p:cNvSpPr>
            <p:nvPr/>
          </p:nvSpPr>
          <p:spPr bwMode="auto">
            <a:xfrm>
              <a:off x="5410200" y="4076700"/>
              <a:ext cx="0" cy="342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 name="Flowchart: Connector 4">
              <a:extLst>
                <a:ext uri="{FF2B5EF4-FFF2-40B4-BE49-F238E27FC236}">
                  <a16:creationId xmlns:a16="http://schemas.microsoft.com/office/drawing/2014/main" id="{BF6DEE7B-805A-412A-8D9E-11E4302C6B84}"/>
                </a:ext>
              </a:extLst>
            </p:cNvPr>
            <p:cNvSpPr>
              <a:spLocks noChangeArrowheads="1"/>
            </p:cNvSpPr>
            <p:nvPr/>
          </p:nvSpPr>
          <p:spPr bwMode="auto">
            <a:xfrm>
              <a:off x="228600" y="3598863"/>
              <a:ext cx="250825" cy="255587"/>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eaLnBrk="1" hangingPunct="1">
                <a:spcAft>
                  <a:spcPct val="0"/>
                </a:spcAft>
                <a:buClrTx/>
                <a:buFontTx/>
                <a:buNone/>
              </a:pPr>
              <a:r>
                <a:rPr lang="en-US" altLang="en-US" sz="1000" dirty="0">
                  <a:solidFill>
                    <a:srgbClr val="0079C1"/>
                  </a:solidFill>
                </a:rPr>
                <a:t>1</a:t>
              </a:r>
            </a:p>
          </p:txBody>
        </p:sp>
        <p:sp>
          <p:nvSpPr>
            <p:cNvPr id="39" name="Flowchart: Connector 70">
              <a:extLst>
                <a:ext uri="{FF2B5EF4-FFF2-40B4-BE49-F238E27FC236}">
                  <a16:creationId xmlns:a16="http://schemas.microsoft.com/office/drawing/2014/main" id="{0EDD7437-35F0-4854-893B-4BF39273C35F}"/>
                </a:ext>
              </a:extLst>
            </p:cNvPr>
            <p:cNvSpPr>
              <a:spLocks noChangeArrowheads="1"/>
            </p:cNvSpPr>
            <p:nvPr/>
          </p:nvSpPr>
          <p:spPr bwMode="auto">
            <a:xfrm>
              <a:off x="7010400" y="4252913"/>
              <a:ext cx="250825" cy="255587"/>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eaLnBrk="1" hangingPunct="1">
                <a:spcAft>
                  <a:spcPct val="0"/>
                </a:spcAft>
                <a:buClrTx/>
                <a:buFontTx/>
                <a:buNone/>
              </a:pPr>
              <a:r>
                <a:rPr lang="en-US" altLang="en-US" sz="1000" dirty="0">
                  <a:solidFill>
                    <a:srgbClr val="0079C1"/>
                  </a:solidFill>
                </a:rPr>
                <a:t>3</a:t>
              </a:r>
            </a:p>
          </p:txBody>
        </p:sp>
        <p:sp>
          <p:nvSpPr>
            <p:cNvPr id="40" name="Flowchart: Connector 71">
              <a:extLst>
                <a:ext uri="{FF2B5EF4-FFF2-40B4-BE49-F238E27FC236}">
                  <a16:creationId xmlns:a16="http://schemas.microsoft.com/office/drawing/2014/main" id="{496A9A79-1BE4-4228-A99C-2FE4525097AC}"/>
                </a:ext>
              </a:extLst>
            </p:cNvPr>
            <p:cNvSpPr>
              <a:spLocks noChangeArrowheads="1"/>
            </p:cNvSpPr>
            <p:nvPr/>
          </p:nvSpPr>
          <p:spPr bwMode="auto">
            <a:xfrm>
              <a:off x="2693988" y="3217863"/>
              <a:ext cx="250825" cy="255587"/>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eaLnBrk="1" hangingPunct="1">
                <a:spcAft>
                  <a:spcPct val="0"/>
                </a:spcAft>
                <a:buClrTx/>
                <a:buFontTx/>
                <a:buNone/>
              </a:pPr>
              <a:r>
                <a:rPr lang="en-US" altLang="en-US" sz="1000" dirty="0">
                  <a:solidFill>
                    <a:srgbClr val="0079C1"/>
                  </a:solidFill>
                </a:rPr>
                <a:t>2</a:t>
              </a:r>
            </a:p>
          </p:txBody>
        </p:sp>
        <p:sp>
          <p:nvSpPr>
            <p:cNvPr id="41" name="Flowchart: Connector 72">
              <a:extLst>
                <a:ext uri="{FF2B5EF4-FFF2-40B4-BE49-F238E27FC236}">
                  <a16:creationId xmlns:a16="http://schemas.microsoft.com/office/drawing/2014/main" id="{B7907047-9D92-4904-82F3-0E1E8AA0025B}"/>
                </a:ext>
              </a:extLst>
            </p:cNvPr>
            <p:cNvSpPr>
              <a:spLocks noChangeArrowheads="1"/>
            </p:cNvSpPr>
            <p:nvPr/>
          </p:nvSpPr>
          <p:spPr bwMode="auto">
            <a:xfrm>
              <a:off x="4921250" y="4125913"/>
              <a:ext cx="250825" cy="255587"/>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eaLnBrk="1" hangingPunct="1">
                <a:spcAft>
                  <a:spcPct val="0"/>
                </a:spcAft>
                <a:buClrTx/>
                <a:buFontTx/>
                <a:buNone/>
              </a:pPr>
              <a:r>
                <a:rPr lang="en-US" altLang="en-US" sz="1000" dirty="0">
                  <a:solidFill>
                    <a:srgbClr val="0079C1"/>
                  </a:solidFill>
                </a:rPr>
                <a:t>2</a:t>
              </a:r>
            </a:p>
          </p:txBody>
        </p:sp>
        <p:sp>
          <p:nvSpPr>
            <p:cNvPr id="42" name="Flowchart: Connector 73">
              <a:extLst>
                <a:ext uri="{FF2B5EF4-FFF2-40B4-BE49-F238E27FC236}">
                  <a16:creationId xmlns:a16="http://schemas.microsoft.com/office/drawing/2014/main" id="{89457BC0-76B0-49AC-9D52-AB06E2B7BFD4}"/>
                </a:ext>
              </a:extLst>
            </p:cNvPr>
            <p:cNvSpPr>
              <a:spLocks noChangeArrowheads="1"/>
            </p:cNvSpPr>
            <p:nvPr/>
          </p:nvSpPr>
          <p:spPr bwMode="auto">
            <a:xfrm>
              <a:off x="7031038" y="2478088"/>
              <a:ext cx="250825" cy="255587"/>
            </a:xfrm>
            <a:prstGeom prst="flowChartConnector">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1pPr>
              <a:lvl2pPr marL="742950" indent="-285750">
                <a:spcAft>
                  <a:spcPct val="50000"/>
                </a:spcAft>
                <a:buClr>
                  <a:srgbClr val="0079C1"/>
                </a:buClr>
                <a:buFont typeface="Wingdings 2" panose="05020102010507070707" pitchFamily="18" charset="2"/>
                <a:buChar char="¾"/>
                <a:defRPr sz="2200">
                  <a:solidFill>
                    <a:schemeClr val="tx2"/>
                  </a:solidFill>
                  <a:latin typeface="Arial" panose="020B0604020202020204" pitchFamily="34" charset="0"/>
                  <a:ea typeface="ＭＳ Ｐゴシック" panose="020B0600070205080204" pitchFamily="34" charset="-128"/>
                </a:defRPr>
              </a:lvl2pPr>
              <a:lvl3pPr marL="1143000" indent="-228600">
                <a:spcAft>
                  <a:spcPct val="50000"/>
                </a:spcAft>
                <a:buClr>
                  <a:srgbClr val="0079C1"/>
                </a:buClr>
                <a:buFont typeface="Wingdings 2" panose="05020102010507070707" pitchFamily="18" charset="2"/>
                <a:buChar char="¾"/>
                <a:defRPr sz="2000">
                  <a:solidFill>
                    <a:schemeClr val="tx2"/>
                  </a:solidFill>
                  <a:latin typeface="Arial" panose="020B0604020202020204" pitchFamily="34" charset="0"/>
                  <a:ea typeface="ＭＳ Ｐゴシック" panose="020B0600070205080204" pitchFamily="34" charset="-128"/>
                </a:defRPr>
              </a:lvl3pPr>
              <a:lvl4pPr marL="1600200" indent="-228600">
                <a:spcAft>
                  <a:spcPct val="50000"/>
                </a:spcAft>
                <a:buClr>
                  <a:srgbClr val="0079C1"/>
                </a:buClr>
                <a:buFont typeface="Wingdings 2" panose="05020102010507070707" pitchFamily="18" charset="2"/>
                <a:buChar char="¾"/>
                <a:defRPr>
                  <a:solidFill>
                    <a:schemeClr val="tx2"/>
                  </a:solidFill>
                  <a:latin typeface="Arial" panose="020B0604020202020204" pitchFamily="34" charset="0"/>
                  <a:ea typeface="ＭＳ Ｐゴシック" panose="020B0600070205080204" pitchFamily="34" charset="-128"/>
                </a:defRPr>
              </a:lvl4pPr>
              <a:lvl5pPr marL="2057400" indent="-228600">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50000"/>
                </a:spcAft>
                <a:buClr>
                  <a:srgbClr val="0079C1"/>
                </a:buClr>
                <a:buFont typeface="Wingdings 2" panose="05020102010507070707" pitchFamily="18" charset="2"/>
                <a:buChar char="¾"/>
                <a:defRPr sz="1600">
                  <a:solidFill>
                    <a:schemeClr val="tx2"/>
                  </a:solidFill>
                  <a:latin typeface="Arial" panose="020B0604020202020204" pitchFamily="34" charset="0"/>
                  <a:ea typeface="ＭＳ Ｐゴシック" panose="020B0600070205080204" pitchFamily="34" charset="-128"/>
                </a:defRPr>
              </a:lvl9pPr>
            </a:lstStyle>
            <a:p>
              <a:pPr algn="ctr" eaLnBrk="1" hangingPunct="1">
                <a:spcAft>
                  <a:spcPct val="0"/>
                </a:spcAft>
                <a:buClrTx/>
                <a:buFontTx/>
                <a:buNone/>
              </a:pPr>
              <a:r>
                <a:rPr lang="en-US" altLang="en-US" sz="1000" dirty="0">
                  <a:solidFill>
                    <a:srgbClr val="0079C1"/>
                  </a:solidFill>
                </a:rPr>
                <a:t>4</a:t>
              </a:r>
            </a:p>
          </p:txBody>
        </p:sp>
      </p:grpSp>
      <p:sp>
        <p:nvSpPr>
          <p:cNvPr id="2" name="Footer Placeholder 3">
            <a:extLst>
              <a:ext uri="{FF2B5EF4-FFF2-40B4-BE49-F238E27FC236}">
                <a16:creationId xmlns:a16="http://schemas.microsoft.com/office/drawing/2014/main" id="{90C54CFB-95E3-D12D-A3FA-BED2BE756637}"/>
              </a:ext>
            </a:extLst>
          </p:cNvPr>
          <p:cNvSpPr txBox="1">
            <a:spLocks/>
          </p:cNvSpPr>
          <p:nvPr/>
        </p:nvSpPr>
        <p:spPr>
          <a:xfrm>
            <a:off x="1422254" y="6292453"/>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61334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8">
            <a:extLst>
              <a:ext uri="{FF2B5EF4-FFF2-40B4-BE49-F238E27FC236}">
                <a16:creationId xmlns:a16="http://schemas.microsoft.com/office/drawing/2014/main" id="{66F27AF6-1CD5-4144-8259-0C950128434A}"/>
              </a:ext>
            </a:extLst>
          </p:cNvPr>
          <p:cNvSpPr txBox="1"/>
          <p:nvPr/>
        </p:nvSpPr>
        <p:spPr>
          <a:xfrm>
            <a:off x="573741" y="821030"/>
            <a:ext cx="1768220" cy="1298625"/>
          </a:xfrm>
          <a:prstGeom prst="rect">
            <a:avLst/>
          </a:prstGeom>
        </p:spPr>
        <p:txBody>
          <a:bodyPr vert="horz" wrap="square" lIns="0" tIns="0" rIns="0" bIns="0" rtlCol="0">
            <a:spAutoFit/>
          </a:bodyPr>
          <a:lstStyle/>
          <a:p>
            <a:pPr>
              <a:lnSpc>
                <a:spcPct val="100000"/>
              </a:lnSpc>
            </a:pPr>
            <a:endParaRPr sz="2813" dirty="0">
              <a:latin typeface="Times New Roman"/>
              <a:cs typeface="Times New Roman"/>
            </a:endParaRPr>
          </a:p>
          <a:p>
            <a:pPr>
              <a:lnSpc>
                <a:spcPct val="100000"/>
              </a:lnSpc>
            </a:pPr>
            <a:endParaRPr sz="2813" dirty="0">
              <a:latin typeface="Times New Roman"/>
              <a:cs typeface="Times New Roman"/>
            </a:endParaRPr>
          </a:p>
          <a:p>
            <a:pPr>
              <a:lnSpc>
                <a:spcPct val="100000"/>
              </a:lnSpc>
            </a:pPr>
            <a:endParaRPr sz="2813" dirty="0">
              <a:latin typeface="Times New Roman"/>
              <a:cs typeface="Times New Roman"/>
            </a:endParaRPr>
          </a:p>
        </p:txBody>
      </p:sp>
      <p:sp>
        <p:nvSpPr>
          <p:cNvPr id="32" name="Title 1">
            <a:extLst>
              <a:ext uri="{FF2B5EF4-FFF2-40B4-BE49-F238E27FC236}">
                <a16:creationId xmlns:a16="http://schemas.microsoft.com/office/drawing/2014/main" id="{5080B659-37A7-4DCB-A6CD-A1E34BB59FF3}"/>
              </a:ext>
            </a:extLst>
          </p:cNvPr>
          <p:cNvSpPr txBox="1">
            <a:spLocks/>
          </p:cNvSpPr>
          <p:nvPr/>
        </p:nvSpPr>
        <p:spPr>
          <a:xfrm>
            <a:off x="1524000" y="174585"/>
            <a:ext cx="8926668" cy="590347"/>
          </a:xfrm>
          <a:prstGeom prst="rect">
            <a:avLst/>
          </a:prstGeom>
        </p:spPr>
        <p:txBody>
          <a:bodyPr vert="horz" lIns="128588" tIns="64294" rIns="128588" bIns="64294" rtlCol="0" anchor="b">
            <a:noAutofit/>
          </a:bodyPr>
          <a:lstStyle>
            <a:lvl1pPr algn="ctr" defTabSz="487650" rtl="0" eaLnBrk="1" latinLnBrk="0" hangingPunct="1">
              <a:lnSpc>
                <a:spcPct val="90000"/>
              </a:lnSpc>
              <a:spcBef>
                <a:spcPct val="0"/>
              </a:spcBef>
              <a:buNone/>
              <a:defRPr sz="3200" kern="1200">
                <a:solidFill>
                  <a:schemeClr val="tx1"/>
                </a:solidFill>
                <a:latin typeface="+mj-lt"/>
                <a:ea typeface="+mj-ea"/>
                <a:cs typeface="+mj-cs"/>
              </a:defRPr>
            </a:lvl1pPr>
          </a:lstStyle>
          <a:p>
            <a:br>
              <a:rPr lang="en-US" sz="2813" dirty="0">
                <a:solidFill>
                  <a:srgbClr val="001689"/>
                </a:solidFill>
                <a:latin typeface="Cambria"/>
              </a:rPr>
            </a:br>
            <a:endParaRPr lang="en-US" sz="985" dirty="0">
              <a:solidFill>
                <a:schemeClr val="bg2">
                  <a:lumMod val="25000"/>
                </a:schemeClr>
              </a:solidFill>
              <a:highlight>
                <a:srgbClr val="FFFF00"/>
              </a:highlight>
              <a:latin typeface="Cambria"/>
              <a:ea typeface="Cambria"/>
            </a:endParaRPr>
          </a:p>
        </p:txBody>
      </p:sp>
      <p:sp>
        <p:nvSpPr>
          <p:cNvPr id="26" name="TextBox 25">
            <a:extLst>
              <a:ext uri="{FF2B5EF4-FFF2-40B4-BE49-F238E27FC236}">
                <a16:creationId xmlns:a16="http://schemas.microsoft.com/office/drawing/2014/main" id="{FD1A7FD3-73A9-5C15-BE13-3FDE63F9E402}"/>
              </a:ext>
            </a:extLst>
          </p:cNvPr>
          <p:cNvSpPr txBox="1"/>
          <p:nvPr/>
        </p:nvSpPr>
        <p:spPr>
          <a:xfrm>
            <a:off x="573741" y="821030"/>
            <a:ext cx="11091367" cy="1777410"/>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t>Strategy going forward is to only own RNG interconnection, not any processing or conditioning equipment </a:t>
            </a:r>
          </a:p>
          <a:p>
            <a:pPr marL="685800" lvl="1" indent="-342900">
              <a:buClr>
                <a:srgbClr val="0070C0"/>
              </a:buClr>
              <a:buFont typeface="Wingdings" panose="05000000000000000000" pitchFamily="2" charset="2"/>
              <a:buChar char="§"/>
            </a:pPr>
            <a:r>
              <a:rPr lang="en-US" sz="2400" dirty="0"/>
              <a:t>Ensures Safety </a:t>
            </a:r>
          </a:p>
          <a:p>
            <a:pPr marL="685800" lvl="1" indent="-342900">
              <a:buClr>
                <a:srgbClr val="0070C0"/>
              </a:buClr>
              <a:buFont typeface="Wingdings" panose="05000000000000000000" pitchFamily="2" charset="2"/>
              <a:buChar char="§"/>
            </a:pPr>
            <a:r>
              <a:rPr lang="en-US" sz="2400" dirty="0"/>
              <a:t>Consistent with policy</a:t>
            </a:r>
          </a:p>
          <a:p>
            <a:endParaRPr lang="en-US" sz="1350" dirty="0"/>
          </a:p>
        </p:txBody>
      </p:sp>
      <p:pic>
        <p:nvPicPr>
          <p:cNvPr id="3" name="Picture 2" descr="A line drawing of a machine&#10;&#10;Description automatically generated">
            <a:extLst>
              <a:ext uri="{FF2B5EF4-FFF2-40B4-BE49-F238E27FC236}">
                <a16:creationId xmlns:a16="http://schemas.microsoft.com/office/drawing/2014/main" id="{07C69774-02F4-A463-BA01-1F9A60B49C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8015" y="1709735"/>
            <a:ext cx="6293985" cy="4520561"/>
          </a:xfrm>
          <a:prstGeom prst="rect">
            <a:avLst/>
          </a:prstGeom>
        </p:spPr>
      </p:pic>
      <p:sp>
        <p:nvSpPr>
          <p:cNvPr id="4" name="TextBox 3">
            <a:extLst>
              <a:ext uri="{FF2B5EF4-FFF2-40B4-BE49-F238E27FC236}">
                <a16:creationId xmlns:a16="http://schemas.microsoft.com/office/drawing/2014/main" id="{E2CC6443-A914-AE70-4BBE-21E54BBF70BD}"/>
              </a:ext>
            </a:extLst>
          </p:cNvPr>
          <p:cNvSpPr txBox="1"/>
          <p:nvPr/>
        </p:nvSpPr>
        <p:spPr>
          <a:xfrm>
            <a:off x="574816" y="2521542"/>
            <a:ext cx="6293985" cy="3785652"/>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a:t>RNG interconnections are mini-City </a:t>
            </a:r>
            <a:br>
              <a:rPr lang="en-US" sz="2400" dirty="0"/>
            </a:br>
            <a:r>
              <a:rPr lang="en-US" sz="2400" dirty="0"/>
              <a:t>Gate stations with the capability to automatically shut-in the producer </a:t>
            </a:r>
            <a:br>
              <a:rPr lang="en-US" sz="2400" dirty="0"/>
            </a:br>
            <a:r>
              <a:rPr lang="en-US" sz="2400" dirty="0"/>
              <a:t>due to a gas quality issue</a:t>
            </a:r>
          </a:p>
          <a:p>
            <a:pPr marL="342900" indent="-342900">
              <a:buClr>
                <a:srgbClr val="0070C0"/>
              </a:buClr>
              <a:buFont typeface="Wingdings" panose="05000000000000000000" pitchFamily="2" charset="2"/>
              <a:buChar char="§"/>
            </a:pPr>
            <a:endParaRPr lang="en-US" sz="2400" dirty="0"/>
          </a:p>
          <a:p>
            <a:pPr marL="342900" indent="-342900">
              <a:buClr>
                <a:srgbClr val="0070C0"/>
              </a:buClr>
              <a:buFont typeface="Wingdings" panose="05000000000000000000" pitchFamily="2" charset="2"/>
              <a:buChar char="§"/>
            </a:pPr>
            <a:r>
              <a:rPr lang="en-US" sz="2400" dirty="0"/>
              <a:t>Partnership with NYSEARCH and Campos to develop prefabricated interconnection skid design</a:t>
            </a:r>
          </a:p>
          <a:p>
            <a:pPr marL="800100" lvl="1" indent="-342900">
              <a:buClr>
                <a:srgbClr val="0070C0"/>
              </a:buClr>
              <a:buFont typeface="Wingdings" panose="05000000000000000000" pitchFamily="2" charset="2"/>
              <a:buChar char="§"/>
            </a:pPr>
            <a:r>
              <a:rPr lang="en-US" sz="2400" dirty="0"/>
              <a:t>Ideally will lower interconnection costs </a:t>
            </a:r>
          </a:p>
          <a:p>
            <a:pPr marL="800100" lvl="1" indent="-342900">
              <a:buClr>
                <a:srgbClr val="0070C0"/>
              </a:buClr>
              <a:buFont typeface="Wingdings" panose="05000000000000000000" pitchFamily="2" charset="2"/>
              <a:buChar char="§"/>
            </a:pPr>
            <a:r>
              <a:rPr lang="en-US" sz="2400" dirty="0"/>
              <a:t>One system with wide flow capabilities</a:t>
            </a:r>
          </a:p>
        </p:txBody>
      </p:sp>
      <p:sp>
        <p:nvSpPr>
          <p:cNvPr id="2" name="Title 2">
            <a:extLst>
              <a:ext uri="{FF2B5EF4-FFF2-40B4-BE49-F238E27FC236}">
                <a16:creationId xmlns:a16="http://schemas.microsoft.com/office/drawing/2014/main" id="{D37B2D3F-9EA1-116D-2078-88431B7DB95B}"/>
              </a:ext>
            </a:extLst>
          </p:cNvPr>
          <p:cNvSpPr txBox="1">
            <a:spLocks/>
          </p:cNvSpPr>
          <p:nvPr/>
        </p:nvSpPr>
        <p:spPr bwMode="auto">
          <a:xfrm>
            <a:off x="573741" y="434812"/>
            <a:ext cx="724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ctr" rtl="0" eaLnBrk="1" fontAlgn="base" hangingPunct="1">
              <a:spcBef>
                <a:spcPct val="0"/>
              </a:spcBef>
              <a:spcAft>
                <a:spcPct val="0"/>
              </a:spcAft>
              <a:defRPr sz="45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pPr algn="l"/>
            <a:r>
              <a:rPr lang="en-US" sz="2400" dirty="0">
                <a:solidFill>
                  <a:srgbClr val="001689"/>
                </a:solidFill>
                <a:latin typeface="Arial" panose="020B0604020202020204" pitchFamily="34" charset="0"/>
                <a:cs typeface="Arial" panose="020B0604020202020204" pitchFamily="34" charset="0"/>
              </a:rPr>
              <a:t>RNG Project Development and Strategy</a:t>
            </a:r>
            <a:endParaRPr lang="en-US" sz="2400" kern="0" dirty="0">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A0CDEC49-B8EA-7214-53D8-6008CC772490}"/>
              </a:ext>
            </a:extLst>
          </p:cNvPr>
          <p:cNvSpPr txBox="1">
            <a:spLocks/>
          </p:cNvSpPr>
          <p:nvPr/>
        </p:nvSpPr>
        <p:spPr>
          <a:xfrm>
            <a:off x="1455896" y="6314074"/>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grpSp>
        <p:nvGrpSpPr>
          <p:cNvPr id="9" name="Group 8">
            <a:extLst>
              <a:ext uri="{FF2B5EF4-FFF2-40B4-BE49-F238E27FC236}">
                <a16:creationId xmlns:a16="http://schemas.microsoft.com/office/drawing/2014/main" id="{1B625FCA-336E-14A5-4A5B-5319206C0A17}"/>
              </a:ext>
            </a:extLst>
          </p:cNvPr>
          <p:cNvGrpSpPr/>
          <p:nvPr/>
        </p:nvGrpSpPr>
        <p:grpSpPr>
          <a:xfrm>
            <a:off x="9594661" y="2124506"/>
            <a:ext cx="1555929" cy="490820"/>
            <a:chOff x="6753649" y="5193459"/>
            <a:chExt cx="1555929" cy="490820"/>
          </a:xfrm>
        </p:grpSpPr>
        <p:sp>
          <p:nvSpPr>
            <p:cNvPr id="6" name="object 4">
              <a:extLst>
                <a:ext uri="{FF2B5EF4-FFF2-40B4-BE49-F238E27FC236}">
                  <a16:creationId xmlns:a16="http://schemas.microsoft.com/office/drawing/2014/main" id="{AC053870-009E-9994-8650-CD916545748A}"/>
                </a:ext>
              </a:extLst>
            </p:cNvPr>
            <p:cNvSpPr/>
            <p:nvPr/>
          </p:nvSpPr>
          <p:spPr>
            <a:xfrm>
              <a:off x="6753649" y="5263274"/>
              <a:ext cx="421005" cy="421005"/>
            </a:xfrm>
            <a:custGeom>
              <a:avLst/>
              <a:gdLst/>
              <a:ahLst/>
              <a:cxnLst/>
              <a:rect l="l" t="t" r="r" b="b"/>
              <a:pathLst>
                <a:path w="421005" h="421004">
                  <a:moveTo>
                    <a:pt x="420623" y="0"/>
                  </a:moveTo>
                  <a:lnTo>
                    <a:pt x="210311" y="0"/>
                  </a:lnTo>
                  <a:lnTo>
                    <a:pt x="162088" y="5554"/>
                  </a:lnTo>
                  <a:lnTo>
                    <a:pt x="117821" y="21375"/>
                  </a:lnTo>
                  <a:lnTo>
                    <a:pt x="78771" y="46202"/>
                  </a:lnTo>
                  <a:lnTo>
                    <a:pt x="46202" y="78771"/>
                  </a:lnTo>
                  <a:lnTo>
                    <a:pt x="21375" y="117821"/>
                  </a:lnTo>
                  <a:lnTo>
                    <a:pt x="5554" y="162088"/>
                  </a:lnTo>
                  <a:lnTo>
                    <a:pt x="0" y="210311"/>
                  </a:lnTo>
                  <a:lnTo>
                    <a:pt x="5554" y="258535"/>
                  </a:lnTo>
                  <a:lnTo>
                    <a:pt x="21375" y="302802"/>
                  </a:lnTo>
                  <a:lnTo>
                    <a:pt x="46202" y="341852"/>
                  </a:lnTo>
                  <a:lnTo>
                    <a:pt x="78771" y="374421"/>
                  </a:lnTo>
                  <a:lnTo>
                    <a:pt x="117821" y="399248"/>
                  </a:lnTo>
                  <a:lnTo>
                    <a:pt x="162088" y="415069"/>
                  </a:lnTo>
                  <a:lnTo>
                    <a:pt x="210311" y="420623"/>
                  </a:lnTo>
                  <a:lnTo>
                    <a:pt x="258535" y="415069"/>
                  </a:lnTo>
                  <a:lnTo>
                    <a:pt x="302802" y="399248"/>
                  </a:lnTo>
                  <a:lnTo>
                    <a:pt x="341852" y="374421"/>
                  </a:lnTo>
                  <a:lnTo>
                    <a:pt x="374421" y="341852"/>
                  </a:lnTo>
                  <a:lnTo>
                    <a:pt x="210311" y="310895"/>
                  </a:lnTo>
                  <a:lnTo>
                    <a:pt x="171160" y="302991"/>
                  </a:lnTo>
                  <a:lnTo>
                    <a:pt x="139188" y="281435"/>
                  </a:lnTo>
                  <a:lnTo>
                    <a:pt x="117632" y="249463"/>
                  </a:lnTo>
                  <a:lnTo>
                    <a:pt x="109727" y="210311"/>
                  </a:lnTo>
                  <a:lnTo>
                    <a:pt x="117632" y="171160"/>
                  </a:lnTo>
                  <a:lnTo>
                    <a:pt x="139188" y="139188"/>
                  </a:lnTo>
                  <a:lnTo>
                    <a:pt x="171160" y="117632"/>
                  </a:lnTo>
                  <a:lnTo>
                    <a:pt x="210311" y="109727"/>
                  </a:lnTo>
                  <a:lnTo>
                    <a:pt x="420623" y="109727"/>
                  </a:lnTo>
                  <a:lnTo>
                    <a:pt x="420623" y="0"/>
                  </a:lnTo>
                  <a:close/>
                </a:path>
                <a:path w="421005" h="421004">
                  <a:moveTo>
                    <a:pt x="420623" y="109727"/>
                  </a:moveTo>
                  <a:lnTo>
                    <a:pt x="210311" y="109727"/>
                  </a:lnTo>
                  <a:lnTo>
                    <a:pt x="249463" y="117632"/>
                  </a:lnTo>
                  <a:lnTo>
                    <a:pt x="281435" y="139188"/>
                  </a:lnTo>
                  <a:lnTo>
                    <a:pt x="302991" y="171160"/>
                  </a:lnTo>
                  <a:lnTo>
                    <a:pt x="310895" y="210311"/>
                  </a:lnTo>
                  <a:lnTo>
                    <a:pt x="302991" y="249463"/>
                  </a:lnTo>
                  <a:lnTo>
                    <a:pt x="281435" y="281435"/>
                  </a:lnTo>
                  <a:lnTo>
                    <a:pt x="249463" y="302991"/>
                  </a:lnTo>
                  <a:lnTo>
                    <a:pt x="210311" y="310895"/>
                  </a:lnTo>
                  <a:lnTo>
                    <a:pt x="394102" y="310895"/>
                  </a:lnTo>
                  <a:lnTo>
                    <a:pt x="399248" y="302802"/>
                  </a:lnTo>
                  <a:lnTo>
                    <a:pt x="415069" y="258535"/>
                  </a:lnTo>
                  <a:lnTo>
                    <a:pt x="420623" y="210311"/>
                  </a:lnTo>
                  <a:lnTo>
                    <a:pt x="420623" y="109727"/>
                  </a:lnTo>
                  <a:close/>
                </a:path>
              </a:pathLst>
            </a:custGeom>
            <a:solidFill>
              <a:srgbClr val="FFC000"/>
            </a:solidFill>
          </p:spPr>
          <p:txBody>
            <a:bodyPr wrap="square" lIns="0" tIns="0" rIns="0" bIns="0" rtlCol="0"/>
            <a:lstStyle/>
            <a:p>
              <a:endParaRPr dirty="0"/>
            </a:p>
          </p:txBody>
        </p:sp>
        <p:sp>
          <p:nvSpPr>
            <p:cNvPr id="7" name="object 5">
              <a:extLst>
                <a:ext uri="{FF2B5EF4-FFF2-40B4-BE49-F238E27FC236}">
                  <a16:creationId xmlns:a16="http://schemas.microsoft.com/office/drawing/2014/main" id="{C04529A4-B848-3812-5847-83B58A3D7608}"/>
                </a:ext>
              </a:extLst>
            </p:cNvPr>
            <p:cNvSpPr txBox="1"/>
            <p:nvPr/>
          </p:nvSpPr>
          <p:spPr>
            <a:xfrm>
              <a:off x="7212298" y="5193459"/>
              <a:ext cx="1097280" cy="330200"/>
            </a:xfrm>
            <a:prstGeom prst="rect">
              <a:avLst/>
            </a:prstGeom>
          </p:spPr>
          <p:txBody>
            <a:bodyPr vert="horz" wrap="square" lIns="0" tIns="12065" rIns="0" bIns="0" rtlCol="0">
              <a:spAutoFit/>
            </a:bodyPr>
            <a:lstStyle/>
            <a:p>
              <a:pPr marL="12700">
                <a:lnSpc>
                  <a:spcPct val="100000"/>
                </a:lnSpc>
                <a:spcBef>
                  <a:spcPts val="95"/>
                </a:spcBef>
              </a:pPr>
              <a:r>
                <a:rPr sz="2000" b="1" spc="-10" dirty="0">
                  <a:solidFill>
                    <a:srgbClr val="FFC000"/>
                  </a:solidFill>
                  <a:latin typeface="Segoe UI"/>
                  <a:cs typeface="Segoe UI"/>
                </a:rPr>
                <a:t>CAMPOS</a:t>
              </a:r>
              <a:endParaRPr sz="2000" dirty="0">
                <a:latin typeface="Segoe UI"/>
                <a:cs typeface="Segoe UI"/>
              </a:endParaRPr>
            </a:p>
          </p:txBody>
        </p:sp>
        <p:sp>
          <p:nvSpPr>
            <p:cNvPr id="8" name="object 6">
              <a:extLst>
                <a:ext uri="{FF2B5EF4-FFF2-40B4-BE49-F238E27FC236}">
                  <a16:creationId xmlns:a16="http://schemas.microsoft.com/office/drawing/2014/main" id="{D7C935DB-88CE-ACEE-BEDC-AA69AD9D8293}"/>
                </a:ext>
              </a:extLst>
            </p:cNvPr>
            <p:cNvSpPr txBox="1"/>
            <p:nvPr/>
          </p:nvSpPr>
          <p:spPr>
            <a:xfrm>
              <a:off x="8037544" y="5459397"/>
              <a:ext cx="271780" cy="193040"/>
            </a:xfrm>
            <a:prstGeom prst="rect">
              <a:avLst/>
            </a:prstGeom>
          </p:spPr>
          <p:txBody>
            <a:bodyPr vert="horz" wrap="square" lIns="0" tIns="12065" rIns="0" bIns="0" rtlCol="0">
              <a:spAutoFit/>
            </a:bodyPr>
            <a:lstStyle/>
            <a:p>
              <a:pPr marL="12700">
                <a:lnSpc>
                  <a:spcPct val="100000"/>
                </a:lnSpc>
                <a:spcBef>
                  <a:spcPts val="95"/>
                </a:spcBef>
              </a:pPr>
              <a:r>
                <a:rPr sz="1100" b="1" spc="-25" dirty="0">
                  <a:solidFill>
                    <a:srgbClr val="FFC000"/>
                  </a:solidFill>
                  <a:latin typeface="Segoe UI"/>
                  <a:cs typeface="Segoe UI"/>
                </a:rPr>
                <a:t>EPC</a:t>
              </a:r>
              <a:endParaRPr sz="1100" dirty="0">
                <a:latin typeface="Segoe UI"/>
                <a:cs typeface="Segoe UI"/>
              </a:endParaRPr>
            </a:p>
          </p:txBody>
        </p:sp>
      </p:grpSp>
    </p:spTree>
    <p:extLst>
      <p:ext uri="{BB962C8B-B14F-4D97-AF65-F5344CB8AC3E}">
        <p14:creationId xmlns:p14="http://schemas.microsoft.com/office/powerpoint/2010/main" val="3713852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774" y="328984"/>
            <a:ext cx="8280400" cy="369332"/>
          </a:xfrm>
        </p:spPr>
        <p:txBody>
          <a:bodyPr/>
          <a:lstStyle/>
          <a:p>
            <a:r>
              <a:rPr lang="en-US" dirty="0"/>
              <a:t>Why Hydrogen?</a:t>
            </a:r>
          </a:p>
        </p:txBody>
      </p:sp>
      <p:sp>
        <p:nvSpPr>
          <p:cNvPr id="4" name="Content Placeholder 2"/>
          <p:cNvSpPr txBox="1">
            <a:spLocks/>
          </p:cNvSpPr>
          <p:nvPr/>
        </p:nvSpPr>
        <p:spPr bwMode="auto">
          <a:xfrm>
            <a:off x="391187" y="737113"/>
            <a:ext cx="4759511" cy="917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342900" indent="-342900">
              <a:spcBef>
                <a:spcPts val="600"/>
              </a:spcBef>
              <a:spcAft>
                <a:spcPts val="600"/>
              </a:spcAft>
              <a:buClr>
                <a:srgbClr val="0070C0"/>
              </a:buClr>
              <a:buSzPct val="75000"/>
              <a:buFont typeface="Wingdings" panose="05000000000000000000" pitchFamily="2" charset="2"/>
              <a:buChar char="§"/>
            </a:pPr>
            <a:r>
              <a:rPr lang="en-US" sz="2400" dirty="0"/>
              <a:t>Hydrogen is very versatile</a:t>
            </a:r>
          </a:p>
          <a:p>
            <a:pPr marL="342900" indent="-342900">
              <a:spcBef>
                <a:spcPts val="600"/>
              </a:spcBef>
              <a:spcAft>
                <a:spcPts val="600"/>
              </a:spcAft>
              <a:buClr>
                <a:srgbClr val="0070C0"/>
              </a:buClr>
              <a:buSzPct val="75000"/>
              <a:buFont typeface="Wingdings" panose="05000000000000000000" pitchFamily="2" charset="2"/>
              <a:buChar char="§"/>
            </a:pPr>
            <a:r>
              <a:rPr lang="en-US" sz="2400" dirty="0"/>
              <a:t>Hydrogen has a strong safety record</a:t>
            </a:r>
          </a:p>
          <a:p>
            <a:pPr marL="612900" lvl="2" indent="-342900">
              <a:spcBef>
                <a:spcPts val="300"/>
              </a:spcBef>
              <a:spcAft>
                <a:spcPts val="300"/>
              </a:spcAft>
              <a:buClr>
                <a:srgbClr val="0070C0"/>
              </a:buClr>
              <a:buSzPct val="75000"/>
              <a:buFont typeface="Wingdings" panose="05000000000000000000" pitchFamily="2" charset="2"/>
              <a:buChar char="§"/>
            </a:pPr>
            <a:r>
              <a:rPr lang="en-US" sz="2400" dirty="0"/>
              <a:t>Wider flammability limits than natural gas and higher pressures but</a:t>
            </a:r>
          </a:p>
          <a:p>
            <a:pPr marL="612900" lvl="2" indent="-342900">
              <a:spcBef>
                <a:spcPts val="300"/>
              </a:spcBef>
              <a:spcAft>
                <a:spcPts val="300"/>
              </a:spcAft>
              <a:buClr>
                <a:srgbClr val="0070C0"/>
              </a:buClr>
              <a:buSzPct val="75000"/>
              <a:buFont typeface="Wingdings" panose="05000000000000000000" pitchFamily="2" charset="2"/>
              <a:buChar char="§"/>
            </a:pPr>
            <a:r>
              <a:rPr lang="en-US" sz="2400" dirty="0"/>
              <a:t>Disperses very quickly</a:t>
            </a:r>
          </a:p>
          <a:p>
            <a:pPr marL="342900" indent="-342900">
              <a:spcBef>
                <a:spcPts val="600"/>
              </a:spcBef>
              <a:spcAft>
                <a:spcPts val="600"/>
              </a:spcAft>
              <a:buClr>
                <a:srgbClr val="0070C0"/>
              </a:buClr>
              <a:buSzPct val="75000"/>
              <a:buFont typeface="Wingdings" panose="05000000000000000000" pitchFamily="2" charset="2"/>
              <a:buChar char="§"/>
            </a:pPr>
            <a:r>
              <a:rPr lang="en-US" sz="2400" dirty="0"/>
              <a:t>Hydrogen use has no GHG emissions</a:t>
            </a:r>
          </a:p>
          <a:p>
            <a:pPr marL="342900" indent="-342900">
              <a:spcBef>
                <a:spcPts val="600"/>
              </a:spcBef>
              <a:spcAft>
                <a:spcPts val="600"/>
              </a:spcAft>
              <a:buClr>
                <a:srgbClr val="0070C0"/>
              </a:buClr>
              <a:buSzPct val="75000"/>
              <a:buFont typeface="Wingdings" panose="05000000000000000000" pitchFamily="2" charset="2"/>
              <a:buChar char="§"/>
            </a:pPr>
            <a:r>
              <a:rPr lang="en-US" sz="2400" dirty="0"/>
              <a:t>Gas Utilities have  experience with hydrogen </a:t>
            </a:r>
          </a:p>
          <a:p>
            <a:pPr marL="612900" lvl="2" indent="-342900">
              <a:spcBef>
                <a:spcPts val="600"/>
              </a:spcBef>
              <a:spcAft>
                <a:spcPts val="600"/>
              </a:spcAft>
              <a:buClr>
                <a:srgbClr val="0070C0"/>
              </a:buClr>
              <a:buSzPct val="75000"/>
              <a:buFont typeface="Wingdings" panose="05000000000000000000" pitchFamily="2" charset="2"/>
              <a:buChar char="§"/>
            </a:pPr>
            <a:r>
              <a:rPr lang="en-US" sz="2400" dirty="0"/>
              <a:t>Hawaii Gas SNG typically 12% H</a:t>
            </a:r>
            <a:r>
              <a:rPr lang="en-US" sz="2400" baseline="-25000" dirty="0"/>
              <a:t>2 </a:t>
            </a:r>
            <a:r>
              <a:rPr lang="en-US" sz="2400" dirty="0"/>
              <a:t>on Oahu</a:t>
            </a:r>
          </a:p>
          <a:p>
            <a:pPr lvl="1">
              <a:spcBef>
                <a:spcPts val="600"/>
              </a:spcBef>
              <a:spcAft>
                <a:spcPts val="600"/>
              </a:spcAft>
              <a:buClr>
                <a:srgbClr val="00148C"/>
              </a:buClr>
              <a:buSzPct val="75000"/>
            </a:pPr>
            <a:endParaRPr lang="en-US" sz="2600" dirty="0"/>
          </a:p>
          <a:p>
            <a:pPr marL="342900" lvl="1" indent="-342900">
              <a:spcBef>
                <a:spcPts val="600"/>
              </a:spcBef>
              <a:spcAft>
                <a:spcPts val="600"/>
              </a:spcAft>
              <a:buClr>
                <a:srgbClr val="00148C"/>
              </a:buClr>
              <a:buSzPct val="75000"/>
              <a:buFont typeface="Wingdings 2" panose="05020102010507070707" pitchFamily="18" charset="2"/>
              <a:buChar char="¿"/>
            </a:pPr>
            <a:endParaRPr lang="en-US" sz="2600" dirty="0"/>
          </a:p>
          <a:p>
            <a:pPr marL="342900" indent="-342900">
              <a:spcBef>
                <a:spcPts val="600"/>
              </a:spcBef>
              <a:spcAft>
                <a:spcPts val="600"/>
              </a:spcAft>
              <a:buClr>
                <a:srgbClr val="00148C"/>
              </a:buClr>
              <a:buSzPct val="75000"/>
              <a:buFont typeface="Wingdings 2" panose="05020102010507070707" pitchFamily="18" charset="2"/>
              <a:buChar char="¿"/>
            </a:pPr>
            <a:endParaRPr lang="en-US" sz="2800" dirty="0"/>
          </a:p>
          <a:p>
            <a:pPr marL="342900" indent="-342900">
              <a:spcAft>
                <a:spcPts val="600"/>
              </a:spcAft>
              <a:buClr>
                <a:srgbClr val="00148C"/>
              </a:buClr>
              <a:buSzPct val="75000"/>
              <a:buFont typeface="Wingdings 2" panose="05020102010507070707" pitchFamily="18" charset="2"/>
              <a:buChar char="¿"/>
            </a:pPr>
            <a:endParaRPr lang="en-US" sz="2800" dirty="0"/>
          </a:p>
          <a:p>
            <a:pPr marL="339725" indent="58738">
              <a:spcAft>
                <a:spcPts val="600"/>
              </a:spcAft>
              <a:buClr>
                <a:srgbClr val="00148C"/>
              </a:buClr>
              <a:buSzPct val="75000"/>
            </a:pPr>
            <a:endParaRPr lang="en-US" sz="2800" dirty="0"/>
          </a:p>
          <a:p>
            <a:pPr marL="342900" indent="-342900">
              <a:spcAft>
                <a:spcPts val="600"/>
              </a:spcAft>
              <a:buClr>
                <a:srgbClr val="00148C"/>
              </a:buClr>
              <a:buSzPct val="75000"/>
              <a:buFont typeface="Wingdings 2" panose="05020102010507070707" pitchFamily="18" charset="2"/>
              <a:buChar char="¿"/>
            </a:pPr>
            <a:endParaRPr lang="en-US" sz="2800" dirty="0"/>
          </a:p>
          <a:p>
            <a:pPr marL="342900" indent="-342900">
              <a:spcAft>
                <a:spcPts val="600"/>
              </a:spcAft>
              <a:buClr>
                <a:srgbClr val="00148C"/>
              </a:buClr>
              <a:buSzPct val="75000"/>
              <a:buFont typeface="Wingdings 2" panose="05020102010507070707" pitchFamily="18" charset="2"/>
              <a:buChar char="¿"/>
            </a:pPr>
            <a:endParaRPr lang="en-US" sz="2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26909" y="3218038"/>
            <a:ext cx="6324484" cy="2981814"/>
          </a:xfrm>
          <a:prstGeom prst="rect">
            <a:avLst/>
          </a:prstGeom>
          <a:ln>
            <a:solidFill>
              <a:schemeClr val="accent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50104" b="26602"/>
          <a:stretch/>
        </p:blipFill>
        <p:spPr>
          <a:xfrm>
            <a:off x="8000504" y="5476015"/>
            <a:ext cx="2398572" cy="581209"/>
          </a:xfrm>
          <a:prstGeom prst="rect">
            <a:avLst/>
          </a:prstGeom>
        </p:spPr>
      </p:pic>
      <mc:AlternateContent xmlns:mc="http://schemas.openxmlformats.org/markup-compatibility/2006" xmlns:pslz="http://schemas.microsoft.com/office/powerpoint/2016/slidezoom">
        <mc:Choice Requires="pslz">
          <p:graphicFrame>
            <p:nvGraphicFramePr>
              <p:cNvPr id="8" name="Slide Zoom 7"/>
              <p:cNvGraphicFramePr>
                <a:graphicFrameLocks noChangeAspect="1"/>
              </p:cNvGraphicFramePr>
              <p:nvPr/>
            </p:nvGraphicFramePr>
            <p:xfrm>
              <a:off x="-2735826" y="4909369"/>
              <a:ext cx="2286000" cy="1714500"/>
            </p:xfrm>
            <a:graphic>
              <a:graphicData uri="http://schemas.microsoft.com/office/powerpoint/2016/slidezoom">
                <pslz:sldZm>
                  <pslz:sldZmObj sldId="767" cId="2347931396">
                    <pslz:zmPr id="{54277A9A-1B93-4FFC-A4BB-EC60ADFED6AE}"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p:cNvPicPr>
                <a:picLocks noGrp="1" noRot="1" noChangeAspect="1" noMove="1" noResize="1" noEditPoints="1" noAdjustHandles="1" noChangeArrowheads="1" noChangeShapeType="1"/>
              </p:cNvPicPr>
              <p:nvPr/>
            </p:nvPicPr>
            <p:blipFill>
              <a:blip r:embed="rId5"/>
              <a:stretch>
                <a:fillRect/>
              </a:stretch>
            </p:blipFill>
            <p:spPr>
              <a:xfrm>
                <a:off x="-2735826" y="4909369"/>
                <a:ext cx="2286000" cy="1714500"/>
              </a:xfrm>
              <a:prstGeom prst="rect">
                <a:avLst/>
              </a:prstGeom>
              <a:ln w="3175">
                <a:solidFill>
                  <a:prstClr val="ltGray"/>
                </a:solidFill>
              </a:ln>
            </p:spPr>
          </p:pic>
        </mc:Fallback>
      </mc:AlternateContent>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6909" y="328984"/>
            <a:ext cx="1489587" cy="2239568"/>
          </a:xfrm>
          <a:prstGeom prst="rect">
            <a:avLst/>
          </a:prstGeom>
        </p:spPr>
      </p:pic>
      <p:pic>
        <p:nvPicPr>
          <p:cNvPr id="12" name="Picture 11" descr="https://upload.wikimedia.org/wikipedia/commons/thumb/7/75/Templestowe_Synchronous_Condenser_5.jpg/160px-Templestowe_Synchronous_Condenser_5.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30349" y="366634"/>
            <a:ext cx="2608096" cy="1467055"/>
          </a:xfrm>
          <a:prstGeom prst="rect">
            <a:avLst/>
          </a:prstGeom>
          <a:noFill/>
          <a:extLst>
            <a:ext uri="{909E8E84-426E-40dd-AFC4-6F175D3DCCD1}">
              <a14:hiddenFill xmlns:lc="http://schemas.openxmlformats.org/drawingml/2006/lockedCanvas" xmlns:a14="http://schemas.microsoft.com/office/drawing/2010/main" xmlns="">
                <a:solidFill>
                  <a:srgbClr val="FFFFFF"/>
                </a:solidFill>
              </a14:hiddenFill>
            </a:ext>
          </a:extLst>
        </p:spPr>
      </p:pic>
      <p:sp>
        <p:nvSpPr>
          <p:cNvPr id="14" name="Footer Placeholder 3"/>
          <p:cNvSpPr>
            <a:spLocks noGrp="1"/>
          </p:cNvSpPr>
          <p:nvPr>
            <p:ph type="ftr" sz="quarter" idx="4294967295"/>
          </p:nvPr>
        </p:nvSpPr>
        <p:spPr>
          <a:xfrm>
            <a:off x="7647937" y="2056171"/>
            <a:ext cx="1572920" cy="323165"/>
          </a:xfrm>
          <a:prstGeom prst="rect">
            <a:avLst/>
          </a:prstGeom>
        </p:spPr>
        <p:txBody>
          <a:bodyPr/>
          <a:lstStyle/>
          <a:p>
            <a:pPr algn="ctr"/>
            <a:r>
              <a:rPr lang="en-US" sz="1050" dirty="0"/>
              <a:t>Synchronous </a:t>
            </a:r>
          </a:p>
          <a:p>
            <a:pPr algn="ctr"/>
            <a:r>
              <a:rPr lang="en-US" sz="1050" dirty="0"/>
              <a:t>Condenser Coolant</a:t>
            </a:r>
          </a:p>
        </p:txBody>
      </p:sp>
      <p:sp>
        <p:nvSpPr>
          <p:cNvPr id="15" name="Footer Placeholder 3"/>
          <p:cNvSpPr>
            <a:spLocks noGrp="1"/>
          </p:cNvSpPr>
          <p:nvPr>
            <p:ph type="ftr" sz="quarter" idx="4294967295"/>
          </p:nvPr>
        </p:nvSpPr>
        <p:spPr>
          <a:xfrm>
            <a:off x="10082684" y="2787249"/>
            <a:ext cx="1661099" cy="169277"/>
          </a:xfrm>
          <a:prstGeom prst="rect">
            <a:avLst/>
          </a:prstGeom>
        </p:spPr>
        <p:txBody>
          <a:bodyPr/>
          <a:lstStyle/>
          <a:p>
            <a:r>
              <a:rPr lang="en-US" dirty="0"/>
              <a:t>Residential Fuel Cells</a:t>
            </a:r>
          </a:p>
        </p:txBody>
      </p:sp>
      <p:sp>
        <p:nvSpPr>
          <p:cNvPr id="16" name="Footer Placeholder 3"/>
          <p:cNvSpPr>
            <a:spLocks noGrp="1"/>
          </p:cNvSpPr>
          <p:nvPr>
            <p:ph type="ftr" sz="quarter" idx="4294967295"/>
          </p:nvPr>
        </p:nvSpPr>
        <p:spPr>
          <a:xfrm>
            <a:off x="5424528" y="2683702"/>
            <a:ext cx="3065910" cy="169277"/>
          </a:xfrm>
          <a:prstGeom prst="rect">
            <a:avLst/>
          </a:prstGeom>
        </p:spPr>
        <p:txBody>
          <a:bodyPr/>
          <a:lstStyle/>
          <a:p>
            <a:r>
              <a:rPr lang="en-US" dirty="0"/>
              <a:t>Space Launch System</a:t>
            </a:r>
          </a:p>
        </p:txBody>
      </p:sp>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9691964" y="689728"/>
            <a:ext cx="2239347" cy="1679510"/>
          </a:xfrm>
          <a:prstGeom prst="rect">
            <a:avLst/>
          </a:prstGeom>
        </p:spPr>
      </p:pic>
      <p:sp>
        <p:nvSpPr>
          <p:cNvPr id="2" name="Footer Placeholder 3">
            <a:extLst>
              <a:ext uri="{FF2B5EF4-FFF2-40B4-BE49-F238E27FC236}">
                <a16:creationId xmlns:a16="http://schemas.microsoft.com/office/drawing/2014/main" id="{3F1A5D53-3E54-8E1A-FA39-7E684E5E0C65}"/>
              </a:ext>
            </a:extLst>
          </p:cNvPr>
          <p:cNvSpPr txBox="1">
            <a:spLocks/>
          </p:cNvSpPr>
          <p:nvPr/>
        </p:nvSpPr>
        <p:spPr>
          <a:xfrm>
            <a:off x="1422254" y="6292453"/>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635186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4712-0AAD-82B2-F643-02D1A084F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4FA84-0456-17BD-CA1A-F31437B61937}"/>
              </a:ext>
            </a:extLst>
          </p:cNvPr>
          <p:cNvSpPr>
            <a:spLocks noGrp="1"/>
          </p:cNvSpPr>
          <p:nvPr>
            <p:ph type="title"/>
          </p:nvPr>
        </p:nvSpPr>
        <p:spPr/>
        <p:txBody>
          <a:bodyPr/>
          <a:lstStyle/>
          <a:p>
            <a:r>
              <a:rPr lang="en-US" dirty="0"/>
              <a:t>NYSERDA Zero by 40 Technoeconomic Assessment </a:t>
            </a:r>
            <a:br>
              <a:rPr lang="en-US" dirty="0"/>
            </a:br>
            <a:r>
              <a:rPr lang="en-US" dirty="0"/>
              <a:t>September 2025 (EPRI)</a:t>
            </a:r>
          </a:p>
        </p:txBody>
      </p:sp>
      <p:sp>
        <p:nvSpPr>
          <p:cNvPr id="6" name="Content Placeholder 2">
            <a:extLst>
              <a:ext uri="{FF2B5EF4-FFF2-40B4-BE49-F238E27FC236}">
                <a16:creationId xmlns:a16="http://schemas.microsoft.com/office/drawing/2014/main" id="{9D130B31-1520-C699-AC37-F1812F8439B0}"/>
              </a:ext>
            </a:extLst>
          </p:cNvPr>
          <p:cNvSpPr txBox="1">
            <a:spLocks/>
          </p:cNvSpPr>
          <p:nvPr/>
        </p:nvSpPr>
        <p:spPr bwMode="auto">
          <a:xfrm>
            <a:off x="610102" y="1170608"/>
            <a:ext cx="864001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342900" indent="-342900">
              <a:spcBef>
                <a:spcPts val="300"/>
              </a:spcBef>
              <a:spcAft>
                <a:spcPts val="300"/>
              </a:spcAft>
              <a:buClr>
                <a:srgbClr val="0070C0"/>
              </a:buClr>
              <a:buSzPct val="100000"/>
              <a:buFont typeface="Wingdings" panose="05000000000000000000" pitchFamily="2" charset="2"/>
              <a:buChar char="§"/>
            </a:pPr>
            <a:r>
              <a:rPr lang="en-US" sz="2400" dirty="0"/>
              <a:t>Evaluates seven candidate dispatchable  emissions free resources (DEFRs) that could  provide clean, firm </a:t>
            </a:r>
            <a:r>
              <a:rPr lang="en-US" sz="2400" u="sng" dirty="0"/>
              <a:t>power</a:t>
            </a:r>
            <a:r>
              <a:rPr lang="en-US" sz="2400" dirty="0"/>
              <a:t> to the New York State grid and other uses.</a:t>
            </a:r>
          </a:p>
          <a:p>
            <a:pPr marL="612900" lvl="2" indent="-342900">
              <a:spcBef>
                <a:spcPts val="300"/>
              </a:spcBef>
              <a:spcAft>
                <a:spcPts val="300"/>
              </a:spcAft>
              <a:buClr>
                <a:srgbClr val="0070C0"/>
              </a:buClr>
              <a:buSzPct val="100000"/>
              <a:buFont typeface="Wingdings" panose="05000000000000000000" pitchFamily="2" charset="2"/>
              <a:buChar char="§"/>
            </a:pPr>
            <a:r>
              <a:rPr lang="en-US" sz="1800" b="1" dirty="0"/>
              <a:t>Hydrogen</a:t>
            </a:r>
          </a:p>
          <a:p>
            <a:pPr marL="612900" lvl="2" indent="-342900">
              <a:spcBef>
                <a:spcPts val="300"/>
              </a:spcBef>
              <a:spcAft>
                <a:spcPts val="300"/>
              </a:spcAft>
              <a:buClr>
                <a:srgbClr val="0070C0"/>
              </a:buClr>
              <a:buSzPct val="100000"/>
              <a:buFont typeface="Wingdings" panose="05000000000000000000" pitchFamily="2" charset="2"/>
              <a:buChar char="§"/>
            </a:pPr>
            <a:r>
              <a:rPr lang="en-US" sz="1800" dirty="0"/>
              <a:t>Biofuels,</a:t>
            </a:r>
          </a:p>
          <a:p>
            <a:pPr marL="612900" lvl="2" indent="-342900">
              <a:spcBef>
                <a:spcPts val="300"/>
              </a:spcBef>
              <a:spcAft>
                <a:spcPts val="300"/>
              </a:spcAft>
              <a:buClr>
                <a:srgbClr val="0070C0"/>
              </a:buClr>
              <a:buSzPct val="100000"/>
              <a:buFont typeface="Wingdings" panose="05000000000000000000" pitchFamily="2" charset="2"/>
              <a:buChar char="§"/>
            </a:pPr>
            <a:r>
              <a:rPr lang="en-US" sz="1800" dirty="0"/>
              <a:t>Advanced </a:t>
            </a:r>
            <a:br>
              <a:rPr lang="en-US" sz="1800" dirty="0"/>
            </a:br>
            <a:r>
              <a:rPr lang="en-US" sz="1800" dirty="0"/>
              <a:t>Nuclear</a:t>
            </a:r>
          </a:p>
          <a:p>
            <a:pPr marL="612900" lvl="2" indent="-342900">
              <a:spcBef>
                <a:spcPts val="300"/>
              </a:spcBef>
              <a:spcAft>
                <a:spcPts val="300"/>
              </a:spcAft>
              <a:buClr>
                <a:srgbClr val="0070C0"/>
              </a:buClr>
              <a:buSzPct val="100000"/>
              <a:buFont typeface="Wingdings" panose="05000000000000000000" pitchFamily="2" charset="2"/>
              <a:buChar char="§"/>
            </a:pPr>
            <a:r>
              <a:rPr lang="en-US" sz="1800" dirty="0"/>
              <a:t>Carbon Capture </a:t>
            </a:r>
            <a:br>
              <a:rPr lang="en-US" sz="1800" dirty="0"/>
            </a:br>
            <a:r>
              <a:rPr lang="en-US" sz="1800" dirty="0"/>
              <a:t>and Storage</a:t>
            </a:r>
          </a:p>
          <a:p>
            <a:pPr marL="612900" lvl="2" indent="-342900">
              <a:spcBef>
                <a:spcPts val="300"/>
              </a:spcBef>
              <a:spcAft>
                <a:spcPts val="300"/>
              </a:spcAft>
              <a:buClr>
                <a:srgbClr val="0070C0"/>
              </a:buClr>
              <a:buSzPct val="100000"/>
              <a:buFont typeface="Wingdings" panose="05000000000000000000" pitchFamily="2" charset="2"/>
              <a:buChar char="§"/>
            </a:pPr>
            <a:r>
              <a:rPr lang="en-US" sz="1800" dirty="0"/>
              <a:t>Next-Generation </a:t>
            </a:r>
            <a:br>
              <a:rPr lang="en-US" sz="1800" dirty="0"/>
            </a:br>
            <a:r>
              <a:rPr lang="en-US" sz="1800" dirty="0"/>
              <a:t>Deep Geothermal </a:t>
            </a:r>
            <a:br>
              <a:rPr lang="en-US" sz="1800" dirty="0"/>
            </a:br>
            <a:r>
              <a:rPr lang="en-US" dirty="0"/>
              <a:t>(8 km deep in NY)</a:t>
            </a:r>
          </a:p>
          <a:p>
            <a:pPr marL="612900" lvl="2" indent="-342900">
              <a:spcBef>
                <a:spcPts val="300"/>
              </a:spcBef>
              <a:spcAft>
                <a:spcPts val="300"/>
              </a:spcAft>
              <a:buClr>
                <a:srgbClr val="0070C0"/>
              </a:buClr>
              <a:buSzPct val="100000"/>
              <a:buFont typeface="Wingdings" panose="05000000000000000000" pitchFamily="2" charset="2"/>
              <a:buChar char="§"/>
            </a:pPr>
            <a:r>
              <a:rPr lang="en-US" sz="1800" dirty="0"/>
              <a:t>Long-Duration </a:t>
            </a:r>
            <a:br>
              <a:rPr lang="en-US" sz="1800" dirty="0"/>
            </a:br>
            <a:r>
              <a:rPr lang="en-US" sz="1800" dirty="0"/>
              <a:t>Energy Storage </a:t>
            </a:r>
          </a:p>
          <a:p>
            <a:pPr marL="612900" lvl="2" indent="-342900">
              <a:spcBef>
                <a:spcPts val="300"/>
              </a:spcBef>
              <a:spcAft>
                <a:spcPts val="300"/>
              </a:spcAft>
              <a:buClr>
                <a:srgbClr val="0070C0"/>
              </a:buClr>
              <a:buSzPct val="100000"/>
              <a:buFont typeface="Wingdings" panose="05000000000000000000" pitchFamily="2" charset="2"/>
              <a:buChar char="§"/>
            </a:pPr>
            <a:r>
              <a:rPr lang="en-US" sz="1800" dirty="0"/>
              <a:t>Virtual Power Plants</a:t>
            </a:r>
          </a:p>
        </p:txBody>
      </p:sp>
      <p:pic>
        <p:nvPicPr>
          <p:cNvPr id="9" name="Picture 8">
            <a:extLst>
              <a:ext uri="{FF2B5EF4-FFF2-40B4-BE49-F238E27FC236}">
                <a16:creationId xmlns:a16="http://schemas.microsoft.com/office/drawing/2014/main" id="{F7267D9A-9887-095D-F222-2D3695D07820}"/>
              </a:ext>
            </a:extLst>
          </p:cNvPr>
          <p:cNvPicPr>
            <a:picLocks noChangeAspect="1"/>
          </p:cNvPicPr>
          <p:nvPr/>
        </p:nvPicPr>
        <p:blipFill>
          <a:blip r:embed="rId3"/>
          <a:stretch>
            <a:fillRect/>
          </a:stretch>
        </p:blipFill>
        <p:spPr>
          <a:xfrm>
            <a:off x="3375102" y="2627072"/>
            <a:ext cx="7595706" cy="2983272"/>
          </a:xfrm>
          <a:prstGeom prst="rect">
            <a:avLst/>
          </a:prstGeom>
        </p:spPr>
      </p:pic>
      <p:sp>
        <p:nvSpPr>
          <p:cNvPr id="10" name="TextBox 9">
            <a:extLst>
              <a:ext uri="{FF2B5EF4-FFF2-40B4-BE49-F238E27FC236}">
                <a16:creationId xmlns:a16="http://schemas.microsoft.com/office/drawing/2014/main" id="{F4E9818F-B585-6D98-21DD-7463FA6A6BB9}"/>
              </a:ext>
            </a:extLst>
          </p:cNvPr>
          <p:cNvSpPr txBox="1"/>
          <p:nvPr/>
        </p:nvSpPr>
        <p:spPr bwMode="auto">
          <a:xfrm>
            <a:off x="4250958" y="5706494"/>
            <a:ext cx="8043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Pathways from Primary Energy Source to Hydrogen to Peaking Power</a:t>
            </a:r>
          </a:p>
        </p:txBody>
      </p:sp>
      <p:pic>
        <p:nvPicPr>
          <p:cNvPr id="11" name="Picture 10">
            <a:extLst>
              <a:ext uri="{FF2B5EF4-FFF2-40B4-BE49-F238E27FC236}">
                <a16:creationId xmlns:a16="http://schemas.microsoft.com/office/drawing/2014/main" id="{2B8803FB-3FF6-45DE-6E80-57A0277594B2}"/>
              </a:ext>
            </a:extLst>
          </p:cNvPr>
          <p:cNvPicPr>
            <a:picLocks noChangeAspect="1"/>
          </p:cNvPicPr>
          <p:nvPr/>
        </p:nvPicPr>
        <p:blipFill>
          <a:blip r:embed="rId4" cstate="email">
            <a:extLst>
              <a:ext uri="{28A0092B-C50C-407E-A947-70E740481C1C}">
                <a14:useLocalDpi xmlns:a14="http://schemas.microsoft.com/office/drawing/2010/main"/>
              </a:ext>
            </a:extLst>
          </a:blip>
          <a:srcRect t="-186"/>
          <a:stretch>
            <a:fillRect/>
          </a:stretch>
        </p:blipFill>
        <p:spPr>
          <a:xfrm>
            <a:off x="10075280" y="198218"/>
            <a:ext cx="1699091" cy="2205838"/>
          </a:xfrm>
          <a:prstGeom prst="rect">
            <a:avLst/>
          </a:prstGeom>
          <a:ln>
            <a:solidFill>
              <a:schemeClr val="accent1"/>
            </a:solidFill>
          </a:ln>
        </p:spPr>
      </p:pic>
      <p:sp>
        <p:nvSpPr>
          <p:cNvPr id="3" name="Footer Placeholder 3">
            <a:extLst>
              <a:ext uri="{FF2B5EF4-FFF2-40B4-BE49-F238E27FC236}">
                <a16:creationId xmlns:a16="http://schemas.microsoft.com/office/drawing/2014/main" id="{8257A73B-F472-D5A6-41D6-2A1420573806}"/>
              </a:ext>
            </a:extLst>
          </p:cNvPr>
          <p:cNvSpPr txBox="1">
            <a:spLocks/>
          </p:cNvSpPr>
          <p:nvPr/>
        </p:nvSpPr>
        <p:spPr>
          <a:xfrm>
            <a:off x="1455896" y="6314074"/>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07467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BFB83B-8657-7DDA-B495-19B247EB5049}"/>
              </a:ext>
            </a:extLst>
          </p:cNvPr>
          <p:cNvSpPr>
            <a:spLocks noGrp="1"/>
          </p:cNvSpPr>
          <p:nvPr>
            <p:ph type="body" sz="quarter" idx="16"/>
          </p:nvPr>
        </p:nvSpPr>
        <p:spPr>
          <a:xfrm>
            <a:off x="575732" y="934215"/>
            <a:ext cx="7981601" cy="5437386"/>
          </a:xfrm>
        </p:spPr>
        <p:txBody>
          <a:bodyPr/>
          <a:lstStyle/>
          <a:p>
            <a:pPr marL="342900" indent="-342900">
              <a:spcBef>
                <a:spcPts val="0"/>
              </a:spcBef>
              <a:spcAft>
                <a:spcPts val="500"/>
              </a:spcAft>
              <a:buClr>
                <a:srgbClr val="0070C0"/>
              </a:buClr>
              <a:buFont typeface="Wingdings" panose="05000000000000000000" pitchFamily="2" charset="2"/>
              <a:buChar char="§"/>
            </a:pPr>
            <a:r>
              <a:rPr lang="en-US" sz="2000" dirty="0">
                <a:cs typeface="Arial"/>
              </a:rPr>
              <a:t>Focus on Delivery</a:t>
            </a:r>
            <a:endParaRPr lang="en-US" dirty="0">
              <a:cs typeface="Arial"/>
            </a:endParaRPr>
          </a:p>
          <a:p>
            <a:pPr marL="342900" indent="-342900">
              <a:spcBef>
                <a:spcPts val="0"/>
              </a:spcBef>
              <a:spcAft>
                <a:spcPts val="500"/>
              </a:spcAft>
              <a:buClr>
                <a:srgbClr val="0070C0"/>
              </a:buClr>
              <a:buFont typeface="Wingdings" panose="05000000000000000000" pitchFamily="2" charset="2"/>
              <a:buChar char="§"/>
            </a:pPr>
            <a:r>
              <a:rPr lang="en-US" sz="2000" dirty="0">
                <a:cs typeface="Arial"/>
              </a:rPr>
              <a:t>Green Hydrogen</a:t>
            </a:r>
            <a:br>
              <a:rPr lang="en-US" sz="2000" dirty="0">
                <a:cs typeface="Arial"/>
              </a:rPr>
            </a:br>
            <a:r>
              <a:rPr lang="en-US" sz="2000" dirty="0">
                <a:cs typeface="Arial"/>
              </a:rPr>
              <a:t>      </a:t>
            </a:r>
            <a:r>
              <a:rPr lang="en-US" sz="2000" b="0" dirty="0">
                <a:cs typeface="Arial"/>
              </a:rPr>
              <a:t>(or other zero carbon e.g., methane </a:t>
            </a:r>
            <a:br>
              <a:rPr lang="en-US" sz="2000" b="0" dirty="0">
                <a:cs typeface="Arial"/>
              </a:rPr>
            </a:br>
            <a:r>
              <a:rPr lang="en-US" sz="2000" b="0" dirty="0">
                <a:cs typeface="Arial"/>
              </a:rPr>
              <a:t>       pyrolysis aka Turquois)</a:t>
            </a:r>
            <a:endParaRPr lang="en-US" sz="2000" dirty="0">
              <a:cs typeface="Arial"/>
            </a:endParaRPr>
          </a:p>
          <a:p>
            <a:pPr marL="342900" indent="-342900">
              <a:spcBef>
                <a:spcPts val="0"/>
              </a:spcBef>
              <a:spcAft>
                <a:spcPts val="500"/>
              </a:spcAft>
              <a:buClr>
                <a:srgbClr val="0070C0"/>
              </a:buClr>
              <a:buFont typeface="Wingdings" panose="05000000000000000000" pitchFamily="2" charset="2"/>
              <a:buChar char="§"/>
            </a:pPr>
            <a:r>
              <a:rPr lang="en-US" sz="2000" dirty="0">
                <a:cs typeface="Arial"/>
              </a:rPr>
              <a:t>Prove the safety case on </a:t>
            </a:r>
            <a:br>
              <a:rPr lang="en-US" sz="2000" dirty="0">
                <a:cs typeface="Arial"/>
              </a:rPr>
            </a:br>
            <a:r>
              <a:rPr lang="en-US" sz="2000" dirty="0">
                <a:cs typeface="Arial"/>
              </a:rPr>
              <a:t>   both sides of the meter</a:t>
            </a:r>
          </a:p>
          <a:p>
            <a:pPr marL="342900" indent="-342900">
              <a:spcBef>
                <a:spcPts val="0"/>
              </a:spcBef>
              <a:spcAft>
                <a:spcPts val="500"/>
              </a:spcAft>
              <a:buClr>
                <a:srgbClr val="0070C0"/>
              </a:buClr>
              <a:buFont typeface="Wingdings" panose="05000000000000000000" pitchFamily="2" charset="2"/>
              <a:buChar char="§"/>
            </a:pPr>
            <a:r>
              <a:rPr lang="en-US" sz="2000" dirty="0">
                <a:cs typeface="Arial"/>
              </a:rPr>
              <a:t>Expand Research &amp; Development</a:t>
            </a:r>
          </a:p>
          <a:p>
            <a:pPr marL="342900" indent="-342900">
              <a:spcBef>
                <a:spcPts val="0"/>
              </a:spcBef>
              <a:spcAft>
                <a:spcPts val="500"/>
              </a:spcAft>
              <a:buClr>
                <a:srgbClr val="0070C0"/>
              </a:buClr>
              <a:buFont typeface="Wingdings" panose="05000000000000000000" pitchFamily="2" charset="2"/>
              <a:buChar char="§"/>
            </a:pPr>
            <a:r>
              <a:rPr lang="en-US" sz="2000" dirty="0">
                <a:cs typeface="Arial"/>
              </a:rPr>
              <a:t>Reinforce the environmental </a:t>
            </a:r>
            <a:br>
              <a:rPr lang="en-US" sz="2000" dirty="0">
                <a:cs typeface="Arial"/>
              </a:rPr>
            </a:br>
            <a:r>
              <a:rPr lang="en-US" sz="2000" dirty="0">
                <a:cs typeface="Arial"/>
              </a:rPr>
              <a:t>      case, continue leak reduction</a:t>
            </a:r>
          </a:p>
          <a:p>
            <a:pPr marL="342900" indent="-342900">
              <a:spcBef>
                <a:spcPts val="0"/>
              </a:spcBef>
              <a:spcAft>
                <a:spcPts val="500"/>
              </a:spcAft>
              <a:buClr>
                <a:srgbClr val="0070C0"/>
              </a:buClr>
              <a:buFont typeface="Wingdings" panose="05000000000000000000" pitchFamily="2" charset="2"/>
              <a:buChar char="§"/>
            </a:pPr>
            <a:r>
              <a:rPr lang="en-US" sz="2000" dirty="0">
                <a:cs typeface="Arial"/>
              </a:rPr>
              <a:t>Improve the economic case </a:t>
            </a:r>
            <a:br>
              <a:rPr lang="en-US" sz="2000" dirty="0">
                <a:cs typeface="Arial"/>
              </a:rPr>
            </a:br>
            <a:r>
              <a:rPr lang="en-US" sz="2000" dirty="0">
                <a:cs typeface="Arial"/>
              </a:rPr>
              <a:t>      compared to electrification</a:t>
            </a:r>
            <a:br>
              <a:rPr lang="en-US" sz="2000" dirty="0">
                <a:cs typeface="Arial"/>
              </a:rPr>
            </a:br>
            <a:r>
              <a:rPr lang="en-US" sz="2000" dirty="0">
                <a:cs typeface="Arial"/>
              </a:rPr>
              <a:t>   </a:t>
            </a:r>
            <a:r>
              <a:rPr lang="en-US" dirty="0">
                <a:cs typeface="Arial"/>
              </a:rPr>
              <a:t>    </a:t>
            </a:r>
            <a:r>
              <a:rPr lang="en-US" b="0" dirty="0">
                <a:cs typeface="Arial"/>
              </a:rPr>
              <a:t>(seek IRA 45V tax credit of $3/kg)</a:t>
            </a:r>
            <a:endParaRPr lang="en-US" dirty="0">
              <a:cs typeface="Arial"/>
            </a:endParaRPr>
          </a:p>
          <a:p>
            <a:pPr marL="342900" indent="-342900">
              <a:spcBef>
                <a:spcPts val="0"/>
              </a:spcBef>
              <a:spcAft>
                <a:spcPts val="500"/>
              </a:spcAft>
              <a:buClr>
                <a:srgbClr val="0070C0"/>
              </a:buClr>
              <a:buFont typeface="Wingdings" panose="05000000000000000000" pitchFamily="2" charset="2"/>
              <a:buChar char="§"/>
            </a:pPr>
            <a:r>
              <a:rPr lang="en-US" sz="2000" dirty="0">
                <a:cs typeface="Arial"/>
              </a:rPr>
              <a:t>Continue to raise public </a:t>
            </a:r>
            <a:br>
              <a:rPr lang="en-US" sz="2000" dirty="0">
                <a:cs typeface="Arial"/>
              </a:rPr>
            </a:br>
            <a:r>
              <a:rPr lang="en-US" sz="2000" dirty="0">
                <a:cs typeface="Arial"/>
              </a:rPr>
              <a:t>      awareness with other utilities</a:t>
            </a:r>
          </a:p>
          <a:p>
            <a:pPr marL="342900" indent="-342900">
              <a:spcBef>
                <a:spcPts val="0"/>
              </a:spcBef>
              <a:spcAft>
                <a:spcPts val="500"/>
              </a:spcAft>
              <a:buClr>
                <a:srgbClr val="0070C0"/>
              </a:buClr>
              <a:buFont typeface="Wingdings" panose="05000000000000000000" pitchFamily="2" charset="2"/>
              <a:buChar char="§"/>
            </a:pPr>
            <a:r>
              <a:rPr lang="en-US" sz="2000" dirty="0">
                <a:cs typeface="Arial"/>
              </a:rPr>
              <a:t>Develop internal capabilities</a:t>
            </a:r>
          </a:p>
          <a:p>
            <a:pPr marL="342900" indent="-342900">
              <a:spcBef>
                <a:spcPts val="0"/>
              </a:spcBef>
              <a:spcAft>
                <a:spcPts val="500"/>
              </a:spcAft>
              <a:buClr>
                <a:srgbClr val="0070C0"/>
              </a:buClr>
              <a:buFont typeface="Wingdings" panose="05000000000000000000" pitchFamily="2" charset="2"/>
              <a:buChar char="§"/>
            </a:pPr>
            <a:r>
              <a:rPr lang="en-US" sz="2000" dirty="0">
                <a:cs typeface="Arial"/>
              </a:rPr>
              <a:t>Support skills development</a:t>
            </a:r>
          </a:p>
        </p:txBody>
      </p:sp>
      <p:sp>
        <p:nvSpPr>
          <p:cNvPr id="4" name="Title 3">
            <a:extLst>
              <a:ext uri="{FF2B5EF4-FFF2-40B4-BE49-F238E27FC236}">
                <a16:creationId xmlns:a16="http://schemas.microsoft.com/office/drawing/2014/main" id="{4D0CD0E4-DA20-153C-BB74-E43E97F81273}"/>
              </a:ext>
            </a:extLst>
          </p:cNvPr>
          <p:cNvSpPr>
            <a:spLocks noGrp="1"/>
          </p:cNvSpPr>
          <p:nvPr>
            <p:ph type="title"/>
          </p:nvPr>
        </p:nvSpPr>
        <p:spPr>
          <a:xfrm>
            <a:off x="575733" y="236892"/>
            <a:ext cx="11040533" cy="698252"/>
          </a:xfrm>
        </p:spPr>
        <p:txBody>
          <a:bodyPr/>
          <a:lstStyle/>
          <a:p>
            <a:r>
              <a:rPr lang="en-US" dirty="0">
                <a:cs typeface="Arial"/>
              </a:rPr>
              <a:t>Hydrogen in National Grid’s Long-Term Plan</a:t>
            </a:r>
            <a:br>
              <a:rPr lang="en-US" dirty="0">
                <a:cs typeface="Arial"/>
              </a:rPr>
            </a:br>
            <a:r>
              <a:rPr lang="en-US" sz="2000" i="1" dirty="0">
                <a:solidFill>
                  <a:srgbClr val="55555A"/>
                </a:solidFill>
                <a:cs typeface="Arial"/>
              </a:rPr>
              <a:t>Prepare </a:t>
            </a:r>
            <a:r>
              <a:rPr lang="en-US" sz="2000" i="1" dirty="0">
                <a:solidFill>
                  <a:srgbClr val="55555A"/>
                </a:solidFill>
                <a:latin typeface="Wingdings"/>
                <a:cs typeface="Arial"/>
                <a:sym typeface="Wingdings"/>
              </a:rPr>
              <a:t>è</a:t>
            </a:r>
            <a:r>
              <a:rPr lang="en-US" sz="2000" i="1" dirty="0">
                <a:solidFill>
                  <a:srgbClr val="55555A"/>
                </a:solidFill>
                <a:cs typeface="Arial"/>
              </a:rPr>
              <a:t> Demonstrate </a:t>
            </a:r>
            <a:r>
              <a:rPr lang="en-US" sz="2000" i="1" dirty="0">
                <a:solidFill>
                  <a:srgbClr val="55555A"/>
                </a:solidFill>
                <a:latin typeface="Wingdings"/>
                <a:cs typeface="Arial"/>
                <a:sym typeface="Wingdings"/>
              </a:rPr>
              <a:t>è</a:t>
            </a:r>
            <a:r>
              <a:rPr lang="en-US" sz="2000" i="1" dirty="0">
                <a:solidFill>
                  <a:srgbClr val="55555A"/>
                </a:solidFill>
                <a:cs typeface="Arial"/>
              </a:rPr>
              <a:t> Transition</a:t>
            </a:r>
            <a:br>
              <a:rPr lang="en-US" dirty="0">
                <a:cs typeface="Arial"/>
              </a:rPr>
            </a:br>
            <a:br>
              <a:rPr lang="en-US" dirty="0">
                <a:cs typeface="Arial"/>
              </a:rPr>
            </a:br>
            <a:endParaRPr lang="en-US" dirty="0"/>
          </a:p>
        </p:txBody>
      </p:sp>
      <p:pic>
        <p:nvPicPr>
          <p:cNvPr id="5" name="Picture 4" descr="A model of a factory&#10;&#10;Description automatically generated">
            <a:extLst>
              <a:ext uri="{FF2B5EF4-FFF2-40B4-BE49-F238E27FC236}">
                <a16:creationId xmlns:a16="http://schemas.microsoft.com/office/drawing/2014/main" id="{11710696-B5C9-1BC0-E4D5-16B5F2486E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8385" y="3503734"/>
            <a:ext cx="5778002" cy="2597981"/>
          </a:xfrm>
          <a:prstGeom prst="rect">
            <a:avLst/>
          </a:prstGeom>
        </p:spPr>
      </p:pic>
      <p:pic>
        <p:nvPicPr>
          <p:cNvPr id="6" name="Picture 5" descr="A blue and black logo&#10;&#10;Description automatically generated">
            <a:extLst>
              <a:ext uri="{FF2B5EF4-FFF2-40B4-BE49-F238E27FC236}">
                <a16:creationId xmlns:a16="http://schemas.microsoft.com/office/drawing/2014/main" id="{9683CA36-466E-A040-2FE1-3100E24C0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2363" y="3745191"/>
            <a:ext cx="1059469" cy="456242"/>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0A2D0F06-BD0D-4590-6D84-3825B44037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7297" y="1081874"/>
            <a:ext cx="1942184" cy="793047"/>
          </a:xfrm>
          <a:prstGeom prst="rect">
            <a:avLst/>
          </a:prstGeom>
        </p:spPr>
      </p:pic>
      <p:pic>
        <p:nvPicPr>
          <p:cNvPr id="9" name="Picture 8" descr="A logo for a company&#10;&#10;Description automatically generated">
            <a:extLst>
              <a:ext uri="{FF2B5EF4-FFF2-40B4-BE49-F238E27FC236}">
                <a16:creationId xmlns:a16="http://schemas.microsoft.com/office/drawing/2014/main" id="{A338D423-665D-90DE-CAB4-B65D3C95C6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3011" y="1894776"/>
            <a:ext cx="1948052" cy="840961"/>
          </a:xfrm>
          <a:prstGeom prst="rect">
            <a:avLst/>
          </a:prstGeom>
        </p:spPr>
      </p:pic>
      <p:pic>
        <p:nvPicPr>
          <p:cNvPr id="10" name="Picture 9">
            <a:extLst>
              <a:ext uri="{FF2B5EF4-FFF2-40B4-BE49-F238E27FC236}">
                <a16:creationId xmlns:a16="http://schemas.microsoft.com/office/drawing/2014/main" id="{BE5D8B19-C293-782E-4C5E-D4E2852FA8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37442" y="974111"/>
            <a:ext cx="1071940" cy="2315339"/>
          </a:xfrm>
          <a:prstGeom prst="rect">
            <a:avLst/>
          </a:prstGeom>
        </p:spPr>
      </p:pic>
      <p:pic>
        <p:nvPicPr>
          <p:cNvPr id="11" name="Picture 10" descr="A person wearing a mask standing next to a machine&#10;&#10;Description automatically generated">
            <a:extLst>
              <a:ext uri="{FF2B5EF4-FFF2-40B4-BE49-F238E27FC236}">
                <a16:creationId xmlns:a16="http://schemas.microsoft.com/office/drawing/2014/main" id="{C4C94991-ADD8-9C7D-495D-7986982AC3C2}"/>
              </a:ext>
            </a:extLst>
          </p:cNvPr>
          <p:cNvPicPr>
            <a:picLocks noChangeAspect="1"/>
          </p:cNvPicPr>
          <p:nvPr/>
        </p:nvPicPr>
        <p:blipFill>
          <a:blip r:embed="rId7"/>
          <a:stretch>
            <a:fillRect/>
          </a:stretch>
        </p:blipFill>
        <p:spPr>
          <a:xfrm>
            <a:off x="8253500" y="974111"/>
            <a:ext cx="1752600" cy="2400300"/>
          </a:xfrm>
          <a:prstGeom prst="rect">
            <a:avLst/>
          </a:prstGeom>
        </p:spPr>
      </p:pic>
      <p:pic>
        <p:nvPicPr>
          <p:cNvPr id="12" name="Picture 11" descr="A white car next to a windmill&#10;&#10;Description automatically generated">
            <a:extLst>
              <a:ext uri="{FF2B5EF4-FFF2-40B4-BE49-F238E27FC236}">
                <a16:creationId xmlns:a16="http://schemas.microsoft.com/office/drawing/2014/main" id="{928A99D8-6E0F-3A30-A525-E3B69E36F6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51347" y="974111"/>
            <a:ext cx="1568199" cy="2331405"/>
          </a:xfrm>
          <a:prstGeom prst="rect">
            <a:avLst/>
          </a:prstGeom>
        </p:spPr>
      </p:pic>
      <p:pic>
        <p:nvPicPr>
          <p:cNvPr id="13" name="Picture 12" descr="A black background with blue text&#10;&#10;Description automatically generated">
            <a:extLst>
              <a:ext uri="{FF2B5EF4-FFF2-40B4-BE49-F238E27FC236}">
                <a16:creationId xmlns:a16="http://schemas.microsoft.com/office/drawing/2014/main" id="{6879247A-5DB7-F595-EA4A-BDC8991D6BD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62094" y="2832732"/>
            <a:ext cx="1751741" cy="490931"/>
          </a:xfrm>
          <a:prstGeom prst="rect">
            <a:avLst/>
          </a:prstGeom>
        </p:spPr>
      </p:pic>
      <p:pic>
        <p:nvPicPr>
          <p:cNvPr id="14" name="Picture 13" descr="A blue and white tiny houses&#10;&#10;Description automatically generated">
            <a:extLst>
              <a:ext uri="{FF2B5EF4-FFF2-40B4-BE49-F238E27FC236}">
                <a16:creationId xmlns:a16="http://schemas.microsoft.com/office/drawing/2014/main" id="{1A26E241-454F-E564-B96C-CD0905874F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86108" y="4952365"/>
            <a:ext cx="1972893" cy="1459618"/>
          </a:xfrm>
          <a:prstGeom prst="rect">
            <a:avLst/>
          </a:prstGeom>
          <a:effectLst>
            <a:outerShdw blurRad="50800" dist="114300" dir="2700000">
              <a:srgbClr val="000000">
                <a:alpha val="40000"/>
              </a:srgbClr>
            </a:outerShdw>
          </a:effectLst>
        </p:spPr>
      </p:pic>
      <p:pic>
        <p:nvPicPr>
          <p:cNvPr id="15" name="Picture 14" descr="A machine on a stand&#10;&#10;Description automatically generated">
            <a:extLst>
              <a:ext uri="{FF2B5EF4-FFF2-40B4-BE49-F238E27FC236}">
                <a16:creationId xmlns:a16="http://schemas.microsoft.com/office/drawing/2014/main" id="{EA8FAD2D-7CAB-899F-2A46-5D4A1D791C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884638" y="3505641"/>
            <a:ext cx="789860" cy="1327986"/>
          </a:xfrm>
          <a:prstGeom prst="rect">
            <a:avLst/>
          </a:prstGeom>
        </p:spPr>
      </p:pic>
      <p:sp>
        <p:nvSpPr>
          <p:cNvPr id="3" name="Footer Placeholder 3">
            <a:extLst>
              <a:ext uri="{FF2B5EF4-FFF2-40B4-BE49-F238E27FC236}">
                <a16:creationId xmlns:a16="http://schemas.microsoft.com/office/drawing/2014/main" id="{E631248F-982A-DA2A-CB41-A0BA4EC73F97}"/>
              </a:ext>
            </a:extLst>
          </p:cNvPr>
          <p:cNvSpPr txBox="1">
            <a:spLocks/>
          </p:cNvSpPr>
          <p:nvPr/>
        </p:nvSpPr>
        <p:spPr>
          <a:xfrm>
            <a:off x="1396495" y="6307154"/>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16" name="Picture 15">
            <a:extLst>
              <a:ext uri="{FF2B5EF4-FFF2-40B4-BE49-F238E27FC236}">
                <a16:creationId xmlns:a16="http://schemas.microsoft.com/office/drawing/2014/main" id="{5B8EA774-F119-E687-D1F9-4F47B4B41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3950412" y="1967667"/>
            <a:ext cx="1232240" cy="643392"/>
          </a:xfrm>
          <a:prstGeom prst="rect">
            <a:avLst/>
          </a:prstGeom>
        </p:spPr>
      </p:pic>
    </p:spTree>
    <p:extLst>
      <p:ext uri="{BB962C8B-B14F-4D97-AF65-F5344CB8AC3E}">
        <p14:creationId xmlns:p14="http://schemas.microsoft.com/office/powerpoint/2010/main" val="13610004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BA90B68-116A-4DBA-96A0-B9BF5B8026CC}"/>
              </a:ext>
            </a:extLst>
          </p:cNvPr>
          <p:cNvSpPr>
            <a:spLocks noGrp="1" noChangeArrowheads="1"/>
          </p:cNvSpPr>
          <p:nvPr>
            <p:ph type="title"/>
          </p:nvPr>
        </p:nvSpPr>
        <p:spPr>
          <a:xfrm>
            <a:off x="445569" y="415720"/>
            <a:ext cx="7875638" cy="346246"/>
          </a:xfrm>
        </p:spPr>
        <p:txBody>
          <a:bodyPr/>
          <a:lstStyle/>
          <a:p>
            <a:r>
              <a:rPr lang="en-US" altLang="en-US" dirty="0"/>
              <a:t>National Grid</a:t>
            </a:r>
          </a:p>
        </p:txBody>
      </p:sp>
      <p:sp>
        <p:nvSpPr>
          <p:cNvPr id="6" name="Rectangle 18">
            <a:extLst>
              <a:ext uri="{FF2B5EF4-FFF2-40B4-BE49-F238E27FC236}">
                <a16:creationId xmlns:a16="http://schemas.microsoft.com/office/drawing/2014/main" id="{EA46AF81-4871-4BFC-99BC-6E53254D8659}"/>
              </a:ext>
            </a:extLst>
          </p:cNvPr>
          <p:cNvSpPr>
            <a:spLocks noChangeArrowheads="1"/>
          </p:cNvSpPr>
          <p:nvPr/>
        </p:nvSpPr>
        <p:spPr bwMode="auto">
          <a:xfrm>
            <a:off x="445568" y="873839"/>
            <a:ext cx="11382637" cy="707886"/>
          </a:xfrm>
          <a:prstGeom prst="rect">
            <a:avLst/>
          </a:prstGeom>
          <a:solidFill>
            <a:srgbClr val="00148C"/>
          </a:solidFill>
          <a:ln w="9525">
            <a:solidFill>
              <a:srgbClr val="0070C0"/>
            </a:solidFill>
            <a:miter lim="800000"/>
            <a:headEnd/>
            <a:tailEnd/>
          </a:ln>
        </p:spPr>
        <p:txBody>
          <a:bodyPr wrap="square">
            <a:spAutoFit/>
          </a:bodyPr>
          <a:lstStyle>
            <a:lvl1pPr>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1pPr>
            <a:lvl2pPr marL="742950" indent="-285750">
              <a:spcAft>
                <a:spcPct val="50000"/>
              </a:spcAft>
              <a:buClr>
                <a:srgbClr val="0079C1"/>
              </a:buClr>
              <a:buFont typeface="Wingdings 2" pitchFamily="18" charset="2"/>
              <a:buChar char="¾"/>
              <a:defRPr sz="2200">
                <a:solidFill>
                  <a:schemeClr val="tx2"/>
                </a:solidFill>
                <a:latin typeface="Arial" pitchFamily="34" charset="0"/>
                <a:ea typeface="ＭＳ Ｐゴシック" pitchFamily="34" charset="-128"/>
              </a:defRPr>
            </a:lvl2pPr>
            <a:lvl3pPr marL="1143000" indent="-228600">
              <a:spcAft>
                <a:spcPct val="50000"/>
              </a:spcAft>
              <a:buClr>
                <a:srgbClr val="0079C1"/>
              </a:buClr>
              <a:buFont typeface="Wingdings 2" pitchFamily="18" charset="2"/>
              <a:buChar char="¾"/>
              <a:defRPr sz="2000">
                <a:solidFill>
                  <a:schemeClr val="tx2"/>
                </a:solidFill>
                <a:latin typeface="Arial" pitchFamily="34" charset="0"/>
                <a:ea typeface="ＭＳ Ｐゴシック" pitchFamily="34" charset="-128"/>
              </a:defRPr>
            </a:lvl3pPr>
            <a:lvl4pPr marL="1600200" indent="-228600">
              <a:spcAft>
                <a:spcPct val="50000"/>
              </a:spcAft>
              <a:buClr>
                <a:srgbClr val="0079C1"/>
              </a:buClr>
              <a:buFont typeface="Wingdings 2" pitchFamily="18" charset="2"/>
              <a:buChar char="¾"/>
              <a:defRPr>
                <a:solidFill>
                  <a:schemeClr val="tx2"/>
                </a:solidFill>
                <a:latin typeface="Arial" pitchFamily="34" charset="0"/>
                <a:ea typeface="ＭＳ Ｐゴシック" pitchFamily="34" charset="-128"/>
              </a:defRPr>
            </a:lvl4pPr>
            <a:lvl5pPr marL="2057400" indent="-228600">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ＭＳ Ｐゴシック" pitchFamily="34" charset="-128"/>
              </a:defRPr>
            </a:lvl9pPr>
          </a:lstStyle>
          <a:p>
            <a:pPr algn="ctr" defTabSz="685800" fontAlgn="base">
              <a:spcBef>
                <a:spcPct val="0"/>
              </a:spcBef>
              <a:spcAft>
                <a:spcPct val="0"/>
              </a:spcAft>
              <a:buClrTx/>
              <a:buNone/>
              <a:defRPr/>
            </a:pPr>
            <a:r>
              <a:rPr lang="en-US" altLang="en-US" sz="2000" b="1" kern="0" dirty="0">
                <a:solidFill>
                  <a:srgbClr val="FFFFFF"/>
                </a:solidFill>
              </a:rPr>
              <a:t>National Grid is one of the world’s largest investor-owned utilities, with more than </a:t>
            </a:r>
          </a:p>
          <a:p>
            <a:pPr algn="ctr" defTabSz="685800" fontAlgn="base">
              <a:spcBef>
                <a:spcPct val="0"/>
              </a:spcBef>
              <a:spcAft>
                <a:spcPct val="0"/>
              </a:spcAft>
              <a:buClrTx/>
              <a:buNone/>
              <a:defRPr/>
            </a:pPr>
            <a:r>
              <a:rPr lang="en-US" altLang="en-US" sz="2000" b="1" kern="0" dirty="0">
                <a:solidFill>
                  <a:srgbClr val="FFFFFF"/>
                </a:solidFill>
              </a:rPr>
              <a:t>7 million gas and electric U.S. customers and 22,000 employees in the U.S. and U.K. </a:t>
            </a:r>
          </a:p>
        </p:txBody>
      </p:sp>
      <p:sp>
        <p:nvSpPr>
          <p:cNvPr id="7" name="TextBox 6">
            <a:extLst>
              <a:ext uri="{FF2B5EF4-FFF2-40B4-BE49-F238E27FC236}">
                <a16:creationId xmlns:a16="http://schemas.microsoft.com/office/drawing/2014/main" id="{C403A582-8C5A-45D9-8C6C-1CB8CB2213F9}"/>
              </a:ext>
            </a:extLst>
          </p:cNvPr>
          <p:cNvSpPr txBox="1"/>
          <p:nvPr/>
        </p:nvSpPr>
        <p:spPr>
          <a:xfrm>
            <a:off x="6387436" y="1625629"/>
            <a:ext cx="5440769" cy="4998804"/>
          </a:xfrm>
          <a:prstGeom prst="rect">
            <a:avLst/>
          </a:prstGeom>
          <a:solidFill>
            <a:schemeClr val="bg1"/>
          </a:solidFill>
        </p:spPr>
        <p:txBody>
          <a:bodyPr wrap="square">
            <a:spAutoFit/>
          </a:bodyPr>
          <a:lstStyle/>
          <a:p>
            <a:pPr defTabSz="685800" fontAlgn="base">
              <a:spcBef>
                <a:spcPct val="0"/>
              </a:spcBef>
              <a:spcAft>
                <a:spcPts val="450"/>
              </a:spcAft>
              <a:buClr>
                <a:srgbClr val="0070C0"/>
              </a:buClr>
              <a:defRPr/>
            </a:pPr>
            <a:r>
              <a:rPr lang="en-US" sz="2400" b="1" kern="0" dirty="0">
                <a:solidFill>
                  <a:srgbClr val="00148C"/>
                </a:solidFill>
                <a:latin typeface="Arial" charset="0"/>
                <a:ea typeface="ＭＳ Ｐゴシック" charset="0"/>
              </a:rPr>
              <a:t>National Grid U.S. by the numbers</a:t>
            </a:r>
          </a:p>
          <a:p>
            <a:pPr algn="ctr" defTabSz="685800" fontAlgn="base">
              <a:spcBef>
                <a:spcPct val="0"/>
              </a:spcBef>
              <a:spcAft>
                <a:spcPts val="450"/>
              </a:spcAft>
              <a:buClr>
                <a:srgbClr val="0070C0"/>
              </a:buClr>
              <a:defRPr/>
            </a:pPr>
            <a:endParaRPr lang="en-US" sz="2400" kern="0" dirty="0">
              <a:solidFill>
                <a:srgbClr val="55555A">
                  <a:lumMod val="85000"/>
                  <a:lumOff val="15000"/>
                </a:srgbClr>
              </a:solidFill>
              <a:latin typeface="Arial" charset="0"/>
              <a:ea typeface="ＭＳ Ｐゴシック" charset="0"/>
            </a:endParaRPr>
          </a:p>
          <a:p>
            <a:pPr marL="342900" indent="-342900" defTabSz="685800" fontAlgn="base">
              <a:spcBef>
                <a:spcPct val="0"/>
              </a:spcBef>
              <a:spcAft>
                <a:spcPts val="900"/>
              </a:spcAft>
              <a:buClr>
                <a:srgbClr val="00148C"/>
              </a:buClr>
              <a:buFont typeface="Wingdings" panose="05000000000000000000" pitchFamily="2" charset="2"/>
              <a:buChar char="§"/>
              <a:defRPr/>
            </a:pPr>
            <a:r>
              <a:rPr lang="en-US" sz="2400" b="1" kern="0" dirty="0">
                <a:solidFill>
                  <a:srgbClr val="00148C"/>
                </a:solidFill>
                <a:latin typeface="Arial" charset="0"/>
                <a:ea typeface="ＭＳ Ｐゴシック" charset="0"/>
              </a:rPr>
              <a:t>3.6 million gas customers</a:t>
            </a:r>
          </a:p>
          <a:p>
            <a:pPr marL="800100" lvl="1" indent="-342900" defTabSz="685800" fontAlgn="base">
              <a:spcBef>
                <a:spcPct val="0"/>
              </a:spcBef>
              <a:spcAft>
                <a:spcPts val="900"/>
              </a:spcAft>
              <a:buClr>
                <a:srgbClr val="00148C"/>
              </a:buClr>
              <a:buFont typeface="Wingdings" panose="05000000000000000000" pitchFamily="2" charset="2"/>
              <a:buChar char="§"/>
              <a:defRPr/>
            </a:pPr>
            <a:r>
              <a:rPr lang="en-US" sz="2400" kern="0" dirty="0">
                <a:solidFill>
                  <a:srgbClr val="00148C"/>
                </a:solidFill>
                <a:latin typeface="Arial" charset="0"/>
                <a:ea typeface="ＭＳ Ｐゴシック" charset="0"/>
              </a:rPr>
              <a:t>Gas network of 35,000 miles of gas distribution pipeline; 490 miles of gas transmission pipeline </a:t>
            </a:r>
          </a:p>
          <a:p>
            <a:pPr marL="342900" indent="-342900" defTabSz="685800" fontAlgn="base">
              <a:spcBef>
                <a:spcPct val="0"/>
              </a:spcBef>
              <a:spcAft>
                <a:spcPts val="900"/>
              </a:spcAft>
              <a:buClr>
                <a:srgbClr val="00148C"/>
              </a:buClr>
              <a:buFont typeface="Wingdings" panose="05000000000000000000" pitchFamily="2" charset="2"/>
              <a:buChar char="§"/>
              <a:defRPr/>
            </a:pPr>
            <a:r>
              <a:rPr lang="en-US" sz="2400" b="1" kern="0" dirty="0">
                <a:solidFill>
                  <a:srgbClr val="00148C"/>
                </a:solidFill>
                <a:latin typeface="Arial" charset="0"/>
                <a:ea typeface="ＭＳ Ｐゴシック" charset="0"/>
              </a:rPr>
              <a:t>3.4 million electric customers</a:t>
            </a:r>
          </a:p>
          <a:p>
            <a:pPr marL="800100" lvl="1" indent="-342900" defTabSz="685800" fontAlgn="base">
              <a:spcBef>
                <a:spcPct val="0"/>
              </a:spcBef>
              <a:spcAft>
                <a:spcPts val="900"/>
              </a:spcAft>
              <a:buClr>
                <a:srgbClr val="00148C"/>
              </a:buClr>
              <a:buFont typeface="Wingdings" panose="05000000000000000000" pitchFamily="2" charset="2"/>
              <a:buChar char="§"/>
              <a:defRPr/>
            </a:pPr>
            <a:r>
              <a:rPr lang="en-US" sz="2400" kern="0" dirty="0">
                <a:solidFill>
                  <a:srgbClr val="00148C"/>
                </a:solidFill>
                <a:latin typeface="Arial" charset="0"/>
                <a:ea typeface="ＭＳ Ｐゴシック" charset="0"/>
              </a:rPr>
              <a:t>Electricity transmission network of 8,800 miles of overhead line; 100 miles of underground cable; 380 transmission substations</a:t>
            </a:r>
          </a:p>
        </p:txBody>
      </p:sp>
      <p:pic>
        <p:nvPicPr>
          <p:cNvPr id="8" name="Picture 2">
            <a:extLst>
              <a:ext uri="{FF2B5EF4-FFF2-40B4-BE49-F238E27FC236}">
                <a16:creationId xmlns:a16="http://schemas.microsoft.com/office/drawing/2014/main" id="{B892119A-D69F-4120-805E-22F5ACADA339}"/>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26743" y="1662249"/>
            <a:ext cx="5453787" cy="459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323B134E-04D0-4816-8A2B-0338203C8E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8901" y="5590580"/>
            <a:ext cx="1151629" cy="52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3">
            <a:extLst>
              <a:ext uri="{FF2B5EF4-FFF2-40B4-BE49-F238E27FC236}">
                <a16:creationId xmlns:a16="http://schemas.microsoft.com/office/drawing/2014/main" id="{C1C5EF76-14A3-067A-DAC9-4B250707E0A1}"/>
              </a:ext>
            </a:extLst>
          </p:cNvPr>
          <p:cNvSpPr txBox="1">
            <a:spLocks/>
          </p:cNvSpPr>
          <p:nvPr/>
        </p:nvSpPr>
        <p:spPr>
          <a:xfrm>
            <a:off x="1411300" y="6315322"/>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400140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11BAB11-2A80-406D-9DBC-06E8B43A2AD1}"/>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 name="Object 5" hidden="1">
                        <a:extLst>
                          <a:ext uri="{FF2B5EF4-FFF2-40B4-BE49-F238E27FC236}">
                            <a16:creationId xmlns:a16="http://schemas.microsoft.com/office/drawing/2014/main" id="{C11BAB11-2A80-406D-9DBC-06E8B43A2AD1}"/>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BCA63C3-76EB-4EE9-BE26-B10857C32070}"/>
              </a:ext>
            </a:extLst>
          </p:cNvPr>
          <p:cNvSpPr/>
          <p:nvPr>
            <p:custDataLst>
              <p:tags r:id="rId2"/>
            </p:custDataLst>
          </p:nvPr>
        </p:nvSpPr>
        <p:spPr bwMode="auto">
          <a:xfrm>
            <a:off x="152400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Aft>
                <a:spcPts val="450"/>
              </a:spcAft>
            </a:pPr>
            <a:endParaRPr lang="en-US" sz="2400" dirty="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a:extLst>
              <a:ext uri="{FF2B5EF4-FFF2-40B4-BE49-F238E27FC236}">
                <a16:creationId xmlns:a16="http://schemas.microsoft.com/office/drawing/2014/main" id="{8199E25D-49F1-42C9-8E63-3080FC6C78FE}"/>
              </a:ext>
            </a:extLst>
          </p:cNvPr>
          <p:cNvSpPr>
            <a:spLocks noGrp="1"/>
          </p:cNvSpPr>
          <p:nvPr>
            <p:ph type="title"/>
          </p:nvPr>
        </p:nvSpPr>
        <p:spPr>
          <a:xfrm>
            <a:off x="412137" y="298625"/>
            <a:ext cx="8280400" cy="776877"/>
          </a:xfrm>
        </p:spPr>
        <p:txBody>
          <a:bodyPr/>
          <a:lstStyle/>
          <a:p>
            <a:r>
              <a:rPr lang="en-US" dirty="0"/>
              <a:t>Where does hydrogen come from?</a:t>
            </a:r>
            <a:br>
              <a:rPr lang="en-US" dirty="0"/>
            </a:br>
            <a:r>
              <a:rPr lang="en-US" dirty="0"/>
              <a:t>Its produced!</a:t>
            </a:r>
          </a:p>
        </p:txBody>
      </p:sp>
      <p:graphicFrame>
        <p:nvGraphicFramePr>
          <p:cNvPr id="9" name="Table 8">
            <a:extLst>
              <a:ext uri="{FF2B5EF4-FFF2-40B4-BE49-F238E27FC236}">
                <a16:creationId xmlns:a16="http://schemas.microsoft.com/office/drawing/2014/main" id="{980DB026-F229-4735-81FB-89017D38E310}"/>
              </a:ext>
            </a:extLst>
          </p:cNvPr>
          <p:cNvGraphicFramePr>
            <a:graphicFrameLocks noGrp="1"/>
          </p:cNvGraphicFramePr>
          <p:nvPr/>
        </p:nvGraphicFramePr>
        <p:xfrm>
          <a:off x="7869895" y="559173"/>
          <a:ext cx="2478954" cy="5639514"/>
        </p:xfrm>
        <a:graphic>
          <a:graphicData uri="http://schemas.openxmlformats.org/drawingml/2006/table">
            <a:tbl>
              <a:tblPr firstRow="1" bandRow="1">
                <a:tableStyleId>{5C22544A-7EE6-4342-B048-85BDC9FD1C3A}</a:tableStyleId>
              </a:tblPr>
              <a:tblGrid>
                <a:gridCol w="1239477">
                  <a:extLst>
                    <a:ext uri="{9D8B030D-6E8A-4147-A177-3AD203B41FA5}">
                      <a16:colId xmlns:a16="http://schemas.microsoft.com/office/drawing/2014/main" val="2233750858"/>
                    </a:ext>
                  </a:extLst>
                </a:gridCol>
                <a:gridCol w="1239477">
                  <a:extLst>
                    <a:ext uri="{9D8B030D-6E8A-4147-A177-3AD203B41FA5}">
                      <a16:colId xmlns:a16="http://schemas.microsoft.com/office/drawing/2014/main" val="2443046072"/>
                    </a:ext>
                  </a:extLst>
                </a:gridCol>
              </a:tblGrid>
              <a:tr h="636116">
                <a:tc>
                  <a:txBody>
                    <a:bodyPr/>
                    <a:lstStyle/>
                    <a:p>
                      <a:pPr algn="ctr"/>
                      <a:r>
                        <a:rPr lang="en-US" dirty="0"/>
                        <a:t>Efficiency, % Energy Conversion</a:t>
                      </a:r>
                    </a:p>
                  </a:txBody>
                  <a:tcPr anchor="ctr"/>
                </a:tc>
                <a:tc>
                  <a:txBody>
                    <a:bodyPr/>
                    <a:lstStyle/>
                    <a:p>
                      <a:pPr algn="ctr"/>
                      <a:r>
                        <a:rPr lang="en-US" dirty="0"/>
                        <a:t>Carbon Intensity, gCO</a:t>
                      </a:r>
                      <a:r>
                        <a:rPr lang="en-US" baseline="-25000" dirty="0"/>
                        <a:t>2</a:t>
                      </a:r>
                      <a:r>
                        <a:rPr lang="en-US" dirty="0"/>
                        <a:t>e/MJ</a:t>
                      </a:r>
                    </a:p>
                  </a:txBody>
                  <a:tcPr anchor="ctr"/>
                </a:tc>
                <a:extLst>
                  <a:ext uri="{0D108BD9-81ED-4DB2-BD59-A6C34878D82A}">
                    <a16:rowId xmlns:a16="http://schemas.microsoft.com/office/drawing/2014/main" val="799363412"/>
                  </a:ext>
                </a:extLst>
              </a:tr>
              <a:tr h="1174023">
                <a:tc>
                  <a:txBody>
                    <a:bodyPr/>
                    <a:lstStyle/>
                    <a:p>
                      <a:pPr algn="ctr"/>
                      <a:r>
                        <a:rPr lang="en-US" sz="2000" dirty="0">
                          <a:solidFill>
                            <a:schemeClr val="tx1"/>
                          </a:solidFill>
                        </a:rPr>
                        <a:t>80-90%</a:t>
                      </a:r>
                    </a:p>
                  </a:txBody>
                  <a:tcPr anchor="ctr"/>
                </a:tc>
                <a:tc>
                  <a:txBody>
                    <a:bodyPr/>
                    <a:lstStyle/>
                    <a:p>
                      <a:pPr algn="ctr"/>
                      <a:r>
                        <a:rPr lang="en-US" sz="2000" dirty="0">
                          <a:solidFill>
                            <a:schemeClr val="tx1"/>
                          </a:solidFill>
                        </a:rPr>
                        <a:t>110</a:t>
                      </a:r>
                    </a:p>
                  </a:txBody>
                  <a:tcPr anchor="ctr"/>
                </a:tc>
                <a:extLst>
                  <a:ext uri="{0D108BD9-81ED-4DB2-BD59-A6C34878D82A}">
                    <a16:rowId xmlns:a16="http://schemas.microsoft.com/office/drawing/2014/main" val="896416391"/>
                  </a:ext>
                </a:extLst>
              </a:tr>
              <a:tr h="1300435">
                <a:tc>
                  <a:txBody>
                    <a:bodyPr/>
                    <a:lstStyle/>
                    <a:p>
                      <a:pPr algn="ctr"/>
                      <a:r>
                        <a:rPr lang="en-US" sz="2000" dirty="0">
                          <a:solidFill>
                            <a:schemeClr val="tx1"/>
                          </a:solidFill>
                        </a:rPr>
                        <a:t>80-90%</a:t>
                      </a:r>
                    </a:p>
                  </a:txBody>
                  <a:tcPr anchor="ctr"/>
                </a:tc>
                <a:tc>
                  <a:txBody>
                    <a:bodyPr/>
                    <a:lstStyle/>
                    <a:p>
                      <a:pPr algn="ctr"/>
                      <a:r>
                        <a:rPr lang="en-US" sz="2000" dirty="0">
                          <a:solidFill>
                            <a:schemeClr val="tx1"/>
                          </a:solidFill>
                        </a:rPr>
                        <a:t>&lt; 20</a:t>
                      </a:r>
                    </a:p>
                  </a:txBody>
                  <a:tcPr anchor="ctr"/>
                </a:tc>
                <a:extLst>
                  <a:ext uri="{0D108BD9-81ED-4DB2-BD59-A6C34878D82A}">
                    <a16:rowId xmlns:a16="http://schemas.microsoft.com/office/drawing/2014/main" val="485442790"/>
                  </a:ext>
                </a:extLst>
              </a:tr>
              <a:tr h="1308192">
                <a:tc>
                  <a:txBody>
                    <a:bodyPr/>
                    <a:lstStyle/>
                    <a:p>
                      <a:pPr marL="0" marR="0" lvl="0" indent="0" algn="ctr" defTabSz="914400" rtl="0" eaLnBrk="1" fontAlgn="base" latinLnBrk="0" hangingPunct="1">
                        <a:lnSpc>
                          <a:spcPct val="100000"/>
                        </a:lnSpc>
                        <a:spcBef>
                          <a:spcPct val="0"/>
                        </a:spcBef>
                        <a:spcAft>
                          <a:spcPts val="600"/>
                        </a:spcAft>
                        <a:buClr>
                          <a:schemeClr val="tx1"/>
                        </a:buClr>
                        <a:buSzTx/>
                        <a:buFontTx/>
                        <a:buNone/>
                        <a:tabLst/>
                        <a:defRPr/>
                      </a:pPr>
                      <a:r>
                        <a:rPr lang="en-US" sz="2000" dirty="0"/>
                        <a:t>57-73%</a:t>
                      </a:r>
                    </a:p>
                  </a:txBody>
                  <a:tcPr anchor="ctr"/>
                </a:tc>
                <a:tc>
                  <a:txBody>
                    <a:bodyPr/>
                    <a:lstStyle/>
                    <a:p>
                      <a:pPr algn="ctr"/>
                      <a:r>
                        <a:rPr lang="en-US" sz="2000" dirty="0">
                          <a:solidFill>
                            <a:schemeClr val="tx1"/>
                          </a:solidFill>
                        </a:rPr>
                        <a:t>~ 0</a:t>
                      </a:r>
                    </a:p>
                  </a:txBody>
                  <a:tcPr anchor="ctr"/>
                </a:tc>
                <a:extLst>
                  <a:ext uri="{0D108BD9-81ED-4DB2-BD59-A6C34878D82A}">
                    <a16:rowId xmlns:a16="http://schemas.microsoft.com/office/drawing/2014/main" val="2993128126"/>
                  </a:ext>
                </a:extLst>
              </a:tr>
              <a:tr h="1216784">
                <a:tc>
                  <a:txBody>
                    <a:bodyPr/>
                    <a:lstStyle/>
                    <a:p>
                      <a:pPr marL="0" marR="0" lvl="0" indent="0" algn="ctr" defTabSz="914400" rtl="0" eaLnBrk="1" fontAlgn="base" latinLnBrk="0" hangingPunct="1">
                        <a:lnSpc>
                          <a:spcPct val="100000"/>
                        </a:lnSpc>
                        <a:spcBef>
                          <a:spcPct val="0"/>
                        </a:spcBef>
                        <a:spcAft>
                          <a:spcPts val="600"/>
                        </a:spcAft>
                        <a:buClr>
                          <a:schemeClr val="tx1"/>
                        </a:buClr>
                        <a:buSzTx/>
                        <a:buFontTx/>
                        <a:buNone/>
                        <a:tabLst/>
                        <a:defRPr/>
                      </a:pPr>
                      <a:r>
                        <a:rPr lang="en-US" sz="2000" dirty="0"/>
                        <a:t>50-64%</a:t>
                      </a:r>
                    </a:p>
                  </a:txBody>
                  <a:tcPr anchor="ctr"/>
                </a:tc>
                <a:tc>
                  <a:txBody>
                    <a:bodyPr/>
                    <a:lstStyle/>
                    <a:p>
                      <a:pPr algn="ctr"/>
                      <a:r>
                        <a:rPr lang="en-US" sz="2000" dirty="0"/>
                        <a:t>~ 0</a:t>
                      </a:r>
                    </a:p>
                  </a:txBody>
                  <a:tcPr anchor="ctr"/>
                </a:tc>
                <a:extLst>
                  <a:ext uri="{0D108BD9-81ED-4DB2-BD59-A6C34878D82A}">
                    <a16:rowId xmlns:a16="http://schemas.microsoft.com/office/drawing/2014/main" val="2242172328"/>
                  </a:ext>
                </a:extLst>
              </a:tr>
            </a:tbl>
          </a:graphicData>
        </a:graphic>
      </p:graphicFrame>
      <p:sp>
        <p:nvSpPr>
          <p:cNvPr id="10" name="Content Placeholder 11">
            <a:extLst>
              <a:ext uri="{FF2B5EF4-FFF2-40B4-BE49-F238E27FC236}">
                <a16:creationId xmlns:a16="http://schemas.microsoft.com/office/drawing/2014/main" id="{674BBF80-D8D2-4EDC-831E-04F98F79F222}"/>
              </a:ext>
            </a:extLst>
          </p:cNvPr>
          <p:cNvSpPr txBox="1">
            <a:spLocks/>
          </p:cNvSpPr>
          <p:nvPr/>
        </p:nvSpPr>
        <p:spPr bwMode="auto">
          <a:xfrm>
            <a:off x="7878937" y="6163562"/>
            <a:ext cx="27730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US" sz="1200" i="1" dirty="0">
                <a:solidFill>
                  <a:schemeClr val="tx1"/>
                </a:solidFill>
              </a:rPr>
              <a:t>Rough Estimates</a:t>
            </a:r>
          </a:p>
        </p:txBody>
      </p:sp>
      <p:sp>
        <p:nvSpPr>
          <p:cNvPr id="7" name="Rectangle 6">
            <a:extLst>
              <a:ext uri="{FF2B5EF4-FFF2-40B4-BE49-F238E27FC236}">
                <a16:creationId xmlns:a16="http://schemas.microsoft.com/office/drawing/2014/main" id="{4F61B55C-41AD-4829-BDDB-52A4EA1C0F6B}"/>
              </a:ext>
            </a:extLst>
          </p:cNvPr>
          <p:cNvSpPr/>
          <p:nvPr/>
        </p:nvSpPr>
        <p:spPr>
          <a:xfrm>
            <a:off x="7576120" y="6324210"/>
            <a:ext cx="2662974" cy="520655"/>
          </a:xfrm>
          <a:prstGeom prst="rect">
            <a:avLst/>
          </a:prstGeom>
        </p:spPr>
        <p:txBody>
          <a:bodyPr wrap="square">
            <a:spAutoFit/>
          </a:bodyPr>
          <a:lstStyle/>
          <a:p>
            <a:pPr>
              <a:spcAft>
                <a:spcPts val="100"/>
              </a:spcAft>
            </a:pPr>
            <a:r>
              <a:rPr lang="en-US" sz="900" i="1" dirty="0"/>
              <a:t>CI based on NREL 2013 H2 Pathways Paper</a:t>
            </a:r>
          </a:p>
          <a:p>
            <a:pPr>
              <a:spcAft>
                <a:spcPts val="100"/>
              </a:spcAft>
            </a:pPr>
            <a:r>
              <a:rPr lang="en-US" sz="900" i="1" dirty="0"/>
              <a:t>Green H2 and P2M conversions from SoCalGas 2015</a:t>
            </a:r>
          </a:p>
        </p:txBody>
      </p:sp>
      <p:pic>
        <p:nvPicPr>
          <p:cNvPr id="125" name="Picture 124">
            <a:extLst>
              <a:ext uri="{FF2B5EF4-FFF2-40B4-BE49-F238E27FC236}">
                <a16:creationId xmlns:a16="http://schemas.microsoft.com/office/drawing/2014/main" id="{675F2F13-2708-4924-8227-D5E5D2C8B6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6049" y="1138264"/>
            <a:ext cx="5987115" cy="5088376"/>
          </a:xfrm>
          <a:prstGeom prst="rect">
            <a:avLst/>
          </a:prstGeom>
        </p:spPr>
      </p:pic>
      <p:sp>
        <p:nvSpPr>
          <p:cNvPr id="11" name="Footer Placeholder 3"/>
          <p:cNvSpPr>
            <a:spLocks noGrp="1"/>
          </p:cNvSpPr>
          <p:nvPr>
            <p:ph type="ftr" sz="quarter" idx="4294967295"/>
          </p:nvPr>
        </p:nvSpPr>
        <p:spPr>
          <a:xfrm>
            <a:off x="1955802" y="4684902"/>
            <a:ext cx="685575" cy="830997"/>
          </a:xfrm>
          <a:prstGeom prst="rect">
            <a:avLst/>
          </a:prstGeom>
        </p:spPr>
        <p:txBody>
          <a:bodyPr/>
          <a:lstStyle/>
          <a:p>
            <a:r>
              <a:rPr lang="en-US" sz="5400" b="1" dirty="0">
                <a:sym typeface="Wingdings" panose="05000000000000000000" pitchFamily="2" charset="2"/>
              </a:rPr>
              <a:t></a:t>
            </a:r>
            <a:endParaRPr lang="en-US" sz="5400" b="1" dirty="0"/>
          </a:p>
        </p:txBody>
      </p:sp>
      <p:sp>
        <p:nvSpPr>
          <p:cNvPr id="4" name="Footer Placeholder 3">
            <a:extLst>
              <a:ext uri="{FF2B5EF4-FFF2-40B4-BE49-F238E27FC236}">
                <a16:creationId xmlns:a16="http://schemas.microsoft.com/office/drawing/2014/main" id="{3BD767E2-1F3A-7BCD-18F8-8BF1C4B4488D}"/>
              </a:ext>
            </a:extLst>
          </p:cNvPr>
          <p:cNvSpPr txBox="1">
            <a:spLocks/>
          </p:cNvSpPr>
          <p:nvPr/>
        </p:nvSpPr>
        <p:spPr>
          <a:xfrm>
            <a:off x="1445184" y="6289402"/>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428906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2205278D-E274-4BD7-8513-C3AC26A17C18}"/>
              </a:ext>
            </a:extLst>
          </p:cNvPr>
          <p:cNvSpPr>
            <a:spLocks noGrp="1"/>
          </p:cNvSpPr>
          <p:nvPr>
            <p:ph idx="1"/>
          </p:nvPr>
        </p:nvSpPr>
        <p:spPr>
          <a:xfrm>
            <a:off x="4416500" y="858788"/>
            <a:ext cx="7199764" cy="1538883"/>
          </a:xfrm>
          <a:ln>
            <a:solidFill>
              <a:schemeClr val="accent1"/>
            </a:solidFill>
          </a:ln>
        </p:spPr>
        <p:txBody>
          <a:bodyPr/>
          <a:lstStyle/>
          <a:p>
            <a:pPr marL="398462" indent="-285750">
              <a:spcBef>
                <a:spcPts val="300"/>
              </a:spcBef>
              <a:spcAft>
                <a:spcPts val="300"/>
              </a:spcAft>
              <a:buClr>
                <a:srgbClr val="0070C0"/>
              </a:buClr>
              <a:buFont typeface="Wingdings" panose="05000000000000000000" pitchFamily="2" charset="2"/>
              <a:buChar char="§"/>
            </a:pPr>
            <a:r>
              <a:rPr lang="en-US" sz="1600" dirty="0">
                <a:solidFill>
                  <a:schemeClr val="tx1"/>
                </a:solidFill>
              </a:rPr>
              <a:t>Time-Varying Resource Assessments</a:t>
            </a:r>
          </a:p>
          <a:p>
            <a:pPr marL="398462" indent="-285750">
              <a:spcBef>
                <a:spcPts val="300"/>
              </a:spcBef>
              <a:spcAft>
                <a:spcPts val="300"/>
              </a:spcAft>
              <a:buClr>
                <a:srgbClr val="0070C0"/>
              </a:buClr>
              <a:buFont typeface="Wingdings" panose="05000000000000000000" pitchFamily="2" charset="2"/>
              <a:buChar char="§"/>
            </a:pPr>
            <a:r>
              <a:rPr lang="en-US" sz="1600" dirty="0">
                <a:solidFill>
                  <a:schemeClr val="tx1"/>
                </a:solidFill>
              </a:rPr>
              <a:t>Pipeline Integrity and End-use Research (HyBlend &amp; HyBlend2)</a:t>
            </a:r>
          </a:p>
          <a:p>
            <a:pPr marL="398462" indent="-285750">
              <a:spcBef>
                <a:spcPts val="300"/>
              </a:spcBef>
              <a:spcAft>
                <a:spcPts val="300"/>
              </a:spcAft>
              <a:buClr>
                <a:srgbClr val="0070C0"/>
              </a:buClr>
              <a:buFont typeface="Wingdings" panose="05000000000000000000" pitchFamily="2" charset="2"/>
              <a:buChar char="§"/>
            </a:pPr>
            <a:r>
              <a:rPr lang="en-US" sz="1600" dirty="0">
                <a:solidFill>
                  <a:schemeClr val="tx1"/>
                </a:solidFill>
              </a:rPr>
              <a:t>Gap Analyses</a:t>
            </a:r>
          </a:p>
          <a:p>
            <a:pPr marL="398462" indent="-285750">
              <a:spcBef>
                <a:spcPts val="300"/>
              </a:spcBef>
              <a:spcAft>
                <a:spcPts val="300"/>
              </a:spcAft>
              <a:buClr>
                <a:srgbClr val="0070C0"/>
              </a:buClr>
              <a:buFont typeface="Wingdings" panose="05000000000000000000" pitchFamily="2" charset="2"/>
              <a:buChar char="§"/>
            </a:pPr>
            <a:r>
              <a:rPr lang="en-US" sz="1600" dirty="0">
                <a:solidFill>
                  <a:schemeClr val="tx1"/>
                </a:solidFill>
              </a:rPr>
              <a:t>Safety Research</a:t>
            </a:r>
          </a:p>
          <a:p>
            <a:pPr marL="398462" indent="-285750">
              <a:spcBef>
                <a:spcPts val="300"/>
              </a:spcBef>
              <a:spcAft>
                <a:spcPts val="300"/>
              </a:spcAft>
              <a:buClr>
                <a:srgbClr val="0070C0"/>
              </a:buClr>
              <a:buFont typeface="Wingdings" panose="05000000000000000000" pitchFamily="2" charset="2"/>
              <a:buChar char="§"/>
            </a:pPr>
            <a:r>
              <a:rPr lang="en-US" sz="1600" dirty="0">
                <a:solidFill>
                  <a:schemeClr val="tx1"/>
                </a:solidFill>
              </a:rPr>
              <a:t>Cost/Benefit Analyses for Multiple Sectors</a:t>
            </a:r>
          </a:p>
        </p:txBody>
      </p:sp>
      <p:sp>
        <p:nvSpPr>
          <p:cNvPr id="2" name="Arrow: Pentagon 1">
            <a:extLst>
              <a:ext uri="{FF2B5EF4-FFF2-40B4-BE49-F238E27FC236}">
                <a16:creationId xmlns:a16="http://schemas.microsoft.com/office/drawing/2014/main" id="{7AE5645F-4DC4-4B2E-8EFC-2AE83136EA1E}"/>
              </a:ext>
            </a:extLst>
          </p:cNvPr>
          <p:cNvSpPr/>
          <p:nvPr/>
        </p:nvSpPr>
        <p:spPr bwMode="auto">
          <a:xfrm>
            <a:off x="575734" y="912650"/>
            <a:ext cx="3137567" cy="1431161"/>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fontAlgn="base">
              <a:spcBef>
                <a:spcPct val="0"/>
              </a:spcBef>
              <a:spcAft>
                <a:spcPts val="450"/>
              </a:spcAft>
              <a:buClr>
                <a:srgbClr val="55555A"/>
              </a:buClr>
              <a:defRPr/>
            </a:pPr>
            <a:r>
              <a:rPr lang="en-US" sz="2400" b="1" kern="0" dirty="0">
                <a:solidFill>
                  <a:srgbClr val="FFFFFF"/>
                </a:solidFill>
                <a:latin typeface="Arial"/>
                <a:ea typeface="ＭＳ Ｐゴシック"/>
                <a:cs typeface="Arial"/>
              </a:rPr>
              <a:t>Preparation</a:t>
            </a:r>
          </a:p>
        </p:txBody>
      </p:sp>
      <p:sp>
        <p:nvSpPr>
          <p:cNvPr id="8" name="Arrow: Pentagon 7">
            <a:extLst>
              <a:ext uri="{FF2B5EF4-FFF2-40B4-BE49-F238E27FC236}">
                <a16:creationId xmlns:a16="http://schemas.microsoft.com/office/drawing/2014/main" id="{325B3E16-A19E-48E0-88CA-618F3BE0C4E9}"/>
              </a:ext>
            </a:extLst>
          </p:cNvPr>
          <p:cNvSpPr/>
          <p:nvPr/>
        </p:nvSpPr>
        <p:spPr bwMode="auto">
          <a:xfrm>
            <a:off x="575734" y="2713419"/>
            <a:ext cx="3330153" cy="1431161"/>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fontAlgn="base">
              <a:spcBef>
                <a:spcPct val="0"/>
              </a:spcBef>
              <a:spcAft>
                <a:spcPts val="450"/>
              </a:spcAft>
              <a:buClr>
                <a:srgbClr val="55555A"/>
              </a:buClr>
              <a:defRPr/>
            </a:pPr>
            <a:r>
              <a:rPr lang="en-US" sz="2400" b="1" kern="0" dirty="0">
                <a:solidFill>
                  <a:srgbClr val="FFFFFF"/>
                </a:solidFill>
                <a:latin typeface="Arial"/>
                <a:ea typeface="ＭＳ Ｐゴシック"/>
                <a:cs typeface="Arial"/>
              </a:rPr>
              <a:t>Demonstration</a:t>
            </a:r>
          </a:p>
        </p:txBody>
      </p:sp>
      <p:sp>
        <p:nvSpPr>
          <p:cNvPr id="9" name="Arrow: Pentagon 8">
            <a:extLst>
              <a:ext uri="{FF2B5EF4-FFF2-40B4-BE49-F238E27FC236}">
                <a16:creationId xmlns:a16="http://schemas.microsoft.com/office/drawing/2014/main" id="{5009C564-C930-4132-931D-BED4072A8565}"/>
              </a:ext>
            </a:extLst>
          </p:cNvPr>
          <p:cNvSpPr/>
          <p:nvPr/>
        </p:nvSpPr>
        <p:spPr bwMode="auto">
          <a:xfrm>
            <a:off x="575734" y="4514188"/>
            <a:ext cx="3087873" cy="1431161"/>
          </a:xfrm>
          <a:prstGeom prst="homePlate">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fontAlgn="base">
              <a:spcBef>
                <a:spcPct val="0"/>
              </a:spcBef>
              <a:spcAft>
                <a:spcPts val="450"/>
              </a:spcAft>
              <a:buClr>
                <a:srgbClr val="55555A"/>
              </a:buClr>
              <a:defRPr/>
            </a:pPr>
            <a:r>
              <a:rPr lang="en-US" sz="2400" b="1" kern="0" dirty="0">
                <a:solidFill>
                  <a:srgbClr val="FFFFFF"/>
                </a:solidFill>
                <a:latin typeface="Arial"/>
                <a:ea typeface="ＭＳ Ｐゴシック"/>
                <a:cs typeface="Arial"/>
              </a:rPr>
              <a:t>Transition</a:t>
            </a:r>
          </a:p>
        </p:txBody>
      </p:sp>
      <p:sp>
        <p:nvSpPr>
          <p:cNvPr id="10" name="Content Placeholder 1">
            <a:extLst>
              <a:ext uri="{FF2B5EF4-FFF2-40B4-BE49-F238E27FC236}">
                <a16:creationId xmlns:a16="http://schemas.microsoft.com/office/drawing/2014/main" id="{A800CEE0-A325-4D9C-99E3-1D65514F8474}"/>
              </a:ext>
            </a:extLst>
          </p:cNvPr>
          <p:cNvSpPr txBox="1">
            <a:spLocks/>
          </p:cNvSpPr>
          <p:nvPr/>
        </p:nvSpPr>
        <p:spPr bwMode="auto">
          <a:xfrm>
            <a:off x="4416501" y="2574919"/>
            <a:ext cx="7199763" cy="17081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350837" indent="-285750">
              <a:spcBef>
                <a:spcPts val="300"/>
              </a:spcBef>
              <a:spcAft>
                <a:spcPts val="300"/>
              </a:spcAft>
              <a:buClr>
                <a:srgbClr val="0070C0"/>
              </a:buClr>
              <a:buFont typeface="Wingdings" panose="05000000000000000000" pitchFamily="2" charset="2"/>
              <a:buChar char="§"/>
              <a:defRPr/>
            </a:pPr>
            <a:r>
              <a:rPr lang="en-US" sz="1600" kern="0" dirty="0">
                <a:solidFill>
                  <a:schemeClr val="tx1"/>
                </a:solidFill>
                <a:latin typeface="Arial"/>
                <a:ea typeface="ＭＳ Ｐゴシック"/>
              </a:rPr>
              <a:t>Blending Demonstrations</a:t>
            </a:r>
          </a:p>
          <a:p>
            <a:pPr marL="620837" lvl="2" indent="-285750">
              <a:spcBef>
                <a:spcPts val="0"/>
              </a:spcBef>
              <a:spcAft>
                <a:spcPts val="0"/>
              </a:spcAft>
              <a:buClr>
                <a:srgbClr val="0070C0"/>
              </a:buClr>
              <a:buFont typeface="Wingdings" panose="05000000000000000000" pitchFamily="2" charset="2"/>
              <a:buChar char="§"/>
              <a:defRPr/>
            </a:pPr>
            <a:r>
              <a:rPr lang="en-US" kern="0" dirty="0">
                <a:solidFill>
                  <a:srgbClr val="55555A"/>
                </a:solidFill>
                <a:latin typeface="Arial"/>
                <a:ea typeface="ＭＳ Ｐゴシック"/>
              </a:rPr>
              <a:t>Local Electrolysis</a:t>
            </a:r>
          </a:p>
          <a:p>
            <a:pPr marL="620837" lvl="2" indent="-285750">
              <a:spcBef>
                <a:spcPts val="0"/>
              </a:spcBef>
              <a:spcAft>
                <a:spcPts val="0"/>
              </a:spcAft>
              <a:buClr>
                <a:srgbClr val="0070C0"/>
              </a:buClr>
              <a:buFont typeface="Wingdings" panose="05000000000000000000" pitchFamily="2" charset="2"/>
              <a:buChar char="§"/>
              <a:defRPr/>
            </a:pPr>
            <a:r>
              <a:rPr lang="en-US" kern="0" dirty="0">
                <a:solidFill>
                  <a:srgbClr val="55555A"/>
                </a:solidFill>
                <a:latin typeface="Arial"/>
                <a:ea typeface="ＭＳ Ｐゴシック"/>
              </a:rPr>
              <a:t>Delivered Hydrogen</a:t>
            </a:r>
          </a:p>
          <a:p>
            <a:pPr marL="350837" indent="-285750">
              <a:spcBef>
                <a:spcPts val="300"/>
              </a:spcBef>
              <a:spcAft>
                <a:spcPts val="300"/>
              </a:spcAft>
              <a:buClr>
                <a:srgbClr val="0070C0"/>
              </a:buClr>
              <a:buFont typeface="Wingdings" panose="05000000000000000000" pitchFamily="2" charset="2"/>
              <a:buChar char="§"/>
              <a:defRPr/>
            </a:pPr>
            <a:r>
              <a:rPr lang="pt-BR" sz="1600" kern="0" dirty="0">
                <a:solidFill>
                  <a:schemeClr val="tx1"/>
                </a:solidFill>
                <a:latin typeface="Arial"/>
                <a:ea typeface="ＭＳ Ｐゴシック"/>
              </a:rPr>
              <a:t>Hydrogen Microgrids (e.g., campuses, 100% H</a:t>
            </a:r>
            <a:r>
              <a:rPr lang="pt-BR" sz="1600" kern="0" baseline="-25000" dirty="0">
                <a:solidFill>
                  <a:schemeClr val="tx1"/>
                </a:solidFill>
                <a:latin typeface="Arial"/>
                <a:ea typeface="ＭＳ Ｐゴシック"/>
              </a:rPr>
              <a:t>2</a:t>
            </a:r>
            <a:r>
              <a:rPr lang="pt-BR" sz="1600" kern="0" dirty="0">
                <a:solidFill>
                  <a:schemeClr val="tx1"/>
                </a:solidFill>
                <a:latin typeface="Arial"/>
                <a:ea typeface="ＭＳ Ｐゴシック"/>
              </a:rPr>
              <a:t>)</a:t>
            </a:r>
            <a:endParaRPr lang="en-US" sz="1600" kern="0" dirty="0">
              <a:solidFill>
                <a:schemeClr val="tx1"/>
              </a:solidFill>
              <a:latin typeface="Arial"/>
              <a:ea typeface="ＭＳ Ｐゴシック"/>
            </a:endParaRPr>
          </a:p>
          <a:p>
            <a:pPr marL="350837" indent="-285750">
              <a:spcBef>
                <a:spcPts val="300"/>
              </a:spcBef>
              <a:spcAft>
                <a:spcPts val="300"/>
              </a:spcAft>
              <a:buClr>
                <a:srgbClr val="0070C0"/>
              </a:buClr>
              <a:buFont typeface="Wingdings" panose="05000000000000000000" pitchFamily="2" charset="2"/>
              <a:buChar char="§"/>
              <a:defRPr/>
            </a:pPr>
            <a:r>
              <a:rPr lang="en-US" sz="1600" kern="0" dirty="0">
                <a:solidFill>
                  <a:schemeClr val="tx1"/>
                </a:solidFill>
                <a:latin typeface="Arial"/>
                <a:ea typeface="ＭＳ Ｐゴシック"/>
              </a:rPr>
              <a:t>Advanced Storage (e.g., Absorbed)</a:t>
            </a:r>
          </a:p>
          <a:p>
            <a:pPr marL="350837" indent="-285750">
              <a:spcBef>
                <a:spcPts val="300"/>
              </a:spcBef>
              <a:spcAft>
                <a:spcPts val="300"/>
              </a:spcAft>
              <a:buClr>
                <a:srgbClr val="0070C0"/>
              </a:buClr>
              <a:buFont typeface="Wingdings" panose="05000000000000000000" pitchFamily="2" charset="2"/>
              <a:buChar char="§"/>
              <a:defRPr/>
            </a:pPr>
            <a:r>
              <a:rPr lang="en-US" sz="1600" kern="0" dirty="0">
                <a:solidFill>
                  <a:schemeClr val="tx1"/>
                </a:solidFill>
                <a:latin typeface="Arial"/>
                <a:ea typeface="ＭＳ Ｐゴシック"/>
              </a:rPr>
              <a:t>High Temperature Applications (e.g., Industrial</a:t>
            </a:r>
            <a:r>
              <a:rPr lang="en-US" sz="1600" kern="0" dirty="0">
                <a:solidFill>
                  <a:srgbClr val="00148C"/>
                </a:solidFill>
                <a:latin typeface="Arial"/>
                <a:ea typeface="ＭＳ Ｐゴシック"/>
              </a:rPr>
              <a:t>)</a:t>
            </a:r>
          </a:p>
        </p:txBody>
      </p:sp>
      <p:sp>
        <p:nvSpPr>
          <p:cNvPr id="11" name="Content Placeholder 1">
            <a:extLst>
              <a:ext uri="{FF2B5EF4-FFF2-40B4-BE49-F238E27FC236}">
                <a16:creationId xmlns:a16="http://schemas.microsoft.com/office/drawing/2014/main" id="{AA22D9BC-A6C5-4011-B889-23EADE7C66F3}"/>
              </a:ext>
            </a:extLst>
          </p:cNvPr>
          <p:cNvSpPr txBox="1">
            <a:spLocks/>
          </p:cNvSpPr>
          <p:nvPr/>
        </p:nvSpPr>
        <p:spPr bwMode="auto">
          <a:xfrm>
            <a:off x="4416501" y="4621909"/>
            <a:ext cx="7199763" cy="12157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403225" indent="-285750">
              <a:spcBef>
                <a:spcPts val="300"/>
              </a:spcBef>
              <a:spcAft>
                <a:spcPts val="300"/>
              </a:spcAft>
              <a:buClr>
                <a:srgbClr val="0070C0"/>
              </a:buClr>
              <a:buFont typeface="Wingdings" panose="05000000000000000000" pitchFamily="2" charset="2"/>
              <a:buChar char="§"/>
              <a:defRPr/>
            </a:pPr>
            <a:r>
              <a:rPr lang="en-US" sz="1600" kern="0" dirty="0">
                <a:solidFill>
                  <a:schemeClr val="tx1"/>
                </a:solidFill>
                <a:latin typeface="Arial"/>
                <a:ea typeface="ＭＳ Ｐゴシック"/>
              </a:rPr>
              <a:t>H</a:t>
            </a:r>
            <a:r>
              <a:rPr lang="en-US" sz="1600" kern="0" baseline="-25000" dirty="0">
                <a:solidFill>
                  <a:schemeClr val="tx1"/>
                </a:solidFill>
                <a:latin typeface="Arial"/>
                <a:ea typeface="ＭＳ Ｐゴシック"/>
              </a:rPr>
              <a:t>2</a:t>
            </a:r>
            <a:r>
              <a:rPr lang="en-US" sz="1600" kern="0" dirty="0">
                <a:solidFill>
                  <a:schemeClr val="tx1"/>
                </a:solidFill>
                <a:latin typeface="Arial"/>
                <a:ea typeface="ＭＳ Ｐゴシック"/>
              </a:rPr>
              <a:t> Readiness Reviews by Sector</a:t>
            </a:r>
          </a:p>
          <a:p>
            <a:pPr marL="403225" indent="-285750">
              <a:spcBef>
                <a:spcPts val="300"/>
              </a:spcBef>
              <a:spcAft>
                <a:spcPts val="300"/>
              </a:spcAft>
              <a:buClr>
                <a:srgbClr val="0070C0"/>
              </a:buClr>
              <a:buFont typeface="Wingdings" panose="05000000000000000000" pitchFamily="2" charset="2"/>
              <a:buChar char="§"/>
              <a:defRPr/>
            </a:pPr>
            <a:r>
              <a:rPr lang="en-US" sz="1600" kern="0" dirty="0">
                <a:solidFill>
                  <a:schemeClr val="tx1"/>
                </a:solidFill>
                <a:latin typeface="Arial"/>
                <a:ea typeface="ＭＳ Ｐゴシック"/>
              </a:rPr>
              <a:t>Support Customer Transitions</a:t>
            </a:r>
          </a:p>
          <a:p>
            <a:pPr marL="673225" lvl="2" indent="-285750">
              <a:spcBef>
                <a:spcPts val="300"/>
              </a:spcBef>
              <a:spcAft>
                <a:spcPts val="300"/>
              </a:spcAft>
              <a:buClr>
                <a:srgbClr val="0070C0"/>
              </a:buClr>
              <a:buFont typeface="Wingdings" panose="05000000000000000000" pitchFamily="2" charset="2"/>
              <a:buChar char="§"/>
              <a:defRPr/>
            </a:pPr>
            <a:r>
              <a:rPr lang="en-US" b="1" kern="0" dirty="0">
                <a:latin typeface="Arial"/>
                <a:ea typeface="ＭＳ Ｐゴシック"/>
              </a:rPr>
              <a:t>De-Blending or Methanation</a:t>
            </a:r>
          </a:p>
          <a:p>
            <a:pPr marL="403225" lvl="1" indent="-285750">
              <a:spcBef>
                <a:spcPts val="300"/>
              </a:spcBef>
              <a:spcAft>
                <a:spcPts val="300"/>
              </a:spcAft>
              <a:buClr>
                <a:srgbClr val="0070C0"/>
              </a:buClr>
              <a:buFont typeface="Wingdings" panose="05000000000000000000" pitchFamily="2" charset="2"/>
              <a:buChar char="§"/>
              <a:defRPr/>
            </a:pPr>
            <a:r>
              <a:rPr lang="en-US" b="1" kern="0" dirty="0">
                <a:latin typeface="Arial"/>
                <a:ea typeface="ＭＳ Ｐゴシック"/>
              </a:rPr>
              <a:t>Codes, Standards &amp; Developer Tools</a:t>
            </a:r>
          </a:p>
        </p:txBody>
      </p:sp>
      <p:sp>
        <p:nvSpPr>
          <p:cNvPr id="12" name="Title 2">
            <a:extLst>
              <a:ext uri="{FF2B5EF4-FFF2-40B4-BE49-F238E27FC236}">
                <a16:creationId xmlns:a16="http://schemas.microsoft.com/office/drawing/2014/main" id="{2CDCADCB-E1AA-46B4-AD27-BD53CB0FA3FF}"/>
              </a:ext>
            </a:extLst>
          </p:cNvPr>
          <p:cNvSpPr>
            <a:spLocks noGrp="1"/>
          </p:cNvSpPr>
          <p:nvPr>
            <p:ph type="title"/>
          </p:nvPr>
        </p:nvSpPr>
        <p:spPr>
          <a:xfrm>
            <a:off x="575735" y="361388"/>
            <a:ext cx="10723636" cy="400612"/>
          </a:xfrm>
        </p:spPr>
        <p:txBody>
          <a:bodyPr vert="horz"/>
          <a:lstStyle/>
          <a:p>
            <a:r>
              <a:rPr lang="en-US" sz="2800" dirty="0"/>
              <a:t>Hydrogen Long-term Planning</a:t>
            </a:r>
          </a:p>
        </p:txBody>
      </p:sp>
      <p:sp>
        <p:nvSpPr>
          <p:cNvPr id="3" name="Footer Placeholder 3">
            <a:extLst>
              <a:ext uri="{FF2B5EF4-FFF2-40B4-BE49-F238E27FC236}">
                <a16:creationId xmlns:a16="http://schemas.microsoft.com/office/drawing/2014/main" id="{4380B2DC-CAD5-B6D4-C7AC-0FD8A5C3ECB9}"/>
              </a:ext>
            </a:extLst>
          </p:cNvPr>
          <p:cNvSpPr txBox="1">
            <a:spLocks/>
          </p:cNvSpPr>
          <p:nvPr/>
        </p:nvSpPr>
        <p:spPr>
          <a:xfrm>
            <a:off x="1372663" y="6314957"/>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2403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7F98B5E-D14D-4764-9EED-6B4DA1E8DEBA}"/>
              </a:ext>
            </a:extLst>
          </p:cNvPr>
          <p:cNvSpPr txBox="1">
            <a:spLocks/>
          </p:cNvSpPr>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ctr" rtl="0" eaLnBrk="1" fontAlgn="base" hangingPunct="1">
              <a:spcBef>
                <a:spcPct val="0"/>
              </a:spcBef>
              <a:spcAft>
                <a:spcPct val="0"/>
              </a:spcAft>
              <a:defRPr sz="45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pPr algn="l"/>
            <a:r>
              <a:rPr lang="en-US" sz="2400" kern="0" dirty="0"/>
              <a:t>Blended Hydrogen - Combustion Properties</a:t>
            </a:r>
          </a:p>
        </p:txBody>
      </p:sp>
      <p:pic>
        <p:nvPicPr>
          <p:cNvPr id="7" name="Picture 6">
            <a:extLst>
              <a:ext uri="{FF2B5EF4-FFF2-40B4-BE49-F238E27FC236}">
                <a16:creationId xmlns:a16="http://schemas.microsoft.com/office/drawing/2014/main" id="{C21CF861-B30D-442F-8671-95467AFFC113}"/>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218546" y="2498709"/>
            <a:ext cx="5403594" cy="2190932"/>
          </a:xfrm>
          <a:prstGeom prst="rect">
            <a:avLst/>
          </a:prstGeom>
        </p:spPr>
      </p:pic>
      <p:pic>
        <p:nvPicPr>
          <p:cNvPr id="9" name="Picture 8">
            <a:extLst>
              <a:ext uri="{FF2B5EF4-FFF2-40B4-BE49-F238E27FC236}">
                <a16:creationId xmlns:a16="http://schemas.microsoft.com/office/drawing/2014/main" id="{C3C41E05-01CB-449C-9B29-1F8A33D8DDF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05266" y="2136708"/>
            <a:ext cx="6275240" cy="3741578"/>
          </a:xfrm>
          <a:prstGeom prst="rect">
            <a:avLst/>
          </a:prstGeom>
        </p:spPr>
      </p:pic>
      <p:sp>
        <p:nvSpPr>
          <p:cNvPr id="10" name="TextBox 9">
            <a:extLst>
              <a:ext uri="{FF2B5EF4-FFF2-40B4-BE49-F238E27FC236}">
                <a16:creationId xmlns:a16="http://schemas.microsoft.com/office/drawing/2014/main" id="{3F188529-EBDA-4B4D-8585-13F78B886E7F}"/>
              </a:ext>
            </a:extLst>
          </p:cNvPr>
          <p:cNvSpPr txBox="1"/>
          <p:nvPr/>
        </p:nvSpPr>
        <p:spPr bwMode="auto">
          <a:xfrm>
            <a:off x="575735" y="6568751"/>
            <a:ext cx="54331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200" b="0" kern="0" dirty="0">
                <a:solidFill>
                  <a:schemeClr val="tx1"/>
                </a:solidFill>
                <a:latin typeface="+mn-lt"/>
                <a:ea typeface="+mn-ea"/>
              </a:rPr>
              <a:t>Data from HyBlend draft literature review</a:t>
            </a:r>
          </a:p>
        </p:txBody>
      </p:sp>
      <p:sp>
        <p:nvSpPr>
          <p:cNvPr id="2" name="Footer Placeholder 3">
            <a:extLst>
              <a:ext uri="{FF2B5EF4-FFF2-40B4-BE49-F238E27FC236}">
                <a16:creationId xmlns:a16="http://schemas.microsoft.com/office/drawing/2014/main" id="{DC247797-E625-90A2-84EC-291772C681FD}"/>
              </a:ext>
            </a:extLst>
          </p:cNvPr>
          <p:cNvSpPr txBox="1">
            <a:spLocks/>
          </p:cNvSpPr>
          <p:nvPr/>
        </p:nvSpPr>
        <p:spPr>
          <a:xfrm>
            <a:off x="1425625" y="6287530"/>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3732031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87843-1ACD-93A6-07AC-A77CC3D5C5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35" y="51762"/>
            <a:ext cx="11837845" cy="6658788"/>
          </a:xfrm>
          <a:prstGeom prst="rect">
            <a:avLst/>
          </a:prstGeom>
        </p:spPr>
      </p:pic>
      <p:sp>
        <p:nvSpPr>
          <p:cNvPr id="8" name="Footer Placeholder 3">
            <a:extLst>
              <a:ext uri="{FF2B5EF4-FFF2-40B4-BE49-F238E27FC236}">
                <a16:creationId xmlns:a16="http://schemas.microsoft.com/office/drawing/2014/main" id="{7D38D4BB-32CF-F9D9-1119-21A4E576C20E}"/>
              </a:ext>
            </a:extLst>
          </p:cNvPr>
          <p:cNvSpPr txBox="1">
            <a:spLocks/>
          </p:cNvSpPr>
          <p:nvPr/>
        </p:nvSpPr>
        <p:spPr>
          <a:xfrm>
            <a:off x="521601" y="6205598"/>
            <a:ext cx="3752119" cy="283219"/>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dirty="0"/>
              <a:t>National Grid </a:t>
            </a:r>
            <a:r>
              <a:rPr lang="en-US" sz="1100" b="0" dirty="0"/>
              <a:t>2026 NGA Gas Operations School</a:t>
            </a:r>
          </a:p>
        </p:txBody>
      </p:sp>
    </p:spTree>
    <p:extLst>
      <p:ext uri="{BB962C8B-B14F-4D97-AF65-F5344CB8AC3E}">
        <p14:creationId xmlns:p14="http://schemas.microsoft.com/office/powerpoint/2010/main" val="147861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49" y="71750"/>
            <a:ext cx="11110914" cy="936000"/>
          </a:xfrm>
        </p:spPr>
        <p:txBody>
          <a:bodyPr/>
          <a:lstStyle/>
          <a:p>
            <a:pPr marL="0" indent="0">
              <a:buNone/>
            </a:pPr>
            <a:r>
              <a:rPr lang="en-GB" sz="2800" dirty="0">
                <a:latin typeface="Arial"/>
              </a:rPr>
              <a:t>Hydrogen Impacts on Metallic Materials </a:t>
            </a:r>
            <a:endParaRPr sz="2800" dirty="0"/>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p:txBody>
      </p:sp>
      <p:pic>
        <p:nvPicPr>
          <p:cNvPr id="9" name="Picture 8">
            <a:extLst>
              <a:ext uri="{FF2B5EF4-FFF2-40B4-BE49-F238E27FC236}">
                <a16:creationId xmlns:a16="http://schemas.microsoft.com/office/drawing/2014/main" id="{29287AB9-688E-B695-D319-4B05FC378197}"/>
              </a:ext>
            </a:extLst>
          </p:cNvPr>
          <p:cNvPicPr>
            <a:picLocks noChangeAspect="1"/>
          </p:cNvPicPr>
          <p:nvPr/>
        </p:nvPicPr>
        <p:blipFill>
          <a:blip r:embed="rId3"/>
          <a:stretch>
            <a:fillRect/>
          </a:stretch>
        </p:blipFill>
        <p:spPr>
          <a:xfrm>
            <a:off x="216535" y="993577"/>
            <a:ext cx="5280311" cy="2996270"/>
          </a:xfrm>
          <a:prstGeom prst="rect">
            <a:avLst/>
          </a:prstGeom>
        </p:spPr>
      </p:pic>
      <p:pic>
        <p:nvPicPr>
          <p:cNvPr id="11" name="Picture 10">
            <a:extLst>
              <a:ext uri="{FF2B5EF4-FFF2-40B4-BE49-F238E27FC236}">
                <a16:creationId xmlns:a16="http://schemas.microsoft.com/office/drawing/2014/main" id="{B3815F83-CDC0-F490-3C7D-9339DF05D97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443935" y="1273743"/>
            <a:ext cx="6716167" cy="2743200"/>
          </a:xfrm>
          <a:prstGeom prst="rect">
            <a:avLst/>
          </a:prstGeom>
        </p:spPr>
      </p:pic>
      <p:sp>
        <p:nvSpPr>
          <p:cNvPr id="12" name="TextBox 11">
            <a:extLst>
              <a:ext uri="{FF2B5EF4-FFF2-40B4-BE49-F238E27FC236}">
                <a16:creationId xmlns:a16="http://schemas.microsoft.com/office/drawing/2014/main" id="{A61F87EC-D9A2-EC3C-984E-017CEC13632B}"/>
              </a:ext>
            </a:extLst>
          </p:cNvPr>
          <p:cNvSpPr txBox="1"/>
          <p:nvPr/>
        </p:nvSpPr>
        <p:spPr>
          <a:xfrm>
            <a:off x="540000" y="685800"/>
            <a:ext cx="4903935" cy="307777"/>
          </a:xfrm>
          <a:prstGeom prst="rect">
            <a:avLst/>
          </a:prstGeom>
          <a:noFill/>
        </p:spPr>
        <p:txBody>
          <a:bodyPr wrap="square" lIns="0" tIns="0" rIns="0" bIns="0" rtlCol="0">
            <a:spAutoFit/>
          </a:bodyPr>
          <a:lstStyle/>
          <a:p>
            <a:pPr algn="l">
              <a:lnSpc>
                <a:spcPct val="100000"/>
              </a:lnSpc>
              <a:spcBef>
                <a:spcPts val="600"/>
              </a:spcBef>
            </a:pPr>
            <a:r>
              <a:rPr lang="en-GB" sz="2000" b="1" dirty="0">
                <a:solidFill>
                  <a:schemeClr val="accent1"/>
                </a:solidFill>
              </a:rPr>
              <a:t>Fracture Toughness (K</a:t>
            </a:r>
            <a:r>
              <a:rPr lang="en-GB" sz="1000" b="1" dirty="0">
                <a:solidFill>
                  <a:schemeClr val="accent1"/>
                </a:solidFill>
              </a:rPr>
              <a:t>IC</a:t>
            </a:r>
            <a:r>
              <a:rPr lang="en-GB" sz="2000" b="1" dirty="0">
                <a:solidFill>
                  <a:schemeClr val="accent1"/>
                </a:solidFill>
              </a:rPr>
              <a:t>)</a:t>
            </a:r>
          </a:p>
        </p:txBody>
      </p:sp>
      <p:sp>
        <p:nvSpPr>
          <p:cNvPr id="13" name="TextBox 12">
            <a:extLst>
              <a:ext uri="{FF2B5EF4-FFF2-40B4-BE49-F238E27FC236}">
                <a16:creationId xmlns:a16="http://schemas.microsoft.com/office/drawing/2014/main" id="{BEF21535-ADF4-B7C7-55BE-7EF7D6575F57}"/>
              </a:ext>
            </a:extLst>
          </p:cNvPr>
          <p:cNvSpPr txBox="1"/>
          <p:nvPr/>
        </p:nvSpPr>
        <p:spPr>
          <a:xfrm>
            <a:off x="6130647" y="699973"/>
            <a:ext cx="4903935" cy="307777"/>
          </a:xfrm>
          <a:prstGeom prst="rect">
            <a:avLst/>
          </a:prstGeom>
          <a:noFill/>
        </p:spPr>
        <p:txBody>
          <a:bodyPr wrap="square" lIns="0" tIns="0" rIns="0" bIns="0" rtlCol="0">
            <a:spAutoFit/>
          </a:bodyPr>
          <a:lstStyle/>
          <a:p>
            <a:pPr algn="l">
              <a:lnSpc>
                <a:spcPct val="100000"/>
              </a:lnSpc>
              <a:spcBef>
                <a:spcPts val="600"/>
              </a:spcBef>
            </a:pPr>
            <a:r>
              <a:rPr lang="en-GB" sz="2000" b="1" dirty="0">
                <a:solidFill>
                  <a:schemeClr val="accent1"/>
                </a:solidFill>
              </a:rPr>
              <a:t>Fatigue Crack Growth Rate (FCGR)</a:t>
            </a:r>
          </a:p>
        </p:txBody>
      </p:sp>
      <p:sp>
        <p:nvSpPr>
          <p:cNvPr id="14" name="TextBox 13">
            <a:extLst>
              <a:ext uri="{FF2B5EF4-FFF2-40B4-BE49-F238E27FC236}">
                <a16:creationId xmlns:a16="http://schemas.microsoft.com/office/drawing/2014/main" id="{E1CD471A-EECE-4DEB-4072-D8BE434719A3}"/>
              </a:ext>
            </a:extLst>
          </p:cNvPr>
          <p:cNvSpPr txBox="1"/>
          <p:nvPr/>
        </p:nvSpPr>
        <p:spPr>
          <a:xfrm>
            <a:off x="197042" y="3940755"/>
            <a:ext cx="5837730" cy="2693045"/>
          </a:xfrm>
          <a:prstGeom prst="rect">
            <a:avLst/>
          </a:prstGeom>
          <a:solidFill>
            <a:schemeClr val="bg1"/>
          </a:solidFill>
        </p:spPr>
        <p:txBody>
          <a:bodyPr wrap="square" lIns="0" tIns="0" rIns="0" bIns="0" rtlCol="0">
            <a:spAutoFit/>
          </a:bodyPr>
          <a:lstStyle/>
          <a:p>
            <a:pPr algn="l">
              <a:lnSpc>
                <a:spcPct val="100000"/>
              </a:lnSpc>
              <a:spcBef>
                <a:spcPts val="600"/>
              </a:spcBef>
            </a:pPr>
            <a:r>
              <a:rPr lang="en-GB" sz="1600" b="1" dirty="0">
                <a:solidFill>
                  <a:schemeClr val="accent1"/>
                </a:solidFill>
              </a:rPr>
              <a:t>Magnitude of HE proportional to partial pressure of Hydrogen, </a:t>
            </a:r>
            <a:r>
              <a:rPr lang="en-GB" sz="1600" dirty="0">
                <a:solidFill>
                  <a:schemeClr val="accent1"/>
                </a:solidFill>
              </a:rPr>
              <a:t>however even relatively small amounts of hydrogen significantly impact toughness properties</a:t>
            </a:r>
          </a:p>
          <a:p>
            <a:pPr algn="l">
              <a:lnSpc>
                <a:spcPct val="100000"/>
              </a:lnSpc>
              <a:spcBef>
                <a:spcPts val="600"/>
              </a:spcBef>
            </a:pPr>
            <a:endParaRPr lang="en-GB" sz="1600" dirty="0">
              <a:solidFill>
                <a:schemeClr val="accent1"/>
              </a:solidFill>
            </a:endParaRPr>
          </a:p>
          <a:p>
            <a:pPr algn="l">
              <a:lnSpc>
                <a:spcPct val="100000"/>
              </a:lnSpc>
              <a:spcBef>
                <a:spcPts val="600"/>
              </a:spcBef>
            </a:pPr>
            <a:r>
              <a:rPr lang="en-GB" sz="1600" dirty="0">
                <a:solidFill>
                  <a:schemeClr val="accent1"/>
                </a:solidFill>
              </a:rPr>
              <a:t>Exact impact is material specific, requiring specialized material testing (Charpy V-notch is not valid); however, conservative assumptions of up to a 50% reduction in lower bound toughness can be made. </a:t>
            </a:r>
          </a:p>
          <a:p>
            <a:pPr algn="l">
              <a:lnSpc>
                <a:spcPct val="100000"/>
              </a:lnSpc>
              <a:spcBef>
                <a:spcPts val="600"/>
              </a:spcBef>
            </a:pPr>
            <a:r>
              <a:rPr lang="en-GB" sz="1600" dirty="0">
                <a:solidFill>
                  <a:schemeClr val="accent1"/>
                </a:solidFill>
              </a:rPr>
              <a:t>For distribution operating conditions, this is a pragmatic solution to validate fitness for service</a:t>
            </a:r>
          </a:p>
        </p:txBody>
      </p:sp>
      <p:sp>
        <p:nvSpPr>
          <p:cNvPr id="15" name="TextBox 14">
            <a:extLst>
              <a:ext uri="{FF2B5EF4-FFF2-40B4-BE49-F238E27FC236}">
                <a16:creationId xmlns:a16="http://schemas.microsoft.com/office/drawing/2014/main" id="{3A20EEB9-E001-0CD1-F86F-D532AFDBE570}"/>
              </a:ext>
            </a:extLst>
          </p:cNvPr>
          <p:cNvSpPr txBox="1"/>
          <p:nvPr/>
        </p:nvSpPr>
        <p:spPr>
          <a:xfrm>
            <a:off x="6157229" y="4067832"/>
            <a:ext cx="5837729" cy="2523768"/>
          </a:xfrm>
          <a:prstGeom prst="rect">
            <a:avLst/>
          </a:prstGeom>
          <a:noFill/>
        </p:spPr>
        <p:txBody>
          <a:bodyPr wrap="square" lIns="0" tIns="0" rIns="0" bIns="0" rtlCol="0">
            <a:spAutoFit/>
          </a:bodyPr>
          <a:lstStyle/>
          <a:p>
            <a:pPr algn="l">
              <a:lnSpc>
                <a:spcPct val="100000"/>
              </a:lnSpc>
              <a:spcBef>
                <a:spcPts val="600"/>
              </a:spcBef>
            </a:pPr>
            <a:r>
              <a:rPr lang="en-GB" sz="1600" dirty="0">
                <a:solidFill>
                  <a:schemeClr val="accent1"/>
                </a:solidFill>
              </a:rPr>
              <a:t>Hydrogen significantly impacts FCGR. In many instances, up to an order of magnitude increase is realistic.</a:t>
            </a:r>
          </a:p>
          <a:p>
            <a:pPr algn="l">
              <a:lnSpc>
                <a:spcPct val="100000"/>
              </a:lnSpc>
              <a:spcBef>
                <a:spcPts val="600"/>
              </a:spcBef>
            </a:pPr>
            <a:endParaRPr lang="en-GB" sz="1600" dirty="0">
              <a:solidFill>
                <a:schemeClr val="accent1"/>
              </a:solidFill>
            </a:endParaRPr>
          </a:p>
          <a:p>
            <a:pPr algn="l">
              <a:lnSpc>
                <a:spcPct val="100000"/>
              </a:lnSpc>
              <a:spcBef>
                <a:spcPts val="600"/>
              </a:spcBef>
            </a:pPr>
            <a:r>
              <a:rPr lang="en-GB" sz="1600" dirty="0">
                <a:solidFill>
                  <a:schemeClr val="accent1"/>
                </a:solidFill>
              </a:rPr>
              <a:t>Exact impact is material specific, requiring specialized material testing; however, conservative assumption of a 10-fold increase can be reasonably made</a:t>
            </a:r>
          </a:p>
          <a:p>
            <a:pPr algn="l">
              <a:lnSpc>
                <a:spcPct val="100000"/>
              </a:lnSpc>
              <a:spcBef>
                <a:spcPts val="600"/>
              </a:spcBef>
            </a:pPr>
            <a:endParaRPr lang="en-GB" sz="1600" dirty="0">
              <a:solidFill>
                <a:schemeClr val="accent1"/>
              </a:solidFill>
            </a:endParaRPr>
          </a:p>
          <a:p>
            <a:pPr algn="l">
              <a:lnSpc>
                <a:spcPct val="100000"/>
              </a:lnSpc>
              <a:spcBef>
                <a:spcPts val="600"/>
              </a:spcBef>
            </a:pPr>
            <a:r>
              <a:rPr lang="en-GB" sz="1600" dirty="0">
                <a:solidFill>
                  <a:schemeClr val="accent1"/>
                </a:solidFill>
              </a:rPr>
              <a:t>For distribution operating conditions, this is a pragmatic solution to validate fitness for service</a:t>
            </a:r>
          </a:p>
        </p:txBody>
      </p:sp>
      <p:grpSp>
        <p:nvGrpSpPr>
          <p:cNvPr id="3" name="Logo">
            <a:extLst>
              <a:ext uri="{FF2B5EF4-FFF2-40B4-BE49-F238E27FC236}">
                <a16:creationId xmlns:a16="http://schemas.microsoft.com/office/drawing/2014/main" id="{09796946-60DF-C090-FAF0-385A42410263}"/>
              </a:ext>
            </a:extLst>
          </p:cNvPr>
          <p:cNvGrpSpPr/>
          <p:nvPr/>
        </p:nvGrpSpPr>
        <p:grpSpPr>
          <a:xfrm>
            <a:off x="10816325" y="145710"/>
            <a:ext cx="1272815" cy="626885"/>
            <a:chOff x="6380216" y="4059273"/>
            <a:chExt cx="2905863" cy="1241045"/>
          </a:xfrm>
        </p:grpSpPr>
        <p:sp>
          <p:nvSpPr>
            <p:cNvPr id="7" name="Freeform: Shape 6">
              <a:extLst>
                <a:ext uri="{FF2B5EF4-FFF2-40B4-BE49-F238E27FC236}">
                  <a16:creationId xmlns:a16="http://schemas.microsoft.com/office/drawing/2014/main" id="{C2DA83BA-CB6D-5114-7561-5AFA0C63E761}"/>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559A42BA-3304-FF7B-020B-79E49064A6E7}"/>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C08B5F8B-EBDE-6EC5-4D1E-DF01D34E012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35C7A323-DEA6-9253-8ADD-8A17238000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C6F69915-CE09-27BD-0145-766BB4328454}"/>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0B4A9FD5-297B-D9AF-E1D8-73D244083E2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19AA-C4BC-F115-8D6A-C9A4618AF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00DA5-DB45-531C-A03F-F1014E4DEEB3}"/>
              </a:ext>
            </a:extLst>
          </p:cNvPr>
          <p:cNvSpPr>
            <a:spLocks noGrp="1"/>
          </p:cNvSpPr>
          <p:nvPr>
            <p:ph type="title" hasCustomPrompt="1"/>
          </p:nvPr>
        </p:nvSpPr>
        <p:spPr>
          <a:xfrm>
            <a:off x="539749" y="71750"/>
            <a:ext cx="11110914" cy="936000"/>
          </a:xfrm>
        </p:spPr>
        <p:txBody>
          <a:bodyPr/>
          <a:lstStyle/>
          <a:p>
            <a:pPr marL="0" indent="0">
              <a:buNone/>
            </a:pPr>
            <a:r>
              <a:rPr lang="en-GB" sz="3200" dirty="0">
                <a:latin typeface="Arial"/>
              </a:rPr>
              <a:t>Hydrogen Impacts on Polymeric Materials </a:t>
            </a:r>
            <a:endParaRPr dirty="0"/>
          </a:p>
        </p:txBody>
      </p:sp>
      <p:sp>
        <p:nvSpPr>
          <p:cNvPr id="4" name="Date Placeholder 3">
            <a:extLst>
              <a:ext uri="{FF2B5EF4-FFF2-40B4-BE49-F238E27FC236}">
                <a16:creationId xmlns:a16="http://schemas.microsoft.com/office/drawing/2014/main" id="{936B496A-4F49-AF4E-FDA1-439F1CA138C5}"/>
              </a:ext>
            </a:extLst>
          </p:cNvPr>
          <p:cNvSpPr>
            <a:spLocks noGrp="1"/>
          </p:cNvSpPr>
          <p:nvPr>
            <p:ph type="dt" sz="half" idx="10"/>
          </p:nvPr>
        </p:nvSpPr>
        <p:spPr>
          <a:xfrm>
            <a:off x="0" y="6858000"/>
            <a:ext cx="0" cy="0"/>
          </a:xfrm>
        </p:spPr>
        <p:txBody>
          <a:bodyPr/>
          <a:lstStyle>
            <a:lvl1pPr>
              <a:defRPr>
                <a:noFill/>
              </a:defRPr>
            </a:lvl1pPr>
          </a:lstStyle>
          <a:p>
            <a:endParaRPr lang="en-GB" dirty="0"/>
          </a:p>
        </p:txBody>
      </p:sp>
      <p:sp>
        <p:nvSpPr>
          <p:cNvPr id="5" name="Footer Placeholder 4">
            <a:extLst>
              <a:ext uri="{FF2B5EF4-FFF2-40B4-BE49-F238E27FC236}">
                <a16:creationId xmlns:a16="http://schemas.microsoft.com/office/drawing/2014/main" id="{29B2B8D6-BA70-C2A1-02B3-1159FE521A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995311-582C-B43A-512D-C7931B358881}"/>
              </a:ext>
            </a:extLst>
          </p:cNvPr>
          <p:cNvSpPr>
            <a:spLocks noGrp="1"/>
          </p:cNvSpPr>
          <p:nvPr>
            <p:ph type="sldNum" sz="quarter" idx="12"/>
          </p:nvPr>
        </p:nvSpPr>
        <p:spPr/>
        <p:txBody>
          <a:bodyPr/>
          <a:lstStyle/>
          <a:p>
            <a:fld id="{5BA07366-CB75-4AA8-9E5B-928B849F427C}" type="slidenum">
              <a:rPr lang="en-GB" smtClean="0"/>
              <a:t>25</a:t>
            </a:fld>
            <a:endParaRPr lang="en-GB" dirty="0"/>
          </a:p>
        </p:txBody>
      </p:sp>
      <p:sp>
        <p:nvSpPr>
          <p:cNvPr id="14" name="TextBox 13">
            <a:extLst>
              <a:ext uri="{FF2B5EF4-FFF2-40B4-BE49-F238E27FC236}">
                <a16:creationId xmlns:a16="http://schemas.microsoft.com/office/drawing/2014/main" id="{0C4593AA-6264-A59A-57DD-7F5277620251}"/>
              </a:ext>
            </a:extLst>
          </p:cNvPr>
          <p:cNvSpPr txBox="1"/>
          <p:nvPr/>
        </p:nvSpPr>
        <p:spPr>
          <a:xfrm>
            <a:off x="8204380" y="1905000"/>
            <a:ext cx="3976242" cy="2523768"/>
          </a:xfrm>
          <a:prstGeom prst="rect">
            <a:avLst/>
          </a:prstGeom>
          <a:solidFill>
            <a:schemeClr val="bg1"/>
          </a:solidFill>
        </p:spPr>
        <p:txBody>
          <a:bodyPr wrap="square" lIns="0" tIns="0" rIns="0" bIns="0" rtlCol="0">
            <a:spAutoFit/>
          </a:bodyPr>
          <a:lstStyle/>
          <a:p>
            <a:pPr algn="l">
              <a:lnSpc>
                <a:spcPct val="100000"/>
              </a:lnSpc>
              <a:spcBef>
                <a:spcPts val="600"/>
              </a:spcBef>
            </a:pPr>
            <a:r>
              <a:rPr lang="en-GB" dirty="0">
                <a:solidFill>
                  <a:srgbClr val="00B050"/>
                </a:solidFill>
              </a:rPr>
              <a:t>Green</a:t>
            </a:r>
            <a:r>
              <a:rPr lang="en-GB" dirty="0">
                <a:solidFill>
                  <a:schemeClr val="accent1"/>
                </a:solidFill>
              </a:rPr>
              <a:t> = Equivalent behaviour to natural gas expected</a:t>
            </a:r>
          </a:p>
          <a:p>
            <a:pPr algn="l">
              <a:lnSpc>
                <a:spcPct val="100000"/>
              </a:lnSpc>
              <a:spcBef>
                <a:spcPts val="600"/>
              </a:spcBef>
            </a:pPr>
            <a:endParaRPr lang="en-GB" dirty="0">
              <a:solidFill>
                <a:schemeClr val="accent1"/>
              </a:solidFill>
            </a:endParaRPr>
          </a:p>
          <a:p>
            <a:pPr algn="l">
              <a:lnSpc>
                <a:spcPct val="100000"/>
              </a:lnSpc>
              <a:spcBef>
                <a:spcPts val="600"/>
              </a:spcBef>
            </a:pPr>
            <a:r>
              <a:rPr lang="en-GB" dirty="0">
                <a:solidFill>
                  <a:srgbClr val="FFC000"/>
                </a:solidFill>
              </a:rPr>
              <a:t>Yellow</a:t>
            </a:r>
            <a:r>
              <a:rPr lang="en-GB" dirty="0">
                <a:solidFill>
                  <a:schemeClr val="accent1"/>
                </a:solidFill>
              </a:rPr>
              <a:t> = Equivalent behaviour to natural gas likely</a:t>
            </a:r>
          </a:p>
          <a:p>
            <a:pPr algn="l">
              <a:lnSpc>
                <a:spcPct val="100000"/>
              </a:lnSpc>
              <a:spcBef>
                <a:spcPts val="600"/>
              </a:spcBef>
            </a:pPr>
            <a:endParaRPr lang="en-GB" dirty="0">
              <a:solidFill>
                <a:schemeClr val="accent1"/>
              </a:solidFill>
            </a:endParaRPr>
          </a:p>
          <a:p>
            <a:pPr algn="l">
              <a:lnSpc>
                <a:spcPct val="100000"/>
              </a:lnSpc>
              <a:spcBef>
                <a:spcPts val="600"/>
              </a:spcBef>
            </a:pPr>
            <a:r>
              <a:rPr lang="en-GB" dirty="0">
                <a:solidFill>
                  <a:srgbClr val="FF0000"/>
                </a:solidFill>
              </a:rPr>
              <a:t>Red</a:t>
            </a:r>
            <a:r>
              <a:rPr lang="en-GB" dirty="0">
                <a:solidFill>
                  <a:schemeClr val="accent1"/>
                </a:solidFill>
              </a:rPr>
              <a:t> = Insufficient evidence to determine equivalence with natural gas</a:t>
            </a:r>
          </a:p>
        </p:txBody>
      </p:sp>
      <p:pic>
        <p:nvPicPr>
          <p:cNvPr id="7" name="Picture 6">
            <a:extLst>
              <a:ext uri="{FF2B5EF4-FFF2-40B4-BE49-F238E27FC236}">
                <a16:creationId xmlns:a16="http://schemas.microsoft.com/office/drawing/2014/main" id="{98E469BA-4B0F-A0BF-4299-DF62A08038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94" y="533400"/>
            <a:ext cx="8140486" cy="6324600"/>
          </a:xfrm>
          <a:prstGeom prst="rect">
            <a:avLst/>
          </a:prstGeom>
        </p:spPr>
      </p:pic>
      <p:grpSp>
        <p:nvGrpSpPr>
          <p:cNvPr id="15" name="Logo">
            <a:extLst>
              <a:ext uri="{FF2B5EF4-FFF2-40B4-BE49-F238E27FC236}">
                <a16:creationId xmlns:a16="http://schemas.microsoft.com/office/drawing/2014/main" id="{68C15204-793B-23ED-CD28-AF3B738B14F9}"/>
              </a:ext>
            </a:extLst>
          </p:cNvPr>
          <p:cNvGrpSpPr/>
          <p:nvPr/>
        </p:nvGrpSpPr>
        <p:grpSpPr>
          <a:xfrm>
            <a:off x="10816325" y="145710"/>
            <a:ext cx="1272815" cy="626885"/>
            <a:chOff x="6380216" y="4059273"/>
            <a:chExt cx="2905863" cy="1241045"/>
          </a:xfrm>
        </p:grpSpPr>
        <p:sp>
          <p:nvSpPr>
            <p:cNvPr id="16" name="Freeform: Shape 15">
              <a:extLst>
                <a:ext uri="{FF2B5EF4-FFF2-40B4-BE49-F238E27FC236}">
                  <a16:creationId xmlns:a16="http://schemas.microsoft.com/office/drawing/2014/main" id="{19D3D534-92C9-24F3-4B27-B42B3DEDF08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39F8B6E7-CA68-0C51-AEDD-6729B69318FB}"/>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A0CDFC0C-92B6-F749-F0E0-E23AAAE082CC}"/>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BF234115-714B-00F1-614B-E773E3C63A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0A862B8A-CDC6-4CD2-5FF1-7BD67CF602A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CA8D4E3A-0D44-DDAB-0E6C-C1086A7E48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47465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83B3-6537-06E9-4A9E-C7EC7E170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9071E9-9BB5-5510-0DB3-FFD4B912E2A4}"/>
              </a:ext>
            </a:extLst>
          </p:cNvPr>
          <p:cNvSpPr>
            <a:spLocks noGrp="1"/>
          </p:cNvSpPr>
          <p:nvPr>
            <p:ph type="title"/>
          </p:nvPr>
        </p:nvSpPr>
        <p:spPr>
          <a:xfrm>
            <a:off x="457200" y="11669"/>
            <a:ext cx="11274552" cy="861774"/>
          </a:xfrm>
        </p:spPr>
        <p:txBody>
          <a:bodyPr/>
          <a:lstStyle/>
          <a:p>
            <a:pPr>
              <a:tabLst>
                <a:tab pos="2459038" algn="l"/>
              </a:tabLst>
              <a:defRPr/>
            </a:pPr>
            <a:r>
              <a:rPr lang="en-US" sz="2800" dirty="0">
                <a:solidFill>
                  <a:srgbClr val="00148C"/>
                </a:solidFill>
              </a:rPr>
              <a:t>Hydrogen and End-Use Equipment</a:t>
            </a:r>
            <a:br>
              <a:rPr lang="en-US" sz="2800" dirty="0">
                <a:solidFill>
                  <a:srgbClr val="00148C"/>
                </a:solidFill>
              </a:rPr>
            </a:br>
            <a:r>
              <a:rPr lang="en-US" sz="2800" dirty="0">
                <a:solidFill>
                  <a:srgbClr val="00148C"/>
                </a:solidFill>
              </a:rPr>
              <a:t>(CHS Best Safety Practice at h2tools.com)</a:t>
            </a:r>
          </a:p>
        </p:txBody>
      </p:sp>
      <p:sp>
        <p:nvSpPr>
          <p:cNvPr id="6" name="Rectangle 5">
            <a:extLst>
              <a:ext uri="{FF2B5EF4-FFF2-40B4-BE49-F238E27FC236}">
                <a16:creationId xmlns:a16="http://schemas.microsoft.com/office/drawing/2014/main" id="{52556224-31AC-9A73-0221-6567A29F752E}"/>
              </a:ext>
            </a:extLst>
          </p:cNvPr>
          <p:cNvSpPr/>
          <p:nvPr/>
        </p:nvSpPr>
        <p:spPr>
          <a:xfrm>
            <a:off x="457200" y="1283917"/>
            <a:ext cx="5159141" cy="2261645"/>
          </a:xfrm>
          <a:prstGeom prst="rect">
            <a:avLst/>
          </a:prstGeom>
          <a:solidFill>
            <a:schemeClr val="bg1"/>
          </a:solidFill>
          <a:ln w="19050">
            <a:solidFill>
              <a:srgbClr val="005B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lacial Indifference" pitchFamily="50" charset="0"/>
              <a:ea typeface="+mn-ea"/>
              <a:cs typeface="+mn-cs"/>
            </a:endParaRPr>
          </a:p>
        </p:txBody>
      </p:sp>
      <p:sp>
        <p:nvSpPr>
          <p:cNvPr id="7" name="Rectangle 6">
            <a:extLst>
              <a:ext uri="{FF2B5EF4-FFF2-40B4-BE49-F238E27FC236}">
                <a16:creationId xmlns:a16="http://schemas.microsoft.com/office/drawing/2014/main" id="{54549EB0-F49C-EE8C-1501-101F198A5CC1}"/>
              </a:ext>
            </a:extLst>
          </p:cNvPr>
          <p:cNvSpPr/>
          <p:nvPr/>
        </p:nvSpPr>
        <p:spPr>
          <a:xfrm rot="5400000">
            <a:off x="2817673" y="-1072280"/>
            <a:ext cx="438191" cy="5159139"/>
          </a:xfrm>
          <a:prstGeom prst="rect">
            <a:avLst/>
          </a:prstGeom>
          <a:solidFill>
            <a:srgbClr val="005B82"/>
          </a:solidFill>
          <a:ln>
            <a:solidFill>
              <a:srgbClr val="005B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9BE27"/>
              </a:solidFill>
              <a:effectLst/>
              <a:uLnTx/>
              <a:uFillTx/>
              <a:latin typeface="Glacial Indifference" pitchFamily="50" charset="0"/>
              <a:ea typeface="+mn-ea"/>
              <a:cs typeface="+mn-cs"/>
            </a:endParaRPr>
          </a:p>
        </p:txBody>
      </p:sp>
      <p:sp>
        <p:nvSpPr>
          <p:cNvPr id="8" name="TextBox 7">
            <a:extLst>
              <a:ext uri="{FF2B5EF4-FFF2-40B4-BE49-F238E27FC236}">
                <a16:creationId xmlns:a16="http://schemas.microsoft.com/office/drawing/2014/main" id="{E6477C2A-5181-39D0-8E1D-9DA26CB5466A}"/>
              </a:ext>
            </a:extLst>
          </p:cNvPr>
          <p:cNvSpPr txBox="1"/>
          <p:nvPr/>
        </p:nvSpPr>
        <p:spPr>
          <a:xfrm>
            <a:off x="896815" y="1322624"/>
            <a:ext cx="4317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lacial Indifference" pitchFamily="50" charset="0"/>
              </a:rPr>
              <a:t>Summary</a:t>
            </a:r>
          </a:p>
        </p:txBody>
      </p:sp>
      <p:pic>
        <p:nvPicPr>
          <p:cNvPr id="10" name="Graphic 9" descr="Document with solid fill">
            <a:extLst>
              <a:ext uri="{FF2B5EF4-FFF2-40B4-BE49-F238E27FC236}">
                <a16:creationId xmlns:a16="http://schemas.microsoft.com/office/drawing/2014/main" id="{9DD35EF3-F8A2-BBF6-8E06-65C15DB75D3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723" y="1283919"/>
            <a:ext cx="438192" cy="438192"/>
          </a:xfrm>
          <a:prstGeom prst="rect">
            <a:avLst/>
          </a:prstGeom>
        </p:spPr>
      </p:pic>
      <p:sp>
        <p:nvSpPr>
          <p:cNvPr id="11" name="TextBox 10">
            <a:extLst>
              <a:ext uri="{FF2B5EF4-FFF2-40B4-BE49-F238E27FC236}">
                <a16:creationId xmlns:a16="http://schemas.microsoft.com/office/drawing/2014/main" id="{9BF20F73-887C-9175-D52D-17F110715DEE}"/>
              </a:ext>
            </a:extLst>
          </p:cNvPr>
          <p:cNvSpPr txBox="1"/>
          <p:nvPr/>
        </p:nvSpPr>
        <p:spPr>
          <a:xfrm>
            <a:off x="457192" y="1729681"/>
            <a:ext cx="5146123"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lacial Indifference" pitchFamily="50" charset="0"/>
                <a:ea typeface="Calibri" pitchFamily="34" charset="-122"/>
                <a:cs typeface="Calibri" pitchFamily="34" charset="-120"/>
              </a:rPr>
              <a:t>0-5% - No concerns or significant performance or emission problems were noted (CSA).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lacial Indifference" pitchFamily="50" charset="0"/>
                <a:ea typeface="Calibri" pitchFamily="34" charset="-122"/>
                <a:cs typeface="Calibri" pitchFamily="34" charset="-120"/>
              </a:rPr>
              <a:t>5%-30% - Blends up to 20% hydrogen are well understood and pose very low risk when used in systems and appliances designed, tested, and certified for natural gas.(ref. NEEA)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Glacial Indifference" pitchFamily="50" charset="0"/>
                <a:ea typeface="Calibri" pitchFamily="34" charset="-122"/>
                <a:cs typeface="Calibri" pitchFamily="34" charset="-120"/>
              </a:rPr>
              <a:t>Above 30% - Technical review required and modifications likely. 100% H2 appliances available (UK). See IGEM/H/1 Edition 2</a:t>
            </a:r>
          </a:p>
        </p:txBody>
      </p:sp>
      <p:grpSp>
        <p:nvGrpSpPr>
          <p:cNvPr id="2" name="Group 1">
            <a:extLst>
              <a:ext uri="{FF2B5EF4-FFF2-40B4-BE49-F238E27FC236}">
                <a16:creationId xmlns:a16="http://schemas.microsoft.com/office/drawing/2014/main" id="{ECA307A4-59F3-478C-928B-3BB05EC52E43}"/>
              </a:ext>
            </a:extLst>
          </p:cNvPr>
          <p:cNvGrpSpPr/>
          <p:nvPr/>
        </p:nvGrpSpPr>
        <p:grpSpPr>
          <a:xfrm>
            <a:off x="457192" y="3701867"/>
            <a:ext cx="5159143" cy="2987691"/>
            <a:chOff x="457192" y="3738229"/>
            <a:chExt cx="5159143" cy="2987691"/>
          </a:xfrm>
        </p:grpSpPr>
        <p:sp>
          <p:nvSpPr>
            <p:cNvPr id="12" name="Rectangle 11">
              <a:extLst>
                <a:ext uri="{FF2B5EF4-FFF2-40B4-BE49-F238E27FC236}">
                  <a16:creationId xmlns:a16="http://schemas.microsoft.com/office/drawing/2014/main" id="{B82BDE34-3A88-3795-6AA8-276A5AFED7C7}"/>
                </a:ext>
              </a:extLst>
            </p:cNvPr>
            <p:cNvSpPr/>
            <p:nvPr/>
          </p:nvSpPr>
          <p:spPr>
            <a:xfrm>
              <a:off x="457194" y="3738229"/>
              <a:ext cx="5159141" cy="2987691"/>
            </a:xfrm>
            <a:prstGeom prst="rect">
              <a:avLst/>
            </a:prstGeom>
            <a:solidFill>
              <a:schemeClr val="bg1"/>
            </a:solidFill>
            <a:ln w="19050">
              <a:solidFill>
                <a:srgbClr val="005B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lacial Indifference" pitchFamily="50" charset="0"/>
                <a:ea typeface="+mn-ea"/>
                <a:cs typeface="+mn-cs"/>
              </a:endParaRPr>
            </a:p>
          </p:txBody>
        </p:sp>
        <p:sp>
          <p:nvSpPr>
            <p:cNvPr id="13" name="Rectangle 12">
              <a:extLst>
                <a:ext uri="{FF2B5EF4-FFF2-40B4-BE49-F238E27FC236}">
                  <a16:creationId xmlns:a16="http://schemas.microsoft.com/office/drawing/2014/main" id="{E281239D-183C-7047-73DB-E8C69B5A16FD}"/>
                </a:ext>
              </a:extLst>
            </p:cNvPr>
            <p:cNvSpPr/>
            <p:nvPr/>
          </p:nvSpPr>
          <p:spPr>
            <a:xfrm rot="5400000">
              <a:off x="2807717" y="1392174"/>
              <a:ext cx="458090" cy="5159139"/>
            </a:xfrm>
            <a:prstGeom prst="rect">
              <a:avLst/>
            </a:prstGeom>
            <a:solidFill>
              <a:srgbClr val="005B82"/>
            </a:solidFill>
            <a:ln>
              <a:solidFill>
                <a:srgbClr val="005B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9BE27"/>
                </a:solidFill>
                <a:effectLst/>
                <a:uLnTx/>
                <a:uFillTx/>
                <a:latin typeface="Glacial Indifference" pitchFamily="50" charset="0"/>
                <a:ea typeface="+mn-ea"/>
                <a:cs typeface="+mn-cs"/>
              </a:endParaRPr>
            </a:p>
          </p:txBody>
        </p:sp>
      </p:grpSp>
      <p:sp>
        <p:nvSpPr>
          <p:cNvPr id="16" name="TextBox 15">
            <a:extLst>
              <a:ext uri="{FF2B5EF4-FFF2-40B4-BE49-F238E27FC236}">
                <a16:creationId xmlns:a16="http://schemas.microsoft.com/office/drawing/2014/main" id="{BB0B5A57-672D-EE71-01EF-C8877A71DC7D}"/>
              </a:ext>
            </a:extLst>
          </p:cNvPr>
          <p:cNvSpPr txBox="1"/>
          <p:nvPr/>
        </p:nvSpPr>
        <p:spPr>
          <a:xfrm>
            <a:off x="496717" y="4208806"/>
            <a:ext cx="4952361" cy="246221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5B82"/>
                </a:solidFill>
                <a:effectLst/>
                <a:uLnTx/>
                <a:uFillTx/>
                <a:latin typeface="Glacial Indifference" pitchFamily="50" charset="0"/>
                <a:ea typeface="Calibri" pitchFamily="34" charset="-122"/>
                <a:cs typeface="Calibri" pitchFamily="34" charset="-120"/>
              </a:rPr>
              <a:t>Blending Impact</a:t>
            </a: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Glacial Indifference" pitchFamily="50" charset="0"/>
                <a:ea typeface="Calibri" pitchFamily="34" charset="-122"/>
                <a:cs typeface="Calibri" pitchFamily="34" charset="-120"/>
              </a:rPr>
              <a:t>Primary safety concerns are flashback and overheating, both rarely observed below a 20% H</a:t>
            </a:r>
            <a:r>
              <a:rPr kumimoji="0" lang="en-US" sz="1400" i="0" u="none" strike="noStrike" kern="1200" cap="none" spc="0" normalizeH="0" baseline="-25000" noProof="0" dirty="0">
                <a:ln>
                  <a:noFill/>
                </a:ln>
                <a:effectLst/>
                <a:uLnTx/>
                <a:uFillTx/>
                <a:latin typeface="Glacial Indifference" pitchFamily="50" charset="0"/>
                <a:ea typeface="Calibri" pitchFamily="34" charset="-122"/>
                <a:cs typeface="Calibri" pitchFamily="34" charset="-120"/>
              </a:rPr>
              <a:t>2</a:t>
            </a:r>
            <a:r>
              <a:rPr kumimoji="0" lang="en-US" sz="1400" i="0" u="none" strike="noStrike" kern="1200" cap="none" spc="0" normalizeH="0" baseline="0" noProof="0" dirty="0">
                <a:ln>
                  <a:noFill/>
                </a:ln>
                <a:effectLst/>
                <a:uLnTx/>
                <a:uFillTx/>
                <a:latin typeface="Glacial Indifference" pitchFamily="50" charset="0"/>
                <a:ea typeface="Calibri" pitchFamily="34" charset="-122"/>
                <a:cs typeface="Calibri" pitchFamily="34" charset="-120"/>
              </a:rPr>
              <a:t> blend rate. Leak rates and indoor air quality are unaffected by blending. Flame luminosity is not a concern below ~75%. Some industrial equipment and internal combustion engines require review.</a:t>
            </a:r>
            <a:endParaRPr kumimoji="0" lang="en-US" sz="1400" b="1" i="0" u="none" strike="noStrike" kern="1200" cap="none" spc="0" normalizeH="0" baseline="0" noProof="0" dirty="0">
              <a:ln>
                <a:noFill/>
              </a:ln>
              <a:solidFill>
                <a:srgbClr val="005B82"/>
              </a:solidFill>
              <a:effectLst/>
              <a:uLnTx/>
              <a:uFillTx/>
              <a:latin typeface="Glacial Indifference" pitchFamily="50" charset="0"/>
              <a:ea typeface="Calibri" pitchFamily="34" charset="-122"/>
              <a:cs typeface="Calibri" pitchFamily="34" charset="-120"/>
            </a:endParaRPr>
          </a:p>
          <a:p>
            <a:pPr marR="0" lvl="0" algn="l"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dirty="0">
              <a:ln>
                <a:noFill/>
              </a:ln>
              <a:solidFill>
                <a:srgbClr val="005B82"/>
              </a:solidFill>
              <a:effectLst/>
              <a:uLnTx/>
              <a:uFillTx/>
              <a:latin typeface="Glacial Indifference" pitchFamily="50" charset="0"/>
              <a:ea typeface="Calibri" pitchFamily="34" charset="-122"/>
              <a:cs typeface="Calibri" pitchFamily="34" charset="-120"/>
            </a:endParaRPr>
          </a:p>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solidFill>
                  <a:srgbClr val="005B82"/>
                </a:solidFill>
                <a:effectLst/>
                <a:uLnTx/>
                <a:uFillTx/>
                <a:latin typeface="Glacial Indifference" pitchFamily="50" charset="0"/>
                <a:ea typeface="Calibri" pitchFamily="34" charset="-122"/>
                <a:cs typeface="Calibri" pitchFamily="34" charset="-120"/>
              </a:rPr>
              <a:t>Codes and Standards</a:t>
            </a: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latin typeface="Glacial Indifference" pitchFamily="50" charset="0"/>
                <a:ea typeface="Calibri" pitchFamily="34" charset="-122"/>
                <a:cs typeface="Calibri" pitchFamily="34" charset="-120"/>
              </a:rPr>
              <a:t>Manufacturers have begun to certify their products for hydrogen blends. Standards updates (e.g., CSA/ANSI Z21, CSA P.17) are in progress.</a:t>
            </a:r>
          </a:p>
        </p:txBody>
      </p:sp>
      <p:sp>
        <p:nvSpPr>
          <p:cNvPr id="24" name="TextBox 23">
            <a:extLst>
              <a:ext uri="{FF2B5EF4-FFF2-40B4-BE49-F238E27FC236}">
                <a16:creationId xmlns:a16="http://schemas.microsoft.com/office/drawing/2014/main" id="{5A5BD8F7-6A65-BDFC-E59D-A0DA9AB56858}"/>
              </a:ext>
            </a:extLst>
          </p:cNvPr>
          <p:cNvSpPr txBox="1"/>
          <p:nvPr/>
        </p:nvSpPr>
        <p:spPr>
          <a:xfrm>
            <a:off x="1046712" y="3750715"/>
            <a:ext cx="51342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Glacial Indifference" pitchFamily="50" charset="0"/>
              </a:rPr>
              <a:t>Key Takeaways</a:t>
            </a:r>
          </a:p>
        </p:txBody>
      </p:sp>
      <p:cxnSp>
        <p:nvCxnSpPr>
          <p:cNvPr id="4" name="Straight Connector 3">
            <a:extLst>
              <a:ext uri="{FF2B5EF4-FFF2-40B4-BE49-F238E27FC236}">
                <a16:creationId xmlns:a16="http://schemas.microsoft.com/office/drawing/2014/main" id="{F10A96FF-AF74-43BD-80D3-675FDD5631E4}"/>
              </a:ext>
            </a:extLst>
          </p:cNvPr>
          <p:cNvCxnSpPr>
            <a:cxnSpLocks/>
          </p:cNvCxnSpPr>
          <p:nvPr/>
        </p:nvCxnSpPr>
        <p:spPr>
          <a:xfrm>
            <a:off x="5960533" y="1175319"/>
            <a:ext cx="0" cy="5514239"/>
          </a:xfrm>
          <a:prstGeom prst="line">
            <a:avLst/>
          </a:prstGeom>
          <a:ln>
            <a:solidFill>
              <a:srgbClr val="71706D"/>
            </a:solidFill>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76DBD68E-CD69-4944-A383-4AAD9851BBC7}"/>
              </a:ext>
            </a:extLst>
          </p:cNvPr>
          <p:cNvSpPr/>
          <p:nvPr/>
        </p:nvSpPr>
        <p:spPr>
          <a:xfrm>
            <a:off x="6304730" y="1283918"/>
            <a:ext cx="5198660" cy="5405640"/>
          </a:xfrm>
          <a:prstGeom prst="rect">
            <a:avLst/>
          </a:prstGeom>
          <a:solidFill>
            <a:schemeClr val="bg1"/>
          </a:solidFill>
          <a:ln w="19050">
            <a:solidFill>
              <a:srgbClr val="6CBC4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lacial Indifference" pitchFamily="50" charset="0"/>
              <a:ea typeface="+mn-ea"/>
              <a:cs typeface="+mn-cs"/>
            </a:endParaRPr>
          </a:p>
        </p:txBody>
      </p:sp>
      <p:sp>
        <p:nvSpPr>
          <p:cNvPr id="31" name="Rectangle 30">
            <a:extLst>
              <a:ext uri="{FF2B5EF4-FFF2-40B4-BE49-F238E27FC236}">
                <a16:creationId xmlns:a16="http://schemas.microsoft.com/office/drawing/2014/main" id="{4159A543-8764-4B46-A9DB-FFFA106EC063}"/>
              </a:ext>
            </a:extLst>
          </p:cNvPr>
          <p:cNvSpPr/>
          <p:nvPr/>
        </p:nvSpPr>
        <p:spPr>
          <a:xfrm rot="5400000">
            <a:off x="8684960" y="-1092040"/>
            <a:ext cx="438191" cy="5198659"/>
          </a:xfrm>
          <a:prstGeom prst="rect">
            <a:avLst/>
          </a:prstGeom>
          <a:solidFill>
            <a:srgbClr val="6CBC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9BE27"/>
              </a:solidFill>
              <a:effectLst/>
              <a:uLnTx/>
              <a:uFillTx/>
              <a:latin typeface="Glacial Indifference" pitchFamily="50" charset="0"/>
              <a:ea typeface="+mn-ea"/>
              <a:cs typeface="+mn-cs"/>
            </a:endParaRPr>
          </a:p>
        </p:txBody>
      </p:sp>
      <p:sp>
        <p:nvSpPr>
          <p:cNvPr id="32" name="TextBox 31">
            <a:extLst>
              <a:ext uri="{FF2B5EF4-FFF2-40B4-BE49-F238E27FC236}">
                <a16:creationId xmlns:a16="http://schemas.microsoft.com/office/drawing/2014/main" id="{08816870-FB6A-4AAB-9C88-C1A359528470}"/>
              </a:ext>
            </a:extLst>
          </p:cNvPr>
          <p:cNvSpPr txBox="1"/>
          <p:nvPr/>
        </p:nvSpPr>
        <p:spPr>
          <a:xfrm>
            <a:off x="6744344" y="1322624"/>
            <a:ext cx="4317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lacial Indifference" pitchFamily="50" charset="0"/>
              </a:rPr>
              <a:t>Best Practices</a:t>
            </a:r>
          </a:p>
        </p:txBody>
      </p:sp>
      <p:sp>
        <p:nvSpPr>
          <p:cNvPr id="34" name="TextBox 33">
            <a:extLst>
              <a:ext uri="{FF2B5EF4-FFF2-40B4-BE49-F238E27FC236}">
                <a16:creationId xmlns:a16="http://schemas.microsoft.com/office/drawing/2014/main" id="{C636AE0D-0EE6-49F0-B4A3-577BDC0DA4D3}"/>
              </a:ext>
            </a:extLst>
          </p:cNvPr>
          <p:cNvSpPr txBox="1"/>
          <p:nvPr/>
        </p:nvSpPr>
        <p:spPr>
          <a:xfrm>
            <a:off x="6344252" y="1840520"/>
            <a:ext cx="5198658" cy="44012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CBC43"/>
                </a:solidFill>
                <a:effectLst/>
                <a:uLnTx/>
                <a:uFillTx/>
                <a:latin typeface="Glacial Indifference" pitchFamily="50" charset="0"/>
              </a:rPr>
              <a:t>Characteristics to Consider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Classes of Combustion (e.g. atmospheric, sealed combustion)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Codes and Standards and End-use Certification (new </a:t>
            </a:r>
            <a:br>
              <a:rPr kumimoji="0" lang="en-US" sz="1400" i="0" u="none" strike="noStrike" kern="1200" cap="none" spc="0" normalizeH="0" baseline="0" noProof="0" dirty="0">
                <a:ln>
                  <a:noFill/>
                </a:ln>
                <a:effectLst/>
                <a:uLnTx/>
                <a:uFillTx/>
                <a:latin typeface="Glacial Indifference" pitchFamily="50" charset="0"/>
              </a:rPr>
            </a:br>
            <a:r>
              <a:rPr kumimoji="0" lang="en-US" sz="1400" i="0" u="none" strike="noStrike" kern="1200" cap="none" spc="0" normalizeH="0" baseline="0" noProof="0" dirty="0">
                <a:ln>
                  <a:noFill/>
                </a:ln>
                <a:effectLst/>
                <a:uLnTx/>
                <a:uFillTx/>
                <a:latin typeface="Glacial Indifference" pitchFamily="50" charset="0"/>
              </a:rPr>
              <a:t>codes, IFGC)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Equipment and Interior Leak Detection​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CBC43"/>
              </a:solidFill>
              <a:effectLst/>
              <a:uLnTx/>
              <a:uFillTx/>
              <a:latin typeface="Glacial Indifference"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CBC43"/>
                </a:solidFill>
                <a:effectLst/>
                <a:uLnTx/>
                <a:uFillTx/>
                <a:latin typeface="Glacial Indifference" pitchFamily="50" charset="0"/>
              </a:rPr>
              <a:t>Technical Parameters for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Non-Utility Piping Compatibility (similar material) </a:t>
            </a:r>
            <a:br>
              <a:rPr kumimoji="0" lang="en-US" sz="1400" i="0" u="none" strike="noStrike" kern="1200" cap="none" spc="0" normalizeH="0" baseline="0" noProof="0" dirty="0">
                <a:ln>
                  <a:noFill/>
                </a:ln>
                <a:effectLst/>
                <a:uLnTx/>
                <a:uFillTx/>
                <a:latin typeface="Glacial Indifference" pitchFamily="50" charset="0"/>
              </a:rPr>
            </a:br>
            <a:r>
              <a:rPr kumimoji="0" lang="en-US" sz="1400" i="0" u="none" strike="noStrike" kern="1200" cap="none" spc="0" normalizeH="0" baseline="0" noProof="0" dirty="0">
                <a:ln>
                  <a:noFill/>
                </a:ln>
                <a:effectLst/>
                <a:uLnTx/>
                <a:uFillTx/>
                <a:latin typeface="Glacial Indifference" pitchFamily="50" charset="0"/>
              </a:rPr>
              <a:t>&amp; Pressure Regulation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Equipment Performance &amp; Efficiency (Analytical </a:t>
            </a:r>
            <a:br>
              <a:rPr kumimoji="0" lang="en-US" sz="1400" i="0" u="none" strike="noStrike" kern="1200" cap="none" spc="0" normalizeH="0" baseline="0" noProof="0" dirty="0">
                <a:ln>
                  <a:noFill/>
                </a:ln>
                <a:effectLst/>
                <a:uLnTx/>
                <a:uFillTx/>
                <a:latin typeface="Glacial Indifference" pitchFamily="50" charset="0"/>
              </a:rPr>
            </a:br>
            <a:r>
              <a:rPr kumimoji="0" lang="en-US" sz="1400" i="0" u="none" strike="noStrike" kern="1200" cap="none" spc="0" normalizeH="0" baseline="0" noProof="0" dirty="0">
                <a:ln>
                  <a:noFill/>
                </a:ln>
                <a:effectLst/>
                <a:uLnTx/>
                <a:uFillTx/>
                <a:latin typeface="Glacial Indifference" pitchFamily="50" charset="0"/>
              </a:rPr>
              <a:t>Tools Available)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Integral Safety Devices (IR, excess flow valve, nuisance </a:t>
            </a:r>
            <a:br>
              <a:rPr kumimoji="0" lang="en-US" sz="1400" i="0" u="none" strike="noStrike" kern="1200" cap="none" spc="0" normalizeH="0" baseline="0" noProof="0" dirty="0">
                <a:ln>
                  <a:noFill/>
                </a:ln>
                <a:effectLst/>
                <a:uLnTx/>
                <a:uFillTx/>
                <a:latin typeface="Glacial Indifference" pitchFamily="50" charset="0"/>
              </a:rPr>
            </a:br>
            <a:r>
              <a:rPr kumimoji="0" lang="en-US" sz="1400" i="0" u="none" strike="noStrike" kern="1200" cap="none" spc="0" normalizeH="0" baseline="0" noProof="0" dirty="0">
                <a:ln>
                  <a:noFill/>
                </a:ln>
                <a:effectLst/>
                <a:uLnTx/>
                <a:uFillTx/>
                <a:latin typeface="Glacial Indifference" pitchFamily="50" charset="0"/>
              </a:rPr>
              <a:t>trips unlikely).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Flue Gas Venting &amp; Local Emissions (e.g. IAQ </a:t>
            </a:r>
            <a:br>
              <a:rPr kumimoji="0" lang="en-US" sz="1400" i="0" u="none" strike="noStrike" kern="1200" cap="none" spc="0" normalizeH="0" baseline="0" noProof="0" dirty="0">
                <a:ln>
                  <a:noFill/>
                </a:ln>
                <a:effectLst/>
                <a:uLnTx/>
                <a:uFillTx/>
                <a:latin typeface="Glacial Indifference" pitchFamily="50" charset="0"/>
              </a:rPr>
            </a:br>
            <a:r>
              <a:rPr kumimoji="0" lang="en-US" sz="1400" i="0" u="none" strike="noStrike" kern="1200" cap="none" spc="0" normalizeH="0" baseline="0" noProof="0" dirty="0">
                <a:ln>
                  <a:noFill/>
                </a:ln>
                <a:effectLst/>
                <a:uLnTx/>
                <a:uFillTx/>
                <a:latin typeface="Glacial Indifference" pitchFamily="50" charset="0"/>
              </a:rPr>
              <a:t>recommend ventilation)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6CBC43"/>
              </a:solidFill>
              <a:effectLst/>
              <a:uLnTx/>
              <a:uFillTx/>
              <a:latin typeface="Glacial Indifference"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CBC43"/>
                </a:solidFill>
                <a:effectLst/>
                <a:uLnTx/>
                <a:uFillTx/>
                <a:latin typeface="Glacial Indifference" pitchFamily="50" charset="0"/>
              </a:rPr>
              <a:t>Equipment Compatibility​ Reviewed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Blend Rates, Service Provider and Inspector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effectLst/>
                <a:uLnTx/>
                <a:uFillTx/>
                <a:latin typeface="Glacial Indifference" pitchFamily="50" charset="0"/>
              </a:rPr>
              <a:t>Automatic Leak Detection and Odorants (no sulfur interactions)</a:t>
            </a:r>
          </a:p>
        </p:txBody>
      </p:sp>
      <p:pic>
        <p:nvPicPr>
          <p:cNvPr id="35" name="Graphic 34" descr="Tools with solid fill">
            <a:extLst>
              <a:ext uri="{FF2B5EF4-FFF2-40B4-BE49-F238E27FC236}">
                <a16:creationId xmlns:a16="http://schemas.microsoft.com/office/drawing/2014/main" id="{D7F49E89-66CF-4529-A4A9-69D9FF6AB6B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7278" y="1283918"/>
            <a:ext cx="420770" cy="420770"/>
          </a:xfrm>
          <a:prstGeom prst="rect">
            <a:avLst/>
          </a:prstGeom>
        </p:spPr>
      </p:pic>
      <p:pic>
        <p:nvPicPr>
          <p:cNvPr id="18" name="Picture 17">
            <a:extLst>
              <a:ext uri="{FF2B5EF4-FFF2-40B4-BE49-F238E27FC236}">
                <a16:creationId xmlns:a16="http://schemas.microsoft.com/office/drawing/2014/main" id="{1544D62F-42F2-481E-9244-CAE8F9F01D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7964" y="3756221"/>
            <a:ext cx="498742" cy="369332"/>
          </a:xfrm>
          <a:prstGeom prst="rect">
            <a:avLst/>
          </a:prstGeom>
        </p:spPr>
      </p:pic>
      <p:sp>
        <p:nvSpPr>
          <p:cNvPr id="21" name="Slide Number Placeholder 3">
            <a:extLst>
              <a:ext uri="{FF2B5EF4-FFF2-40B4-BE49-F238E27FC236}">
                <a16:creationId xmlns:a16="http://schemas.microsoft.com/office/drawing/2014/main" id="{0F04740D-1CB4-4103-849D-DB02249D4C7F}"/>
              </a:ext>
            </a:extLst>
          </p:cNvPr>
          <p:cNvSpPr txBox="1">
            <a:spLocks/>
          </p:cNvSpPr>
          <p:nvPr/>
        </p:nvSpPr>
        <p:spPr>
          <a:xfrm>
            <a:off x="11823192" y="6203175"/>
            <a:ext cx="365760" cy="457200"/>
          </a:xfrm>
          <a:prstGeom prst="rect">
            <a:avLst/>
          </a:prstGeom>
        </p:spPr>
        <p:txBody>
          <a:bodyPr lIns="0" bIns="0" anchor="b" anchorCtr="0">
            <a:normAutofit/>
          </a:bodyPr>
          <a:lstStyle>
            <a:defPPr>
              <a:defRPr lang="en-US"/>
            </a:defPPr>
            <a:lvl1pPr marL="0" algn="l" defTabSz="457200" rtl="0" eaLnBrk="1" latinLnBrk="0" hangingPunct="1">
              <a:defRPr sz="900" b="0" i="0" kern="1200">
                <a:solidFill>
                  <a:srgbClr val="6FBE53"/>
                </a:solidFill>
                <a:latin typeface="Century Gothic" panose="020B0502020202020204" pitchFamily="34" charset="0"/>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A505DBE7-0ACF-E348-BBE2-A615BCE1D797}" type="slidenum">
              <a:rPr kumimoji="0" lang="en-US" sz="900" b="0" i="0" u="none" strike="noStrike" kern="1200" cap="none" spc="0" normalizeH="0" baseline="0" noProof="0" smtClean="0">
                <a:ln>
                  <a:noFill/>
                </a:ln>
                <a:solidFill>
                  <a:srgbClr val="6FBE53"/>
                </a:solidFill>
                <a:effectLst/>
                <a:uLnTx/>
                <a:uFillTx/>
                <a:latin typeface="Century Gothic" panose="020B0502020202020204" pitchFamily="34" charset="0"/>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6FBE53"/>
              </a:solidFill>
              <a:effectLst/>
              <a:uLnTx/>
              <a:uFillTx/>
              <a:latin typeface="Century Gothic" panose="020B0502020202020204" pitchFamily="34" charset="0"/>
              <a:ea typeface="+mn-ea"/>
              <a:cs typeface="Arial"/>
            </a:endParaRPr>
          </a:p>
        </p:txBody>
      </p:sp>
      <p:pic>
        <p:nvPicPr>
          <p:cNvPr id="5" name="Picture 4">
            <a:extLst>
              <a:ext uri="{FF2B5EF4-FFF2-40B4-BE49-F238E27FC236}">
                <a16:creationId xmlns:a16="http://schemas.microsoft.com/office/drawing/2014/main" id="{B0DE5A55-0A8D-C833-3835-26FEAC719D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92423" y="132089"/>
            <a:ext cx="1913649" cy="794267"/>
          </a:xfrm>
          <a:prstGeom prst="rect">
            <a:avLst/>
          </a:prstGeom>
        </p:spPr>
      </p:pic>
    </p:spTree>
    <p:extLst>
      <p:ext uri="{BB962C8B-B14F-4D97-AF65-F5344CB8AC3E}">
        <p14:creationId xmlns:p14="http://schemas.microsoft.com/office/powerpoint/2010/main" val="1684701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C1FA8-4407-4E15-8112-3938B5B730DF}"/>
              </a:ext>
            </a:extLst>
          </p:cNvPr>
          <p:cNvSpPr>
            <a:spLocks noGrp="1"/>
          </p:cNvSpPr>
          <p:nvPr>
            <p:ph type="title"/>
          </p:nvPr>
        </p:nvSpPr>
        <p:spPr>
          <a:xfrm>
            <a:off x="410547" y="315855"/>
            <a:ext cx="8280400" cy="369332"/>
          </a:xfrm>
        </p:spPr>
        <p:txBody>
          <a:bodyPr/>
          <a:lstStyle/>
          <a:p>
            <a:r>
              <a:rPr lang="en-US" dirty="0"/>
              <a:t>Transitioning to Hydrogen - Putting it All Together</a:t>
            </a:r>
          </a:p>
        </p:txBody>
      </p:sp>
      <p:sp>
        <p:nvSpPr>
          <p:cNvPr id="5" name="Content Placeholder 2">
            <a:extLst>
              <a:ext uri="{FF2B5EF4-FFF2-40B4-BE49-F238E27FC236}">
                <a16:creationId xmlns:a16="http://schemas.microsoft.com/office/drawing/2014/main" id="{E8E39C21-33DC-43D2-B6DB-A30DC11221D0}"/>
              </a:ext>
            </a:extLst>
          </p:cNvPr>
          <p:cNvSpPr>
            <a:spLocks noGrp="1"/>
          </p:cNvSpPr>
          <p:nvPr>
            <p:ph idx="1"/>
          </p:nvPr>
        </p:nvSpPr>
        <p:spPr>
          <a:xfrm>
            <a:off x="410547" y="868145"/>
            <a:ext cx="10257453" cy="5539978"/>
          </a:xfrm>
        </p:spPr>
        <p:txBody>
          <a:bodyPr/>
          <a:lstStyle/>
          <a:p>
            <a:pPr marL="342900" indent="-342900">
              <a:spcBef>
                <a:spcPts val="0"/>
              </a:spcBef>
              <a:spcAft>
                <a:spcPts val="0"/>
              </a:spcAft>
              <a:buClr>
                <a:srgbClr val="0070C0"/>
              </a:buClr>
              <a:buFont typeface="Wingdings" panose="05000000000000000000" pitchFamily="2" charset="2"/>
              <a:buChar char="§"/>
            </a:pPr>
            <a:r>
              <a:rPr lang="en-US" sz="2400" dirty="0"/>
              <a:t>New GHG and NO</a:t>
            </a:r>
            <a:r>
              <a:rPr lang="en-US" sz="2400" baseline="-25000" dirty="0"/>
              <a:t>x </a:t>
            </a:r>
            <a:r>
              <a:rPr lang="en-US" sz="2400" dirty="0"/>
              <a:t>Factors </a:t>
            </a:r>
            <a:r>
              <a:rPr lang="en-US" sz="2400" b="0" dirty="0"/>
              <a:t>– HyBlend  &amp; </a:t>
            </a:r>
            <a:br>
              <a:rPr lang="en-US" sz="2400" b="0" dirty="0"/>
            </a:br>
            <a:r>
              <a:rPr lang="en-US" sz="2400" b="0" dirty="0"/>
              <a:t>NYSERDA Oil &amp; Emissions Project at BNL</a:t>
            </a:r>
            <a:endParaRPr lang="en-US" sz="2200" b="0" dirty="0"/>
          </a:p>
          <a:p>
            <a:pPr marL="342900" indent="-342900">
              <a:spcBef>
                <a:spcPts val="0"/>
              </a:spcBef>
              <a:spcAft>
                <a:spcPts val="0"/>
              </a:spcAft>
              <a:buClr>
                <a:srgbClr val="0070C0"/>
              </a:buClr>
              <a:buFont typeface="Wingdings" panose="05000000000000000000" pitchFamily="2" charset="2"/>
              <a:buChar char="§"/>
            </a:pPr>
            <a:r>
              <a:rPr lang="en-US" sz="2400" dirty="0"/>
              <a:t>Update Codes and Standards </a:t>
            </a:r>
            <a:br>
              <a:rPr lang="en-US" sz="2400" b="0" dirty="0"/>
            </a:br>
            <a:r>
              <a:rPr lang="en-US" sz="2400" b="0" dirty="0"/>
              <a:t>(e.g., NFPA-2, B31.12 etc.)</a:t>
            </a:r>
          </a:p>
          <a:p>
            <a:pPr marL="342900" indent="-342900">
              <a:spcBef>
                <a:spcPts val="0"/>
              </a:spcBef>
              <a:spcAft>
                <a:spcPts val="0"/>
              </a:spcAft>
              <a:buClr>
                <a:srgbClr val="0070C0"/>
              </a:buClr>
              <a:buFont typeface="Wingdings" panose="05000000000000000000" pitchFamily="2" charset="2"/>
              <a:buChar char="§"/>
            </a:pPr>
            <a:r>
              <a:rPr lang="en-US" sz="2400" dirty="0"/>
              <a:t>New Odorants and Illuminants</a:t>
            </a:r>
          </a:p>
          <a:p>
            <a:pPr marL="342900" indent="-342900">
              <a:spcBef>
                <a:spcPts val="0"/>
              </a:spcBef>
              <a:spcAft>
                <a:spcPts val="0"/>
              </a:spcAft>
              <a:buClr>
                <a:srgbClr val="0070C0"/>
              </a:buClr>
              <a:buFont typeface="Wingdings" panose="05000000000000000000" pitchFamily="2" charset="2"/>
              <a:buChar char="§"/>
            </a:pPr>
            <a:r>
              <a:rPr lang="en-US" sz="2400" dirty="0"/>
              <a:t>Developer Tools</a:t>
            </a:r>
            <a:br>
              <a:rPr lang="en-US" sz="2400" b="0" dirty="0"/>
            </a:br>
            <a:r>
              <a:rPr lang="en-US" sz="2400" b="0" dirty="0"/>
              <a:t>(e.g., NYSEARCH RANGE Model, DOE-NLR)</a:t>
            </a:r>
          </a:p>
          <a:p>
            <a:pPr marL="342900" indent="-342900">
              <a:spcBef>
                <a:spcPts val="0"/>
              </a:spcBef>
              <a:spcAft>
                <a:spcPts val="0"/>
              </a:spcAft>
              <a:buClr>
                <a:srgbClr val="0070C0"/>
              </a:buClr>
              <a:buFont typeface="Wingdings" panose="05000000000000000000" pitchFamily="2" charset="2"/>
              <a:buChar char="§"/>
            </a:pPr>
            <a:r>
              <a:rPr lang="en-US" sz="2400" dirty="0"/>
              <a:t>Update Utility Processes </a:t>
            </a:r>
            <a:r>
              <a:rPr lang="en-US" sz="2400" b="0" dirty="0"/>
              <a:t>(e.g., billing)</a:t>
            </a:r>
          </a:p>
          <a:p>
            <a:pPr marL="342900" indent="-342900">
              <a:spcBef>
                <a:spcPts val="0"/>
              </a:spcBef>
              <a:spcAft>
                <a:spcPts val="0"/>
              </a:spcAft>
              <a:buClr>
                <a:srgbClr val="0070C0"/>
              </a:buClr>
              <a:buFont typeface="Wingdings" panose="05000000000000000000" pitchFamily="2" charset="2"/>
              <a:buChar char="§"/>
            </a:pPr>
            <a:r>
              <a:rPr lang="en-US" sz="2400" dirty="0"/>
              <a:t>Academic Partnerships</a:t>
            </a:r>
          </a:p>
          <a:p>
            <a:pPr marL="342900" indent="-342900">
              <a:spcBef>
                <a:spcPts val="0"/>
              </a:spcBef>
              <a:spcAft>
                <a:spcPts val="0"/>
              </a:spcAft>
              <a:buClr>
                <a:srgbClr val="0070C0"/>
              </a:buClr>
              <a:buFont typeface="Wingdings" panose="05000000000000000000" pitchFamily="2" charset="2"/>
              <a:buChar char="§"/>
            </a:pPr>
            <a:r>
              <a:rPr lang="en-US" sz="2400" dirty="0"/>
              <a:t>Reducing Leakage</a:t>
            </a:r>
          </a:p>
          <a:p>
            <a:pPr marL="612900" lvl="2" indent="-342900">
              <a:spcBef>
                <a:spcPts val="0"/>
              </a:spcBef>
              <a:spcAft>
                <a:spcPts val="0"/>
              </a:spcAft>
              <a:buClr>
                <a:srgbClr val="0070C0"/>
              </a:buClr>
              <a:buFont typeface="Wingdings" panose="05000000000000000000" pitchFamily="2" charset="2"/>
              <a:buChar char="§"/>
            </a:pPr>
            <a:r>
              <a:rPr lang="en-US" sz="2400" dirty="0"/>
              <a:t>Integrate H</a:t>
            </a:r>
            <a:r>
              <a:rPr lang="en-US" sz="2400" baseline="-25000" dirty="0"/>
              <a:t>2 </a:t>
            </a:r>
            <a:r>
              <a:rPr lang="en-US" sz="2400" dirty="0"/>
              <a:t>into Leak Prone Pipe Programs</a:t>
            </a:r>
          </a:p>
          <a:p>
            <a:pPr marL="612900" lvl="2" indent="-342900">
              <a:spcBef>
                <a:spcPts val="0"/>
              </a:spcBef>
              <a:spcAft>
                <a:spcPts val="0"/>
              </a:spcAft>
              <a:buClr>
                <a:srgbClr val="0070C0"/>
              </a:buClr>
              <a:buFont typeface="Wingdings" panose="05000000000000000000" pitchFamily="2" charset="2"/>
              <a:buChar char="§"/>
            </a:pPr>
            <a:r>
              <a:rPr lang="en-US" sz="2400" dirty="0"/>
              <a:t>Leaking Hydrogen has a GWP between 5 &amp; 10 </a:t>
            </a:r>
          </a:p>
          <a:p>
            <a:pPr marL="342900" indent="-342900">
              <a:spcBef>
                <a:spcPts val="0"/>
              </a:spcBef>
              <a:spcAft>
                <a:spcPts val="0"/>
              </a:spcAft>
              <a:buClr>
                <a:srgbClr val="0070C0"/>
              </a:buClr>
              <a:buFont typeface="Wingdings" panose="05000000000000000000" pitchFamily="2" charset="2"/>
              <a:buChar char="§"/>
            </a:pPr>
            <a:r>
              <a:rPr lang="en-US" sz="2400" dirty="0"/>
              <a:t>Gas Detection UL 1484</a:t>
            </a:r>
            <a:br>
              <a:rPr lang="en-US" sz="2400" b="0" dirty="0"/>
            </a:br>
            <a:r>
              <a:rPr lang="en-US" sz="2400" b="0" dirty="0"/>
              <a:t>(</a:t>
            </a:r>
            <a:r>
              <a:rPr lang="en-US" sz="2200" b="0" dirty="0"/>
              <a:t>Personnel Safety &amp; Buildings)</a:t>
            </a:r>
          </a:p>
          <a:p>
            <a:pPr marL="342900" lvl="1" indent="-342900">
              <a:spcBef>
                <a:spcPts val="0"/>
              </a:spcBef>
              <a:spcAft>
                <a:spcPts val="0"/>
              </a:spcAft>
              <a:buClr>
                <a:srgbClr val="0070C0"/>
              </a:buClr>
              <a:buFont typeface="Wingdings" panose="05000000000000000000" pitchFamily="2" charset="2"/>
              <a:buChar char="§"/>
            </a:pPr>
            <a:r>
              <a:rPr lang="en-US" sz="2400" b="1" dirty="0">
                <a:solidFill>
                  <a:schemeClr val="accent1"/>
                </a:solidFill>
              </a:rPr>
              <a:t>De-blending or Methanation for Sensitive Equipment</a:t>
            </a:r>
            <a:endParaRPr lang="en-US" sz="2200" b="1" dirty="0">
              <a:solidFill>
                <a:schemeClr val="accent1"/>
              </a:solidFill>
            </a:endParaRPr>
          </a:p>
        </p:txBody>
      </p:sp>
      <p:pic>
        <p:nvPicPr>
          <p:cNvPr id="7" name="Picture 6">
            <a:extLst>
              <a:ext uri="{FF2B5EF4-FFF2-40B4-BE49-F238E27FC236}">
                <a16:creationId xmlns:a16="http://schemas.microsoft.com/office/drawing/2014/main" id="{45B60F12-5BE9-43C0-97B1-616366A9E0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1637" y="2908370"/>
            <a:ext cx="1672340" cy="1201994"/>
          </a:xfrm>
          <a:prstGeom prst="rect">
            <a:avLst/>
          </a:prstGeom>
        </p:spPr>
      </p:pic>
      <p:pic>
        <p:nvPicPr>
          <p:cNvPr id="1026" name="Picture 2" descr="CHS Center for Hydrogen Safety">
            <a:extLst>
              <a:ext uri="{FF2B5EF4-FFF2-40B4-BE49-F238E27FC236}">
                <a16:creationId xmlns:a16="http://schemas.microsoft.com/office/drawing/2014/main" id="{C3DCD152-09FA-44D2-9640-BC4E763C54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7461" y="1969055"/>
            <a:ext cx="1720346" cy="822774"/>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a:extLst>
              <a:ext uri="{FF2B5EF4-FFF2-40B4-BE49-F238E27FC236}">
                <a16:creationId xmlns:a16="http://schemas.microsoft.com/office/drawing/2014/main" id="{396250FB-A00A-4D17-94D3-DD929096E5AC}"/>
              </a:ext>
            </a:extLst>
          </p:cNvPr>
          <p:cNvSpPr txBox="1">
            <a:spLocks/>
          </p:cNvSpPr>
          <p:nvPr/>
        </p:nvSpPr>
        <p:spPr>
          <a:xfrm>
            <a:off x="8787427" y="4142267"/>
            <a:ext cx="1156550" cy="169277"/>
          </a:xfrm>
          <a:prstGeom prst="rect">
            <a:avLst/>
          </a:prstGeom>
          <a:ln/>
        </p:spPr>
        <p:txBody>
          <a:bodyPr wrap="square" lIns="0" tIns="0" rIns="0" bIns="0" anchor="b">
            <a:spAutoFit/>
          </a:bodyPr>
          <a:lstStyle>
            <a:defPPr>
              <a:defRPr lang="en-GB"/>
            </a:defPPr>
            <a:lvl1pPr marL="0" indent="0" algn="l" rtl="0" eaLnBrk="1" fontAlgn="base" hangingPunct="1">
              <a:spcBef>
                <a:spcPct val="0"/>
              </a:spcBef>
              <a:spcAft>
                <a:spcPts val="600"/>
              </a:spcAft>
              <a:buClr>
                <a:schemeClr val="tx1"/>
              </a:buClr>
              <a:buFontTx/>
              <a:buNone/>
              <a:defRPr lang="en-GB" sz="1100" b="0">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pPr>
              <a:buClr>
                <a:srgbClr val="55555A"/>
              </a:buClr>
              <a:defRPr/>
            </a:pPr>
            <a:r>
              <a:rPr lang="en-US" i="1" kern="0" dirty="0">
                <a:solidFill>
                  <a:srgbClr val="00148C"/>
                </a:solidFill>
                <a:latin typeface="Arial"/>
                <a:ea typeface="ＭＳ Ｐゴシック"/>
              </a:rPr>
              <a:t>HyDeploy UK </a:t>
            </a:r>
          </a:p>
        </p:txBody>
      </p:sp>
      <p:pic>
        <p:nvPicPr>
          <p:cNvPr id="11" name="Picture 2" descr="MACURCO GD-2A">
            <a:extLst>
              <a:ext uri="{FF2B5EF4-FFF2-40B4-BE49-F238E27FC236}">
                <a16:creationId xmlns:a16="http://schemas.microsoft.com/office/drawing/2014/main" id="{F06AFDE7-3F92-4850-9A31-72B655CC96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7277" y="5228985"/>
            <a:ext cx="780184" cy="780184"/>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8EAE0F02-B13D-4261-A4B7-BF0F1542C47A}"/>
              </a:ext>
            </a:extLst>
          </p:cNvPr>
          <p:cNvSpPr txBox="1">
            <a:spLocks/>
          </p:cNvSpPr>
          <p:nvPr/>
        </p:nvSpPr>
        <p:spPr>
          <a:xfrm>
            <a:off x="8792511" y="1887988"/>
            <a:ext cx="1792083" cy="169277"/>
          </a:xfrm>
          <a:prstGeom prst="rect">
            <a:avLst/>
          </a:prstGeom>
          <a:ln/>
        </p:spPr>
        <p:txBody>
          <a:bodyPr wrap="square" lIns="0" tIns="0" rIns="0" bIns="0" anchor="b">
            <a:spAutoFit/>
          </a:bodyPr>
          <a:lstStyle>
            <a:defPPr>
              <a:defRPr lang="en-GB"/>
            </a:defPPr>
            <a:lvl1pPr marL="0" indent="0" algn="l" rtl="0" eaLnBrk="1" fontAlgn="base" hangingPunct="1">
              <a:spcBef>
                <a:spcPct val="0"/>
              </a:spcBef>
              <a:spcAft>
                <a:spcPts val="600"/>
              </a:spcAft>
              <a:buClr>
                <a:schemeClr val="tx1"/>
              </a:buClr>
              <a:buFontTx/>
              <a:buNone/>
              <a:defRPr lang="en-GB" sz="1100" b="0">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pPr>
              <a:buClr>
                <a:srgbClr val="55555A"/>
              </a:buClr>
              <a:defRPr/>
            </a:pPr>
            <a:r>
              <a:rPr lang="en-US" i="1" kern="0" dirty="0">
                <a:solidFill>
                  <a:srgbClr val="00148C"/>
                </a:solidFill>
                <a:latin typeface="Arial"/>
                <a:ea typeface="ＭＳ Ｐゴシック"/>
              </a:rPr>
              <a:t>Fuel Cell  w.H</a:t>
            </a:r>
            <a:r>
              <a:rPr lang="en-US" i="1" kern="0" baseline="-25000" dirty="0">
                <a:solidFill>
                  <a:srgbClr val="00148C"/>
                </a:solidFill>
                <a:latin typeface="Arial"/>
                <a:ea typeface="ＭＳ Ｐゴシック"/>
              </a:rPr>
              <a:t>2</a:t>
            </a:r>
            <a:r>
              <a:rPr lang="en-US" i="1" kern="0" dirty="0">
                <a:solidFill>
                  <a:srgbClr val="00148C"/>
                </a:solidFill>
                <a:latin typeface="Arial"/>
                <a:ea typeface="ＭＳ Ｐゴシック"/>
              </a:rPr>
              <a:t> Blend at BNL </a:t>
            </a:r>
          </a:p>
        </p:txBody>
      </p:sp>
      <p:pic>
        <p:nvPicPr>
          <p:cNvPr id="13" name="Picture 12" descr="A picture containing text, cluttered&#10;&#10;Description automatically generated">
            <a:extLst>
              <a:ext uri="{FF2B5EF4-FFF2-40B4-BE49-F238E27FC236}">
                <a16:creationId xmlns:a16="http://schemas.microsoft.com/office/drawing/2014/main" id="{5385206D-7062-4803-A223-DEC9DC5D6B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7877" y="652631"/>
            <a:ext cx="918323" cy="1224430"/>
          </a:xfrm>
          <a:prstGeom prst="rect">
            <a:avLst/>
          </a:prstGeom>
        </p:spPr>
      </p:pic>
      <p:pic>
        <p:nvPicPr>
          <p:cNvPr id="15" name="Picture 4" descr="Photo of bioreactor being installed">
            <a:extLst>
              <a:ext uri="{FF2B5EF4-FFF2-40B4-BE49-F238E27FC236}">
                <a16:creationId xmlns:a16="http://schemas.microsoft.com/office/drawing/2014/main" id="{2A0E7A0C-4E85-4788-9051-7CBDE20404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18579" y="5087493"/>
            <a:ext cx="1502811" cy="775148"/>
          </a:xfrm>
          <a:prstGeom prst="rect">
            <a:avLst/>
          </a:prstGeom>
          <a:noFill/>
          <a:extLst>
            <a:ext uri="{909E8E84-426E-40DD-AFC4-6F175D3DCCD1}">
              <a14:hiddenFill xmlns:a14="http://schemas.microsoft.com/office/drawing/2010/main">
                <a:solidFill>
                  <a:srgbClr val="FFFFFF"/>
                </a:solidFill>
              </a14:hiddenFill>
            </a:ext>
          </a:extLst>
        </p:spPr>
      </p:pic>
      <p:sp>
        <p:nvSpPr>
          <p:cNvPr id="16" name="Footer Placeholder 3">
            <a:extLst>
              <a:ext uri="{FF2B5EF4-FFF2-40B4-BE49-F238E27FC236}">
                <a16:creationId xmlns:a16="http://schemas.microsoft.com/office/drawing/2014/main" id="{EA2E4EE2-2689-4F90-B645-6EB0CB90D2F1}"/>
              </a:ext>
            </a:extLst>
          </p:cNvPr>
          <p:cNvSpPr txBox="1">
            <a:spLocks/>
          </p:cNvSpPr>
          <p:nvPr/>
        </p:nvSpPr>
        <p:spPr>
          <a:xfrm>
            <a:off x="8838016" y="5874251"/>
            <a:ext cx="1878043" cy="169277"/>
          </a:xfrm>
          <a:prstGeom prst="rect">
            <a:avLst/>
          </a:prstGeom>
          <a:ln/>
        </p:spPr>
        <p:txBody>
          <a:bodyPr wrap="square" lIns="0" tIns="0" rIns="0" bIns="0" anchor="b">
            <a:spAutoFit/>
          </a:bodyPr>
          <a:lstStyle>
            <a:defPPr>
              <a:defRPr lang="en-GB"/>
            </a:defPPr>
            <a:lvl1pPr marL="0" indent="0" algn="l" rtl="0" eaLnBrk="1" fontAlgn="base" hangingPunct="1">
              <a:spcBef>
                <a:spcPct val="0"/>
              </a:spcBef>
              <a:spcAft>
                <a:spcPts val="600"/>
              </a:spcAft>
              <a:buClr>
                <a:schemeClr val="tx1"/>
              </a:buClr>
              <a:buFontTx/>
              <a:buNone/>
              <a:defRPr lang="en-GB" sz="1100" b="0">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pPr>
              <a:buClr>
                <a:srgbClr val="55555A"/>
              </a:buClr>
              <a:defRPr/>
            </a:pPr>
            <a:r>
              <a:rPr lang="en-US" i="1" kern="0" dirty="0">
                <a:solidFill>
                  <a:srgbClr val="00148C"/>
                </a:solidFill>
                <a:latin typeface="Arial"/>
                <a:ea typeface="ＭＳ Ｐゴシック"/>
              </a:rPr>
              <a:t>Bio-methanation SoCalGas </a:t>
            </a:r>
          </a:p>
        </p:txBody>
      </p:sp>
      <p:pic>
        <p:nvPicPr>
          <p:cNvPr id="14" name="Picture 13">
            <a:extLst>
              <a:ext uri="{FF2B5EF4-FFF2-40B4-BE49-F238E27FC236}">
                <a16:creationId xmlns:a16="http://schemas.microsoft.com/office/drawing/2014/main" id="{BB9138A5-F3DA-428B-BEF7-8054E2A9FFD2}"/>
              </a:ext>
            </a:extLst>
          </p:cNvPr>
          <p:cNvPicPr>
            <a:picLocks noChangeAspect="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549731" y="3926406"/>
            <a:ext cx="1530819" cy="600997"/>
          </a:xfrm>
          <a:prstGeom prst="rect">
            <a:avLst/>
          </a:prstGeom>
        </p:spPr>
      </p:pic>
      <p:pic>
        <p:nvPicPr>
          <p:cNvPr id="17" name="Picture 16">
            <a:extLst>
              <a:ext uri="{FF2B5EF4-FFF2-40B4-BE49-F238E27FC236}">
                <a16:creationId xmlns:a16="http://schemas.microsoft.com/office/drawing/2014/main" id="{BB7D53C0-9751-4917-BB87-D7675B12FFDA}"/>
              </a:ext>
            </a:extLst>
          </p:cNvPr>
          <p:cNvPicPr/>
          <p:nvPr/>
        </p:nvPicPr>
        <p:blipFill>
          <a:blip r:embed="rId8" cstate="email">
            <a:extLst>
              <a:ext uri="{28A0092B-C50C-407E-A947-70E740481C1C}">
                <a14:useLocalDpi xmlns:a14="http://schemas.microsoft.com/office/drawing/2010/main"/>
              </a:ext>
            </a:extLst>
          </a:blip>
          <a:stretch>
            <a:fillRect/>
          </a:stretch>
        </p:blipFill>
        <p:spPr>
          <a:xfrm>
            <a:off x="7150941" y="3892740"/>
            <a:ext cx="438281" cy="600997"/>
          </a:xfrm>
          <a:prstGeom prst="rect">
            <a:avLst/>
          </a:prstGeom>
        </p:spPr>
      </p:pic>
      <p:sp>
        <p:nvSpPr>
          <p:cNvPr id="2" name="Footer Placeholder 3">
            <a:extLst>
              <a:ext uri="{FF2B5EF4-FFF2-40B4-BE49-F238E27FC236}">
                <a16:creationId xmlns:a16="http://schemas.microsoft.com/office/drawing/2014/main" id="{15DE91EA-6585-FDDD-E2C8-DC1B0514D8FD}"/>
              </a:ext>
            </a:extLst>
          </p:cNvPr>
          <p:cNvSpPr txBox="1">
            <a:spLocks/>
          </p:cNvSpPr>
          <p:nvPr/>
        </p:nvSpPr>
        <p:spPr>
          <a:xfrm>
            <a:off x="1406066" y="6323484"/>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4254037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CAA01C3-0A44-F741-F914-BF6FC2DDAB2A}"/>
              </a:ext>
            </a:extLst>
          </p:cNvPr>
          <p:cNvSpPr txBox="1">
            <a:spLocks noChangeArrowheads="1"/>
          </p:cNvSpPr>
          <p:nvPr/>
        </p:nvSpPr>
        <p:spPr bwMode="auto">
          <a:xfrm>
            <a:off x="555812" y="253342"/>
            <a:ext cx="110803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pPr>
              <a:buClrTx/>
            </a:pPr>
            <a:r>
              <a:rPr lang="en-US" dirty="0"/>
              <a:t>“Geothermal” Heating and Cooling – Shared Underground Assets</a:t>
            </a:r>
          </a:p>
        </p:txBody>
      </p:sp>
      <p:pic>
        <p:nvPicPr>
          <p:cNvPr id="6" name="Picture 2">
            <a:extLst>
              <a:ext uri="{FF2B5EF4-FFF2-40B4-BE49-F238E27FC236}">
                <a16:creationId xmlns:a16="http://schemas.microsoft.com/office/drawing/2014/main" id="{C6B35516-1948-DFC5-62B1-95969B15C8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956" y="1248562"/>
            <a:ext cx="303847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a:extLst>
              <a:ext uri="{FF2B5EF4-FFF2-40B4-BE49-F238E27FC236}">
                <a16:creationId xmlns:a16="http://schemas.microsoft.com/office/drawing/2014/main" id="{2A245F66-2431-E726-72C6-AEC61FF2EF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7880" y="2783352"/>
            <a:ext cx="1543265" cy="1486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a:extLst>
              <a:ext uri="{FF2B5EF4-FFF2-40B4-BE49-F238E27FC236}">
                <a16:creationId xmlns:a16="http://schemas.microsoft.com/office/drawing/2014/main" id="{B05A2B8F-4529-5D42-9B45-EA55C42591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87755" y="1307534"/>
            <a:ext cx="1278255" cy="97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a:extLst>
              <a:ext uri="{FF2B5EF4-FFF2-40B4-BE49-F238E27FC236}">
                <a16:creationId xmlns:a16="http://schemas.microsoft.com/office/drawing/2014/main" id="{4D1A60B6-EE5A-0C87-23DC-22172AB5AC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3236" y="1307534"/>
            <a:ext cx="1278255" cy="97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061666A7-5AAB-7200-6571-EE07D396E4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8716" y="1312059"/>
            <a:ext cx="1278255" cy="97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a:extLst>
              <a:ext uri="{FF2B5EF4-FFF2-40B4-BE49-F238E27FC236}">
                <a16:creationId xmlns:a16="http://schemas.microsoft.com/office/drawing/2014/main" id="{71B18D6D-BEC2-F620-3F0C-6BBF8E4FB9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34197" y="1307534"/>
            <a:ext cx="1278255" cy="97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a:extLst>
              <a:ext uri="{FF2B5EF4-FFF2-40B4-BE49-F238E27FC236}">
                <a16:creationId xmlns:a16="http://schemas.microsoft.com/office/drawing/2014/main" id="{429C9925-7E21-ACB8-85C4-3CFA8B9B07A7}"/>
              </a:ext>
            </a:extLst>
          </p:cNvPr>
          <p:cNvCxnSpPr/>
          <p:nvPr/>
        </p:nvCxnSpPr>
        <p:spPr bwMode="auto">
          <a:xfrm>
            <a:off x="4229665" y="2287180"/>
            <a:ext cx="4882787" cy="0"/>
          </a:xfrm>
          <a:prstGeom prst="line">
            <a:avLst/>
          </a:prstGeom>
          <a:solidFill>
            <a:schemeClr val="accent1"/>
          </a:solidFill>
          <a:ln w="12700" cap="flat" cmpd="dbl"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8A1160BF-B3B6-07BF-0FC3-5952ECD6AAF8}"/>
              </a:ext>
            </a:extLst>
          </p:cNvPr>
          <p:cNvCxnSpPr/>
          <p:nvPr/>
        </p:nvCxnSpPr>
        <p:spPr bwMode="auto">
          <a:xfrm>
            <a:off x="4268853" y="2313510"/>
            <a:ext cx="4882787" cy="0"/>
          </a:xfrm>
          <a:prstGeom prst="line">
            <a:avLst/>
          </a:prstGeom>
          <a:solidFill>
            <a:schemeClr val="accent1"/>
          </a:solidFill>
          <a:ln w="12700" cap="flat" cmpd="dbl"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3F0B06A5-5931-4CCD-EFC1-C94B33EEC8B2}"/>
              </a:ext>
            </a:extLst>
          </p:cNvPr>
          <p:cNvCxnSpPr/>
          <p:nvPr/>
        </p:nvCxnSpPr>
        <p:spPr bwMode="auto">
          <a:xfrm flipH="1" flipV="1">
            <a:off x="6596071" y="2313511"/>
            <a:ext cx="1780" cy="462698"/>
          </a:xfrm>
          <a:prstGeom prst="line">
            <a:avLst/>
          </a:prstGeom>
          <a:solidFill>
            <a:schemeClr val="accent1"/>
          </a:solidFill>
          <a:ln w="25400" cap="flat" cmpd="dbl"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65B4826D-F37F-7675-F636-78F6F69049CB}"/>
              </a:ext>
            </a:extLst>
          </p:cNvPr>
          <p:cNvCxnSpPr/>
          <p:nvPr/>
        </p:nvCxnSpPr>
        <p:spPr bwMode="auto">
          <a:xfrm flipH="1" flipV="1">
            <a:off x="6620955" y="2287182"/>
            <a:ext cx="1780" cy="494267"/>
          </a:xfrm>
          <a:prstGeom prst="line">
            <a:avLst/>
          </a:prstGeom>
          <a:solidFill>
            <a:schemeClr val="accent1"/>
          </a:solidFill>
          <a:ln w="25400" cap="flat" cmpd="dbl"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6F027DC-4C26-6BC2-2DEC-26FF6051C893}"/>
              </a:ext>
            </a:extLst>
          </p:cNvPr>
          <p:cNvCxnSpPr/>
          <p:nvPr/>
        </p:nvCxnSpPr>
        <p:spPr bwMode="auto">
          <a:xfrm flipV="1">
            <a:off x="6395688" y="2058122"/>
            <a:ext cx="0" cy="255388"/>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92B8134E-C426-0C34-0C1C-766ABAFE736C}"/>
              </a:ext>
            </a:extLst>
          </p:cNvPr>
          <p:cNvCxnSpPr/>
          <p:nvPr/>
        </p:nvCxnSpPr>
        <p:spPr bwMode="auto">
          <a:xfrm flipH="1" flipV="1">
            <a:off x="6415336" y="2054195"/>
            <a:ext cx="1507" cy="230367"/>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D9B6ABFB-BFEC-B4AD-F3EB-F55B45777F82}"/>
              </a:ext>
            </a:extLst>
          </p:cNvPr>
          <p:cNvCxnSpPr/>
          <p:nvPr/>
        </p:nvCxnSpPr>
        <p:spPr bwMode="auto">
          <a:xfrm flipV="1">
            <a:off x="7612585" y="2060835"/>
            <a:ext cx="0" cy="255388"/>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A14012FE-91DA-86E5-F7AF-AC7B0604F328}"/>
              </a:ext>
            </a:extLst>
          </p:cNvPr>
          <p:cNvCxnSpPr/>
          <p:nvPr/>
        </p:nvCxnSpPr>
        <p:spPr bwMode="auto">
          <a:xfrm flipH="1" flipV="1">
            <a:off x="7631121" y="2058364"/>
            <a:ext cx="1507" cy="230367"/>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E762B46E-692B-DA6B-1D94-E03D92933EA1}"/>
              </a:ext>
            </a:extLst>
          </p:cNvPr>
          <p:cNvCxnSpPr/>
          <p:nvPr/>
        </p:nvCxnSpPr>
        <p:spPr bwMode="auto">
          <a:xfrm flipV="1">
            <a:off x="5179186" y="2061202"/>
            <a:ext cx="0" cy="255388"/>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26137DCC-FCC5-BC11-1D36-2C0D767E9E32}"/>
              </a:ext>
            </a:extLst>
          </p:cNvPr>
          <p:cNvCxnSpPr/>
          <p:nvPr/>
        </p:nvCxnSpPr>
        <p:spPr bwMode="auto">
          <a:xfrm flipH="1" flipV="1">
            <a:off x="5198834" y="2055965"/>
            <a:ext cx="1507" cy="230367"/>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AAAB33B-E311-E5E0-117A-B52FC1DAEFEF}"/>
              </a:ext>
            </a:extLst>
          </p:cNvPr>
          <p:cNvCxnSpPr/>
          <p:nvPr/>
        </p:nvCxnSpPr>
        <p:spPr bwMode="auto">
          <a:xfrm flipV="1">
            <a:off x="8827975" y="2061121"/>
            <a:ext cx="0" cy="255388"/>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5883A6BB-DB5B-132B-AC1D-27B7FE94AAEB}"/>
              </a:ext>
            </a:extLst>
          </p:cNvPr>
          <p:cNvCxnSpPr/>
          <p:nvPr/>
        </p:nvCxnSpPr>
        <p:spPr bwMode="auto">
          <a:xfrm flipH="1" flipV="1">
            <a:off x="8847623" y="2057194"/>
            <a:ext cx="1507" cy="230367"/>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829A91E4-F265-B5B0-4BA0-B2E211FF7C21}"/>
              </a:ext>
            </a:extLst>
          </p:cNvPr>
          <p:cNvCxnSpPr/>
          <p:nvPr/>
        </p:nvCxnSpPr>
        <p:spPr bwMode="auto">
          <a:xfrm flipH="1" flipV="1">
            <a:off x="8847623" y="2064592"/>
            <a:ext cx="1507" cy="230367"/>
          </a:xfrm>
          <a:prstGeom prst="line">
            <a:avLst/>
          </a:prstGeom>
          <a:solidFill>
            <a:schemeClr val="accent1"/>
          </a:solidFill>
          <a:ln w="19050" cap="flat" cmpd="dbl"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F5458BC7-FFE6-BA26-59CE-B1E69C646AD9}"/>
              </a:ext>
            </a:extLst>
          </p:cNvPr>
          <p:cNvSpPr txBox="1"/>
          <p:nvPr/>
        </p:nvSpPr>
        <p:spPr>
          <a:xfrm>
            <a:off x="493873" y="4495239"/>
            <a:ext cx="10363027" cy="1677382"/>
          </a:xfrm>
          <a:prstGeom prst="rect">
            <a:avLst/>
          </a:prstGeom>
          <a:noFill/>
        </p:spPr>
        <p:txBody>
          <a:bodyPr wrap="square" rtlCol="0">
            <a:spAutoFit/>
          </a:bodyPr>
          <a:lstStyle/>
          <a:p>
            <a:r>
              <a:rPr lang="en-US" sz="2000" i="1" dirty="0"/>
              <a:t>“The primary GHP market failure is the expectation that building owners finance the ―GHP infrastructure, or outside-the-building  portion of the GHP system, such as the ground heat exchanger.”</a:t>
            </a:r>
          </a:p>
          <a:p>
            <a:endParaRPr lang="en-US" sz="900" i="1" dirty="0"/>
          </a:p>
          <a:p>
            <a:r>
              <a:rPr lang="en-US" sz="1200" i="1" dirty="0"/>
              <a:t>  “Geothermal (Ground-Source) Heat Pumps: Market Status, Barriers to Adoption, and Actions to Overcome Barriers” </a:t>
            </a:r>
          </a:p>
          <a:p>
            <a:r>
              <a:rPr lang="en-US" sz="1200" i="1" dirty="0"/>
              <a:t>   Oak Ridge National Laboratory, ORNL/TM-2008/232  December 2008</a:t>
            </a:r>
          </a:p>
          <a:p>
            <a:endParaRPr lang="en-US" sz="1000" i="1" dirty="0"/>
          </a:p>
        </p:txBody>
      </p:sp>
      <p:pic>
        <p:nvPicPr>
          <p:cNvPr id="2" name="Picture 1">
            <a:extLst>
              <a:ext uri="{FF2B5EF4-FFF2-40B4-BE49-F238E27FC236}">
                <a16:creationId xmlns:a16="http://schemas.microsoft.com/office/drawing/2014/main" id="{3B6ACF21-CA60-6B3A-32C5-9CDA63111D6C}"/>
              </a:ext>
            </a:extLst>
          </p:cNvPr>
          <p:cNvPicPr>
            <a:picLocks noChangeAspect="1"/>
          </p:cNvPicPr>
          <p:nvPr/>
        </p:nvPicPr>
        <p:blipFill>
          <a:blip r:embed="rId5"/>
          <a:stretch>
            <a:fillRect/>
          </a:stretch>
        </p:blipFill>
        <p:spPr>
          <a:xfrm>
            <a:off x="9943274" y="2645173"/>
            <a:ext cx="1799667" cy="1342313"/>
          </a:xfrm>
          <a:prstGeom prst="rect">
            <a:avLst/>
          </a:prstGeom>
        </p:spPr>
      </p:pic>
      <p:sp>
        <p:nvSpPr>
          <p:cNvPr id="3" name="Footer Placeholder 3">
            <a:extLst>
              <a:ext uri="{FF2B5EF4-FFF2-40B4-BE49-F238E27FC236}">
                <a16:creationId xmlns:a16="http://schemas.microsoft.com/office/drawing/2014/main" id="{11E6998A-46EC-288B-8D0B-697E8353D3B8}"/>
              </a:ext>
            </a:extLst>
          </p:cNvPr>
          <p:cNvSpPr txBox="1">
            <a:spLocks/>
          </p:cNvSpPr>
          <p:nvPr/>
        </p:nvSpPr>
        <p:spPr>
          <a:xfrm>
            <a:off x="1417275" y="6307043"/>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952483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6" name="Picture 14">
            <a:extLst>
              <a:ext uri="{FF2B5EF4-FFF2-40B4-BE49-F238E27FC236}">
                <a16:creationId xmlns:a16="http://schemas.microsoft.com/office/drawing/2014/main" id="{D64976B6-537A-4F10-8A6E-9C16535035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32324" y="4526004"/>
            <a:ext cx="3134053" cy="176390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District heating and cooling systems | ENGIE">
            <a:extLst>
              <a:ext uri="{FF2B5EF4-FFF2-40B4-BE49-F238E27FC236}">
                <a16:creationId xmlns:a16="http://schemas.microsoft.com/office/drawing/2014/main" id="{99ACC28C-5478-4797-BF83-D113A80BD66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46341" y="830351"/>
            <a:ext cx="2250019" cy="16325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D5AC8E2-97F6-4E4C-8877-B08C13A58327}"/>
              </a:ext>
            </a:extLst>
          </p:cNvPr>
          <p:cNvSpPr>
            <a:spLocks noGrp="1"/>
          </p:cNvSpPr>
          <p:nvPr>
            <p:ph type="title"/>
          </p:nvPr>
        </p:nvSpPr>
        <p:spPr/>
        <p:txBody>
          <a:bodyPr/>
          <a:lstStyle/>
          <a:p>
            <a:r>
              <a:rPr lang="en-US" dirty="0"/>
              <a:t>Geothermal Heat Pumps (aka Ground Source Heat Pumps)</a:t>
            </a:r>
          </a:p>
        </p:txBody>
      </p:sp>
      <p:sp>
        <p:nvSpPr>
          <p:cNvPr id="4" name="Text Placeholder 3">
            <a:extLst>
              <a:ext uri="{FF2B5EF4-FFF2-40B4-BE49-F238E27FC236}">
                <a16:creationId xmlns:a16="http://schemas.microsoft.com/office/drawing/2014/main" id="{47AF4CE2-893D-4D55-8B23-40D03A4B0716}"/>
              </a:ext>
            </a:extLst>
          </p:cNvPr>
          <p:cNvSpPr>
            <a:spLocks noGrp="1"/>
          </p:cNvSpPr>
          <p:nvPr>
            <p:ph type="body" sz="quarter" idx="32"/>
          </p:nvPr>
        </p:nvSpPr>
        <p:spPr>
          <a:xfrm>
            <a:off x="5222328" y="6342725"/>
            <a:ext cx="2250019" cy="153888"/>
          </a:xfrm>
        </p:spPr>
        <p:txBody>
          <a:bodyPr/>
          <a:lstStyle/>
          <a:p>
            <a:r>
              <a:rPr lang="en-US" sz="1000" dirty="0"/>
              <a:t>Temperature Can Be a Challenge</a:t>
            </a:r>
          </a:p>
        </p:txBody>
      </p:sp>
      <p:sp>
        <p:nvSpPr>
          <p:cNvPr id="5" name="Text Placeholder 4">
            <a:extLst>
              <a:ext uri="{FF2B5EF4-FFF2-40B4-BE49-F238E27FC236}">
                <a16:creationId xmlns:a16="http://schemas.microsoft.com/office/drawing/2014/main" id="{25F7CC94-C275-4EE9-84FA-F60B6415A887}"/>
              </a:ext>
            </a:extLst>
          </p:cNvPr>
          <p:cNvSpPr>
            <a:spLocks noGrp="1"/>
          </p:cNvSpPr>
          <p:nvPr>
            <p:ph type="body" sz="quarter" idx="19"/>
          </p:nvPr>
        </p:nvSpPr>
        <p:spPr>
          <a:xfrm>
            <a:off x="4379084" y="2653993"/>
            <a:ext cx="3456000" cy="2169825"/>
          </a:xfrm>
        </p:spPr>
        <p:txBody>
          <a:bodyPr/>
          <a:lstStyle/>
          <a:p>
            <a:r>
              <a:rPr lang="en-US" sz="1400" b="0" dirty="0"/>
              <a:t>Heat Pumps expend energy to “move” energy from one cold </a:t>
            </a:r>
            <a:r>
              <a:rPr lang="en-US" b="0" dirty="0"/>
              <a:t>to warm</a:t>
            </a:r>
            <a:r>
              <a:rPr lang="en-US" sz="1400" b="0" dirty="0"/>
              <a:t>, instead of generating heat directly through combustion or chemical reaction.</a:t>
            </a:r>
          </a:p>
          <a:p>
            <a:r>
              <a:rPr lang="en-US" b="0" dirty="0"/>
              <a:t>Geothermal heat pumps use earth as the source to move energy to/from homes.</a:t>
            </a:r>
          </a:p>
          <a:p>
            <a:r>
              <a:rPr lang="en-US" sz="1400" b="0" dirty="0"/>
              <a:t>Air conditioner</a:t>
            </a:r>
            <a:r>
              <a:rPr lang="en-US" b="0" dirty="0"/>
              <a:t> and refrigerators are one sided heat pumps</a:t>
            </a:r>
            <a:endParaRPr lang="en-US" sz="1400" b="0" dirty="0"/>
          </a:p>
          <a:p>
            <a:endParaRPr lang="en-US" dirty="0"/>
          </a:p>
        </p:txBody>
      </p:sp>
      <p:sp>
        <p:nvSpPr>
          <p:cNvPr id="6" name="Text Placeholder 5">
            <a:extLst>
              <a:ext uri="{FF2B5EF4-FFF2-40B4-BE49-F238E27FC236}">
                <a16:creationId xmlns:a16="http://schemas.microsoft.com/office/drawing/2014/main" id="{797D1ADD-17C7-4594-A149-ACB7CD49DD2C}"/>
              </a:ext>
            </a:extLst>
          </p:cNvPr>
          <p:cNvSpPr>
            <a:spLocks noGrp="1"/>
          </p:cNvSpPr>
          <p:nvPr>
            <p:ph type="body" sz="quarter" idx="20"/>
          </p:nvPr>
        </p:nvSpPr>
        <p:spPr>
          <a:xfrm>
            <a:off x="8171351" y="2653993"/>
            <a:ext cx="3456000" cy="1954381"/>
          </a:xfrm>
        </p:spPr>
        <p:txBody>
          <a:bodyPr/>
          <a:lstStyle/>
          <a:p>
            <a:r>
              <a:rPr lang="en-US" sz="1300" b="0" dirty="0"/>
              <a:t>Connects multiple units of heating and cooling systems to the common ground source of energy</a:t>
            </a:r>
          </a:p>
          <a:p>
            <a:r>
              <a:rPr lang="en-US" sz="1300" b="0" dirty="0"/>
              <a:t>Could be vertical, horizonal and open loop systems based on the geography, economy and space constraints</a:t>
            </a:r>
          </a:p>
          <a:p>
            <a:r>
              <a:rPr lang="en-US" sz="1300" b="0" dirty="0"/>
              <a:t>Heat transfer takes place at the individual heat pump at the home water-to-refrigerant heat exchanger</a:t>
            </a:r>
          </a:p>
        </p:txBody>
      </p:sp>
      <p:sp>
        <p:nvSpPr>
          <p:cNvPr id="7" name="Text Placeholder 6">
            <a:extLst>
              <a:ext uri="{FF2B5EF4-FFF2-40B4-BE49-F238E27FC236}">
                <a16:creationId xmlns:a16="http://schemas.microsoft.com/office/drawing/2014/main" id="{DF0C55B3-F7A2-449D-B164-6CC42A85AFC8}"/>
              </a:ext>
            </a:extLst>
          </p:cNvPr>
          <p:cNvSpPr>
            <a:spLocks noGrp="1"/>
          </p:cNvSpPr>
          <p:nvPr>
            <p:ph type="body" sz="quarter" idx="16"/>
          </p:nvPr>
        </p:nvSpPr>
        <p:spPr>
          <a:xfrm>
            <a:off x="575999" y="2653993"/>
            <a:ext cx="3530917" cy="1878593"/>
          </a:xfrm>
        </p:spPr>
        <p:txBody>
          <a:bodyPr/>
          <a:lstStyle/>
          <a:p>
            <a:r>
              <a:rPr lang="en-US" sz="1700" b="0" dirty="0"/>
              <a:t>Geothermal energy is heat within the earth. The word geothermal comes from the Greek words geo (earth) and thermal (heat). Geothermal energy is a renewable energy source because heat is continuously produced inside the earth. </a:t>
            </a:r>
          </a:p>
        </p:txBody>
      </p:sp>
      <p:sp>
        <p:nvSpPr>
          <p:cNvPr id="9" name="Text Placeholder 8">
            <a:extLst>
              <a:ext uri="{FF2B5EF4-FFF2-40B4-BE49-F238E27FC236}">
                <a16:creationId xmlns:a16="http://schemas.microsoft.com/office/drawing/2014/main" id="{8D1360C6-2066-4B28-9016-066E1D959607}"/>
              </a:ext>
            </a:extLst>
          </p:cNvPr>
          <p:cNvSpPr>
            <a:spLocks noGrp="1"/>
          </p:cNvSpPr>
          <p:nvPr>
            <p:ph type="body" sz="quarter" idx="34"/>
          </p:nvPr>
        </p:nvSpPr>
        <p:spPr>
          <a:xfrm>
            <a:off x="5575299" y="1416002"/>
            <a:ext cx="2250019" cy="11079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r>
              <a:rPr lang="en-US" sz="3600" dirty="0"/>
              <a:t>Heat Pumps</a:t>
            </a:r>
          </a:p>
        </p:txBody>
      </p:sp>
      <p:sp>
        <p:nvSpPr>
          <p:cNvPr id="11" name="Text Placeholder 10">
            <a:extLst>
              <a:ext uri="{FF2B5EF4-FFF2-40B4-BE49-F238E27FC236}">
                <a16:creationId xmlns:a16="http://schemas.microsoft.com/office/drawing/2014/main" id="{FB2E09EC-2225-4F73-8257-6F34B704E4A0}"/>
              </a:ext>
            </a:extLst>
          </p:cNvPr>
          <p:cNvSpPr>
            <a:spLocks noGrp="1"/>
          </p:cNvSpPr>
          <p:nvPr>
            <p:ph type="body" sz="quarter" idx="36"/>
          </p:nvPr>
        </p:nvSpPr>
        <p:spPr>
          <a:xfrm>
            <a:off x="9366248" y="1416002"/>
            <a:ext cx="2676311" cy="923330"/>
          </a:xfrm>
        </p:spPr>
        <p:txBody>
          <a:bodyPr/>
          <a:lstStyle/>
          <a:p>
            <a:r>
              <a:rPr lang="en-US" sz="3000" dirty="0"/>
              <a:t>“Geothermal” Loop</a:t>
            </a:r>
          </a:p>
        </p:txBody>
      </p:sp>
      <p:pic>
        <p:nvPicPr>
          <p:cNvPr id="13314" name="Picture 2" descr="Image of the earth's interior, from the outside to the inside, with the crust, the mantle of magma and rock, the outer core of magma, and the innermost core of iron.">
            <a:extLst>
              <a:ext uri="{FF2B5EF4-FFF2-40B4-BE49-F238E27FC236}">
                <a16:creationId xmlns:a16="http://schemas.microsoft.com/office/drawing/2014/main" id="{1E2751E0-58AE-43BE-BDE8-DE6EB1507F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047" y="1416000"/>
            <a:ext cx="1045486" cy="10111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8984D65-07FF-4AC7-AF19-3662340F08D7}"/>
              </a:ext>
            </a:extLst>
          </p:cNvPr>
          <p:cNvSpPr txBox="1"/>
          <p:nvPr/>
        </p:nvSpPr>
        <p:spPr bwMode="auto">
          <a:xfrm>
            <a:off x="370490" y="6525041"/>
            <a:ext cx="9703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000" b="0" kern="0" dirty="0">
                <a:solidFill>
                  <a:schemeClr val="tx1"/>
                </a:solidFill>
                <a:latin typeface="+mn-lt"/>
                <a:ea typeface="+mn-ea"/>
              </a:rPr>
              <a:t>Source(s): </a:t>
            </a:r>
            <a:r>
              <a:rPr lang="en-US" sz="1000" b="0" i="0" dirty="0">
                <a:solidFill>
                  <a:srgbClr val="333333"/>
                </a:solidFill>
                <a:effectLst/>
                <a:latin typeface="Arial" panose="020B0604020202020204" pitchFamily="34" charset="0"/>
              </a:rPr>
              <a:t> Adapted from a National Energy Education Development Project graphic, public domain &amp; EIA</a:t>
            </a:r>
            <a:r>
              <a:rPr lang="en-US" sz="1000" kern="0" dirty="0">
                <a:solidFill>
                  <a:srgbClr val="333333"/>
                </a:solidFill>
                <a:latin typeface="Arial" panose="020B0604020202020204" pitchFamily="34" charset="0"/>
                <a:ea typeface="+mn-ea"/>
              </a:rPr>
              <a:t>      </a:t>
            </a:r>
            <a:r>
              <a:rPr lang="en-US" sz="1000" b="0" kern="0" dirty="0">
                <a:solidFill>
                  <a:schemeClr val="tx1"/>
                </a:solidFill>
                <a:latin typeface="+mn-lt"/>
                <a:ea typeface="+mn-ea"/>
              </a:rPr>
              <a:t> </a:t>
            </a:r>
          </a:p>
        </p:txBody>
      </p:sp>
      <p:pic>
        <p:nvPicPr>
          <p:cNvPr id="13316" name="Picture 4" descr="Heat Pump!!! – Thermodynamics Team B">
            <a:extLst>
              <a:ext uri="{FF2B5EF4-FFF2-40B4-BE49-F238E27FC236}">
                <a16:creationId xmlns:a16="http://schemas.microsoft.com/office/drawing/2014/main" id="{73AF66CE-556E-43AF-A175-254DC016A25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66950" y="1489840"/>
            <a:ext cx="1152543" cy="89591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eat pumps: how do they work and how to maintain them? | Sauermann group">
            <a:extLst>
              <a:ext uri="{FF2B5EF4-FFF2-40B4-BE49-F238E27FC236}">
                <a16:creationId xmlns:a16="http://schemas.microsoft.com/office/drawing/2014/main" id="{F662DF79-F8B2-4621-9075-8A8229F156C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66950" y="4532586"/>
            <a:ext cx="3548914" cy="1774457"/>
          </a:xfrm>
          <a:prstGeom prst="rect">
            <a:avLst/>
          </a:prstGeom>
          <a:noFill/>
          <a:extLst>
            <a:ext uri="{909E8E84-426E-40DD-AFC4-6F175D3DCCD1}">
              <a14:hiddenFill xmlns:a14="http://schemas.microsoft.com/office/drawing/2010/main">
                <a:solidFill>
                  <a:srgbClr val="FFFFFF"/>
                </a:solidFill>
              </a14:hiddenFill>
            </a:ext>
          </a:extLst>
        </p:spPr>
      </p:pic>
      <p:pic>
        <p:nvPicPr>
          <p:cNvPr id="344066" name="Picture 2" descr="What is Geothermal? | Geothermal | Energy | Environment, Climate and Parks  | Province of Manitoba">
            <a:extLst>
              <a:ext uri="{FF2B5EF4-FFF2-40B4-BE49-F238E27FC236}">
                <a16:creationId xmlns:a16="http://schemas.microsoft.com/office/drawing/2014/main" id="{13E2164E-EF34-404F-BC94-182975C56A6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9393" y="4563550"/>
            <a:ext cx="2920783" cy="160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3">
            <a:extLst>
              <a:ext uri="{FF2B5EF4-FFF2-40B4-BE49-F238E27FC236}">
                <a16:creationId xmlns:a16="http://schemas.microsoft.com/office/drawing/2014/main" id="{DDDCC910-F50D-5180-ED06-9903F933CA90}"/>
              </a:ext>
            </a:extLst>
          </p:cNvPr>
          <p:cNvSpPr txBox="1">
            <a:spLocks/>
          </p:cNvSpPr>
          <p:nvPr/>
        </p:nvSpPr>
        <p:spPr>
          <a:xfrm>
            <a:off x="1417275" y="6307043"/>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10" name="Picture 9">
            <a:extLst>
              <a:ext uri="{FF2B5EF4-FFF2-40B4-BE49-F238E27FC236}">
                <a16:creationId xmlns:a16="http://schemas.microsoft.com/office/drawing/2014/main" id="{8B35D9CB-61FB-DFA0-3E31-60E48C79F190}"/>
              </a:ext>
            </a:extLst>
          </p:cNvPr>
          <p:cNvPicPr>
            <a:picLocks noChangeAspect="1"/>
          </p:cNvPicPr>
          <p:nvPr/>
        </p:nvPicPr>
        <p:blipFill>
          <a:blip r:embed="rId8"/>
          <a:stretch>
            <a:fillRect/>
          </a:stretch>
        </p:blipFill>
        <p:spPr>
          <a:xfrm>
            <a:off x="2822848" y="1433662"/>
            <a:ext cx="1335872" cy="928287"/>
          </a:xfrm>
          <a:prstGeom prst="rect">
            <a:avLst/>
          </a:prstGeom>
        </p:spPr>
      </p:pic>
    </p:spTree>
    <p:extLst>
      <p:ext uri="{BB962C8B-B14F-4D97-AF65-F5344CB8AC3E}">
        <p14:creationId xmlns:p14="http://schemas.microsoft.com/office/powerpoint/2010/main" val="30916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F1CB2-8DBD-42F4-BAE0-7D2640253A6D}"/>
              </a:ext>
            </a:extLst>
          </p:cNvPr>
          <p:cNvSpPr>
            <a:spLocks noGrp="1"/>
          </p:cNvSpPr>
          <p:nvPr>
            <p:ph type="title"/>
          </p:nvPr>
        </p:nvSpPr>
        <p:spPr>
          <a:xfrm>
            <a:off x="666503" y="1998537"/>
            <a:ext cx="11040533" cy="369332"/>
          </a:xfrm>
        </p:spPr>
        <p:txBody>
          <a:bodyPr/>
          <a:lstStyle/>
          <a:p>
            <a:r>
              <a:rPr lang="en-US" sz="3200" dirty="0"/>
              <a:t>Agenda</a:t>
            </a:r>
            <a:br>
              <a:rPr lang="en-US" sz="3200" dirty="0"/>
            </a:br>
            <a:endParaRPr lang="en-US" sz="3200" dirty="0"/>
          </a:p>
        </p:txBody>
      </p:sp>
      <p:sp>
        <p:nvSpPr>
          <p:cNvPr id="6" name="TextBox 5">
            <a:extLst>
              <a:ext uri="{FF2B5EF4-FFF2-40B4-BE49-F238E27FC236}">
                <a16:creationId xmlns:a16="http://schemas.microsoft.com/office/drawing/2014/main" id="{FF628AEB-06A7-4C85-B0C0-337C0CD4DA97}"/>
              </a:ext>
            </a:extLst>
          </p:cNvPr>
          <p:cNvSpPr txBox="1"/>
          <p:nvPr/>
        </p:nvSpPr>
        <p:spPr bwMode="auto">
          <a:xfrm>
            <a:off x="345262" y="581414"/>
            <a:ext cx="1136177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kumimoji="0" 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ＭＳ Ｐゴシック"/>
              </a:rPr>
              <a:t>Future of Heat </a:t>
            </a:r>
          </a:p>
          <a:p>
            <a:pPr algn="ctr"/>
            <a:r>
              <a:rPr lang="en-US" sz="2200" dirty="0">
                <a:solidFill>
                  <a:srgbClr val="55555A"/>
                </a:solidFill>
                <a:effectLst>
                  <a:outerShdw blurRad="38100" dist="38100" dir="2700000" algn="tl">
                    <a:srgbClr val="000000">
                      <a:alpha val="43137"/>
                    </a:srgbClr>
                  </a:outerShdw>
                </a:effectLst>
                <a:latin typeface="Arial"/>
                <a:ea typeface="ＭＳ Ｐゴシック"/>
              </a:rPr>
              <a:t>P</a:t>
            </a:r>
            <a:r>
              <a:rPr kumimoji="0" lang="en-US" sz="2200" b="0" i="0" u="none" strike="noStrike" kern="1200" cap="none" spc="0" normalizeH="0" baseline="0" noProof="0" dirty="0">
                <a:ln>
                  <a:noFill/>
                </a:ln>
                <a:solidFill>
                  <a:srgbClr val="55555A"/>
                </a:solidFill>
                <a:effectLst/>
                <a:uLnTx/>
                <a:uFillTx/>
                <a:latin typeface="Arial"/>
                <a:ea typeface="ＭＳ Ｐゴシック"/>
              </a:rPr>
              <a:t>athways of </a:t>
            </a:r>
            <a:r>
              <a:rPr kumimoji="0" lang="en-US" sz="2200" b="1" i="0" u="none" strike="noStrike" kern="1200" cap="none" spc="0" normalizeH="0" baseline="0" noProof="0" dirty="0">
                <a:ln>
                  <a:noFill/>
                </a:ln>
                <a:solidFill>
                  <a:srgbClr val="55555A"/>
                </a:solidFill>
                <a:effectLst/>
                <a:uLnTx/>
                <a:uFillTx/>
                <a:latin typeface="Arial"/>
                <a:ea typeface="ＭＳ Ｐゴシック"/>
              </a:rPr>
              <a:t>multiple solutions </a:t>
            </a:r>
            <a:r>
              <a:rPr kumimoji="0" lang="en-US" sz="2200" b="0" i="0" u="none" strike="noStrike" kern="1200" cap="none" spc="0" normalizeH="0" baseline="0" noProof="0" dirty="0">
                <a:ln>
                  <a:noFill/>
                </a:ln>
                <a:solidFill>
                  <a:srgbClr val="55555A"/>
                </a:solidFill>
                <a:effectLst/>
                <a:uLnTx/>
                <a:uFillTx/>
                <a:latin typeface="Arial"/>
                <a:ea typeface="ＭＳ Ｐゴシック"/>
              </a:rPr>
              <a:t>consisting of sustainable ways to </a:t>
            </a:r>
            <a:r>
              <a:rPr kumimoji="0" lang="en-US" sz="2200" b="1" i="0" u="none" strike="noStrike" kern="1200" cap="none" spc="0" normalizeH="0" baseline="0" noProof="0" dirty="0">
                <a:ln>
                  <a:noFill/>
                </a:ln>
                <a:solidFill>
                  <a:srgbClr val="55555A"/>
                </a:solidFill>
                <a:effectLst/>
                <a:uLnTx/>
                <a:uFillTx/>
                <a:latin typeface="Arial"/>
                <a:ea typeface="ＭＳ Ｐゴシック"/>
              </a:rPr>
              <a:t>attain net zero</a:t>
            </a:r>
            <a:r>
              <a:rPr kumimoji="0" lang="en-US" sz="2200" b="0" i="0" u="none" strike="noStrike" kern="1200" cap="none" spc="0" normalizeH="0" baseline="0" noProof="0" dirty="0">
                <a:ln>
                  <a:noFill/>
                </a:ln>
                <a:solidFill>
                  <a:srgbClr val="55555A"/>
                </a:solidFill>
                <a:effectLst/>
                <a:uLnTx/>
                <a:uFillTx/>
                <a:latin typeface="Arial"/>
                <a:ea typeface="ＭＳ Ｐゴシック"/>
              </a:rPr>
              <a:t> in the energy we deliver and contribute towards </a:t>
            </a:r>
            <a:r>
              <a:rPr kumimoji="0" lang="en-US" sz="2200" b="1" i="0" u="none" strike="noStrike" kern="1200" cap="none" spc="0" normalizeH="0" baseline="0" noProof="0" dirty="0">
                <a:ln>
                  <a:noFill/>
                </a:ln>
                <a:solidFill>
                  <a:srgbClr val="55555A"/>
                </a:solidFill>
                <a:effectLst/>
                <a:uLnTx/>
                <a:uFillTx/>
                <a:latin typeface="Arial"/>
                <a:ea typeface="ＭＳ Ｐゴシック"/>
              </a:rPr>
              <a:t>greater environmental sustainability</a:t>
            </a:r>
            <a:r>
              <a:rPr kumimoji="0" lang="en-US" sz="2200" b="0" i="0" u="none" strike="noStrike" kern="1200" cap="none" spc="0" normalizeH="0" baseline="0" noProof="0" dirty="0">
                <a:ln>
                  <a:noFill/>
                </a:ln>
                <a:solidFill>
                  <a:srgbClr val="55555A"/>
                </a:solidFill>
                <a:effectLst/>
                <a:uLnTx/>
                <a:uFillTx/>
                <a:latin typeface="Arial"/>
                <a:ea typeface="ＭＳ Ｐゴシック"/>
              </a:rPr>
              <a:t>. </a:t>
            </a:r>
            <a:endParaRPr lang="en-US" sz="2200" dirty="0"/>
          </a:p>
        </p:txBody>
      </p:sp>
      <p:sp>
        <p:nvSpPr>
          <p:cNvPr id="2" name="Footer Placeholder 3">
            <a:extLst>
              <a:ext uri="{FF2B5EF4-FFF2-40B4-BE49-F238E27FC236}">
                <a16:creationId xmlns:a16="http://schemas.microsoft.com/office/drawing/2014/main" id="{DA53508E-3302-A27A-CA87-05CD1E517CAA}"/>
              </a:ext>
            </a:extLst>
          </p:cNvPr>
          <p:cNvSpPr txBox="1">
            <a:spLocks/>
          </p:cNvSpPr>
          <p:nvPr/>
        </p:nvSpPr>
        <p:spPr>
          <a:xfrm>
            <a:off x="1410955" y="6321759"/>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1026" name="Picture 2">
            <a:extLst>
              <a:ext uri="{FF2B5EF4-FFF2-40B4-BE49-F238E27FC236}">
                <a16:creationId xmlns:a16="http://schemas.microsoft.com/office/drawing/2014/main" id="{6E7D3DAA-E995-166A-3BA8-547FF6E0991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5637830" y="1896827"/>
            <a:ext cx="3100279" cy="1953201"/>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E4555D24-0775-2B13-500C-7C035747A5A8}"/>
              </a:ext>
            </a:extLst>
          </p:cNvPr>
          <p:cNvGrpSpPr/>
          <p:nvPr/>
        </p:nvGrpSpPr>
        <p:grpSpPr>
          <a:xfrm>
            <a:off x="5782229" y="4425730"/>
            <a:ext cx="2915852" cy="1442980"/>
            <a:chOff x="1881411" y="5269832"/>
            <a:chExt cx="2406304" cy="1055274"/>
          </a:xfrm>
        </p:grpSpPr>
        <p:grpSp>
          <p:nvGrpSpPr>
            <p:cNvPr id="61" name="Group 60">
              <a:extLst>
                <a:ext uri="{FF2B5EF4-FFF2-40B4-BE49-F238E27FC236}">
                  <a16:creationId xmlns:a16="http://schemas.microsoft.com/office/drawing/2014/main" id="{E187E2FE-E5B5-B598-531E-2DFB945E3935}"/>
                </a:ext>
              </a:extLst>
            </p:cNvPr>
            <p:cNvGrpSpPr/>
            <p:nvPr/>
          </p:nvGrpSpPr>
          <p:grpSpPr>
            <a:xfrm>
              <a:off x="1881411" y="5668616"/>
              <a:ext cx="2275161" cy="529743"/>
              <a:chOff x="1881411" y="5668616"/>
              <a:chExt cx="2275161" cy="529743"/>
            </a:xfrm>
          </p:grpSpPr>
          <p:cxnSp>
            <p:nvCxnSpPr>
              <p:cNvPr id="1038" name="Straight Connector 1037">
                <a:extLst>
                  <a:ext uri="{FF2B5EF4-FFF2-40B4-BE49-F238E27FC236}">
                    <a16:creationId xmlns:a16="http://schemas.microsoft.com/office/drawing/2014/main" id="{C8FD13D0-14A4-F8E4-A095-CC37089B2D7E}"/>
                  </a:ext>
                </a:extLst>
              </p:cNvPr>
              <p:cNvCxnSpPr>
                <a:cxnSpLocks/>
              </p:cNvCxnSpPr>
              <p:nvPr/>
            </p:nvCxnSpPr>
            <p:spPr bwMode="auto">
              <a:xfrm flipV="1">
                <a:off x="1881411" y="5772727"/>
                <a:ext cx="2275161" cy="20878"/>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39" name="Straight Connector 1038">
                <a:extLst>
                  <a:ext uri="{FF2B5EF4-FFF2-40B4-BE49-F238E27FC236}">
                    <a16:creationId xmlns:a16="http://schemas.microsoft.com/office/drawing/2014/main" id="{06CE4465-9CEF-F0CB-E20F-7C8E0E33D291}"/>
                  </a:ext>
                </a:extLst>
              </p:cNvPr>
              <p:cNvCxnSpPr>
                <a:cxnSpLocks/>
              </p:cNvCxnSpPr>
              <p:nvPr/>
            </p:nvCxnSpPr>
            <p:spPr bwMode="auto">
              <a:xfrm flipV="1">
                <a:off x="3377043" y="5668616"/>
                <a:ext cx="0" cy="13142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40" name="Straight Connector 1039">
                <a:extLst>
                  <a:ext uri="{FF2B5EF4-FFF2-40B4-BE49-F238E27FC236}">
                    <a16:creationId xmlns:a16="http://schemas.microsoft.com/office/drawing/2014/main" id="{DC762365-B238-A663-D638-CBA7AA28A531}"/>
                  </a:ext>
                </a:extLst>
              </p:cNvPr>
              <p:cNvCxnSpPr>
                <a:cxnSpLocks/>
              </p:cNvCxnSpPr>
              <p:nvPr/>
            </p:nvCxnSpPr>
            <p:spPr bwMode="auto">
              <a:xfrm flipV="1">
                <a:off x="3775920" y="5793605"/>
                <a:ext cx="8500" cy="404754"/>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41" name="Straight Connector 1040">
                <a:extLst>
                  <a:ext uri="{FF2B5EF4-FFF2-40B4-BE49-F238E27FC236}">
                    <a16:creationId xmlns:a16="http://schemas.microsoft.com/office/drawing/2014/main" id="{08506FD9-8C8F-0898-2228-5666D8F5BF41}"/>
                  </a:ext>
                </a:extLst>
              </p:cNvPr>
              <p:cNvCxnSpPr>
                <a:cxnSpLocks/>
              </p:cNvCxnSpPr>
              <p:nvPr/>
            </p:nvCxnSpPr>
            <p:spPr bwMode="auto">
              <a:xfrm flipV="1">
                <a:off x="2892486" y="5675210"/>
                <a:ext cx="0" cy="13142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42" name="Straight Connector 1041">
                <a:extLst>
                  <a:ext uri="{FF2B5EF4-FFF2-40B4-BE49-F238E27FC236}">
                    <a16:creationId xmlns:a16="http://schemas.microsoft.com/office/drawing/2014/main" id="{BCFE5201-7085-C2A9-FD23-88BA583D9819}"/>
                  </a:ext>
                </a:extLst>
              </p:cNvPr>
              <p:cNvCxnSpPr>
                <a:cxnSpLocks/>
              </p:cNvCxnSpPr>
              <p:nvPr/>
            </p:nvCxnSpPr>
            <p:spPr bwMode="auto">
              <a:xfrm flipV="1">
                <a:off x="3062735" y="5768706"/>
                <a:ext cx="8500" cy="404754"/>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43" name="Straight Connector 1042">
                <a:extLst>
                  <a:ext uri="{FF2B5EF4-FFF2-40B4-BE49-F238E27FC236}">
                    <a16:creationId xmlns:a16="http://schemas.microsoft.com/office/drawing/2014/main" id="{4F62CDBA-7B9D-EF73-7D48-65267239D164}"/>
                  </a:ext>
                </a:extLst>
              </p:cNvPr>
              <p:cNvCxnSpPr>
                <a:cxnSpLocks/>
              </p:cNvCxnSpPr>
              <p:nvPr/>
            </p:nvCxnSpPr>
            <p:spPr bwMode="auto">
              <a:xfrm flipH="1">
                <a:off x="3775920" y="6181070"/>
                <a:ext cx="106689"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62" name="Group 61">
              <a:extLst>
                <a:ext uri="{FF2B5EF4-FFF2-40B4-BE49-F238E27FC236}">
                  <a16:creationId xmlns:a16="http://schemas.microsoft.com/office/drawing/2014/main" id="{71264AD1-A7D4-6C1D-688E-4C2F3754FA65}"/>
                </a:ext>
              </a:extLst>
            </p:cNvPr>
            <p:cNvGrpSpPr/>
            <p:nvPr/>
          </p:nvGrpSpPr>
          <p:grpSpPr>
            <a:xfrm>
              <a:off x="2493108" y="5269832"/>
              <a:ext cx="1794607" cy="1055274"/>
              <a:chOff x="2493108" y="5269832"/>
              <a:chExt cx="1794607" cy="1055274"/>
            </a:xfrm>
          </p:grpSpPr>
          <p:pic>
            <p:nvPicPr>
              <p:cNvPr id="1031" name="Graphic 1030" descr="Suburban scene">
                <a:extLst>
                  <a:ext uri="{FF2B5EF4-FFF2-40B4-BE49-F238E27FC236}">
                    <a16:creationId xmlns:a16="http://schemas.microsoft.com/office/drawing/2014/main" id="{9DCCEA1C-8122-C4C0-0AA7-A81B04D6F48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3108" y="5289513"/>
                <a:ext cx="504091" cy="504091"/>
              </a:xfrm>
              <a:prstGeom prst="rect">
                <a:avLst/>
              </a:prstGeom>
            </p:spPr>
          </p:pic>
          <p:pic>
            <p:nvPicPr>
              <p:cNvPr id="1032" name="Graphic 1031" descr="Suburban scene">
                <a:extLst>
                  <a:ext uri="{FF2B5EF4-FFF2-40B4-BE49-F238E27FC236}">
                    <a16:creationId xmlns:a16="http://schemas.microsoft.com/office/drawing/2014/main" id="{F1E901ED-DC37-5308-A145-EFD84794DA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5272" y="5282699"/>
                <a:ext cx="504091" cy="504091"/>
              </a:xfrm>
              <a:prstGeom prst="rect">
                <a:avLst/>
              </a:prstGeom>
            </p:spPr>
          </p:pic>
          <p:pic>
            <p:nvPicPr>
              <p:cNvPr id="1033" name="Graphic 1032" descr="Suburban scene">
                <a:extLst>
                  <a:ext uri="{FF2B5EF4-FFF2-40B4-BE49-F238E27FC236}">
                    <a16:creationId xmlns:a16="http://schemas.microsoft.com/office/drawing/2014/main" id="{4C1F4800-26A1-C925-D631-80AAA62FF8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8151" y="5269832"/>
                <a:ext cx="504091" cy="504091"/>
              </a:xfrm>
              <a:prstGeom prst="rect">
                <a:avLst/>
              </a:prstGeom>
            </p:spPr>
          </p:pic>
          <p:pic>
            <p:nvPicPr>
              <p:cNvPr id="1034" name="Graphic 1033" descr="Suburban scene">
                <a:extLst>
                  <a:ext uri="{FF2B5EF4-FFF2-40B4-BE49-F238E27FC236}">
                    <a16:creationId xmlns:a16="http://schemas.microsoft.com/office/drawing/2014/main" id="{446DAF68-5A2C-315E-5F0C-EB21A58BD40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3624" y="5821015"/>
                <a:ext cx="504091" cy="504091"/>
              </a:xfrm>
              <a:prstGeom prst="rect">
                <a:avLst/>
              </a:prstGeom>
            </p:spPr>
          </p:pic>
          <p:pic>
            <p:nvPicPr>
              <p:cNvPr id="1035" name="Graphic 1034" descr="Suburban scene">
                <a:extLst>
                  <a:ext uri="{FF2B5EF4-FFF2-40B4-BE49-F238E27FC236}">
                    <a16:creationId xmlns:a16="http://schemas.microsoft.com/office/drawing/2014/main" id="{134EFD32-21C1-3766-B405-4E100082A1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344" y="5773922"/>
                <a:ext cx="504091" cy="504091"/>
              </a:xfrm>
              <a:prstGeom prst="rect">
                <a:avLst/>
              </a:prstGeom>
            </p:spPr>
          </p:pic>
          <p:cxnSp>
            <p:nvCxnSpPr>
              <p:cNvPr id="1036" name="Straight Connector 1035">
                <a:extLst>
                  <a:ext uri="{FF2B5EF4-FFF2-40B4-BE49-F238E27FC236}">
                    <a16:creationId xmlns:a16="http://schemas.microsoft.com/office/drawing/2014/main" id="{E5BA6F57-EBF9-AD9A-DE2F-AC632B767789}"/>
                  </a:ext>
                </a:extLst>
              </p:cNvPr>
              <p:cNvCxnSpPr>
                <a:cxnSpLocks/>
              </p:cNvCxnSpPr>
              <p:nvPr/>
            </p:nvCxnSpPr>
            <p:spPr bwMode="auto">
              <a:xfrm flipV="1">
                <a:off x="4107783" y="5642501"/>
                <a:ext cx="0" cy="131421"/>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037" name="Straight Connector 1036">
                <a:extLst>
                  <a:ext uri="{FF2B5EF4-FFF2-40B4-BE49-F238E27FC236}">
                    <a16:creationId xmlns:a16="http://schemas.microsoft.com/office/drawing/2014/main" id="{22643ED9-FAC4-53BC-B6BC-2FE476C30525}"/>
                  </a:ext>
                </a:extLst>
              </p:cNvPr>
              <p:cNvCxnSpPr>
                <a:cxnSpLocks/>
              </p:cNvCxnSpPr>
              <p:nvPr/>
            </p:nvCxnSpPr>
            <p:spPr bwMode="auto">
              <a:xfrm flipH="1">
                <a:off x="3052995" y="6177166"/>
                <a:ext cx="106689"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grpSp>
          <p:nvGrpSpPr>
            <p:cNvPr id="63" name="Group 62">
              <a:extLst>
                <a:ext uri="{FF2B5EF4-FFF2-40B4-BE49-F238E27FC236}">
                  <a16:creationId xmlns:a16="http://schemas.microsoft.com/office/drawing/2014/main" id="{9E629E10-F2DE-3F27-13D2-B2DE86BE9F77}"/>
                </a:ext>
              </a:extLst>
            </p:cNvPr>
            <p:cNvGrpSpPr/>
            <p:nvPr/>
          </p:nvGrpSpPr>
          <p:grpSpPr>
            <a:xfrm>
              <a:off x="1925154" y="5674276"/>
              <a:ext cx="2275161" cy="529743"/>
              <a:chOff x="1881411" y="5668616"/>
              <a:chExt cx="2275161" cy="529743"/>
            </a:xfrm>
          </p:grpSpPr>
          <p:cxnSp>
            <p:nvCxnSpPr>
              <p:cNvPr id="1024" name="Straight Connector 1023">
                <a:extLst>
                  <a:ext uri="{FF2B5EF4-FFF2-40B4-BE49-F238E27FC236}">
                    <a16:creationId xmlns:a16="http://schemas.microsoft.com/office/drawing/2014/main" id="{8284D435-EA2F-2CAA-4A11-79FCB7DA911A}"/>
                  </a:ext>
                </a:extLst>
              </p:cNvPr>
              <p:cNvCxnSpPr>
                <a:cxnSpLocks/>
              </p:cNvCxnSpPr>
              <p:nvPr/>
            </p:nvCxnSpPr>
            <p:spPr bwMode="auto">
              <a:xfrm flipV="1">
                <a:off x="1881411" y="5772727"/>
                <a:ext cx="2275161" cy="20878"/>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25" name="Straight Connector 1024">
                <a:extLst>
                  <a:ext uri="{FF2B5EF4-FFF2-40B4-BE49-F238E27FC236}">
                    <a16:creationId xmlns:a16="http://schemas.microsoft.com/office/drawing/2014/main" id="{73BCF490-B469-EC02-FE19-E35BE3796343}"/>
                  </a:ext>
                </a:extLst>
              </p:cNvPr>
              <p:cNvCxnSpPr>
                <a:cxnSpLocks/>
              </p:cNvCxnSpPr>
              <p:nvPr/>
            </p:nvCxnSpPr>
            <p:spPr bwMode="auto">
              <a:xfrm flipV="1">
                <a:off x="3377043" y="5668616"/>
                <a:ext cx="0" cy="131421"/>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27" name="Straight Connector 1026">
                <a:extLst>
                  <a:ext uri="{FF2B5EF4-FFF2-40B4-BE49-F238E27FC236}">
                    <a16:creationId xmlns:a16="http://schemas.microsoft.com/office/drawing/2014/main" id="{7461A9AC-1A14-40BB-0628-15DE441A0CEC}"/>
                  </a:ext>
                </a:extLst>
              </p:cNvPr>
              <p:cNvCxnSpPr>
                <a:cxnSpLocks/>
              </p:cNvCxnSpPr>
              <p:nvPr/>
            </p:nvCxnSpPr>
            <p:spPr bwMode="auto">
              <a:xfrm flipV="1">
                <a:off x="3775920" y="5793605"/>
                <a:ext cx="8500" cy="404754"/>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28" name="Straight Connector 1027">
                <a:extLst>
                  <a:ext uri="{FF2B5EF4-FFF2-40B4-BE49-F238E27FC236}">
                    <a16:creationId xmlns:a16="http://schemas.microsoft.com/office/drawing/2014/main" id="{BA83480E-B3BD-3664-6BAE-CF1ECFE46EBB}"/>
                  </a:ext>
                </a:extLst>
              </p:cNvPr>
              <p:cNvCxnSpPr>
                <a:cxnSpLocks/>
              </p:cNvCxnSpPr>
              <p:nvPr/>
            </p:nvCxnSpPr>
            <p:spPr bwMode="auto">
              <a:xfrm flipV="1">
                <a:off x="2892486" y="5675210"/>
                <a:ext cx="0" cy="131421"/>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29" name="Straight Connector 1028">
                <a:extLst>
                  <a:ext uri="{FF2B5EF4-FFF2-40B4-BE49-F238E27FC236}">
                    <a16:creationId xmlns:a16="http://schemas.microsoft.com/office/drawing/2014/main" id="{24BF1BF2-A824-F814-6DA3-328434FAB597}"/>
                  </a:ext>
                </a:extLst>
              </p:cNvPr>
              <p:cNvCxnSpPr>
                <a:cxnSpLocks/>
              </p:cNvCxnSpPr>
              <p:nvPr/>
            </p:nvCxnSpPr>
            <p:spPr bwMode="auto">
              <a:xfrm flipV="1">
                <a:off x="3062735" y="5768706"/>
                <a:ext cx="8500" cy="404754"/>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30" name="Straight Connector 1029">
                <a:extLst>
                  <a:ext uri="{FF2B5EF4-FFF2-40B4-BE49-F238E27FC236}">
                    <a16:creationId xmlns:a16="http://schemas.microsoft.com/office/drawing/2014/main" id="{1814A7E2-0673-A08C-3DC5-16318654B2A8}"/>
                  </a:ext>
                </a:extLst>
              </p:cNvPr>
              <p:cNvCxnSpPr>
                <a:cxnSpLocks/>
              </p:cNvCxnSpPr>
              <p:nvPr/>
            </p:nvCxnSpPr>
            <p:spPr bwMode="auto">
              <a:xfrm flipH="1">
                <a:off x="3775920" y="6181070"/>
                <a:ext cx="106689"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grpSp>
      <p:pic>
        <p:nvPicPr>
          <p:cNvPr id="1044" name="Picture 1043">
            <a:extLst>
              <a:ext uri="{FF2B5EF4-FFF2-40B4-BE49-F238E27FC236}">
                <a16:creationId xmlns:a16="http://schemas.microsoft.com/office/drawing/2014/main" id="{26CCD0DC-459D-4FAA-08B2-927DFC89E9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8006" y="4639026"/>
            <a:ext cx="2274969" cy="1504774"/>
          </a:xfrm>
          <a:prstGeom prst="rect">
            <a:avLst/>
          </a:prstGeom>
        </p:spPr>
      </p:pic>
      <p:pic>
        <p:nvPicPr>
          <p:cNvPr id="1045" name="Picture 1044">
            <a:extLst>
              <a:ext uri="{FF2B5EF4-FFF2-40B4-BE49-F238E27FC236}">
                <a16:creationId xmlns:a16="http://schemas.microsoft.com/office/drawing/2014/main" id="{83C801C1-C9A1-6EAA-0A5E-DCD36678DA25}"/>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b="9718"/>
          <a:stretch/>
        </p:blipFill>
        <p:spPr bwMode="auto">
          <a:xfrm>
            <a:off x="9108007" y="1896827"/>
            <a:ext cx="2260485" cy="253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46" name="Table 1045">
            <a:extLst>
              <a:ext uri="{FF2B5EF4-FFF2-40B4-BE49-F238E27FC236}">
                <a16:creationId xmlns:a16="http://schemas.microsoft.com/office/drawing/2014/main" id="{A1BF7F9D-C43D-232B-CC9F-EFD96607DF30}"/>
              </a:ext>
            </a:extLst>
          </p:cNvPr>
          <p:cNvGraphicFramePr>
            <a:graphicFrameLocks noGrp="1"/>
          </p:cNvGraphicFramePr>
          <p:nvPr>
            <p:extLst>
              <p:ext uri="{D42A27DB-BD31-4B8C-83A1-F6EECF244321}">
                <p14:modId xmlns:p14="http://schemas.microsoft.com/office/powerpoint/2010/main" val="1330148474"/>
              </p:ext>
            </p:extLst>
          </p:nvPr>
        </p:nvGraphicFramePr>
        <p:xfrm>
          <a:off x="589048" y="2641570"/>
          <a:ext cx="4792327" cy="3568320"/>
        </p:xfrm>
        <a:graphic>
          <a:graphicData uri="http://schemas.openxmlformats.org/drawingml/2006/table">
            <a:tbl>
              <a:tblPr/>
              <a:tblGrid>
                <a:gridCol w="4792327">
                  <a:extLst>
                    <a:ext uri="{9D8B030D-6E8A-4147-A177-3AD203B41FA5}">
                      <a16:colId xmlns:a16="http://schemas.microsoft.com/office/drawing/2014/main" val="1557375816"/>
                    </a:ext>
                  </a:extLst>
                </a:gridCol>
              </a:tblGrid>
              <a:tr h="41772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Current Energy Scenarios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2489553"/>
                  </a:ext>
                </a:extLst>
              </a:tr>
              <a:tr h="417721">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Decarbonization Roadmap</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147512"/>
                  </a:ext>
                </a:extLst>
              </a:tr>
              <a:tr h="417721">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Emissions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564805"/>
                  </a:ext>
                </a:extLst>
              </a:tr>
              <a:tr h="417721">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Renewable Natural Gas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6648105"/>
                  </a:ext>
                </a:extLst>
              </a:tr>
              <a:tr h="417721">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Hydrogen Blending </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3645370"/>
                  </a:ext>
                </a:extLst>
              </a:tr>
              <a:tr h="417721">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Geothermal District Heating</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0413636"/>
                  </a:ext>
                </a:extLst>
              </a:tr>
              <a:tr h="417721">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Conclusions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0816127"/>
                  </a:ext>
                </a:extLst>
              </a:tr>
            </a:tbl>
          </a:graphicData>
        </a:graphic>
      </p:graphicFrame>
    </p:spTree>
    <p:extLst>
      <p:ext uri="{BB962C8B-B14F-4D97-AF65-F5344CB8AC3E}">
        <p14:creationId xmlns:p14="http://schemas.microsoft.com/office/powerpoint/2010/main" val="99453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4009-3152-4B4E-B7FF-FFC6CF302D6F}"/>
              </a:ext>
            </a:extLst>
          </p:cNvPr>
          <p:cNvSpPr>
            <a:spLocks noGrp="1"/>
          </p:cNvSpPr>
          <p:nvPr>
            <p:ph type="title"/>
          </p:nvPr>
        </p:nvSpPr>
        <p:spPr>
          <a:xfrm>
            <a:off x="575734" y="361387"/>
            <a:ext cx="8758969" cy="369332"/>
          </a:xfrm>
        </p:spPr>
        <p:txBody>
          <a:bodyPr/>
          <a:lstStyle/>
          <a:p>
            <a:r>
              <a:rPr lang="en-US" dirty="0"/>
              <a:t>Ground Source Heat Pump Operation is Highly Efficient</a:t>
            </a:r>
            <a:br>
              <a:rPr lang="en-US" dirty="0"/>
            </a:br>
            <a:endParaRPr lang="en-US" dirty="0"/>
          </a:p>
        </p:txBody>
      </p:sp>
      <p:grpSp>
        <p:nvGrpSpPr>
          <p:cNvPr id="32" name="Group 31">
            <a:extLst>
              <a:ext uri="{FF2B5EF4-FFF2-40B4-BE49-F238E27FC236}">
                <a16:creationId xmlns:a16="http://schemas.microsoft.com/office/drawing/2014/main" id="{977D011C-F39C-4FCE-8831-1FCF11C6C9F2}"/>
              </a:ext>
            </a:extLst>
          </p:cNvPr>
          <p:cNvGrpSpPr/>
          <p:nvPr/>
        </p:nvGrpSpPr>
        <p:grpSpPr>
          <a:xfrm>
            <a:off x="1660427" y="1141800"/>
            <a:ext cx="7997701" cy="5354813"/>
            <a:chOff x="2536431" y="1504636"/>
            <a:chExt cx="9161517" cy="5776947"/>
          </a:xfrm>
        </p:grpSpPr>
        <p:graphicFrame>
          <p:nvGraphicFramePr>
            <p:cNvPr id="4" name="Diagram 3">
              <a:extLst>
                <a:ext uri="{FF2B5EF4-FFF2-40B4-BE49-F238E27FC236}">
                  <a16:creationId xmlns:a16="http://schemas.microsoft.com/office/drawing/2014/main" id="{B8FEC009-C128-407F-B8BE-CAAA9CC0F3F2}"/>
                </a:ext>
              </a:extLst>
            </p:cNvPr>
            <p:cNvGraphicFramePr/>
            <p:nvPr>
              <p:extLst>
                <p:ext uri="{D42A27DB-BD31-4B8C-83A1-F6EECF244321}">
                  <p14:modId xmlns:p14="http://schemas.microsoft.com/office/powerpoint/2010/main" val="3469238476"/>
                </p:ext>
              </p:extLst>
            </p:nvPr>
          </p:nvGraphicFramePr>
          <p:xfrm>
            <a:off x="2536431" y="1504636"/>
            <a:ext cx="9161517" cy="5776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Arrow: Up-Down 18">
              <a:extLst>
                <a:ext uri="{FF2B5EF4-FFF2-40B4-BE49-F238E27FC236}">
                  <a16:creationId xmlns:a16="http://schemas.microsoft.com/office/drawing/2014/main" id="{22CEFD45-9D5B-496C-82FF-97228388A51A}"/>
                </a:ext>
              </a:extLst>
            </p:cNvPr>
            <p:cNvSpPr/>
            <p:nvPr/>
          </p:nvSpPr>
          <p:spPr bwMode="auto">
            <a:xfrm>
              <a:off x="6994577" y="3223211"/>
              <a:ext cx="245224" cy="748931"/>
            </a:xfrm>
            <a:prstGeom prst="upDownArrow">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26" name="Arrow: Up-Down 25">
              <a:extLst>
                <a:ext uri="{FF2B5EF4-FFF2-40B4-BE49-F238E27FC236}">
                  <a16:creationId xmlns:a16="http://schemas.microsoft.com/office/drawing/2014/main" id="{837608FF-3D81-4B38-A0A6-4292C7E6BA5B}"/>
                </a:ext>
              </a:extLst>
            </p:cNvPr>
            <p:cNvSpPr/>
            <p:nvPr/>
          </p:nvSpPr>
          <p:spPr bwMode="auto">
            <a:xfrm rot="2952308">
              <a:off x="5463721" y="5001444"/>
              <a:ext cx="200889" cy="519893"/>
            </a:xfrm>
            <a:prstGeom prst="upDownArrow">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sp>
          <p:nvSpPr>
            <p:cNvPr id="27" name="Arrow: Down 26">
              <a:extLst>
                <a:ext uri="{FF2B5EF4-FFF2-40B4-BE49-F238E27FC236}">
                  <a16:creationId xmlns:a16="http://schemas.microsoft.com/office/drawing/2014/main" id="{F613F2DF-E725-4D07-8E1D-4B56D94F05D4}"/>
                </a:ext>
              </a:extLst>
            </p:cNvPr>
            <p:cNvSpPr/>
            <p:nvPr/>
          </p:nvSpPr>
          <p:spPr bwMode="auto">
            <a:xfrm rot="18564608">
              <a:off x="7968061" y="5484661"/>
              <a:ext cx="183248" cy="415387"/>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a:solidFill>
                  <a:schemeClr val="bg1"/>
                </a:solidFill>
                <a:latin typeface="+mn-lt"/>
                <a:cs typeface="Arial"/>
              </a:endParaRPr>
            </a:p>
          </p:txBody>
        </p:sp>
      </p:grpSp>
      <p:pic>
        <p:nvPicPr>
          <p:cNvPr id="30" name="Picture 5" descr="HeatingAnimation.gif">
            <a:extLst>
              <a:ext uri="{FF2B5EF4-FFF2-40B4-BE49-F238E27FC236}">
                <a16:creationId xmlns:a16="http://schemas.microsoft.com/office/drawing/2014/main" id="{D24E1C8F-5DA8-4373-94EF-88DF44E4349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0434" y="1279518"/>
            <a:ext cx="3595390" cy="291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 descr="CoolingAnimation.gif">
            <a:extLst>
              <a:ext uri="{FF2B5EF4-FFF2-40B4-BE49-F238E27FC236}">
                <a16:creationId xmlns:a16="http://schemas.microsoft.com/office/drawing/2014/main" id="{1B5615A4-1020-4D91-BB9A-63824DD2251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8748428" y="3486581"/>
            <a:ext cx="3126828" cy="253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8A503D6D-7297-4022-9FBF-9DC49ACB452A}"/>
              </a:ext>
            </a:extLst>
          </p:cNvPr>
          <p:cNvSpPr txBox="1"/>
          <p:nvPr/>
        </p:nvSpPr>
        <p:spPr bwMode="auto">
          <a:xfrm>
            <a:off x="739687" y="4266793"/>
            <a:ext cx="1639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800" b="0" kern="0" dirty="0">
                <a:solidFill>
                  <a:schemeClr val="tx1"/>
                </a:solidFill>
                <a:latin typeface="+mn-lt"/>
                <a:ea typeface="+mn-ea"/>
              </a:rPr>
              <a:t>Heating </a:t>
            </a:r>
            <a:r>
              <a:rPr lang="en-US" kern="0" dirty="0"/>
              <a:t>Mode</a:t>
            </a:r>
            <a:endParaRPr lang="en-US" sz="1800" b="0" kern="0" dirty="0">
              <a:solidFill>
                <a:schemeClr val="tx1"/>
              </a:solidFill>
              <a:latin typeface="+mn-lt"/>
              <a:ea typeface="+mn-ea"/>
            </a:endParaRPr>
          </a:p>
        </p:txBody>
      </p:sp>
      <p:sp>
        <p:nvSpPr>
          <p:cNvPr id="34" name="TextBox 33">
            <a:extLst>
              <a:ext uri="{FF2B5EF4-FFF2-40B4-BE49-F238E27FC236}">
                <a16:creationId xmlns:a16="http://schemas.microsoft.com/office/drawing/2014/main" id="{7B7D02C1-6827-459E-B72B-85213F5302F2}"/>
              </a:ext>
            </a:extLst>
          </p:cNvPr>
          <p:cNvSpPr txBox="1"/>
          <p:nvPr/>
        </p:nvSpPr>
        <p:spPr bwMode="auto">
          <a:xfrm>
            <a:off x="9186838" y="5879323"/>
            <a:ext cx="1639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800" b="0" kern="0" dirty="0">
                <a:solidFill>
                  <a:schemeClr val="tx1"/>
                </a:solidFill>
                <a:latin typeface="+mn-lt"/>
                <a:ea typeface="+mn-ea"/>
              </a:rPr>
              <a:t>Cooling Mode</a:t>
            </a:r>
          </a:p>
        </p:txBody>
      </p:sp>
      <p:sp>
        <p:nvSpPr>
          <p:cNvPr id="3" name="Footer Placeholder 3">
            <a:extLst>
              <a:ext uri="{FF2B5EF4-FFF2-40B4-BE49-F238E27FC236}">
                <a16:creationId xmlns:a16="http://schemas.microsoft.com/office/drawing/2014/main" id="{BC5B156D-5AFE-4F7F-4408-A28FD97C68DE}"/>
              </a:ext>
            </a:extLst>
          </p:cNvPr>
          <p:cNvSpPr txBox="1">
            <a:spLocks/>
          </p:cNvSpPr>
          <p:nvPr/>
        </p:nvSpPr>
        <p:spPr>
          <a:xfrm>
            <a:off x="1420735" y="6327336"/>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8" name="Picture 7">
            <a:extLst>
              <a:ext uri="{FF2B5EF4-FFF2-40B4-BE49-F238E27FC236}">
                <a16:creationId xmlns:a16="http://schemas.microsoft.com/office/drawing/2014/main" id="{0E64BC6D-6493-FD9C-2859-BD385E4AA073}"/>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9466729" y="169461"/>
            <a:ext cx="2341021" cy="3073396"/>
          </a:xfrm>
          <a:prstGeom prst="rect">
            <a:avLst/>
          </a:prstGeom>
        </p:spPr>
      </p:pic>
      <p:sp>
        <p:nvSpPr>
          <p:cNvPr id="9" name="Title 1">
            <a:extLst>
              <a:ext uri="{FF2B5EF4-FFF2-40B4-BE49-F238E27FC236}">
                <a16:creationId xmlns:a16="http://schemas.microsoft.com/office/drawing/2014/main" id="{AF68DDB7-079A-F494-608A-C08EF1C28114}"/>
              </a:ext>
            </a:extLst>
          </p:cNvPr>
          <p:cNvSpPr txBox="1">
            <a:spLocks/>
          </p:cNvSpPr>
          <p:nvPr/>
        </p:nvSpPr>
        <p:spPr bwMode="auto">
          <a:xfrm>
            <a:off x="8212644" y="2928254"/>
            <a:ext cx="1643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r>
              <a:rPr lang="en-US" sz="2000" b="0" i="1" kern="0" dirty="0"/>
              <a:t>COP = 5.8 </a:t>
            </a:r>
            <a:br>
              <a:rPr lang="en-US" kern="0" dirty="0"/>
            </a:br>
            <a:endParaRPr lang="en-US" kern="0" dirty="0"/>
          </a:p>
        </p:txBody>
      </p:sp>
    </p:spTree>
    <p:extLst>
      <p:ext uri="{BB962C8B-B14F-4D97-AF65-F5344CB8AC3E}">
        <p14:creationId xmlns:p14="http://schemas.microsoft.com/office/powerpoint/2010/main" val="1452729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round Source Heating for Social Housing New Builds | Kensa">
            <a:extLst>
              <a:ext uri="{FF2B5EF4-FFF2-40B4-BE49-F238E27FC236}">
                <a16:creationId xmlns:a16="http://schemas.microsoft.com/office/drawing/2014/main" id="{32BD0F41-32E6-4207-AE47-0E3FE052E0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8283019" y="3636721"/>
            <a:ext cx="3764748" cy="2210107"/>
          </a:xfrm>
          <a:prstGeom prst="rect">
            <a:avLst/>
          </a:prstGeom>
          <a:solidFill>
            <a:srgbClr val="FFFFFF"/>
          </a:solidFill>
        </p:spPr>
      </p:pic>
      <p:sp>
        <p:nvSpPr>
          <p:cNvPr id="3" name="Title 2">
            <a:extLst>
              <a:ext uri="{FF2B5EF4-FFF2-40B4-BE49-F238E27FC236}">
                <a16:creationId xmlns:a16="http://schemas.microsoft.com/office/drawing/2014/main" id="{FEA1885E-60B4-470F-BEB1-83600C6584FD}"/>
              </a:ext>
            </a:extLst>
          </p:cNvPr>
          <p:cNvSpPr>
            <a:spLocks noGrp="1"/>
          </p:cNvSpPr>
          <p:nvPr>
            <p:ph type="title"/>
          </p:nvPr>
        </p:nvSpPr>
        <p:spPr>
          <a:xfrm>
            <a:off x="575735" y="361387"/>
            <a:ext cx="11040533" cy="369332"/>
          </a:xfrm>
        </p:spPr>
        <p:txBody>
          <a:bodyPr wrap="square" anchor="t">
            <a:normAutofit/>
          </a:bodyPr>
          <a:lstStyle/>
          <a:p>
            <a:r>
              <a:rPr lang="en-US" dirty="0"/>
              <a:t>District Heating Demonstration Programs in NY and MA</a:t>
            </a:r>
          </a:p>
        </p:txBody>
      </p:sp>
      <p:sp>
        <p:nvSpPr>
          <p:cNvPr id="10" name="Text Placeholder 3">
            <a:extLst>
              <a:ext uri="{FF2B5EF4-FFF2-40B4-BE49-F238E27FC236}">
                <a16:creationId xmlns:a16="http://schemas.microsoft.com/office/drawing/2014/main" id="{0A386BB9-8D50-40E4-A112-5588AB5C3C80}"/>
              </a:ext>
            </a:extLst>
          </p:cNvPr>
          <p:cNvSpPr>
            <a:spLocks noGrp="1"/>
          </p:cNvSpPr>
          <p:nvPr>
            <p:ph type="body" sz="quarter" idx="19"/>
          </p:nvPr>
        </p:nvSpPr>
        <p:spPr>
          <a:xfrm>
            <a:off x="575734" y="2638965"/>
            <a:ext cx="11276724" cy="3539430"/>
          </a:xfrm>
        </p:spPr>
        <p:txBody>
          <a:bodyPr/>
          <a:lstStyle/>
          <a:p>
            <a:r>
              <a:rPr lang="en-US" dirty="0"/>
              <a:t>The Geothermal Project is directed at:</a:t>
            </a:r>
            <a:endParaRPr lang="en-GB" dirty="0"/>
          </a:p>
          <a:p>
            <a:pPr marL="342900" lvl="1" indent="-342900">
              <a:buFont typeface="+mj-lt"/>
              <a:buAutoNum type="arabicPeriod"/>
            </a:pPr>
            <a:r>
              <a:rPr lang="en-US" sz="2400" dirty="0"/>
              <a:t>Reducing emissions resulting from customer energy use</a:t>
            </a:r>
          </a:p>
          <a:p>
            <a:pPr marL="342900" lvl="1" indent="-342900">
              <a:buFont typeface="+mj-lt"/>
              <a:buAutoNum type="arabicPeriod"/>
            </a:pPr>
            <a:r>
              <a:rPr lang="en-US" sz="2400" dirty="0"/>
              <a:t>Promoting non-pipe alternatives</a:t>
            </a:r>
          </a:p>
          <a:p>
            <a:pPr marL="342900" lvl="1" indent="-342900">
              <a:buFont typeface="+mj-lt"/>
              <a:buAutoNum type="arabicPeriod"/>
            </a:pPr>
            <a:r>
              <a:rPr lang="en-US" sz="2400" dirty="0"/>
              <a:t>Encouraging the development of sustainable </a:t>
            </a:r>
            <a:br>
              <a:rPr lang="en-US" sz="2400" dirty="0"/>
            </a:br>
            <a:r>
              <a:rPr lang="en-US" sz="2400" dirty="0"/>
              <a:t>heating options</a:t>
            </a:r>
          </a:p>
          <a:p>
            <a:pPr marL="342900" lvl="1" indent="-342900">
              <a:buFont typeface="+mj-lt"/>
              <a:buAutoNum type="arabicPeriod"/>
            </a:pPr>
            <a:r>
              <a:rPr lang="en-US" sz="2400" dirty="0"/>
              <a:t>Developing new technologies to advance low-carbon </a:t>
            </a:r>
            <a:br>
              <a:rPr lang="en-US" sz="2400" dirty="0"/>
            </a:br>
            <a:r>
              <a:rPr lang="en-US" sz="2400" dirty="0"/>
              <a:t>heating solutions</a:t>
            </a:r>
            <a:endParaRPr lang="en-GB" sz="2400" dirty="0"/>
          </a:p>
          <a:p>
            <a:endParaRPr lang="en-US" dirty="0"/>
          </a:p>
        </p:txBody>
      </p:sp>
      <p:sp>
        <p:nvSpPr>
          <p:cNvPr id="2" name="Text Placeholder 1">
            <a:extLst>
              <a:ext uri="{FF2B5EF4-FFF2-40B4-BE49-F238E27FC236}">
                <a16:creationId xmlns:a16="http://schemas.microsoft.com/office/drawing/2014/main" id="{CFBA2315-5964-4569-8FED-73B8B95FC4C5}"/>
              </a:ext>
            </a:extLst>
          </p:cNvPr>
          <p:cNvSpPr>
            <a:spLocks noGrp="1"/>
          </p:cNvSpPr>
          <p:nvPr>
            <p:ph type="body" sz="quarter" idx="16"/>
          </p:nvPr>
        </p:nvSpPr>
        <p:spPr>
          <a:xfrm>
            <a:off x="575734" y="1080610"/>
            <a:ext cx="11276725" cy="1487702"/>
          </a:xfrm>
        </p:spPr>
        <p:txBody>
          <a:bodyPr wrap="square" anchor="t">
            <a:normAutofit fontScale="92500" lnSpcReduction="20000"/>
          </a:bodyPr>
          <a:lstStyle/>
          <a:p>
            <a:pPr algn="just">
              <a:lnSpc>
                <a:spcPct val="90000"/>
              </a:lnSpc>
            </a:pPr>
            <a:r>
              <a:rPr lang="en-US" sz="2400" b="0" dirty="0"/>
              <a:t>National Grid will oversee the installation, operation, and maintenance of geothermal shared-loop systems that consist of ground-source heat pumps (“GSHP”) connected to a network of underground pipes that allow for highly efficient heat transfer at up to four sites within the Company’s natural service territory serving 20-40 residential and/or commercial customers.</a:t>
            </a:r>
            <a:endParaRPr lang="en-GB" sz="2400" b="0" dirty="0"/>
          </a:p>
          <a:p>
            <a:pPr algn="just">
              <a:lnSpc>
                <a:spcPct val="90000"/>
              </a:lnSpc>
            </a:pPr>
            <a:endParaRPr lang="en-US" sz="2000" dirty="0"/>
          </a:p>
        </p:txBody>
      </p:sp>
      <p:sp>
        <p:nvSpPr>
          <p:cNvPr id="4" name="Footer Placeholder 3">
            <a:extLst>
              <a:ext uri="{FF2B5EF4-FFF2-40B4-BE49-F238E27FC236}">
                <a16:creationId xmlns:a16="http://schemas.microsoft.com/office/drawing/2014/main" id="{AA322904-A6C9-A779-EB5E-F230F37AD07A}"/>
              </a:ext>
            </a:extLst>
          </p:cNvPr>
          <p:cNvSpPr txBox="1">
            <a:spLocks/>
          </p:cNvSpPr>
          <p:nvPr/>
        </p:nvSpPr>
        <p:spPr>
          <a:xfrm>
            <a:off x="1440295" y="6292420"/>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184034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A3520-1DF2-864F-417B-9AB780063436}"/>
              </a:ext>
            </a:extLst>
          </p:cNvPr>
          <p:cNvSpPr>
            <a:spLocks noGrp="1"/>
          </p:cNvSpPr>
          <p:nvPr>
            <p:ph type="title"/>
          </p:nvPr>
        </p:nvSpPr>
        <p:spPr/>
        <p:txBody>
          <a:bodyPr/>
          <a:lstStyle/>
          <a:p>
            <a:r>
              <a:rPr lang="en-US" dirty="0"/>
              <a:t>Utility Thermal Energy (UTENJA ) NY Proposals</a:t>
            </a:r>
          </a:p>
        </p:txBody>
      </p:sp>
      <p:sp>
        <p:nvSpPr>
          <p:cNvPr id="17" name="Freeform: Shape 16">
            <a:extLst>
              <a:ext uri="{FF2B5EF4-FFF2-40B4-BE49-F238E27FC236}">
                <a16:creationId xmlns:a16="http://schemas.microsoft.com/office/drawing/2014/main" id="{89DAAB2E-C346-51D8-2D50-5FBE3D210381}"/>
              </a:ext>
            </a:extLst>
          </p:cNvPr>
          <p:cNvSpPr/>
          <p:nvPr/>
        </p:nvSpPr>
        <p:spPr>
          <a:xfrm>
            <a:off x="575736" y="858937"/>
            <a:ext cx="3048646" cy="640080"/>
          </a:xfrm>
          <a:custGeom>
            <a:avLst/>
            <a:gdLst>
              <a:gd name="connsiteX0" fmla="*/ 0 w 1837531"/>
              <a:gd name="connsiteY0" fmla="*/ 0 h 517222"/>
              <a:gd name="connsiteX1" fmla="*/ 1837531 w 1837531"/>
              <a:gd name="connsiteY1" fmla="*/ 0 h 517222"/>
              <a:gd name="connsiteX2" fmla="*/ 1837531 w 1837531"/>
              <a:gd name="connsiteY2" fmla="*/ 517222 h 517222"/>
              <a:gd name="connsiteX3" fmla="*/ 0 w 1837531"/>
              <a:gd name="connsiteY3" fmla="*/ 517222 h 517222"/>
              <a:gd name="connsiteX4" fmla="*/ 0 w 1837531"/>
              <a:gd name="connsiteY4" fmla="*/ 0 h 51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517222">
                <a:moveTo>
                  <a:pt x="0" y="0"/>
                </a:moveTo>
                <a:lnTo>
                  <a:pt x="1837531" y="0"/>
                </a:lnTo>
                <a:lnTo>
                  <a:pt x="1837531" y="517222"/>
                </a:lnTo>
                <a:lnTo>
                  <a:pt x="0" y="5172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34">
              <a:lnSpc>
                <a:spcPct val="90000"/>
              </a:lnSpc>
              <a:spcAft>
                <a:spcPct val="35000"/>
              </a:spcAft>
            </a:pPr>
            <a:r>
              <a:rPr lang="en-GB" sz="1500" dirty="0"/>
              <a:t>KEDNY</a:t>
            </a:r>
          </a:p>
          <a:p>
            <a:pPr algn="ctr" defTabSz="666734">
              <a:lnSpc>
                <a:spcPct val="90000"/>
              </a:lnSpc>
              <a:spcAft>
                <a:spcPct val="35000"/>
              </a:spcAft>
            </a:pPr>
            <a:r>
              <a:rPr lang="en-GB" sz="1500" b="1" dirty="0"/>
              <a:t>NYCHA Vandalia Avenue</a:t>
            </a:r>
            <a:endParaRPr lang="en-US" sz="1500" b="1" dirty="0"/>
          </a:p>
        </p:txBody>
      </p:sp>
      <p:sp>
        <p:nvSpPr>
          <p:cNvPr id="18" name="Freeform: Shape 17">
            <a:extLst>
              <a:ext uri="{FF2B5EF4-FFF2-40B4-BE49-F238E27FC236}">
                <a16:creationId xmlns:a16="http://schemas.microsoft.com/office/drawing/2014/main" id="{B220E01B-DED7-8F03-9EEB-058229E8853F}"/>
              </a:ext>
            </a:extLst>
          </p:cNvPr>
          <p:cNvSpPr/>
          <p:nvPr/>
        </p:nvSpPr>
        <p:spPr>
          <a:xfrm>
            <a:off x="575735" y="1508208"/>
            <a:ext cx="3048647" cy="4185748"/>
          </a:xfrm>
          <a:custGeom>
            <a:avLst/>
            <a:gdLst>
              <a:gd name="connsiteX0" fmla="*/ 0 w 1837531"/>
              <a:gd name="connsiteY0" fmla="*/ 0 h 658800"/>
              <a:gd name="connsiteX1" fmla="*/ 1837531 w 1837531"/>
              <a:gd name="connsiteY1" fmla="*/ 0 h 658800"/>
              <a:gd name="connsiteX2" fmla="*/ 1837531 w 1837531"/>
              <a:gd name="connsiteY2" fmla="*/ 658800 h 658800"/>
              <a:gd name="connsiteX3" fmla="*/ 0 w 1837531"/>
              <a:gd name="connsiteY3" fmla="*/ 658800 h 658800"/>
              <a:gd name="connsiteX4" fmla="*/ 0 w 1837531"/>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658800">
                <a:moveTo>
                  <a:pt x="0" y="0"/>
                </a:moveTo>
                <a:lnTo>
                  <a:pt x="1837531" y="0"/>
                </a:lnTo>
                <a:lnTo>
                  <a:pt x="1837531" y="658800"/>
                </a:lnTo>
                <a:lnTo>
                  <a:pt x="0" y="658800"/>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80011" rIns="106680" bIns="120015" numCol="1" spcCol="1270" anchor="t" anchorCtr="0">
            <a:noAutofit/>
          </a:bodyPr>
          <a:lstStyle/>
          <a:p>
            <a:r>
              <a:rPr lang="en-US" sz="1400" dirty="0">
                <a:solidFill>
                  <a:schemeClr val="accent1"/>
                </a:solidFill>
              </a:rPr>
              <a:t>$108M </a:t>
            </a:r>
            <a:r>
              <a:rPr lang="en-US" sz="1400" dirty="0">
                <a:solidFill>
                  <a:schemeClr val="tx1">
                    <a:lumMod val="50000"/>
                  </a:schemeClr>
                </a:solidFill>
              </a:rPr>
              <a:t>for heating &amp; cooling</a:t>
            </a:r>
          </a:p>
          <a:p>
            <a:pPr marL="171446" indent="-171446">
              <a:spcAft>
                <a:spcPts val="300"/>
              </a:spcAft>
              <a:buFont typeface="Wingdings" panose="05000000000000000000" pitchFamily="2" charset="2"/>
              <a:buChar char="§"/>
            </a:pPr>
            <a:r>
              <a:rPr lang="en-US" sz="1400" dirty="0">
                <a:solidFill>
                  <a:schemeClr val="tx1">
                    <a:lumMod val="50000"/>
                  </a:schemeClr>
                </a:solidFill>
              </a:rPr>
              <a:t>$54.8M dist. &amp; borefield</a:t>
            </a:r>
          </a:p>
          <a:p>
            <a:pPr marL="171446" indent="-171446">
              <a:spcAft>
                <a:spcPts val="300"/>
              </a:spcAft>
              <a:buFont typeface="Wingdings" panose="05000000000000000000" pitchFamily="2" charset="2"/>
              <a:buChar char="§"/>
            </a:pPr>
            <a:r>
              <a:rPr lang="en-US" sz="1400" dirty="0">
                <a:solidFill>
                  <a:schemeClr val="tx1">
                    <a:lumMod val="50000"/>
                  </a:schemeClr>
                </a:solidFill>
              </a:rPr>
              <a:t>$24.4M customer equip.</a:t>
            </a:r>
          </a:p>
          <a:p>
            <a:pPr marL="171446" indent="-171446">
              <a:spcAft>
                <a:spcPts val="300"/>
              </a:spcAft>
              <a:buFont typeface="Wingdings" panose="05000000000000000000" pitchFamily="2" charset="2"/>
              <a:buChar char="§"/>
            </a:pPr>
            <a:r>
              <a:rPr lang="en-US" sz="1400" dirty="0">
                <a:solidFill>
                  <a:schemeClr val="tx1">
                    <a:lumMod val="50000"/>
                  </a:schemeClr>
                </a:solidFill>
              </a:rPr>
              <a:t>28.4M 5-year O&amp;M</a:t>
            </a:r>
          </a:p>
          <a:p>
            <a:pPr marL="171446" indent="-171446">
              <a:buFont typeface="Wingdings" panose="05000000000000000000" pitchFamily="2" charset="2"/>
              <a:buChar char="§"/>
            </a:pPr>
            <a:endParaRPr lang="en-US" sz="1400" dirty="0">
              <a:solidFill>
                <a:schemeClr val="tx1">
                  <a:lumMod val="50000"/>
                </a:schemeClr>
              </a:solidFill>
            </a:endParaRPr>
          </a:p>
          <a:p>
            <a:r>
              <a:rPr lang="en-US" sz="1400" dirty="0">
                <a:solidFill>
                  <a:schemeClr val="accent1"/>
                </a:solidFill>
              </a:rPr>
              <a:t>333,000 ft</a:t>
            </a:r>
            <a:r>
              <a:rPr lang="en-US" sz="1400" baseline="30000" dirty="0">
                <a:solidFill>
                  <a:schemeClr val="accent1"/>
                </a:solidFill>
              </a:rPr>
              <a:t>2</a:t>
            </a:r>
            <a:endParaRPr lang="en-US" sz="1400" dirty="0">
              <a:solidFill>
                <a:schemeClr val="tx1">
                  <a:lumMod val="50000"/>
                </a:schemeClr>
              </a:solidFill>
            </a:endParaRPr>
          </a:p>
          <a:p>
            <a:endParaRPr lang="en-US" sz="1400" dirty="0">
              <a:solidFill>
                <a:schemeClr val="tx1">
                  <a:lumMod val="50000"/>
                </a:schemeClr>
              </a:solidFill>
            </a:endParaRPr>
          </a:p>
          <a:p>
            <a:r>
              <a:rPr lang="en-US" sz="1400" dirty="0">
                <a:solidFill>
                  <a:schemeClr val="tx1">
                    <a:lumMod val="50000"/>
                  </a:schemeClr>
                </a:solidFill>
              </a:rPr>
              <a:t>Converting </a:t>
            </a:r>
            <a:r>
              <a:rPr lang="en-US" sz="1400" dirty="0">
                <a:solidFill>
                  <a:schemeClr val="accent1"/>
                </a:solidFill>
              </a:rPr>
              <a:t>5 existing buildings</a:t>
            </a:r>
            <a:r>
              <a:rPr lang="en-US" sz="1400" dirty="0">
                <a:solidFill>
                  <a:schemeClr val="tx1">
                    <a:lumMod val="50000"/>
                  </a:schemeClr>
                </a:solidFill>
              </a:rPr>
              <a:t> including:</a:t>
            </a:r>
          </a:p>
          <a:p>
            <a:pPr marL="171446" indent="-171446">
              <a:buFont typeface="Wingdings" panose="05000000000000000000" pitchFamily="2" charset="2"/>
              <a:buChar char="§"/>
            </a:pPr>
            <a:r>
              <a:rPr lang="en-US" sz="1400" dirty="0">
                <a:solidFill>
                  <a:schemeClr val="tx1">
                    <a:lumMod val="50000"/>
                  </a:schemeClr>
                </a:solidFill>
              </a:rPr>
              <a:t>2 high-rise apartment buildings</a:t>
            </a:r>
          </a:p>
          <a:p>
            <a:pPr marL="171446" indent="-171446">
              <a:buFont typeface="Wingdings" panose="05000000000000000000" pitchFamily="2" charset="2"/>
              <a:buChar char="§"/>
            </a:pPr>
            <a:r>
              <a:rPr lang="en-US" sz="1400" dirty="0">
                <a:solidFill>
                  <a:schemeClr val="tx1">
                    <a:lumMod val="50000"/>
                  </a:schemeClr>
                </a:solidFill>
              </a:rPr>
              <a:t>1 senior center</a:t>
            </a:r>
          </a:p>
          <a:p>
            <a:pPr marL="171446" indent="-171446">
              <a:buFont typeface="Wingdings" panose="05000000000000000000" pitchFamily="2" charset="2"/>
              <a:buChar char="§"/>
            </a:pPr>
            <a:r>
              <a:rPr lang="en-US" sz="1400" dirty="0">
                <a:solidFill>
                  <a:schemeClr val="tx1">
                    <a:lumMod val="50000"/>
                  </a:schemeClr>
                </a:solidFill>
              </a:rPr>
              <a:t>2 commercial strip malls</a:t>
            </a:r>
          </a:p>
          <a:p>
            <a:pPr marL="531437" lvl="2" indent="-171446">
              <a:buFont typeface="Wingdings" panose="05000000000000000000" pitchFamily="2" charset="2"/>
              <a:buChar char="§"/>
            </a:pPr>
            <a:r>
              <a:rPr lang="en-US" sz="1400" dirty="0">
                <a:solidFill>
                  <a:schemeClr val="tx1">
                    <a:lumMod val="50000"/>
                  </a:schemeClr>
                </a:solidFill>
              </a:rPr>
              <a:t>Multiple businesses within the shopping center.</a:t>
            </a:r>
          </a:p>
          <a:p>
            <a:pPr marL="171446" indent="-171446">
              <a:buFont typeface="Wingdings" panose="05000000000000000000" pitchFamily="2" charset="2"/>
              <a:buChar char="§"/>
            </a:pPr>
            <a:endParaRPr lang="en-US" sz="1400" dirty="0">
              <a:solidFill>
                <a:schemeClr val="tx1">
                  <a:lumMod val="50000"/>
                </a:schemeClr>
              </a:solidFill>
            </a:endParaRPr>
          </a:p>
          <a:p>
            <a:pPr marL="166684" lvl="1" indent="-166684" defTabSz="666734">
              <a:lnSpc>
                <a:spcPct val="90000"/>
              </a:lnSpc>
              <a:spcAft>
                <a:spcPct val="15000"/>
              </a:spcAft>
              <a:buFont typeface="Wingdings" panose="05000000000000000000" pitchFamily="2" charset="2"/>
              <a:buChar char="§"/>
            </a:pPr>
            <a:r>
              <a:rPr lang="en-US" sz="1400" dirty="0">
                <a:solidFill>
                  <a:schemeClr val="tx1">
                    <a:lumMod val="50000"/>
                  </a:schemeClr>
                </a:solidFill>
              </a:rPr>
              <a:t>Contractor:</a:t>
            </a:r>
          </a:p>
          <a:p>
            <a:pPr marL="171446" indent="-171446">
              <a:buFont typeface="Wingdings" panose="05000000000000000000" pitchFamily="2" charset="2"/>
              <a:buChar char="§"/>
            </a:pPr>
            <a:endParaRPr lang="en-US" sz="1400" dirty="0">
              <a:solidFill>
                <a:schemeClr val="tx1">
                  <a:lumMod val="50000"/>
                </a:schemeClr>
              </a:solidFill>
            </a:endParaRPr>
          </a:p>
          <a:p>
            <a:pPr marL="171446" indent="-171446" defTabSz="914377">
              <a:buFont typeface="Wingdings" panose="05000000000000000000" pitchFamily="2" charset="2"/>
              <a:buChar char="§"/>
              <a:defRPr/>
            </a:pPr>
            <a:endParaRPr lang="en-US" sz="1400" dirty="0">
              <a:solidFill>
                <a:schemeClr val="tx1">
                  <a:lumMod val="50000"/>
                </a:schemeClr>
              </a:solidFill>
            </a:endParaRPr>
          </a:p>
          <a:p>
            <a:pPr marL="114297" lvl="1" indent="-114297" defTabSz="666734">
              <a:lnSpc>
                <a:spcPct val="90000"/>
              </a:lnSpc>
              <a:spcAft>
                <a:spcPct val="15000"/>
              </a:spcAft>
              <a:buChar char="•"/>
            </a:pPr>
            <a:endParaRPr lang="en-US" sz="1400" dirty="0">
              <a:solidFill>
                <a:schemeClr val="tx1">
                  <a:lumMod val="50000"/>
                </a:schemeClr>
              </a:solidFill>
            </a:endParaRPr>
          </a:p>
        </p:txBody>
      </p:sp>
      <p:sp>
        <p:nvSpPr>
          <p:cNvPr id="19" name="Freeform: Shape 18">
            <a:extLst>
              <a:ext uri="{FF2B5EF4-FFF2-40B4-BE49-F238E27FC236}">
                <a16:creationId xmlns:a16="http://schemas.microsoft.com/office/drawing/2014/main" id="{1CC23E80-A625-7CBC-569D-2169A42283E0}"/>
              </a:ext>
            </a:extLst>
          </p:cNvPr>
          <p:cNvSpPr/>
          <p:nvPr/>
        </p:nvSpPr>
        <p:spPr>
          <a:xfrm>
            <a:off x="4306503" y="858937"/>
            <a:ext cx="3048648" cy="640080"/>
          </a:xfrm>
          <a:custGeom>
            <a:avLst/>
            <a:gdLst>
              <a:gd name="connsiteX0" fmla="*/ 0 w 1837531"/>
              <a:gd name="connsiteY0" fmla="*/ 0 h 517222"/>
              <a:gd name="connsiteX1" fmla="*/ 1837531 w 1837531"/>
              <a:gd name="connsiteY1" fmla="*/ 0 h 517222"/>
              <a:gd name="connsiteX2" fmla="*/ 1837531 w 1837531"/>
              <a:gd name="connsiteY2" fmla="*/ 517222 h 517222"/>
              <a:gd name="connsiteX3" fmla="*/ 0 w 1837531"/>
              <a:gd name="connsiteY3" fmla="*/ 517222 h 517222"/>
              <a:gd name="connsiteX4" fmla="*/ 0 w 1837531"/>
              <a:gd name="connsiteY4" fmla="*/ 0 h 51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517222">
                <a:moveTo>
                  <a:pt x="0" y="0"/>
                </a:moveTo>
                <a:lnTo>
                  <a:pt x="1837531" y="0"/>
                </a:lnTo>
                <a:lnTo>
                  <a:pt x="1837531" y="517222"/>
                </a:lnTo>
                <a:lnTo>
                  <a:pt x="0" y="5172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34">
              <a:lnSpc>
                <a:spcPct val="90000"/>
              </a:lnSpc>
              <a:spcAft>
                <a:spcPct val="35000"/>
              </a:spcAft>
            </a:pPr>
            <a:r>
              <a:rPr lang="en-GB" sz="1500" dirty="0"/>
              <a:t>NMPC Pilot 1</a:t>
            </a:r>
          </a:p>
          <a:p>
            <a:pPr algn="ctr" defTabSz="666734">
              <a:lnSpc>
                <a:spcPct val="90000"/>
              </a:lnSpc>
              <a:spcAft>
                <a:spcPct val="35000"/>
              </a:spcAft>
            </a:pPr>
            <a:r>
              <a:rPr lang="en-GB" sz="1500" b="1" dirty="0"/>
              <a:t>City of Troy</a:t>
            </a:r>
            <a:endParaRPr lang="en-US" sz="1500" b="1" dirty="0"/>
          </a:p>
        </p:txBody>
      </p:sp>
      <p:sp>
        <p:nvSpPr>
          <p:cNvPr id="20" name="Freeform: Shape 19">
            <a:extLst>
              <a:ext uri="{FF2B5EF4-FFF2-40B4-BE49-F238E27FC236}">
                <a16:creationId xmlns:a16="http://schemas.microsoft.com/office/drawing/2014/main" id="{E93FEE1E-5D82-A2D6-1978-1F8DF530F80F}"/>
              </a:ext>
            </a:extLst>
          </p:cNvPr>
          <p:cNvSpPr/>
          <p:nvPr/>
        </p:nvSpPr>
        <p:spPr>
          <a:xfrm>
            <a:off x="4306503" y="1508208"/>
            <a:ext cx="3048648" cy="4185748"/>
          </a:xfrm>
          <a:custGeom>
            <a:avLst/>
            <a:gdLst>
              <a:gd name="connsiteX0" fmla="*/ 0 w 1837531"/>
              <a:gd name="connsiteY0" fmla="*/ 0 h 658800"/>
              <a:gd name="connsiteX1" fmla="*/ 1837531 w 1837531"/>
              <a:gd name="connsiteY1" fmla="*/ 0 h 658800"/>
              <a:gd name="connsiteX2" fmla="*/ 1837531 w 1837531"/>
              <a:gd name="connsiteY2" fmla="*/ 658800 h 658800"/>
              <a:gd name="connsiteX3" fmla="*/ 0 w 1837531"/>
              <a:gd name="connsiteY3" fmla="*/ 658800 h 658800"/>
              <a:gd name="connsiteX4" fmla="*/ 0 w 1837531"/>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658800">
                <a:moveTo>
                  <a:pt x="0" y="0"/>
                </a:moveTo>
                <a:lnTo>
                  <a:pt x="1837531" y="0"/>
                </a:lnTo>
                <a:lnTo>
                  <a:pt x="1837531" y="658800"/>
                </a:lnTo>
                <a:lnTo>
                  <a:pt x="0" y="658800"/>
                </a:lnTo>
                <a:lnTo>
                  <a:pt x="0" y="0"/>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1" tIns="80011" rIns="106680" bIns="120015" numCol="1" spcCol="1270" anchor="t" anchorCtr="0">
            <a:noAutofit/>
          </a:bodyPr>
          <a:lstStyle/>
          <a:p>
            <a:pPr>
              <a:defRPr/>
            </a:pPr>
            <a:r>
              <a:rPr lang="en-US" sz="1400" dirty="0">
                <a:solidFill>
                  <a:schemeClr val="accent1"/>
                </a:solidFill>
              </a:rPr>
              <a:t>$52.6M </a:t>
            </a:r>
            <a:r>
              <a:rPr lang="en-US" sz="1400" dirty="0">
                <a:solidFill>
                  <a:schemeClr val="tx1">
                    <a:lumMod val="50000"/>
                  </a:schemeClr>
                </a:solidFill>
              </a:rPr>
              <a:t>excluding borefield</a:t>
            </a:r>
          </a:p>
          <a:p>
            <a:pPr marL="171446" indent="-171446" defTabSz="914377">
              <a:buFont typeface="Wingdings" panose="05000000000000000000" pitchFamily="2" charset="2"/>
              <a:buChar char="§"/>
              <a:defRPr/>
            </a:pPr>
            <a:r>
              <a:rPr lang="en-US" sz="1400" dirty="0">
                <a:solidFill>
                  <a:schemeClr val="tx1">
                    <a:lumMod val="50000"/>
                  </a:schemeClr>
                </a:solidFill>
              </a:rPr>
              <a:t>$26.6M distribution only</a:t>
            </a:r>
          </a:p>
          <a:p>
            <a:pPr marL="171446" indent="-171446" defTabSz="914377">
              <a:buFont typeface="Wingdings" panose="05000000000000000000" pitchFamily="2" charset="2"/>
              <a:buChar char="§"/>
              <a:defRPr/>
            </a:pPr>
            <a:r>
              <a:rPr lang="en-US" sz="1400" dirty="0">
                <a:solidFill>
                  <a:schemeClr val="tx1">
                    <a:lumMod val="50000"/>
                  </a:schemeClr>
                </a:solidFill>
              </a:rPr>
              <a:t>$5.1M customer equip.</a:t>
            </a:r>
          </a:p>
          <a:p>
            <a:pPr marL="171446" indent="-171446" defTabSz="914377">
              <a:buFont typeface="Wingdings" panose="05000000000000000000" pitchFamily="2" charset="2"/>
              <a:buChar char="§"/>
              <a:defRPr/>
            </a:pPr>
            <a:r>
              <a:rPr lang="en-US" sz="1400" dirty="0">
                <a:solidFill>
                  <a:schemeClr val="tx1">
                    <a:lumMod val="50000"/>
                  </a:schemeClr>
                </a:solidFill>
              </a:rPr>
              <a:t>$20.9M 5-year O&amp;M </a:t>
            </a:r>
          </a:p>
          <a:p>
            <a:pPr defTabSz="914377">
              <a:defRPr/>
            </a:pPr>
            <a:endParaRPr lang="en-US" sz="1400" dirty="0">
              <a:solidFill>
                <a:schemeClr val="tx1">
                  <a:lumMod val="50000"/>
                </a:schemeClr>
              </a:solidFill>
            </a:endParaRPr>
          </a:p>
          <a:p>
            <a:pPr defTabSz="914377">
              <a:defRPr/>
            </a:pPr>
            <a:r>
              <a:rPr lang="en-US" sz="1400" dirty="0">
                <a:solidFill>
                  <a:schemeClr val="accent1"/>
                </a:solidFill>
              </a:rPr>
              <a:t>317,000 ft</a:t>
            </a:r>
            <a:r>
              <a:rPr lang="en-US" sz="1400" baseline="30000" dirty="0">
                <a:solidFill>
                  <a:schemeClr val="accent1"/>
                </a:solidFill>
              </a:rPr>
              <a:t>2</a:t>
            </a:r>
            <a:endParaRPr lang="en-US" sz="1400" dirty="0">
              <a:solidFill>
                <a:schemeClr val="accent1"/>
              </a:solidFill>
            </a:endParaRPr>
          </a:p>
          <a:p>
            <a:pPr defTabSz="914377">
              <a:defRPr/>
            </a:pPr>
            <a:endParaRPr lang="en-US" sz="1400" dirty="0">
              <a:solidFill>
                <a:schemeClr val="tx1">
                  <a:lumMod val="50000"/>
                </a:schemeClr>
              </a:solidFill>
            </a:endParaRPr>
          </a:p>
          <a:p>
            <a:pPr>
              <a:defRPr/>
            </a:pPr>
            <a:r>
              <a:rPr lang="en-US" sz="1400" dirty="0">
                <a:solidFill>
                  <a:schemeClr val="tx1">
                    <a:lumMod val="50000"/>
                  </a:schemeClr>
                </a:solidFill>
              </a:rPr>
              <a:t>Converting </a:t>
            </a:r>
            <a:r>
              <a:rPr lang="en-US" sz="1400" dirty="0">
                <a:solidFill>
                  <a:schemeClr val="accent1"/>
                </a:solidFill>
              </a:rPr>
              <a:t>9 existing multi-use buildings </a:t>
            </a:r>
            <a:r>
              <a:rPr lang="en-US" sz="1400" dirty="0">
                <a:solidFill>
                  <a:schemeClr val="tx1">
                    <a:lumMod val="50000"/>
                  </a:schemeClr>
                </a:solidFill>
              </a:rPr>
              <a:t>in downtown Troy</a:t>
            </a:r>
            <a:endParaRPr lang="en-US" sz="1400" dirty="0">
              <a:solidFill>
                <a:schemeClr val="tx1">
                  <a:lumMod val="50000"/>
                </a:schemeClr>
              </a:solidFill>
              <a:cs typeface="Arial"/>
            </a:endParaRPr>
          </a:p>
          <a:p>
            <a:pPr defTabSz="914377">
              <a:defRPr/>
            </a:pPr>
            <a:endParaRPr lang="en-US" sz="1400" dirty="0">
              <a:solidFill>
                <a:schemeClr val="tx1">
                  <a:lumMod val="50000"/>
                </a:schemeClr>
              </a:solidFill>
            </a:endParaRPr>
          </a:p>
          <a:p>
            <a:pPr marL="171446" indent="-171446">
              <a:buFont typeface="Wingdings" panose="05000000000000000000" pitchFamily="2" charset="2"/>
              <a:buChar char="§"/>
              <a:defRPr/>
            </a:pPr>
            <a:r>
              <a:rPr lang="en-US" sz="1400" dirty="0">
                <a:solidFill>
                  <a:schemeClr val="tx1">
                    <a:lumMod val="50000"/>
                  </a:schemeClr>
                </a:solidFill>
              </a:rPr>
              <a:t>Borefield supplied by </a:t>
            </a:r>
            <a:r>
              <a:rPr lang="en-US" sz="1400" dirty="0">
                <a:solidFill>
                  <a:schemeClr val="accent1"/>
                </a:solidFill>
              </a:rPr>
              <a:t>Troy LDC </a:t>
            </a:r>
            <a:r>
              <a:rPr lang="en-US" sz="1400" dirty="0">
                <a:solidFill>
                  <a:schemeClr val="tx1">
                    <a:lumMod val="50000"/>
                  </a:schemeClr>
                </a:solidFill>
              </a:rPr>
              <a:t>in a </a:t>
            </a:r>
            <a:r>
              <a:rPr lang="en-US" sz="1400" dirty="0">
                <a:solidFill>
                  <a:schemeClr val="accent1"/>
                </a:solidFill>
              </a:rPr>
              <a:t>bifurcated business model </a:t>
            </a:r>
            <a:r>
              <a:rPr lang="en-US" sz="1400" dirty="0">
                <a:solidFill>
                  <a:schemeClr val="tx1">
                    <a:lumMod val="50000"/>
                  </a:schemeClr>
                </a:solidFill>
              </a:rPr>
              <a:t>where NG pays a negotiated thermal fee </a:t>
            </a:r>
            <a:endParaRPr lang="en-US" sz="1400" dirty="0">
              <a:solidFill>
                <a:schemeClr val="tx1">
                  <a:lumMod val="50000"/>
                </a:schemeClr>
              </a:solidFill>
              <a:cs typeface="Arial"/>
            </a:endParaRPr>
          </a:p>
          <a:p>
            <a:pPr marL="171446" indent="-171446" defTabSz="914377">
              <a:buFont typeface="Wingdings" panose="05000000000000000000" pitchFamily="2" charset="2"/>
              <a:buChar char="§"/>
              <a:defRPr/>
            </a:pPr>
            <a:endParaRPr lang="en-US" sz="1400" dirty="0">
              <a:solidFill>
                <a:schemeClr val="tx1">
                  <a:lumMod val="50000"/>
                </a:schemeClr>
              </a:solidFill>
            </a:endParaRPr>
          </a:p>
          <a:p>
            <a:pPr marL="171446" indent="-171446" defTabSz="914377">
              <a:buFont typeface="Wingdings" panose="05000000000000000000" pitchFamily="2" charset="2"/>
              <a:buChar char="§"/>
              <a:defRPr/>
            </a:pPr>
            <a:endParaRPr lang="en-US" sz="1400" dirty="0">
              <a:solidFill>
                <a:schemeClr val="tx1">
                  <a:lumMod val="50000"/>
                </a:schemeClr>
              </a:solidFill>
            </a:endParaRPr>
          </a:p>
          <a:p>
            <a:pPr marL="171446" indent="-171446" defTabSz="914377">
              <a:buFont typeface="Wingdings" panose="05000000000000000000" pitchFamily="2" charset="2"/>
              <a:buChar char="§"/>
              <a:defRPr/>
            </a:pPr>
            <a:endParaRPr lang="en-US" sz="1400" dirty="0">
              <a:solidFill>
                <a:schemeClr val="tx1">
                  <a:lumMod val="50000"/>
                </a:schemeClr>
              </a:solidFill>
            </a:endParaRPr>
          </a:p>
          <a:p>
            <a:pPr marL="171446" indent="-171446" defTabSz="914377">
              <a:buFont typeface="Wingdings" panose="05000000000000000000" pitchFamily="2" charset="2"/>
              <a:buChar char="§"/>
              <a:defRPr/>
            </a:pPr>
            <a:endParaRPr lang="en-US" sz="1400" dirty="0">
              <a:solidFill>
                <a:schemeClr val="tx1">
                  <a:lumMod val="50000"/>
                </a:schemeClr>
              </a:solidFill>
            </a:endParaRPr>
          </a:p>
          <a:p>
            <a:pPr marL="114297" lvl="1" indent="-114297" defTabSz="666734">
              <a:lnSpc>
                <a:spcPct val="90000"/>
              </a:lnSpc>
              <a:spcAft>
                <a:spcPct val="15000"/>
              </a:spcAft>
              <a:buChar char="•"/>
            </a:pPr>
            <a:endParaRPr lang="en-US" sz="1400" dirty="0">
              <a:solidFill>
                <a:schemeClr val="tx1">
                  <a:lumMod val="50000"/>
                </a:schemeClr>
              </a:solidFill>
            </a:endParaRPr>
          </a:p>
          <a:p>
            <a:pPr marL="114297" lvl="1" indent="-114297" defTabSz="666734">
              <a:lnSpc>
                <a:spcPct val="90000"/>
              </a:lnSpc>
              <a:spcAft>
                <a:spcPct val="15000"/>
              </a:spcAft>
              <a:buChar char="•"/>
            </a:pPr>
            <a:endParaRPr lang="en-US" sz="1400" dirty="0">
              <a:solidFill>
                <a:schemeClr val="tx1">
                  <a:lumMod val="50000"/>
                </a:schemeClr>
              </a:solidFill>
            </a:endParaRPr>
          </a:p>
        </p:txBody>
      </p:sp>
      <p:sp>
        <p:nvSpPr>
          <p:cNvPr id="21" name="Freeform: Shape 20">
            <a:extLst>
              <a:ext uri="{FF2B5EF4-FFF2-40B4-BE49-F238E27FC236}">
                <a16:creationId xmlns:a16="http://schemas.microsoft.com/office/drawing/2014/main" id="{5C3BA214-582E-D6B8-B5A1-92FA48F9D366}"/>
              </a:ext>
            </a:extLst>
          </p:cNvPr>
          <p:cNvSpPr/>
          <p:nvPr/>
        </p:nvSpPr>
        <p:spPr>
          <a:xfrm>
            <a:off x="8037272" y="853423"/>
            <a:ext cx="3048648" cy="640080"/>
          </a:xfrm>
          <a:custGeom>
            <a:avLst/>
            <a:gdLst>
              <a:gd name="connsiteX0" fmla="*/ 0 w 1837531"/>
              <a:gd name="connsiteY0" fmla="*/ 0 h 517222"/>
              <a:gd name="connsiteX1" fmla="*/ 1837531 w 1837531"/>
              <a:gd name="connsiteY1" fmla="*/ 0 h 517222"/>
              <a:gd name="connsiteX2" fmla="*/ 1837531 w 1837531"/>
              <a:gd name="connsiteY2" fmla="*/ 517222 h 517222"/>
              <a:gd name="connsiteX3" fmla="*/ 0 w 1837531"/>
              <a:gd name="connsiteY3" fmla="*/ 517222 h 517222"/>
              <a:gd name="connsiteX4" fmla="*/ 0 w 1837531"/>
              <a:gd name="connsiteY4" fmla="*/ 0 h 51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517222">
                <a:moveTo>
                  <a:pt x="0" y="0"/>
                </a:moveTo>
                <a:lnTo>
                  <a:pt x="1837531" y="0"/>
                </a:lnTo>
                <a:lnTo>
                  <a:pt x="1837531" y="517222"/>
                </a:lnTo>
                <a:lnTo>
                  <a:pt x="0" y="51722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34">
              <a:lnSpc>
                <a:spcPct val="90000"/>
              </a:lnSpc>
              <a:spcAft>
                <a:spcPct val="35000"/>
              </a:spcAft>
            </a:pPr>
            <a:r>
              <a:rPr lang="en-GB" sz="1500" dirty="0"/>
              <a:t>NMPC Pilot 2</a:t>
            </a:r>
          </a:p>
          <a:p>
            <a:pPr algn="ctr" defTabSz="666734">
              <a:lnSpc>
                <a:spcPct val="90000"/>
              </a:lnSpc>
              <a:spcAft>
                <a:spcPct val="35000"/>
              </a:spcAft>
            </a:pPr>
            <a:r>
              <a:rPr lang="en-GB" sz="1500" b="1" dirty="0"/>
              <a:t>City of Syracuse</a:t>
            </a:r>
            <a:endParaRPr lang="en-US" sz="1500" b="1" dirty="0"/>
          </a:p>
        </p:txBody>
      </p:sp>
      <p:sp>
        <p:nvSpPr>
          <p:cNvPr id="22" name="Rectangle 21">
            <a:extLst>
              <a:ext uri="{FF2B5EF4-FFF2-40B4-BE49-F238E27FC236}">
                <a16:creationId xmlns:a16="http://schemas.microsoft.com/office/drawing/2014/main" id="{CBB90130-3FDE-EE16-B086-F93059687B79}"/>
              </a:ext>
            </a:extLst>
          </p:cNvPr>
          <p:cNvSpPr/>
          <p:nvPr/>
        </p:nvSpPr>
        <p:spPr>
          <a:xfrm>
            <a:off x="8037272" y="1503774"/>
            <a:ext cx="3048648" cy="4185748"/>
          </a:xfrm>
          <a:prstGeom prst="rect">
            <a:avLst/>
          </a:pr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r>
              <a:rPr lang="en-US" sz="1400" dirty="0">
                <a:solidFill>
                  <a:srgbClr val="00148C"/>
                </a:solidFill>
              </a:rPr>
              <a:t>$132.7M </a:t>
            </a:r>
            <a:r>
              <a:rPr lang="en-US" sz="1400" dirty="0">
                <a:solidFill>
                  <a:schemeClr val="tx1">
                    <a:lumMod val="50000"/>
                  </a:schemeClr>
                </a:solidFill>
              </a:rPr>
              <a:t>waste heat recovery</a:t>
            </a:r>
          </a:p>
          <a:p>
            <a:pPr marL="171446" indent="-171446">
              <a:buFont typeface="Wingdings" panose="05000000000000000000" pitchFamily="2" charset="2"/>
              <a:buChar char="§"/>
            </a:pPr>
            <a:r>
              <a:rPr lang="en-US" sz="1400" dirty="0">
                <a:solidFill>
                  <a:schemeClr val="tx1">
                    <a:lumMod val="50000"/>
                  </a:schemeClr>
                </a:solidFill>
              </a:rPr>
              <a:t>$91.9M dist. &amp; heat recovery</a:t>
            </a:r>
          </a:p>
          <a:p>
            <a:pPr marL="171446" indent="-171446">
              <a:buFont typeface="Wingdings" panose="05000000000000000000" pitchFamily="2" charset="2"/>
              <a:buChar char="§"/>
            </a:pPr>
            <a:r>
              <a:rPr lang="en-US" sz="1400" dirty="0">
                <a:solidFill>
                  <a:schemeClr val="tx1">
                    <a:lumMod val="50000"/>
                  </a:schemeClr>
                </a:solidFill>
              </a:rPr>
              <a:t>$14.3M customer incentives</a:t>
            </a:r>
          </a:p>
          <a:p>
            <a:pPr marL="171446" indent="-171446">
              <a:buFont typeface="Wingdings" panose="05000000000000000000" pitchFamily="2" charset="2"/>
              <a:buChar char="§"/>
            </a:pPr>
            <a:r>
              <a:rPr lang="en-US" sz="1400" dirty="0">
                <a:solidFill>
                  <a:schemeClr val="tx1">
                    <a:lumMod val="50000"/>
                  </a:schemeClr>
                </a:solidFill>
              </a:rPr>
              <a:t>$26.5M 5-year O&amp;M</a:t>
            </a:r>
          </a:p>
          <a:p>
            <a:pPr defTabSz="914377">
              <a:defRPr/>
            </a:pPr>
            <a:endParaRPr lang="en-US" sz="1400" dirty="0">
              <a:solidFill>
                <a:schemeClr val="tx1">
                  <a:lumMod val="50000"/>
                </a:schemeClr>
              </a:solidFill>
            </a:endParaRPr>
          </a:p>
          <a:p>
            <a:pPr defTabSz="914377">
              <a:defRPr/>
            </a:pPr>
            <a:r>
              <a:rPr lang="en-US" sz="1400" dirty="0">
                <a:solidFill>
                  <a:schemeClr val="accent1"/>
                </a:solidFill>
              </a:rPr>
              <a:t>1,200,000 ft</a:t>
            </a:r>
            <a:r>
              <a:rPr lang="en-US" sz="1400" baseline="30000" dirty="0">
                <a:solidFill>
                  <a:schemeClr val="accent1"/>
                </a:solidFill>
              </a:rPr>
              <a:t>2</a:t>
            </a:r>
            <a:endParaRPr lang="en-US" sz="1400" dirty="0">
              <a:solidFill>
                <a:schemeClr val="accent1"/>
              </a:solidFill>
            </a:endParaRPr>
          </a:p>
          <a:p>
            <a:pPr defTabSz="914377">
              <a:defRPr/>
            </a:pPr>
            <a:endParaRPr lang="en-US" sz="1400" dirty="0">
              <a:solidFill>
                <a:schemeClr val="tx1">
                  <a:lumMod val="50000"/>
                </a:schemeClr>
              </a:solidFill>
            </a:endParaRPr>
          </a:p>
          <a:p>
            <a:r>
              <a:rPr lang="en-US" sz="1400" dirty="0">
                <a:solidFill>
                  <a:schemeClr val="tx1">
                    <a:lumMod val="50000"/>
                  </a:schemeClr>
                </a:solidFill>
              </a:rPr>
              <a:t>Connecting </a:t>
            </a:r>
            <a:r>
              <a:rPr lang="en-US" sz="1400" dirty="0">
                <a:solidFill>
                  <a:srgbClr val="00148C"/>
                </a:solidFill>
              </a:rPr>
              <a:t>14 new multi-use buildings</a:t>
            </a:r>
            <a:r>
              <a:rPr lang="en-US" sz="1400" dirty="0">
                <a:solidFill>
                  <a:schemeClr val="tx1">
                    <a:lumMod val="50000"/>
                  </a:schemeClr>
                </a:solidFill>
              </a:rPr>
              <a:t> including:</a:t>
            </a:r>
            <a:endParaRPr lang="en-US" sz="1400" dirty="0">
              <a:solidFill>
                <a:schemeClr val="tx1">
                  <a:lumMod val="50000"/>
                </a:schemeClr>
              </a:solidFill>
              <a:cs typeface="Arial"/>
            </a:endParaRPr>
          </a:p>
          <a:p>
            <a:pPr marL="171446" indent="-171446">
              <a:buFont typeface="Wingdings" panose="05000000000000000000" pitchFamily="2" charset="2"/>
              <a:buChar char="§"/>
            </a:pPr>
            <a:r>
              <a:rPr lang="en-US" sz="1400" dirty="0">
                <a:solidFill>
                  <a:schemeClr val="tx1">
                    <a:lumMod val="50000"/>
                  </a:schemeClr>
                </a:solidFill>
              </a:rPr>
              <a:t>1 large aquarium</a:t>
            </a:r>
            <a:endParaRPr lang="en-US" sz="1400" dirty="0">
              <a:solidFill>
                <a:schemeClr val="tx1">
                  <a:lumMod val="50000"/>
                </a:schemeClr>
              </a:solidFill>
              <a:cs typeface="Arial"/>
            </a:endParaRPr>
          </a:p>
          <a:p>
            <a:pPr marL="171446" lvl="3" indent="-171446">
              <a:buClr>
                <a:schemeClr val="tx1"/>
              </a:buClr>
              <a:buFont typeface="Wingdings" panose="05000000000000000000" pitchFamily="2" charset="2"/>
              <a:buChar char="§"/>
            </a:pPr>
            <a:r>
              <a:rPr lang="en-US" sz="1400" dirty="0">
                <a:solidFill>
                  <a:schemeClr val="tx1">
                    <a:lumMod val="50000"/>
                  </a:schemeClr>
                </a:solidFill>
              </a:rPr>
              <a:t>Offices</a:t>
            </a:r>
            <a:endParaRPr lang="en-US" sz="1400" dirty="0">
              <a:solidFill>
                <a:schemeClr val="tx1">
                  <a:lumMod val="50000"/>
                </a:schemeClr>
              </a:solidFill>
              <a:cs typeface="Arial"/>
            </a:endParaRPr>
          </a:p>
          <a:p>
            <a:pPr marL="171446" lvl="3" indent="-171446">
              <a:buClr>
                <a:schemeClr val="tx1"/>
              </a:buClr>
              <a:buFont typeface="Wingdings" panose="05000000000000000000" pitchFamily="2" charset="2"/>
              <a:buChar char="§"/>
            </a:pPr>
            <a:r>
              <a:rPr lang="en-US" sz="1400" dirty="0">
                <a:solidFill>
                  <a:schemeClr val="tx1">
                    <a:lumMod val="50000"/>
                  </a:schemeClr>
                </a:solidFill>
              </a:rPr>
              <a:t>Shops / commercial space</a:t>
            </a:r>
            <a:endParaRPr lang="en-US" sz="1400" dirty="0">
              <a:solidFill>
                <a:schemeClr val="tx1">
                  <a:lumMod val="50000"/>
                </a:schemeClr>
              </a:solidFill>
              <a:cs typeface="Arial"/>
            </a:endParaRPr>
          </a:p>
          <a:p>
            <a:pPr marL="171446" indent="-171446">
              <a:buFont typeface="Wingdings" panose="05000000000000000000" pitchFamily="2" charset="2"/>
              <a:buChar char="§"/>
              <a:defRPr/>
            </a:pPr>
            <a:endParaRPr lang="en-US" sz="1400" dirty="0">
              <a:solidFill>
                <a:schemeClr val="tx1">
                  <a:lumMod val="50000"/>
                </a:schemeClr>
              </a:solidFill>
            </a:endParaRPr>
          </a:p>
          <a:p>
            <a:pPr marL="171446" indent="-171446">
              <a:buFont typeface="Wingdings" panose="05000000000000000000" pitchFamily="2" charset="2"/>
              <a:buChar char="§"/>
              <a:defRPr/>
            </a:pPr>
            <a:r>
              <a:rPr lang="en-US" sz="1400" dirty="0">
                <a:solidFill>
                  <a:schemeClr val="tx1">
                    <a:lumMod val="50000"/>
                  </a:schemeClr>
                </a:solidFill>
              </a:rPr>
              <a:t>Contractor: </a:t>
            </a:r>
            <a:r>
              <a:rPr lang="en-US" sz="1400" dirty="0">
                <a:solidFill>
                  <a:srgbClr val="00148C"/>
                </a:solidFill>
              </a:rPr>
              <a:t>CHA</a:t>
            </a:r>
          </a:p>
          <a:p>
            <a:pPr marL="171446" indent="-171446">
              <a:buFont typeface="Wingdings" panose="05000000000000000000" pitchFamily="2" charset="2"/>
              <a:buChar char="§"/>
              <a:defRPr/>
            </a:pPr>
            <a:r>
              <a:rPr lang="en-US" sz="1400" dirty="0">
                <a:solidFill>
                  <a:schemeClr val="tx1">
                    <a:lumMod val="50000"/>
                  </a:schemeClr>
                </a:solidFill>
              </a:rPr>
              <a:t>Heat recovery from </a:t>
            </a:r>
            <a:r>
              <a:rPr lang="en-US" sz="1400" dirty="0">
                <a:solidFill>
                  <a:srgbClr val="00148C"/>
                </a:solidFill>
              </a:rPr>
              <a:t>Metropolitan Wastewater Treatment Plant</a:t>
            </a:r>
            <a:endParaRPr lang="en-US" sz="1400" dirty="0">
              <a:solidFill>
                <a:srgbClr val="00148C"/>
              </a:solidFill>
              <a:cs typeface="Arial"/>
            </a:endParaRPr>
          </a:p>
          <a:p>
            <a:pPr marL="171446" indent="-171446">
              <a:buFont typeface="Wingdings" panose="05000000000000000000" pitchFamily="2" charset="2"/>
              <a:buChar char="§"/>
              <a:defRPr/>
            </a:pPr>
            <a:endParaRPr lang="en-US" sz="1400" dirty="0">
              <a:solidFill>
                <a:schemeClr val="tx1">
                  <a:lumMod val="50000"/>
                </a:schemeClr>
              </a:solidFill>
            </a:endParaRPr>
          </a:p>
          <a:p>
            <a:pPr marL="171446" indent="-171446">
              <a:buFont typeface="Wingdings" panose="05000000000000000000" pitchFamily="2" charset="2"/>
              <a:buChar char="§"/>
              <a:defRPr/>
            </a:pPr>
            <a:endParaRPr lang="en-US" sz="1400" dirty="0">
              <a:solidFill>
                <a:schemeClr val="tx1">
                  <a:lumMod val="50000"/>
                </a:schemeClr>
              </a:solidFill>
            </a:endParaRPr>
          </a:p>
          <a:p>
            <a:endParaRPr lang="en-US" sz="1400" dirty="0">
              <a:solidFill>
                <a:schemeClr val="tx1">
                  <a:lumMod val="50000"/>
                </a:schemeClr>
              </a:solidFill>
            </a:endParaRPr>
          </a:p>
        </p:txBody>
      </p:sp>
      <p:sp>
        <p:nvSpPr>
          <p:cNvPr id="23" name="TextBox 22">
            <a:extLst>
              <a:ext uri="{FF2B5EF4-FFF2-40B4-BE49-F238E27FC236}">
                <a16:creationId xmlns:a16="http://schemas.microsoft.com/office/drawing/2014/main" id="{3D28A4D5-62D3-C234-589F-995E4F2E8030}"/>
              </a:ext>
            </a:extLst>
          </p:cNvPr>
          <p:cNvSpPr txBox="1"/>
          <p:nvPr/>
        </p:nvSpPr>
        <p:spPr bwMode="auto">
          <a:xfrm>
            <a:off x="575735" y="5793942"/>
            <a:ext cx="11089627"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1333" dirty="0"/>
              <a:t>The KEDNY, Troy, and Syracuse pilots have received Stage 1 Compliance from the PSC </a:t>
            </a:r>
            <a:br>
              <a:rPr lang="en-US" sz="1333" dirty="0"/>
            </a:br>
            <a:r>
              <a:rPr lang="en-US" sz="1333" dirty="0"/>
              <a:t>and have been advanced to Stage 2.</a:t>
            </a:r>
          </a:p>
          <a:p>
            <a:endParaRPr lang="en-US" sz="1333" dirty="0"/>
          </a:p>
        </p:txBody>
      </p:sp>
      <p:sp>
        <p:nvSpPr>
          <p:cNvPr id="2" name="Footer Placeholder 3">
            <a:extLst>
              <a:ext uri="{FF2B5EF4-FFF2-40B4-BE49-F238E27FC236}">
                <a16:creationId xmlns:a16="http://schemas.microsoft.com/office/drawing/2014/main" id="{9EE6F166-3BD6-7F4A-5331-443DFB2018DE}"/>
              </a:ext>
            </a:extLst>
          </p:cNvPr>
          <p:cNvSpPr txBox="1">
            <a:spLocks/>
          </p:cNvSpPr>
          <p:nvPr/>
        </p:nvSpPr>
        <p:spPr>
          <a:xfrm>
            <a:off x="1401484" y="6302168"/>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pic>
        <p:nvPicPr>
          <p:cNvPr id="7" name="Picture 6">
            <a:extLst>
              <a:ext uri="{FF2B5EF4-FFF2-40B4-BE49-F238E27FC236}">
                <a16:creationId xmlns:a16="http://schemas.microsoft.com/office/drawing/2014/main" id="{B539E113-6335-AB43-70C2-529BE787CB4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76838" y="5072421"/>
            <a:ext cx="2268245" cy="1583007"/>
          </a:xfrm>
          <a:prstGeom prst="rect">
            <a:avLst/>
          </a:prstGeom>
          <a:effectLst>
            <a:outerShdw blurRad="50800" dist="38100" dir="2700000" algn="tl" rotWithShape="0">
              <a:prstClr val="black">
                <a:alpha val="40000"/>
              </a:prstClr>
            </a:outerShdw>
          </a:effectLst>
        </p:spPr>
      </p:pic>
      <p:pic>
        <p:nvPicPr>
          <p:cNvPr id="8" name="Picture 4" descr="CDM Smith — The Best and Brightest">
            <a:extLst>
              <a:ext uri="{FF2B5EF4-FFF2-40B4-BE49-F238E27FC236}">
                <a16:creationId xmlns:a16="http://schemas.microsoft.com/office/drawing/2014/main" id="{9CDC1EDC-0194-6DAE-1D10-E1260719AC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9703" y="4977194"/>
            <a:ext cx="1345963" cy="5598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A Consulting, Inc. | LinkedIn">
            <a:extLst>
              <a:ext uri="{FF2B5EF4-FFF2-40B4-BE49-F238E27FC236}">
                <a16:creationId xmlns:a16="http://schemas.microsoft.com/office/drawing/2014/main" id="{F4F6B619-00B7-C060-F847-C2C0CE2455C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54281" y="4906234"/>
            <a:ext cx="1456926" cy="6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99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1885E-60B4-470F-BEB1-83600C6584FD}"/>
              </a:ext>
            </a:extLst>
          </p:cNvPr>
          <p:cNvSpPr>
            <a:spLocks noGrp="1"/>
          </p:cNvSpPr>
          <p:nvPr>
            <p:ph type="title"/>
          </p:nvPr>
        </p:nvSpPr>
        <p:spPr>
          <a:xfrm>
            <a:off x="575735" y="361387"/>
            <a:ext cx="11040533" cy="369332"/>
          </a:xfrm>
        </p:spPr>
        <p:txBody>
          <a:bodyPr wrap="square" anchor="t">
            <a:normAutofit/>
          </a:bodyPr>
          <a:lstStyle/>
          <a:p>
            <a:r>
              <a:rPr lang="en-US" dirty="0"/>
              <a:t>District Heating Demonstration Program – Performance Assessment</a:t>
            </a:r>
          </a:p>
        </p:txBody>
      </p:sp>
      <p:sp>
        <p:nvSpPr>
          <p:cNvPr id="10" name="Text Placeholder 3">
            <a:extLst>
              <a:ext uri="{FF2B5EF4-FFF2-40B4-BE49-F238E27FC236}">
                <a16:creationId xmlns:a16="http://schemas.microsoft.com/office/drawing/2014/main" id="{0A386BB9-8D50-40E4-A112-5588AB5C3C80}"/>
              </a:ext>
            </a:extLst>
          </p:cNvPr>
          <p:cNvSpPr>
            <a:spLocks noGrp="1"/>
          </p:cNvSpPr>
          <p:nvPr>
            <p:ph type="body" sz="quarter" idx="19"/>
          </p:nvPr>
        </p:nvSpPr>
        <p:spPr>
          <a:xfrm>
            <a:off x="575735" y="1000805"/>
            <a:ext cx="11276724" cy="5355312"/>
          </a:xfrm>
        </p:spPr>
        <p:txBody>
          <a:bodyPr/>
          <a:lstStyle/>
          <a:p>
            <a:pPr algn="just"/>
            <a:r>
              <a:rPr lang="en-US" sz="2400" b="0" dirty="0"/>
              <a:t>National Grid will monitor the performance of geothermal shared loops and investigate how they may be deployed optimally to create value for existing gas customers and new customers</a:t>
            </a:r>
            <a:r>
              <a:rPr lang="en-GB" sz="2400" b="0" dirty="0"/>
              <a:t> by prioritizing shared-loop systems that evaluate:</a:t>
            </a:r>
          </a:p>
          <a:p>
            <a:pPr marL="269875" lvl="2" indent="-269875"/>
            <a:r>
              <a:rPr lang="en-GB" sz="2400" dirty="0">
                <a:solidFill>
                  <a:schemeClr val="tx1">
                    <a:lumMod val="50000"/>
                  </a:schemeClr>
                </a:solidFill>
              </a:rPr>
              <a:t>Assessing the thermal performance and economics serving many customers with more diverse load profiles</a:t>
            </a:r>
            <a:endParaRPr lang="en-GB" sz="2400" dirty="0">
              <a:solidFill>
                <a:schemeClr val="tx1">
                  <a:lumMod val="50000"/>
                </a:schemeClr>
              </a:solidFill>
              <a:cs typeface="Arial"/>
            </a:endParaRPr>
          </a:p>
          <a:p>
            <a:pPr marL="269875" lvl="2" indent="-269875"/>
            <a:r>
              <a:rPr lang="en-GB" sz="2400" dirty="0">
                <a:solidFill>
                  <a:schemeClr val="tx1">
                    <a:lumMod val="50000"/>
                  </a:schemeClr>
                </a:solidFill>
              </a:rPr>
              <a:t>Switching gas customers to geothermal energy as an alternative to LPP replacement</a:t>
            </a:r>
            <a:endParaRPr lang="en-GB" sz="2400" dirty="0">
              <a:solidFill>
                <a:schemeClr val="tx1">
                  <a:lumMod val="50000"/>
                </a:schemeClr>
              </a:solidFill>
              <a:cs typeface="Arial"/>
            </a:endParaRPr>
          </a:p>
          <a:p>
            <a:pPr marL="269875" lvl="2" indent="-269875"/>
            <a:r>
              <a:rPr lang="en-GB" sz="2400" dirty="0">
                <a:solidFill>
                  <a:schemeClr val="tx1">
                    <a:lumMod val="50000"/>
                  </a:schemeClr>
                </a:solidFill>
              </a:rPr>
              <a:t>Installing shared loops to manage gas system constraints and demands</a:t>
            </a:r>
            <a:endParaRPr lang="en-GB" sz="2400" dirty="0">
              <a:solidFill>
                <a:schemeClr val="tx1">
                  <a:lumMod val="50000"/>
                </a:schemeClr>
              </a:solidFill>
              <a:cs typeface="Arial"/>
            </a:endParaRPr>
          </a:p>
          <a:p>
            <a:pPr marL="269875" lvl="2" indent="-269875"/>
            <a:r>
              <a:rPr lang="en-GB" sz="2400" dirty="0">
                <a:solidFill>
                  <a:schemeClr val="tx1">
                    <a:lumMod val="50000"/>
                  </a:schemeClr>
                </a:solidFill>
              </a:rPr>
              <a:t>Installing shared loops to lower operating costs and GHG emissions for low-income and environmental justice communities</a:t>
            </a:r>
            <a:endParaRPr lang="en-GB" sz="2400" dirty="0">
              <a:solidFill>
                <a:schemeClr val="tx1">
                  <a:lumMod val="50000"/>
                </a:schemeClr>
              </a:solidFill>
              <a:cs typeface="Arial"/>
            </a:endParaRPr>
          </a:p>
          <a:p>
            <a:pPr marL="269875" lvl="2" indent="-269875"/>
            <a:r>
              <a:rPr lang="en-GB" sz="2400" dirty="0">
                <a:solidFill>
                  <a:schemeClr val="tx1">
                    <a:lumMod val="50000"/>
                  </a:schemeClr>
                </a:solidFill>
              </a:rPr>
              <a:t>Willingness of customers to adopt geothermal, including barriers</a:t>
            </a:r>
            <a:endParaRPr lang="en-GB" sz="2400" dirty="0">
              <a:solidFill>
                <a:schemeClr val="tx1">
                  <a:lumMod val="50000"/>
                </a:schemeClr>
              </a:solidFill>
              <a:cs typeface="Arial"/>
            </a:endParaRPr>
          </a:p>
          <a:p>
            <a:endParaRPr lang="en-US" sz="2400" b="0" dirty="0"/>
          </a:p>
        </p:txBody>
      </p:sp>
      <p:sp>
        <p:nvSpPr>
          <p:cNvPr id="2" name="Footer Placeholder 3">
            <a:extLst>
              <a:ext uri="{FF2B5EF4-FFF2-40B4-BE49-F238E27FC236}">
                <a16:creationId xmlns:a16="http://schemas.microsoft.com/office/drawing/2014/main" id="{D49A8C7F-8B8D-AA91-6A8E-2689B2F679E7}"/>
              </a:ext>
            </a:extLst>
          </p:cNvPr>
          <p:cNvSpPr txBox="1">
            <a:spLocks/>
          </p:cNvSpPr>
          <p:nvPr/>
        </p:nvSpPr>
        <p:spPr>
          <a:xfrm>
            <a:off x="1430515" y="6327336"/>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2264937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8E048-B3AB-22FB-D080-D7177F2075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B71836-FF6E-0071-886E-66EA260A9568}"/>
              </a:ext>
            </a:extLst>
          </p:cNvPr>
          <p:cNvSpPr>
            <a:spLocks noGrp="1"/>
          </p:cNvSpPr>
          <p:nvPr>
            <p:ph type="title"/>
          </p:nvPr>
        </p:nvSpPr>
        <p:spPr>
          <a:xfrm>
            <a:off x="457200" y="330200"/>
            <a:ext cx="10185600" cy="518400"/>
          </a:xfrm>
        </p:spPr>
        <p:txBody>
          <a:bodyPr/>
          <a:lstStyle/>
          <a:p>
            <a:r>
              <a:rPr lang="en-US" sz="2400" dirty="0">
                <a:solidFill>
                  <a:srgbClr val="00148C"/>
                </a:solidFill>
                <a:latin typeface="Aptos" panose="020B0004020202020204" pitchFamily="34" charset="0"/>
              </a:rPr>
              <a:t>Conclusion: National Grid New York Gas Decarbonization Storyline</a:t>
            </a:r>
            <a:endParaRPr lang="en-US" sz="2400" dirty="0">
              <a:solidFill>
                <a:srgbClr val="00148C"/>
              </a:solidFill>
            </a:endParaRPr>
          </a:p>
        </p:txBody>
      </p:sp>
      <p:sp>
        <p:nvSpPr>
          <p:cNvPr id="2" name="Rectangle 1">
            <a:extLst>
              <a:ext uri="{FF2B5EF4-FFF2-40B4-BE49-F238E27FC236}">
                <a16:creationId xmlns:a16="http://schemas.microsoft.com/office/drawing/2014/main" id="{98124E7C-920A-6839-2197-5B89B7A41229}"/>
              </a:ext>
            </a:extLst>
          </p:cNvPr>
          <p:cNvSpPr/>
          <p:nvPr/>
        </p:nvSpPr>
        <p:spPr>
          <a:xfrm>
            <a:off x="558800" y="1092200"/>
            <a:ext cx="3606800" cy="2540000"/>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400"/>
              </a:spcAft>
            </a:pPr>
            <a:endParaRPr lang="en-GB" sz="2133" b="1" u="sng" dirty="0">
              <a:solidFill>
                <a:schemeClr val="bg1"/>
              </a:solidFill>
            </a:endParaRPr>
          </a:p>
          <a:p>
            <a:pPr algn="ctr">
              <a:spcAft>
                <a:spcPts val="600"/>
              </a:spcAft>
            </a:pPr>
            <a:r>
              <a:rPr lang="en-GB" sz="2000" b="1" u="sng" dirty="0">
                <a:solidFill>
                  <a:schemeClr val="bg1"/>
                </a:solidFill>
              </a:rPr>
              <a:t>Policy</a:t>
            </a:r>
            <a:endParaRPr lang="en-GB" sz="2000" b="1" u="sng" dirty="0">
              <a:solidFill>
                <a:schemeClr val="bg1"/>
              </a:solidFill>
              <a:cs typeface="Arial"/>
            </a:endParaRPr>
          </a:p>
          <a:p>
            <a:pPr algn="ctr">
              <a:spcAft>
                <a:spcPts val="400"/>
              </a:spcAft>
            </a:pPr>
            <a:r>
              <a:rPr lang="en-US" sz="1400" dirty="0">
                <a:solidFill>
                  <a:schemeClr val="bg1"/>
                </a:solidFill>
              </a:rPr>
              <a:t>New York State’s gas utility policy is evolving at a slower than required pace to achieve the state’s commitments under the CLCPA mandate to target GHG emission reductions of 85% by 2050. The state is in the process of modifying the CLCPA.</a:t>
            </a:r>
            <a:endParaRPr lang="en-GB" b="1" dirty="0">
              <a:solidFill>
                <a:schemeClr val="bg1"/>
              </a:solidFill>
            </a:endParaRPr>
          </a:p>
        </p:txBody>
      </p:sp>
      <p:sp>
        <p:nvSpPr>
          <p:cNvPr id="4" name="Rectangle 3">
            <a:extLst>
              <a:ext uri="{FF2B5EF4-FFF2-40B4-BE49-F238E27FC236}">
                <a16:creationId xmlns:a16="http://schemas.microsoft.com/office/drawing/2014/main" id="{73AAE9F7-E661-D300-CE0B-B1048045BCF8}"/>
              </a:ext>
            </a:extLst>
          </p:cNvPr>
          <p:cNvSpPr/>
          <p:nvPr/>
        </p:nvSpPr>
        <p:spPr>
          <a:xfrm>
            <a:off x="558801" y="3733800"/>
            <a:ext cx="3606799" cy="254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400"/>
              </a:spcAft>
              <a:buClr>
                <a:schemeClr val="tx1"/>
              </a:buClr>
            </a:pPr>
            <a:endParaRPr lang="en-GB" sz="1867" b="1" u="sng" dirty="0">
              <a:solidFill>
                <a:schemeClr val="bg1"/>
              </a:solidFill>
            </a:endParaRPr>
          </a:p>
          <a:p>
            <a:pPr algn="ctr" fontAlgn="base">
              <a:spcAft>
                <a:spcPts val="400"/>
              </a:spcAft>
              <a:buClr>
                <a:schemeClr val="tx1"/>
              </a:buClr>
            </a:pPr>
            <a:endParaRPr lang="en-GB" sz="2000" b="1" u="sng" dirty="0">
              <a:solidFill>
                <a:schemeClr val="bg1"/>
              </a:solidFill>
            </a:endParaRPr>
          </a:p>
          <a:p>
            <a:pPr algn="ctr" fontAlgn="base">
              <a:spcAft>
                <a:spcPts val="600"/>
              </a:spcAft>
              <a:buClr>
                <a:schemeClr val="tx1"/>
              </a:buClr>
            </a:pPr>
            <a:r>
              <a:rPr lang="en-GB" sz="2000" b="1" u="sng" dirty="0">
                <a:solidFill>
                  <a:schemeClr val="bg1"/>
                </a:solidFill>
              </a:rPr>
              <a:t>Hydrogen</a:t>
            </a:r>
          </a:p>
          <a:p>
            <a:pPr algn="ctr" fontAlgn="base">
              <a:spcAft>
                <a:spcPts val="400"/>
              </a:spcAft>
              <a:buClr>
                <a:schemeClr val="tx1"/>
              </a:buClr>
            </a:pPr>
            <a:r>
              <a:rPr lang="en-US" sz="1400" dirty="0">
                <a:solidFill>
                  <a:schemeClr val="bg1"/>
                </a:solidFill>
              </a:rPr>
              <a:t>NYSERDA has called out the role of hydrogen as a long-term decarbonization tool, particularly for industrial and thermal applications. However, its role in New York remains nascent, with pilot projects and regulatory frameworks still under development</a:t>
            </a:r>
            <a:endParaRPr lang="en-GB" b="1" u="sng" dirty="0">
              <a:solidFill>
                <a:schemeClr val="bg1"/>
              </a:solidFill>
            </a:endParaRPr>
          </a:p>
        </p:txBody>
      </p:sp>
      <p:sp>
        <p:nvSpPr>
          <p:cNvPr id="8" name="Rectangle 7">
            <a:extLst>
              <a:ext uri="{FF2B5EF4-FFF2-40B4-BE49-F238E27FC236}">
                <a16:creationId xmlns:a16="http://schemas.microsoft.com/office/drawing/2014/main" id="{54942271-0991-08CD-ABCE-0B108BA2649B}"/>
              </a:ext>
            </a:extLst>
          </p:cNvPr>
          <p:cNvSpPr/>
          <p:nvPr/>
        </p:nvSpPr>
        <p:spPr>
          <a:xfrm>
            <a:off x="4216401" y="3733800"/>
            <a:ext cx="3759199" cy="254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400"/>
              </a:spcAft>
              <a:buClr>
                <a:schemeClr val="tx1"/>
              </a:buClr>
            </a:pPr>
            <a:endParaRPr lang="en-GB" sz="2000" b="1" u="sng" dirty="0">
              <a:solidFill>
                <a:schemeClr val="bg1"/>
              </a:solidFill>
            </a:endParaRPr>
          </a:p>
          <a:p>
            <a:pPr algn="ctr" fontAlgn="base">
              <a:spcAft>
                <a:spcPts val="600"/>
              </a:spcAft>
              <a:buClr>
                <a:schemeClr val="tx1"/>
              </a:buClr>
            </a:pPr>
            <a:r>
              <a:rPr lang="en-GB" sz="2000" b="1" u="sng" dirty="0">
                <a:solidFill>
                  <a:schemeClr val="bg1"/>
                </a:solidFill>
              </a:rPr>
              <a:t>Renewable Natural Gas</a:t>
            </a:r>
          </a:p>
          <a:p>
            <a:pPr algn="ctr" fontAlgn="base">
              <a:spcAft>
                <a:spcPts val="400"/>
              </a:spcAft>
              <a:buClr>
                <a:schemeClr val="tx1"/>
              </a:buClr>
            </a:pPr>
            <a:r>
              <a:rPr lang="en-US" sz="1400" dirty="0">
                <a:solidFill>
                  <a:schemeClr val="bg1"/>
                </a:solidFill>
              </a:rPr>
              <a:t>RNG has gained traction as a transitional fuel to decarbonize the gas network. National Grid supports RNG integration into its system, but scaling remains limited due to supply constraints and cost considerations</a:t>
            </a:r>
            <a:endParaRPr lang="en-GB" sz="1400" b="1" u="sng" dirty="0">
              <a:solidFill>
                <a:schemeClr val="bg1"/>
              </a:solidFill>
            </a:endParaRPr>
          </a:p>
        </p:txBody>
      </p:sp>
      <p:sp>
        <p:nvSpPr>
          <p:cNvPr id="10" name="Rectangle 9">
            <a:extLst>
              <a:ext uri="{FF2B5EF4-FFF2-40B4-BE49-F238E27FC236}">
                <a16:creationId xmlns:a16="http://schemas.microsoft.com/office/drawing/2014/main" id="{0A08E342-AEAB-387C-E82D-70EBA15AD07E}"/>
              </a:ext>
            </a:extLst>
          </p:cNvPr>
          <p:cNvSpPr/>
          <p:nvPr/>
        </p:nvSpPr>
        <p:spPr>
          <a:xfrm>
            <a:off x="4216400" y="1092200"/>
            <a:ext cx="3759200" cy="254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400"/>
              </a:spcAft>
            </a:pPr>
            <a:endParaRPr lang="en-GB" sz="2133" b="1" u="sng" dirty="0">
              <a:solidFill>
                <a:schemeClr val="bg1"/>
              </a:solidFill>
            </a:endParaRPr>
          </a:p>
          <a:p>
            <a:pPr algn="ctr">
              <a:spcAft>
                <a:spcPts val="400"/>
              </a:spcAft>
            </a:pPr>
            <a:endParaRPr lang="en-GB" sz="2133" b="1" u="sng" dirty="0">
              <a:solidFill>
                <a:schemeClr val="bg1"/>
              </a:solidFill>
            </a:endParaRPr>
          </a:p>
          <a:p>
            <a:pPr algn="ctr">
              <a:spcAft>
                <a:spcPts val="600"/>
              </a:spcAft>
            </a:pPr>
            <a:r>
              <a:rPr lang="en-GB" sz="2000" b="1" u="sng" dirty="0">
                <a:solidFill>
                  <a:schemeClr val="bg1"/>
                </a:solidFill>
              </a:rPr>
              <a:t>Customer Affordability</a:t>
            </a:r>
          </a:p>
          <a:p>
            <a:pPr algn="ctr">
              <a:spcAft>
                <a:spcPts val="400"/>
              </a:spcAft>
            </a:pPr>
            <a:r>
              <a:rPr lang="en-US" sz="1400" dirty="0">
                <a:solidFill>
                  <a:schemeClr val="bg1"/>
                </a:solidFill>
              </a:rPr>
              <a:t>The state has made clear one of its primary focuses in the utility sector is on energy affordability with over 2 million New York State households facing excessive energy costs</a:t>
            </a:r>
            <a:endParaRPr lang="en-GB" sz="2133" dirty="0">
              <a:solidFill>
                <a:schemeClr val="bg1"/>
              </a:solidFill>
            </a:endParaRPr>
          </a:p>
        </p:txBody>
      </p:sp>
      <p:sp>
        <p:nvSpPr>
          <p:cNvPr id="11" name="Rectangle 10">
            <a:extLst>
              <a:ext uri="{FF2B5EF4-FFF2-40B4-BE49-F238E27FC236}">
                <a16:creationId xmlns:a16="http://schemas.microsoft.com/office/drawing/2014/main" id="{023104EF-48DF-B526-6008-0CEB8815EA34}"/>
              </a:ext>
            </a:extLst>
          </p:cNvPr>
          <p:cNvSpPr/>
          <p:nvPr/>
        </p:nvSpPr>
        <p:spPr>
          <a:xfrm>
            <a:off x="8026400" y="1092200"/>
            <a:ext cx="3606800" cy="25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buClr>
                <a:schemeClr val="tx1"/>
              </a:buClr>
            </a:pPr>
            <a:endParaRPr lang="en-GB" sz="2133" b="1" u="sng" dirty="0">
              <a:solidFill>
                <a:schemeClr val="bg1"/>
              </a:solidFill>
            </a:endParaRPr>
          </a:p>
          <a:p>
            <a:pPr algn="ctr" fontAlgn="base">
              <a:spcAft>
                <a:spcPts val="600"/>
              </a:spcAft>
              <a:buClr>
                <a:schemeClr val="tx1"/>
              </a:buClr>
            </a:pPr>
            <a:endParaRPr lang="en-GB" sz="2133" b="1" u="sng" dirty="0">
              <a:solidFill>
                <a:schemeClr val="bg1"/>
              </a:solidFill>
            </a:endParaRPr>
          </a:p>
          <a:p>
            <a:pPr algn="ctr" fontAlgn="base">
              <a:spcAft>
                <a:spcPts val="600"/>
              </a:spcAft>
              <a:buClr>
                <a:schemeClr val="tx1"/>
              </a:buClr>
            </a:pPr>
            <a:r>
              <a:rPr lang="en-GB" sz="2000" b="1" u="sng" dirty="0">
                <a:solidFill>
                  <a:schemeClr val="bg1"/>
                </a:solidFill>
              </a:rPr>
              <a:t>LCF Production</a:t>
            </a:r>
            <a:endParaRPr lang="en-GB" sz="2000" b="1" u="sng" dirty="0">
              <a:solidFill>
                <a:schemeClr val="bg1"/>
              </a:solidFill>
              <a:cs typeface="Arial"/>
            </a:endParaRPr>
          </a:p>
          <a:p>
            <a:pPr algn="ctr" fontAlgn="base">
              <a:buClr>
                <a:schemeClr val="tx1"/>
              </a:buClr>
            </a:pPr>
            <a:r>
              <a:rPr lang="en-US" sz="1400" dirty="0">
                <a:solidFill>
                  <a:schemeClr val="bg1"/>
                </a:solidFill>
              </a:rPr>
              <a:t> Low-carbon fuels are part of New York State’s broader decarbonization strategy. Utilities should not be involved in the production market but supports its development to progress LCFs holistically</a:t>
            </a:r>
            <a:endParaRPr lang="en-GB" sz="2000" b="1" u="sng" dirty="0">
              <a:solidFill>
                <a:schemeClr val="bg1"/>
              </a:solidFill>
            </a:endParaRPr>
          </a:p>
        </p:txBody>
      </p:sp>
      <p:pic>
        <p:nvPicPr>
          <p:cNvPr id="15" name="Graphic 14" descr="Chevron arrows with solid fill">
            <a:extLst>
              <a:ext uri="{FF2B5EF4-FFF2-40B4-BE49-F238E27FC236}">
                <a16:creationId xmlns:a16="http://schemas.microsoft.com/office/drawing/2014/main" id="{B7CC8810-3707-7884-36D6-96598D84DEE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42565" y="1143000"/>
            <a:ext cx="457200" cy="457200"/>
          </a:xfrm>
          <a:prstGeom prst="rect">
            <a:avLst/>
          </a:prstGeom>
        </p:spPr>
      </p:pic>
      <p:pic>
        <p:nvPicPr>
          <p:cNvPr id="17" name="Graphic 16" descr="Open hand with plant with solid fill">
            <a:extLst>
              <a:ext uri="{FF2B5EF4-FFF2-40B4-BE49-F238E27FC236}">
                <a16:creationId xmlns:a16="http://schemas.microsoft.com/office/drawing/2014/main" id="{4E88FC89-F611-0123-9C45-336811AB78B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33092" y="3811121"/>
            <a:ext cx="457200" cy="457200"/>
          </a:xfrm>
          <a:prstGeom prst="rect">
            <a:avLst/>
          </a:prstGeom>
        </p:spPr>
      </p:pic>
      <p:grpSp>
        <p:nvGrpSpPr>
          <p:cNvPr id="23" name="Group 22">
            <a:extLst>
              <a:ext uri="{FF2B5EF4-FFF2-40B4-BE49-F238E27FC236}">
                <a16:creationId xmlns:a16="http://schemas.microsoft.com/office/drawing/2014/main" id="{F3552225-D0E2-A412-EF8C-6C3807A7104E}"/>
              </a:ext>
            </a:extLst>
          </p:cNvPr>
          <p:cNvGrpSpPr/>
          <p:nvPr/>
        </p:nvGrpSpPr>
        <p:grpSpPr>
          <a:xfrm>
            <a:off x="5928360" y="1203960"/>
            <a:ext cx="396240" cy="396240"/>
            <a:chOff x="3260746" y="5681921"/>
            <a:chExt cx="565106" cy="554495"/>
          </a:xfrm>
        </p:grpSpPr>
        <p:pic>
          <p:nvPicPr>
            <p:cNvPr id="19" name="Graphic 18" descr="Dollar with solid fill">
              <a:extLst>
                <a:ext uri="{FF2B5EF4-FFF2-40B4-BE49-F238E27FC236}">
                  <a16:creationId xmlns:a16="http://schemas.microsoft.com/office/drawing/2014/main" id="{78AA0663-7B5B-1552-0B78-63BFA414F42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26662" y="5736515"/>
              <a:ext cx="450261" cy="445307"/>
            </a:xfrm>
            <a:prstGeom prst="rect">
              <a:avLst/>
            </a:prstGeom>
          </p:spPr>
        </p:pic>
        <p:sp>
          <p:nvSpPr>
            <p:cNvPr id="20" name="Flowchart: Connector 19">
              <a:extLst>
                <a:ext uri="{FF2B5EF4-FFF2-40B4-BE49-F238E27FC236}">
                  <a16:creationId xmlns:a16="http://schemas.microsoft.com/office/drawing/2014/main" id="{FBAF37CE-BE0F-6FC6-012B-37B2A362F949}"/>
                </a:ext>
              </a:extLst>
            </p:cNvPr>
            <p:cNvSpPr/>
            <p:nvPr/>
          </p:nvSpPr>
          <p:spPr>
            <a:xfrm>
              <a:off x="3260746" y="5681921"/>
              <a:ext cx="565106" cy="554495"/>
            </a:xfrm>
            <a:prstGeom prst="flowChartConnector">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pic>
        <p:nvPicPr>
          <p:cNvPr id="27" name="Graphic 26" descr="Key with solid fill">
            <a:extLst>
              <a:ext uri="{FF2B5EF4-FFF2-40B4-BE49-F238E27FC236}">
                <a16:creationId xmlns:a16="http://schemas.microsoft.com/office/drawing/2014/main" id="{7B214DFD-32CA-AC15-DE18-E6BE6A7203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20103527">
            <a:off x="9601200" y="3811121"/>
            <a:ext cx="457200" cy="457200"/>
          </a:xfrm>
          <a:prstGeom prst="rect">
            <a:avLst/>
          </a:prstGeom>
        </p:spPr>
      </p:pic>
      <p:pic>
        <p:nvPicPr>
          <p:cNvPr id="6" name="Graphic 5" descr="Power Plant with solid fill">
            <a:extLst>
              <a:ext uri="{FF2B5EF4-FFF2-40B4-BE49-F238E27FC236}">
                <a16:creationId xmlns:a16="http://schemas.microsoft.com/office/drawing/2014/main" id="{294BED03-1595-75CE-EC98-4F692F5D3A9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586927" y="1128804"/>
            <a:ext cx="546552" cy="546552"/>
          </a:xfrm>
          <a:prstGeom prst="rect">
            <a:avLst/>
          </a:prstGeom>
        </p:spPr>
      </p:pic>
      <p:pic>
        <p:nvPicPr>
          <p:cNvPr id="12" name="Graphic 11" descr="Sustainability with solid fill">
            <a:extLst>
              <a:ext uri="{FF2B5EF4-FFF2-40B4-BE49-F238E27FC236}">
                <a16:creationId xmlns:a16="http://schemas.microsoft.com/office/drawing/2014/main" id="{4FFBECC0-F892-A8FE-4F41-25D89B06031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58521" y="3766457"/>
            <a:ext cx="457200" cy="457200"/>
          </a:xfrm>
          <a:prstGeom prst="rect">
            <a:avLst/>
          </a:prstGeom>
        </p:spPr>
      </p:pic>
      <p:sp>
        <p:nvSpPr>
          <p:cNvPr id="14" name="Rectangle 13">
            <a:extLst>
              <a:ext uri="{FF2B5EF4-FFF2-40B4-BE49-F238E27FC236}">
                <a16:creationId xmlns:a16="http://schemas.microsoft.com/office/drawing/2014/main" id="{A853130A-753E-709C-4E38-E3E0B39142CE}"/>
              </a:ext>
            </a:extLst>
          </p:cNvPr>
          <p:cNvSpPr/>
          <p:nvPr/>
        </p:nvSpPr>
        <p:spPr>
          <a:xfrm>
            <a:off x="8026400" y="3733800"/>
            <a:ext cx="3606799" cy="254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Aft>
                <a:spcPts val="400"/>
              </a:spcAft>
              <a:buClr>
                <a:schemeClr val="tx1"/>
              </a:buClr>
            </a:pPr>
            <a:endParaRPr lang="en-GB" sz="1867" b="1" u="sng" dirty="0">
              <a:solidFill>
                <a:schemeClr val="bg1"/>
              </a:solidFill>
            </a:endParaRPr>
          </a:p>
          <a:p>
            <a:pPr algn="ctr" fontAlgn="base">
              <a:spcAft>
                <a:spcPts val="400"/>
              </a:spcAft>
              <a:buClr>
                <a:schemeClr val="tx1"/>
              </a:buClr>
            </a:pPr>
            <a:endParaRPr lang="en-GB" sz="1867" b="1" u="sng" dirty="0">
              <a:solidFill>
                <a:schemeClr val="bg1"/>
              </a:solidFill>
            </a:endParaRPr>
          </a:p>
          <a:p>
            <a:pPr algn="ctr" fontAlgn="base">
              <a:spcAft>
                <a:spcPts val="600"/>
              </a:spcAft>
              <a:buClr>
                <a:schemeClr val="tx1"/>
              </a:buClr>
            </a:pPr>
            <a:r>
              <a:rPr lang="en-GB" sz="2000" b="1" u="sng" dirty="0">
                <a:solidFill>
                  <a:schemeClr val="bg1"/>
                </a:solidFill>
              </a:rPr>
              <a:t>UTENs</a:t>
            </a:r>
          </a:p>
          <a:p>
            <a:pPr algn="ctr" fontAlgn="base">
              <a:spcAft>
                <a:spcPts val="400"/>
              </a:spcAft>
              <a:buClr>
                <a:schemeClr val="tx1"/>
              </a:buClr>
            </a:pPr>
            <a:r>
              <a:rPr lang="en-US" sz="1400" dirty="0">
                <a:solidFill>
                  <a:schemeClr val="bg1"/>
                </a:solidFill>
              </a:rPr>
              <a:t>Utility thermal energy networks are being piloted in New York since the UTENJA was enacted. They remain a costly option comparative to the amount of GHG emission savings and customers they can impact. Pilot projects are not expected to be completed and reviewed until 2030</a:t>
            </a:r>
            <a:endParaRPr lang="en-GB" sz="1400" b="1" u="sng" dirty="0">
              <a:solidFill>
                <a:schemeClr val="bg1"/>
              </a:solidFill>
            </a:endParaRPr>
          </a:p>
        </p:txBody>
      </p:sp>
      <p:pic>
        <p:nvPicPr>
          <p:cNvPr id="18" name="Graphic 17" descr="Network with solid fill">
            <a:extLst>
              <a:ext uri="{FF2B5EF4-FFF2-40B4-BE49-F238E27FC236}">
                <a16:creationId xmlns:a16="http://schemas.microsoft.com/office/drawing/2014/main" id="{182A6B3C-C262-6CA6-098D-C17EC443AD5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556524" y="3736042"/>
            <a:ext cx="607358" cy="607358"/>
          </a:xfrm>
          <a:prstGeom prst="rect">
            <a:avLst/>
          </a:prstGeom>
        </p:spPr>
      </p:pic>
      <p:sp>
        <p:nvSpPr>
          <p:cNvPr id="5" name="Footer Placeholder 3">
            <a:extLst>
              <a:ext uri="{FF2B5EF4-FFF2-40B4-BE49-F238E27FC236}">
                <a16:creationId xmlns:a16="http://schemas.microsoft.com/office/drawing/2014/main" id="{C8E52D03-3450-4DE0-6C7C-6489812BE4BA}"/>
              </a:ext>
            </a:extLst>
          </p:cNvPr>
          <p:cNvSpPr txBox="1">
            <a:spLocks/>
          </p:cNvSpPr>
          <p:nvPr/>
        </p:nvSpPr>
        <p:spPr>
          <a:xfrm>
            <a:off x="1424155" y="6306457"/>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96383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9756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E37E0B-15BE-7E6A-1355-71E7A2CCBDDE}"/>
              </a:ext>
            </a:extLst>
          </p:cNvPr>
          <p:cNvSpPr>
            <a:spLocks noGrp="1"/>
          </p:cNvSpPr>
          <p:nvPr>
            <p:ph type="title"/>
          </p:nvPr>
        </p:nvSpPr>
        <p:spPr/>
        <p:txBody>
          <a:bodyPr/>
          <a:lstStyle/>
          <a:p>
            <a:r>
              <a:rPr lang="en-US" dirty="0"/>
              <a:t>Current Energy Scenarios</a:t>
            </a:r>
            <a:br>
              <a:rPr lang="en-US" dirty="0"/>
            </a:br>
            <a:r>
              <a:rPr lang="en-US" dirty="0"/>
              <a:t>Most Primary Energy Use in Buildings Comes from Natural Gas </a:t>
            </a:r>
          </a:p>
        </p:txBody>
      </p:sp>
      <p:pic>
        <p:nvPicPr>
          <p:cNvPr id="5" name="Picture 4">
            <a:extLst>
              <a:ext uri="{FF2B5EF4-FFF2-40B4-BE49-F238E27FC236}">
                <a16:creationId xmlns:a16="http://schemas.microsoft.com/office/drawing/2014/main" id="{3422E77F-A506-6FA8-1C59-1CEAB4FF0418}"/>
              </a:ext>
            </a:extLst>
          </p:cNvPr>
          <p:cNvPicPr>
            <a:picLocks noChangeAspect="1"/>
          </p:cNvPicPr>
          <p:nvPr/>
        </p:nvPicPr>
        <p:blipFill>
          <a:blip r:embed="rId2"/>
          <a:stretch>
            <a:fillRect/>
          </a:stretch>
        </p:blipFill>
        <p:spPr>
          <a:xfrm>
            <a:off x="621030" y="1153160"/>
            <a:ext cx="10527292" cy="4928870"/>
          </a:xfrm>
          <a:prstGeom prst="rect">
            <a:avLst/>
          </a:prstGeom>
        </p:spPr>
      </p:pic>
      <p:sp>
        <p:nvSpPr>
          <p:cNvPr id="6" name="Footer Placeholder 3">
            <a:extLst>
              <a:ext uri="{FF2B5EF4-FFF2-40B4-BE49-F238E27FC236}">
                <a16:creationId xmlns:a16="http://schemas.microsoft.com/office/drawing/2014/main" id="{1DE69471-78E6-0E6F-0E90-347E35F2E60F}"/>
              </a:ext>
            </a:extLst>
          </p:cNvPr>
          <p:cNvSpPr txBox="1">
            <a:spLocks/>
          </p:cNvSpPr>
          <p:nvPr/>
        </p:nvSpPr>
        <p:spPr>
          <a:xfrm>
            <a:off x="1428472" y="6305298"/>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94192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EB1653-AB23-463E-931B-922BE4E5AAF5}"/>
              </a:ext>
            </a:extLst>
          </p:cNvPr>
          <p:cNvSpPr>
            <a:spLocks noGrp="1"/>
          </p:cNvSpPr>
          <p:nvPr>
            <p:ph type="title"/>
          </p:nvPr>
        </p:nvSpPr>
        <p:spPr/>
        <p:txBody>
          <a:bodyPr/>
          <a:lstStyle/>
          <a:p>
            <a:r>
              <a:rPr lang="en-US" sz="2800" dirty="0"/>
              <a:t>Energy – Current Scenario of MA</a:t>
            </a:r>
          </a:p>
        </p:txBody>
      </p:sp>
      <p:sp>
        <p:nvSpPr>
          <p:cNvPr id="5" name="TextBox 4">
            <a:extLst>
              <a:ext uri="{FF2B5EF4-FFF2-40B4-BE49-F238E27FC236}">
                <a16:creationId xmlns:a16="http://schemas.microsoft.com/office/drawing/2014/main" id="{FF9E75E1-3690-45AE-91CB-4549FD402844}"/>
              </a:ext>
            </a:extLst>
          </p:cNvPr>
          <p:cNvSpPr txBox="1"/>
          <p:nvPr/>
        </p:nvSpPr>
        <p:spPr bwMode="auto">
          <a:xfrm>
            <a:off x="644862" y="5704379"/>
            <a:ext cx="1019513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ase">
              <a:spcBef>
                <a:spcPct val="0"/>
              </a:spcBef>
              <a:spcAft>
                <a:spcPts val="600"/>
              </a:spcAft>
              <a:buClr>
                <a:srgbClr val="55555A"/>
              </a:buClr>
            </a:pPr>
            <a:r>
              <a:rPr lang="en-US" sz="1200" kern="0" dirty="0">
                <a:solidFill>
                  <a:srgbClr val="55555A"/>
                </a:solidFill>
                <a:latin typeface="Arial"/>
                <a:ea typeface="ＭＳ Ｐゴシック"/>
              </a:rPr>
              <a:t>Note(s):</a:t>
            </a:r>
          </a:p>
          <a:p>
            <a:pPr marL="342900" indent="-342900" fontAlgn="base">
              <a:spcBef>
                <a:spcPct val="0"/>
              </a:spcBef>
              <a:spcAft>
                <a:spcPts val="600"/>
              </a:spcAft>
              <a:buClr>
                <a:srgbClr val="55555A"/>
              </a:buClr>
              <a:buFontTx/>
              <a:buAutoNum type="arabicPeriod"/>
            </a:pPr>
            <a:r>
              <a:rPr lang="en-US" sz="1200" kern="0" dirty="0">
                <a:solidFill>
                  <a:srgbClr val="55555A"/>
                </a:solidFill>
                <a:latin typeface="Arial"/>
                <a:ea typeface="ＭＳ Ｐゴシック"/>
              </a:rPr>
              <a:t>52.3% of Massachusetts depend on natural gas for heating. Fuel oil and propane account for 28% while 17% have electrified heat.</a:t>
            </a:r>
          </a:p>
        </p:txBody>
      </p:sp>
      <p:sp>
        <p:nvSpPr>
          <p:cNvPr id="6" name="TextBox 5">
            <a:extLst>
              <a:ext uri="{FF2B5EF4-FFF2-40B4-BE49-F238E27FC236}">
                <a16:creationId xmlns:a16="http://schemas.microsoft.com/office/drawing/2014/main" id="{756265A2-113A-4678-A838-FEAF69639433}"/>
              </a:ext>
            </a:extLst>
          </p:cNvPr>
          <p:cNvSpPr txBox="1"/>
          <p:nvPr/>
        </p:nvSpPr>
        <p:spPr bwMode="auto">
          <a:xfrm>
            <a:off x="644862" y="5158368"/>
            <a:ext cx="88323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fontAlgn="base">
              <a:spcBef>
                <a:spcPct val="0"/>
              </a:spcBef>
              <a:spcAft>
                <a:spcPts val="600"/>
              </a:spcAft>
              <a:buClr>
                <a:srgbClr val="55555A"/>
              </a:buClr>
            </a:pPr>
            <a:r>
              <a:rPr lang="en-US" kern="0" dirty="0">
                <a:solidFill>
                  <a:srgbClr val="55555A"/>
                </a:solidFill>
                <a:latin typeface="Arial"/>
                <a:ea typeface="ＭＳ Ｐゴシック"/>
              </a:rPr>
              <a:t>Actual peak hour send out for National Grid, MA 2020-21 was 17GWh respectively.</a:t>
            </a:r>
          </a:p>
        </p:txBody>
      </p:sp>
      <p:grpSp>
        <p:nvGrpSpPr>
          <p:cNvPr id="7" name="Group 6">
            <a:extLst>
              <a:ext uri="{FF2B5EF4-FFF2-40B4-BE49-F238E27FC236}">
                <a16:creationId xmlns:a16="http://schemas.microsoft.com/office/drawing/2014/main" id="{1644C5FE-BEF3-4FFC-A7D0-FA3934D01539}"/>
              </a:ext>
            </a:extLst>
          </p:cNvPr>
          <p:cNvGrpSpPr/>
          <p:nvPr/>
        </p:nvGrpSpPr>
        <p:grpSpPr>
          <a:xfrm>
            <a:off x="7416983" y="1626624"/>
            <a:ext cx="1663955" cy="722045"/>
            <a:chOff x="1101812" y="806350"/>
            <a:chExt cx="931469" cy="549482"/>
          </a:xfrm>
        </p:grpSpPr>
        <p:sp>
          <p:nvSpPr>
            <p:cNvPr id="8" name="Flowchart: Magnetic Disk 7">
              <a:extLst>
                <a:ext uri="{FF2B5EF4-FFF2-40B4-BE49-F238E27FC236}">
                  <a16:creationId xmlns:a16="http://schemas.microsoft.com/office/drawing/2014/main" id="{BE32AD6A-C07B-4859-8AC3-CD9C409F3B49}"/>
                </a:ext>
              </a:extLst>
            </p:cNvPr>
            <p:cNvSpPr/>
            <p:nvPr/>
          </p:nvSpPr>
          <p:spPr bwMode="auto">
            <a:xfrm>
              <a:off x="1136343" y="806350"/>
              <a:ext cx="121837" cy="281064"/>
            </a:xfrm>
            <a:prstGeom prst="flowChartMagneticDisk">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fontAlgn="base">
                <a:spcBef>
                  <a:spcPct val="0"/>
                </a:spcBef>
                <a:spcAft>
                  <a:spcPts val="450"/>
                </a:spcAft>
                <a:buClr>
                  <a:srgbClr val="55555A"/>
                </a:buClr>
              </a:pPr>
              <a:endParaRPr lang="en-US" b="1" kern="0" dirty="0">
                <a:solidFill>
                  <a:srgbClr val="FFFFFF"/>
                </a:solidFill>
                <a:latin typeface="Arial"/>
                <a:ea typeface="ＭＳ Ｐゴシック"/>
                <a:cs typeface="Arial"/>
              </a:endParaRPr>
            </a:p>
          </p:txBody>
        </p:sp>
        <p:sp>
          <p:nvSpPr>
            <p:cNvPr id="9" name="TextBox 8">
              <a:extLst>
                <a:ext uri="{FF2B5EF4-FFF2-40B4-BE49-F238E27FC236}">
                  <a16:creationId xmlns:a16="http://schemas.microsoft.com/office/drawing/2014/main" id="{E8A59ABB-A749-4731-8F3B-D09598959612}"/>
                </a:ext>
              </a:extLst>
            </p:cNvPr>
            <p:cNvSpPr txBox="1"/>
            <p:nvPr/>
          </p:nvSpPr>
          <p:spPr bwMode="auto">
            <a:xfrm>
              <a:off x="1313608" y="878838"/>
              <a:ext cx="719673" cy="12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fontAlgn="base">
                <a:spcBef>
                  <a:spcPct val="0"/>
                </a:spcBef>
                <a:spcAft>
                  <a:spcPts val="600"/>
                </a:spcAft>
                <a:buClr>
                  <a:srgbClr val="55555A"/>
                </a:buClr>
              </a:pPr>
              <a:r>
                <a:rPr lang="en-US" sz="1100" kern="0" dirty="0">
                  <a:solidFill>
                    <a:srgbClr val="55555A"/>
                  </a:solidFill>
                  <a:latin typeface="Arial"/>
                  <a:ea typeface="ＭＳ Ｐゴシック"/>
                </a:rPr>
                <a:t>Underground Assets</a:t>
              </a:r>
            </a:p>
          </p:txBody>
        </p:sp>
        <p:sp>
          <p:nvSpPr>
            <p:cNvPr id="10" name="Trapezoid 9">
              <a:extLst>
                <a:ext uri="{FF2B5EF4-FFF2-40B4-BE49-F238E27FC236}">
                  <a16:creationId xmlns:a16="http://schemas.microsoft.com/office/drawing/2014/main" id="{0C7F9F43-5F85-42BB-A6EE-7B07A2AB0101}"/>
                </a:ext>
              </a:extLst>
            </p:cNvPr>
            <p:cNvSpPr/>
            <p:nvPr/>
          </p:nvSpPr>
          <p:spPr bwMode="auto">
            <a:xfrm>
              <a:off x="1101812" y="1129014"/>
              <a:ext cx="190898" cy="226818"/>
            </a:xfrm>
            <a:prstGeom prst="trapezoid">
              <a:avLst/>
            </a:prstGeom>
            <a:solidFill>
              <a:srgbClr val="FFC000"/>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fontAlgn="base">
                <a:spcBef>
                  <a:spcPct val="0"/>
                </a:spcBef>
                <a:spcAft>
                  <a:spcPts val="450"/>
                </a:spcAft>
                <a:buClr>
                  <a:srgbClr val="55555A"/>
                </a:buClr>
              </a:pPr>
              <a:endParaRPr lang="en-US" b="1" kern="0" dirty="0">
                <a:solidFill>
                  <a:srgbClr val="FFC000"/>
                </a:solidFill>
                <a:latin typeface="Arial"/>
                <a:ea typeface="ＭＳ Ｐゴシック"/>
                <a:cs typeface="Arial"/>
              </a:endParaRPr>
            </a:p>
          </p:txBody>
        </p:sp>
        <p:sp>
          <p:nvSpPr>
            <p:cNvPr id="11" name="TextBox 10">
              <a:extLst>
                <a:ext uri="{FF2B5EF4-FFF2-40B4-BE49-F238E27FC236}">
                  <a16:creationId xmlns:a16="http://schemas.microsoft.com/office/drawing/2014/main" id="{FEFDA015-C102-4D9D-A391-9C5CFFE29D61}"/>
                </a:ext>
              </a:extLst>
            </p:cNvPr>
            <p:cNvSpPr txBox="1"/>
            <p:nvPr/>
          </p:nvSpPr>
          <p:spPr bwMode="auto">
            <a:xfrm>
              <a:off x="1313608" y="1163313"/>
              <a:ext cx="658654" cy="12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fontAlgn="base">
                <a:spcBef>
                  <a:spcPct val="0"/>
                </a:spcBef>
                <a:spcAft>
                  <a:spcPts val="600"/>
                </a:spcAft>
                <a:buClr>
                  <a:srgbClr val="55555A"/>
                </a:buClr>
              </a:pPr>
              <a:r>
                <a:rPr lang="en-US" sz="1100" kern="0" dirty="0">
                  <a:solidFill>
                    <a:srgbClr val="55555A"/>
                  </a:solidFill>
                  <a:latin typeface="Arial"/>
                  <a:ea typeface="ＭＳ Ｐゴシック"/>
                </a:rPr>
                <a:t>Electric Resources</a:t>
              </a:r>
            </a:p>
          </p:txBody>
        </p:sp>
      </p:grpSp>
      <p:graphicFrame>
        <p:nvGraphicFramePr>
          <p:cNvPr id="12" name="Chart 11">
            <a:extLst>
              <a:ext uri="{FF2B5EF4-FFF2-40B4-BE49-F238E27FC236}">
                <a16:creationId xmlns:a16="http://schemas.microsoft.com/office/drawing/2014/main" id="{791C53B5-5892-407B-990A-4BFD763D6173}"/>
              </a:ext>
            </a:extLst>
          </p:cNvPr>
          <p:cNvGraphicFramePr>
            <a:graphicFrameLocks/>
          </p:cNvGraphicFramePr>
          <p:nvPr>
            <p:extLst>
              <p:ext uri="{D42A27DB-BD31-4B8C-83A1-F6EECF244321}">
                <p14:modId xmlns:p14="http://schemas.microsoft.com/office/powerpoint/2010/main" val="1379379355"/>
              </p:ext>
            </p:extLst>
          </p:nvPr>
        </p:nvGraphicFramePr>
        <p:xfrm>
          <a:off x="280260" y="0"/>
          <a:ext cx="11631480" cy="579935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3">
            <a:extLst>
              <a:ext uri="{FF2B5EF4-FFF2-40B4-BE49-F238E27FC236}">
                <a16:creationId xmlns:a16="http://schemas.microsoft.com/office/drawing/2014/main" id="{D4BB3E65-AC39-7E5C-417D-FAB1A005FC00}"/>
              </a:ext>
            </a:extLst>
          </p:cNvPr>
          <p:cNvSpPr txBox="1">
            <a:spLocks/>
          </p:cNvSpPr>
          <p:nvPr/>
        </p:nvSpPr>
        <p:spPr>
          <a:xfrm>
            <a:off x="1405923" y="6292419"/>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73815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57D94-87DF-104E-F6E1-F2D51154A9D3}"/>
              </a:ext>
            </a:extLst>
          </p:cNvPr>
          <p:cNvSpPr>
            <a:spLocks noGrp="1"/>
          </p:cNvSpPr>
          <p:nvPr>
            <p:ph type="title"/>
          </p:nvPr>
        </p:nvSpPr>
        <p:spPr/>
        <p:txBody>
          <a:bodyPr/>
          <a:lstStyle/>
          <a:p>
            <a:r>
              <a:rPr lang="en-US" dirty="0"/>
              <a:t>Electrification of Heat Will Impact the Electric System </a:t>
            </a:r>
          </a:p>
        </p:txBody>
      </p:sp>
      <p:pic>
        <p:nvPicPr>
          <p:cNvPr id="5" name="Picture 4">
            <a:extLst>
              <a:ext uri="{FF2B5EF4-FFF2-40B4-BE49-F238E27FC236}">
                <a16:creationId xmlns:a16="http://schemas.microsoft.com/office/drawing/2014/main" id="{035FD4BF-A8D6-7169-CB67-966B3EB1C8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82531" y="1924970"/>
            <a:ext cx="9751879" cy="3961394"/>
          </a:xfrm>
          <a:prstGeom prst="rect">
            <a:avLst/>
          </a:prstGeom>
        </p:spPr>
      </p:pic>
      <p:pic>
        <p:nvPicPr>
          <p:cNvPr id="6" name="Picture 5">
            <a:extLst>
              <a:ext uri="{FF2B5EF4-FFF2-40B4-BE49-F238E27FC236}">
                <a16:creationId xmlns:a16="http://schemas.microsoft.com/office/drawing/2014/main" id="{7AAD5815-D7D5-6314-0650-84FFEE3EB7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091" b="8272"/>
          <a:stretch/>
        </p:blipFill>
        <p:spPr>
          <a:xfrm>
            <a:off x="482532" y="1090180"/>
            <a:ext cx="2818445" cy="845944"/>
          </a:xfrm>
          <a:prstGeom prst="rect">
            <a:avLst/>
          </a:prstGeom>
        </p:spPr>
      </p:pic>
      <p:sp>
        <p:nvSpPr>
          <p:cNvPr id="7" name="Footer Placeholder 3">
            <a:extLst>
              <a:ext uri="{FF2B5EF4-FFF2-40B4-BE49-F238E27FC236}">
                <a16:creationId xmlns:a16="http://schemas.microsoft.com/office/drawing/2014/main" id="{46BB4A94-E73C-4E34-E3FC-E31B5673901C}"/>
              </a:ext>
            </a:extLst>
          </p:cNvPr>
          <p:cNvSpPr txBox="1">
            <a:spLocks/>
          </p:cNvSpPr>
          <p:nvPr/>
        </p:nvSpPr>
        <p:spPr>
          <a:xfrm>
            <a:off x="1422254" y="6327336"/>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7344043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RI/WBCSD Corporate Value Chain (Scope 3) Accounting and Reporting Standard">
            <a:extLst>
              <a:ext uri="{FF2B5EF4-FFF2-40B4-BE49-F238E27FC236}">
                <a16:creationId xmlns:a16="http://schemas.microsoft.com/office/drawing/2014/main" id="{9FDF31CB-5491-421B-97E7-60238AD67D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277" y="863765"/>
            <a:ext cx="6719433" cy="35179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B850583-61B6-41CD-8697-D0A257EFF522}"/>
              </a:ext>
            </a:extLst>
          </p:cNvPr>
          <p:cNvSpPr txBox="1"/>
          <p:nvPr/>
        </p:nvSpPr>
        <p:spPr bwMode="auto">
          <a:xfrm>
            <a:off x="694772" y="4425731"/>
            <a:ext cx="693174" cy="215444"/>
          </a:xfrm>
          <a:prstGeom prst="rect">
            <a:avLst/>
          </a:prstGeom>
          <a:solidFill>
            <a:srgbClr val="00148C"/>
          </a:solidFill>
          <a:ln>
            <a:noFill/>
          </a:ln>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US" sz="1400" kern="0" dirty="0">
                <a:solidFill>
                  <a:schemeClr val="bg1"/>
                </a:solidFill>
              </a:rPr>
              <a:t>Scope 1</a:t>
            </a:r>
          </a:p>
        </p:txBody>
      </p:sp>
      <p:sp>
        <p:nvSpPr>
          <p:cNvPr id="13" name="TextBox 12">
            <a:extLst>
              <a:ext uri="{FF2B5EF4-FFF2-40B4-BE49-F238E27FC236}">
                <a16:creationId xmlns:a16="http://schemas.microsoft.com/office/drawing/2014/main" id="{4D4125F4-5FB9-4F0B-BCA8-2F073E069E6E}"/>
              </a:ext>
            </a:extLst>
          </p:cNvPr>
          <p:cNvSpPr txBox="1"/>
          <p:nvPr/>
        </p:nvSpPr>
        <p:spPr bwMode="auto">
          <a:xfrm>
            <a:off x="1818969" y="6629401"/>
            <a:ext cx="5147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US" sz="800" dirty="0"/>
              <a:t>Image from https://www.epa.gov/climateleadership/scope-1-and-scope-2-inventory-guidance</a:t>
            </a:r>
            <a:endParaRPr lang="en-US" sz="800" kern="0" dirty="0"/>
          </a:p>
        </p:txBody>
      </p:sp>
      <p:pic>
        <p:nvPicPr>
          <p:cNvPr id="7" name="Picture 6">
            <a:extLst>
              <a:ext uri="{FF2B5EF4-FFF2-40B4-BE49-F238E27FC236}">
                <a16:creationId xmlns:a16="http://schemas.microsoft.com/office/drawing/2014/main" id="{98BD0D78-D0F8-4669-8E5B-14A55774AF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772" y="4626063"/>
            <a:ext cx="10681151" cy="1740508"/>
          </a:xfrm>
          <a:prstGeom prst="rect">
            <a:avLst/>
          </a:prstGeom>
        </p:spPr>
      </p:pic>
      <p:sp>
        <p:nvSpPr>
          <p:cNvPr id="3" name="Footer Placeholder 3">
            <a:extLst>
              <a:ext uri="{FF2B5EF4-FFF2-40B4-BE49-F238E27FC236}">
                <a16:creationId xmlns:a16="http://schemas.microsoft.com/office/drawing/2014/main" id="{D2975AA3-4144-0823-2CC7-21E36710E363}"/>
              </a:ext>
            </a:extLst>
          </p:cNvPr>
          <p:cNvSpPr txBox="1">
            <a:spLocks/>
          </p:cNvSpPr>
          <p:nvPr/>
        </p:nvSpPr>
        <p:spPr>
          <a:xfrm>
            <a:off x="1428472" y="6324978"/>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
        <p:nvSpPr>
          <p:cNvPr id="9" name="Footer Placeholder 3">
            <a:extLst>
              <a:ext uri="{FF2B5EF4-FFF2-40B4-BE49-F238E27FC236}">
                <a16:creationId xmlns:a16="http://schemas.microsoft.com/office/drawing/2014/main" id="{E7B0A42A-3B21-1A97-61DC-DB834748D91D}"/>
              </a:ext>
            </a:extLst>
          </p:cNvPr>
          <p:cNvSpPr txBox="1">
            <a:spLocks/>
          </p:cNvSpPr>
          <p:nvPr/>
        </p:nvSpPr>
        <p:spPr>
          <a:xfrm>
            <a:off x="7970697" y="2203622"/>
            <a:ext cx="4120681" cy="502981"/>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2000" b="0" dirty="0"/>
              <a:t>Cast Iron Joint Sealing Robot </a:t>
            </a:r>
          </a:p>
        </p:txBody>
      </p:sp>
      <p:pic>
        <p:nvPicPr>
          <p:cNvPr id="11" name="Picture 2" descr="New_Gas_Safety2.jpg">
            <a:extLst>
              <a:ext uri="{FF2B5EF4-FFF2-40B4-BE49-F238E27FC236}">
                <a16:creationId xmlns:a16="http://schemas.microsoft.com/office/drawing/2014/main" id="{C1A77CF9-9207-F1B0-2595-BA1C875DB72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8913" y="303009"/>
            <a:ext cx="3836954" cy="1900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2" descr="Core  DD job Lk Success 006">
            <a:extLst>
              <a:ext uri="{FF2B5EF4-FFF2-40B4-BE49-F238E27FC236}">
                <a16:creationId xmlns:a16="http://schemas.microsoft.com/office/drawing/2014/main" id="{96EE24FD-5AE4-AAA6-C319-174A6EABA8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8913" y="2797263"/>
            <a:ext cx="2470404" cy="1828800"/>
          </a:xfrm>
          <a:prstGeom prst="rect">
            <a:avLst/>
          </a:prstGeom>
          <a:noFill/>
          <a:ln w="38100">
            <a:solidFill>
              <a:schemeClr val="tx1">
                <a:lumMod val="50000"/>
              </a:schemeClr>
            </a:solidFill>
            <a:miter lim="800000"/>
            <a:headEnd/>
            <a:tailEnd/>
          </a:ln>
        </p:spPr>
      </p:pic>
      <p:sp>
        <p:nvSpPr>
          <p:cNvPr id="15" name="Footer Placeholder 3">
            <a:extLst>
              <a:ext uri="{FF2B5EF4-FFF2-40B4-BE49-F238E27FC236}">
                <a16:creationId xmlns:a16="http://schemas.microsoft.com/office/drawing/2014/main" id="{57DF9AA5-53A3-140D-E9C3-9B4F6E1E4B3B}"/>
              </a:ext>
            </a:extLst>
          </p:cNvPr>
          <p:cNvSpPr txBox="1">
            <a:spLocks/>
          </p:cNvSpPr>
          <p:nvPr/>
        </p:nvSpPr>
        <p:spPr>
          <a:xfrm>
            <a:off x="7877049" y="4641175"/>
            <a:ext cx="4120681" cy="502981"/>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2000" b="0" dirty="0"/>
              <a:t>Pipe Replacement </a:t>
            </a:r>
          </a:p>
        </p:txBody>
      </p:sp>
      <p:sp>
        <p:nvSpPr>
          <p:cNvPr id="2" name="Title 1">
            <a:extLst>
              <a:ext uri="{FF2B5EF4-FFF2-40B4-BE49-F238E27FC236}">
                <a16:creationId xmlns:a16="http://schemas.microsoft.com/office/drawing/2014/main" id="{D4F01E9E-B666-4A12-9FBE-5875E515EBCC}"/>
              </a:ext>
            </a:extLst>
          </p:cNvPr>
          <p:cNvSpPr>
            <a:spLocks noGrp="1"/>
          </p:cNvSpPr>
          <p:nvPr>
            <p:ph type="title"/>
          </p:nvPr>
        </p:nvSpPr>
        <p:spPr>
          <a:xfrm>
            <a:off x="507277" y="265037"/>
            <a:ext cx="5996210" cy="997124"/>
          </a:xfrm>
        </p:spPr>
        <p:txBody>
          <a:bodyPr/>
          <a:lstStyle/>
          <a:p>
            <a:r>
              <a:rPr lang="en-US" dirty="0"/>
              <a:t>Large Potential Emissions Reductions</a:t>
            </a:r>
            <a:br>
              <a:rPr lang="en-US" dirty="0"/>
            </a:br>
            <a:r>
              <a:rPr lang="en-US" dirty="0"/>
              <a:t>Direct (Utilities) &amp; Indirect (Customers)</a:t>
            </a:r>
          </a:p>
        </p:txBody>
      </p:sp>
    </p:spTree>
    <p:extLst>
      <p:ext uri="{BB962C8B-B14F-4D97-AF65-F5344CB8AC3E}">
        <p14:creationId xmlns:p14="http://schemas.microsoft.com/office/powerpoint/2010/main" val="120651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E11D36-76B8-0C69-2600-67AB946CC96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696" y="53042"/>
            <a:ext cx="12170608" cy="6804958"/>
          </a:xfrm>
          <a:prstGeom prst="rect">
            <a:avLst/>
          </a:prstGeom>
        </p:spPr>
      </p:pic>
    </p:spTree>
    <p:extLst>
      <p:ext uri="{BB962C8B-B14F-4D97-AF65-F5344CB8AC3E}">
        <p14:creationId xmlns:p14="http://schemas.microsoft.com/office/powerpoint/2010/main" val="110312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8CCC20-9A8A-4B7A-922B-86CB1890AEB4}"/>
              </a:ext>
            </a:extLst>
          </p:cNvPr>
          <p:cNvSpPr>
            <a:spLocks noGrp="1"/>
          </p:cNvSpPr>
          <p:nvPr>
            <p:ph type="title"/>
          </p:nvPr>
        </p:nvSpPr>
        <p:spPr>
          <a:xfrm>
            <a:off x="581756" y="313142"/>
            <a:ext cx="8393222" cy="457523"/>
          </a:xfrm>
        </p:spPr>
        <p:txBody>
          <a:bodyPr/>
          <a:lstStyle/>
          <a:p>
            <a:r>
              <a:rPr lang="en-US" dirty="0"/>
              <a:t>How the Gas Network Will Help Us Achieve Our Goals</a:t>
            </a:r>
          </a:p>
        </p:txBody>
      </p:sp>
      <p:sp>
        <p:nvSpPr>
          <p:cNvPr id="10" name="Text Placeholder 1">
            <a:extLst>
              <a:ext uri="{FF2B5EF4-FFF2-40B4-BE49-F238E27FC236}">
                <a16:creationId xmlns:a16="http://schemas.microsoft.com/office/drawing/2014/main" id="{AC2D95F6-0E13-4D51-B6CF-FFF45B6B794B}"/>
              </a:ext>
            </a:extLst>
          </p:cNvPr>
          <p:cNvSpPr txBox="1">
            <a:spLocks/>
          </p:cNvSpPr>
          <p:nvPr/>
        </p:nvSpPr>
        <p:spPr bwMode="auto">
          <a:xfrm>
            <a:off x="2180958" y="1533991"/>
            <a:ext cx="3043187" cy="246221"/>
          </a:xfrm>
          <a:prstGeom prst="rect">
            <a:avLst/>
          </a:prstGeom>
          <a:noFill/>
          <a:ln>
            <a:noFill/>
          </a:ln>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a:buClr>
                <a:srgbClr val="55555A"/>
              </a:buClr>
              <a:defRPr/>
            </a:pPr>
            <a:r>
              <a:rPr lang="en-US" sz="1600" kern="0" dirty="0">
                <a:solidFill>
                  <a:srgbClr val="00148C">
                    <a:lumMod val="50000"/>
                  </a:srgbClr>
                </a:solidFill>
                <a:latin typeface="Arial"/>
                <a:ea typeface="ＭＳ Ｐゴシック"/>
              </a:rPr>
              <a:t>Strategy Roadmap</a:t>
            </a:r>
          </a:p>
        </p:txBody>
      </p:sp>
      <p:sp>
        <p:nvSpPr>
          <p:cNvPr id="21" name="TextBox 20">
            <a:extLst>
              <a:ext uri="{FF2B5EF4-FFF2-40B4-BE49-F238E27FC236}">
                <a16:creationId xmlns:a16="http://schemas.microsoft.com/office/drawing/2014/main" id="{48B19C48-A9BC-473B-AD82-E5F0E89FFBA6}"/>
              </a:ext>
            </a:extLst>
          </p:cNvPr>
          <p:cNvSpPr txBox="1"/>
          <p:nvPr/>
        </p:nvSpPr>
        <p:spPr bwMode="auto">
          <a:xfrm>
            <a:off x="5307369" y="1588816"/>
            <a:ext cx="17905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Power-to-gas</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Hydrogen blending</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Geothermal </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CCUS</a:t>
            </a:r>
          </a:p>
        </p:txBody>
      </p:sp>
      <p:sp>
        <p:nvSpPr>
          <p:cNvPr id="22" name="TextBox 21">
            <a:extLst>
              <a:ext uri="{FF2B5EF4-FFF2-40B4-BE49-F238E27FC236}">
                <a16:creationId xmlns:a16="http://schemas.microsoft.com/office/drawing/2014/main" id="{1B16C162-D3B7-4BDD-A409-800E9BD18081}"/>
              </a:ext>
            </a:extLst>
          </p:cNvPr>
          <p:cNvSpPr txBox="1"/>
          <p:nvPr/>
        </p:nvSpPr>
        <p:spPr bwMode="auto">
          <a:xfrm>
            <a:off x="6708595" y="3843803"/>
            <a:ext cx="34579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Modern infrastructure, replace LPP</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Integrate advanced leak detection</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Reduction goal, ONE Future</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Engage entire value chain</a:t>
            </a:r>
          </a:p>
          <a:p>
            <a:pPr marL="182880" indent="-182880" fontAlgn="base">
              <a:spcBef>
                <a:spcPct val="0"/>
              </a:spcBef>
              <a:buClr>
                <a:srgbClr val="55555A"/>
              </a:buClr>
              <a:buFont typeface="Arial" panose="020B0604020202020204" pitchFamily="34" charset="0"/>
              <a:buChar char="•"/>
              <a:defRPr/>
            </a:pPr>
            <a:endParaRPr lang="en-US" sz="1400" kern="0" dirty="0">
              <a:solidFill>
                <a:srgbClr val="55555A"/>
              </a:solidFill>
              <a:latin typeface="Arial"/>
              <a:ea typeface="ＭＳ Ｐゴシック"/>
            </a:endParaRPr>
          </a:p>
        </p:txBody>
      </p:sp>
      <p:sp>
        <p:nvSpPr>
          <p:cNvPr id="23" name="TextBox 22">
            <a:extLst>
              <a:ext uri="{FF2B5EF4-FFF2-40B4-BE49-F238E27FC236}">
                <a16:creationId xmlns:a16="http://schemas.microsoft.com/office/drawing/2014/main" id="{87FECF71-61E9-40D4-97D4-E877DB3FED41}"/>
              </a:ext>
            </a:extLst>
          </p:cNvPr>
          <p:cNvSpPr txBox="1"/>
          <p:nvPr/>
        </p:nvSpPr>
        <p:spPr bwMode="auto">
          <a:xfrm>
            <a:off x="7285861" y="5005090"/>
            <a:ext cx="36497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Accelerate EE &amp; DR programs</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“No regrets” electrification</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Geothermal / electrification investments</a:t>
            </a:r>
          </a:p>
        </p:txBody>
      </p:sp>
      <p:sp>
        <p:nvSpPr>
          <p:cNvPr id="24" name="TextBox 23">
            <a:extLst>
              <a:ext uri="{FF2B5EF4-FFF2-40B4-BE49-F238E27FC236}">
                <a16:creationId xmlns:a16="http://schemas.microsoft.com/office/drawing/2014/main" id="{7C02BFC7-2D2E-4CDA-BB85-799D9552AD7B}"/>
              </a:ext>
            </a:extLst>
          </p:cNvPr>
          <p:cNvSpPr txBox="1"/>
          <p:nvPr/>
        </p:nvSpPr>
        <p:spPr bwMode="auto">
          <a:xfrm>
            <a:off x="5979361" y="2672597"/>
            <a:ext cx="34579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New customer products</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RNG supply goal</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Investing in RNG projects</a:t>
            </a:r>
          </a:p>
          <a:p>
            <a:pPr marL="285750" indent="-285750" fontAlgn="base">
              <a:spcBef>
                <a:spcPct val="0"/>
              </a:spcBef>
              <a:buClr>
                <a:srgbClr val="0070C0"/>
              </a:buClr>
              <a:buFont typeface="Wingdings" panose="05000000000000000000" pitchFamily="2" charset="2"/>
              <a:buChar char="§"/>
              <a:defRPr/>
            </a:pPr>
            <a:r>
              <a:rPr lang="en-US" sz="1400" kern="0" dirty="0">
                <a:solidFill>
                  <a:srgbClr val="55555A"/>
                </a:solidFill>
                <a:latin typeface="Arial"/>
                <a:ea typeface="ＭＳ Ｐゴシック"/>
              </a:rPr>
              <a:t>Legislative strategy &amp; policy framework</a:t>
            </a:r>
          </a:p>
        </p:txBody>
      </p:sp>
      <p:grpSp>
        <p:nvGrpSpPr>
          <p:cNvPr id="14" name="Group 13">
            <a:extLst>
              <a:ext uri="{FF2B5EF4-FFF2-40B4-BE49-F238E27FC236}">
                <a16:creationId xmlns:a16="http://schemas.microsoft.com/office/drawing/2014/main" id="{C65FDFB6-1366-4F41-AEA4-3168513E8F17}"/>
              </a:ext>
            </a:extLst>
          </p:cNvPr>
          <p:cNvGrpSpPr/>
          <p:nvPr/>
        </p:nvGrpSpPr>
        <p:grpSpPr>
          <a:xfrm>
            <a:off x="1679223" y="1466719"/>
            <a:ext cx="5606638" cy="4484216"/>
            <a:chOff x="155223" y="2050183"/>
            <a:chExt cx="5380522" cy="4301870"/>
          </a:xfrm>
        </p:grpSpPr>
        <p:grpSp>
          <p:nvGrpSpPr>
            <p:cNvPr id="13" name="Group 12">
              <a:extLst>
                <a:ext uri="{FF2B5EF4-FFF2-40B4-BE49-F238E27FC236}">
                  <a16:creationId xmlns:a16="http://schemas.microsoft.com/office/drawing/2014/main" id="{0EB6AC6D-DE04-4F24-86A9-BCEF3233E07F}"/>
                </a:ext>
              </a:extLst>
            </p:cNvPr>
            <p:cNvGrpSpPr/>
            <p:nvPr/>
          </p:nvGrpSpPr>
          <p:grpSpPr>
            <a:xfrm>
              <a:off x="155223" y="2050183"/>
              <a:ext cx="5380522" cy="4301870"/>
              <a:chOff x="875898" y="2050183"/>
              <a:chExt cx="5380522" cy="4301870"/>
            </a:xfrm>
          </p:grpSpPr>
          <p:sp>
            <p:nvSpPr>
              <p:cNvPr id="5" name="Isosceles Triangle 4">
                <a:extLst>
                  <a:ext uri="{FF2B5EF4-FFF2-40B4-BE49-F238E27FC236}">
                    <a16:creationId xmlns:a16="http://schemas.microsoft.com/office/drawing/2014/main" id="{AF92BD60-E1A1-4774-8530-E339F4CE2167}"/>
                  </a:ext>
                </a:extLst>
              </p:cNvPr>
              <p:cNvSpPr/>
              <p:nvPr/>
            </p:nvSpPr>
            <p:spPr bwMode="auto">
              <a:xfrm>
                <a:off x="875898" y="2050183"/>
                <a:ext cx="5380522" cy="4301870"/>
              </a:xfrm>
              <a:prstGeom prst="triangle">
                <a:avLst>
                  <a:gd name="adj" fmla="val 50405"/>
                </a:avLst>
              </a:prstGeom>
              <a:solidFill>
                <a:schemeClr val="accent1">
                  <a:lumMod val="75000"/>
                </a:schemeClr>
              </a:solidFill>
              <a:ln w="9525" cap="flat" cmpd="sng" algn="ctr">
                <a:solidFill>
                  <a:schemeClr val="accent1"/>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fontAlgn="base">
                  <a:spcBef>
                    <a:spcPct val="0"/>
                  </a:spcBef>
                  <a:spcAft>
                    <a:spcPts val="450"/>
                  </a:spcAft>
                  <a:buClr>
                    <a:srgbClr val="55555A"/>
                  </a:buClr>
                  <a:defRPr/>
                </a:pPr>
                <a:endParaRPr lang="en-US" b="1" kern="0" dirty="0">
                  <a:solidFill>
                    <a:srgbClr val="FFFFFF"/>
                  </a:solidFill>
                  <a:latin typeface="Arial"/>
                  <a:ea typeface="ＭＳ Ｐゴシック"/>
                  <a:cs typeface="Arial"/>
                </a:endParaRPr>
              </a:p>
            </p:txBody>
          </p:sp>
          <p:sp>
            <p:nvSpPr>
              <p:cNvPr id="6" name="TextBox 5">
                <a:extLst>
                  <a:ext uri="{FF2B5EF4-FFF2-40B4-BE49-F238E27FC236}">
                    <a16:creationId xmlns:a16="http://schemas.microsoft.com/office/drawing/2014/main" id="{2F5D4E78-C701-4B8C-A60C-896FE3E0E7E0}"/>
                  </a:ext>
                </a:extLst>
              </p:cNvPr>
              <p:cNvSpPr txBox="1"/>
              <p:nvPr/>
            </p:nvSpPr>
            <p:spPr bwMode="auto">
              <a:xfrm>
                <a:off x="2628167" y="3585259"/>
                <a:ext cx="19438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fontAlgn="base">
                  <a:spcBef>
                    <a:spcPct val="0"/>
                  </a:spcBef>
                  <a:spcAft>
                    <a:spcPts val="600"/>
                  </a:spcAft>
                  <a:buClr>
                    <a:srgbClr val="55555A"/>
                  </a:buClr>
                  <a:defRPr/>
                </a:pPr>
                <a:r>
                  <a:rPr lang="en-US" b="1" kern="0" dirty="0">
                    <a:solidFill>
                      <a:srgbClr val="FFFFFF"/>
                    </a:solidFill>
                    <a:latin typeface="Arial"/>
                    <a:ea typeface="ＭＳ Ｐゴシック"/>
                  </a:rPr>
                  <a:t>Decarbonize the Gas Network</a:t>
                </a:r>
              </a:p>
            </p:txBody>
          </p:sp>
          <p:sp>
            <p:nvSpPr>
              <p:cNvPr id="7" name="TextBox 6">
                <a:extLst>
                  <a:ext uri="{FF2B5EF4-FFF2-40B4-BE49-F238E27FC236}">
                    <a16:creationId xmlns:a16="http://schemas.microsoft.com/office/drawing/2014/main" id="{B3BFC8A0-2F60-4440-A4B4-797573AE6145}"/>
                  </a:ext>
                </a:extLst>
              </p:cNvPr>
              <p:cNvSpPr txBox="1"/>
              <p:nvPr/>
            </p:nvSpPr>
            <p:spPr bwMode="auto">
              <a:xfrm>
                <a:off x="1286094" y="4720824"/>
                <a:ext cx="46586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fontAlgn="base">
                  <a:spcBef>
                    <a:spcPct val="0"/>
                  </a:spcBef>
                  <a:spcAft>
                    <a:spcPts val="600"/>
                  </a:spcAft>
                  <a:buClr>
                    <a:srgbClr val="55555A"/>
                  </a:buClr>
                  <a:defRPr/>
                </a:pPr>
                <a:r>
                  <a:rPr lang="en-US" b="1" kern="0" dirty="0">
                    <a:solidFill>
                      <a:srgbClr val="FFFFFF"/>
                    </a:solidFill>
                    <a:latin typeface="Arial"/>
                    <a:ea typeface="ＭＳ Ｐゴシック"/>
                  </a:rPr>
                  <a:t>Reduce Methane Emissions</a:t>
                </a:r>
              </a:p>
            </p:txBody>
          </p:sp>
          <p:sp>
            <p:nvSpPr>
              <p:cNvPr id="8" name="TextBox 7">
                <a:extLst>
                  <a:ext uri="{FF2B5EF4-FFF2-40B4-BE49-F238E27FC236}">
                    <a16:creationId xmlns:a16="http://schemas.microsoft.com/office/drawing/2014/main" id="{CD18B1B8-9553-440B-9DFD-2FCE62325A35}"/>
                  </a:ext>
                </a:extLst>
              </p:cNvPr>
              <p:cNvSpPr txBox="1"/>
              <p:nvPr/>
            </p:nvSpPr>
            <p:spPr bwMode="auto">
              <a:xfrm>
                <a:off x="1828799" y="5570045"/>
                <a:ext cx="35132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fontAlgn="base">
                  <a:spcBef>
                    <a:spcPct val="0"/>
                  </a:spcBef>
                  <a:spcAft>
                    <a:spcPts val="600"/>
                  </a:spcAft>
                  <a:buClr>
                    <a:srgbClr val="55555A"/>
                  </a:buClr>
                  <a:defRPr/>
                </a:pPr>
                <a:r>
                  <a:rPr lang="en-US" b="1" kern="0" dirty="0">
                    <a:solidFill>
                      <a:srgbClr val="FFFFFF"/>
                    </a:solidFill>
                    <a:latin typeface="Arial"/>
                    <a:ea typeface="ＭＳ Ｐゴシック"/>
                  </a:rPr>
                  <a:t>Reduce Natural Gas Consumption </a:t>
                </a:r>
              </a:p>
            </p:txBody>
          </p:sp>
          <p:sp>
            <p:nvSpPr>
              <p:cNvPr id="9" name="TextBox 8">
                <a:extLst>
                  <a:ext uri="{FF2B5EF4-FFF2-40B4-BE49-F238E27FC236}">
                    <a16:creationId xmlns:a16="http://schemas.microsoft.com/office/drawing/2014/main" id="{123C574A-5957-4739-8C8C-C04920426C87}"/>
                  </a:ext>
                </a:extLst>
              </p:cNvPr>
              <p:cNvSpPr txBox="1"/>
              <p:nvPr/>
            </p:nvSpPr>
            <p:spPr bwMode="auto">
              <a:xfrm>
                <a:off x="3088946" y="2492677"/>
                <a:ext cx="10222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fontAlgn="base">
                  <a:spcBef>
                    <a:spcPct val="0"/>
                  </a:spcBef>
                  <a:spcAft>
                    <a:spcPts val="600"/>
                  </a:spcAft>
                  <a:buClr>
                    <a:srgbClr val="55555A"/>
                  </a:buClr>
                  <a:defRPr/>
                </a:pPr>
                <a:r>
                  <a:rPr lang="en-US" sz="1200" b="1" kern="0" dirty="0">
                    <a:solidFill>
                      <a:srgbClr val="FFFFFF"/>
                    </a:solidFill>
                    <a:latin typeface="Arial"/>
                    <a:ea typeface="ＭＳ Ｐゴシック"/>
                  </a:rPr>
                  <a:t>Future Heating Solutions</a:t>
                </a:r>
              </a:p>
            </p:txBody>
          </p:sp>
          <p:cxnSp>
            <p:nvCxnSpPr>
              <p:cNvPr id="12" name="Straight Connector 11">
                <a:extLst>
                  <a:ext uri="{FF2B5EF4-FFF2-40B4-BE49-F238E27FC236}">
                    <a16:creationId xmlns:a16="http://schemas.microsoft.com/office/drawing/2014/main" id="{98AE5A6F-D44C-4A38-9654-853C07DBC9A3}"/>
                  </a:ext>
                </a:extLst>
              </p:cNvPr>
              <p:cNvCxnSpPr>
                <a:cxnSpLocks/>
              </p:cNvCxnSpPr>
              <p:nvPr/>
            </p:nvCxnSpPr>
            <p:spPr bwMode="auto">
              <a:xfrm>
                <a:off x="1222407" y="5409398"/>
                <a:ext cx="4658628" cy="0"/>
              </a:xfrm>
              <a:prstGeom prst="line">
                <a:avLst/>
              </a:prstGeom>
              <a:solidFill>
                <a:schemeClr val="accent1"/>
              </a:solidFill>
              <a:ln w="349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A48F0C6B-06A8-4393-8DC2-A07BD0604889}"/>
                  </a:ext>
                </a:extLst>
              </p:cNvPr>
              <p:cNvCxnSpPr>
                <a:cxnSpLocks/>
              </p:cNvCxnSpPr>
              <p:nvPr/>
            </p:nvCxnSpPr>
            <p:spPr bwMode="auto">
              <a:xfrm>
                <a:off x="1828799" y="4387516"/>
                <a:ext cx="3388093" cy="0"/>
              </a:xfrm>
              <a:prstGeom prst="line">
                <a:avLst/>
              </a:prstGeom>
              <a:solidFill>
                <a:schemeClr val="accent1"/>
              </a:solidFill>
              <a:ln w="349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AED26AB7-4116-49C6-A3A4-24E60E1F80A4}"/>
                  </a:ext>
                </a:extLst>
              </p:cNvPr>
              <p:cNvCxnSpPr>
                <a:cxnSpLocks/>
              </p:cNvCxnSpPr>
              <p:nvPr/>
            </p:nvCxnSpPr>
            <p:spPr bwMode="auto">
              <a:xfrm>
                <a:off x="2569944" y="3298262"/>
                <a:ext cx="2079057" cy="0"/>
              </a:xfrm>
              <a:prstGeom prst="line">
                <a:avLst/>
              </a:prstGeom>
              <a:solidFill>
                <a:schemeClr val="accent1"/>
              </a:solidFill>
              <a:ln w="349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Arrow: Right 10">
                <a:extLst>
                  <a:ext uri="{FF2B5EF4-FFF2-40B4-BE49-F238E27FC236}">
                    <a16:creationId xmlns:a16="http://schemas.microsoft.com/office/drawing/2014/main" id="{55779557-9DBE-4764-B50C-F57434712EF5}"/>
                  </a:ext>
                </a:extLst>
              </p:cNvPr>
              <p:cNvSpPr/>
              <p:nvPr/>
            </p:nvSpPr>
            <p:spPr bwMode="auto">
              <a:xfrm rot="5400000">
                <a:off x="3298978" y="3196721"/>
                <a:ext cx="347936" cy="18863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fontAlgn="base">
                  <a:spcBef>
                    <a:spcPct val="0"/>
                  </a:spcBef>
                  <a:spcAft>
                    <a:spcPts val="450"/>
                  </a:spcAft>
                  <a:buClr>
                    <a:srgbClr val="55555A"/>
                  </a:buClr>
                  <a:defRPr/>
                </a:pPr>
                <a:endParaRPr lang="en-US" b="1" kern="0" dirty="0">
                  <a:solidFill>
                    <a:srgbClr val="FFFFFF"/>
                  </a:solidFill>
                  <a:latin typeface="Arial"/>
                  <a:ea typeface="ＭＳ Ｐゴシック"/>
                  <a:cs typeface="Arial"/>
                </a:endParaRPr>
              </a:p>
            </p:txBody>
          </p:sp>
        </p:grpSp>
        <p:sp>
          <p:nvSpPr>
            <p:cNvPr id="20" name="Arrow: Right 19">
              <a:extLst>
                <a:ext uri="{FF2B5EF4-FFF2-40B4-BE49-F238E27FC236}">
                  <a16:creationId xmlns:a16="http://schemas.microsoft.com/office/drawing/2014/main" id="{ADA6F1AC-BF42-4E1A-A5FA-C683F669C844}"/>
                </a:ext>
              </a:extLst>
            </p:cNvPr>
            <p:cNvSpPr/>
            <p:nvPr/>
          </p:nvSpPr>
          <p:spPr bwMode="auto">
            <a:xfrm rot="16200000">
              <a:off x="2816075" y="3194461"/>
              <a:ext cx="347936" cy="18863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fontAlgn="base">
                <a:spcBef>
                  <a:spcPct val="0"/>
                </a:spcBef>
                <a:spcAft>
                  <a:spcPts val="450"/>
                </a:spcAft>
                <a:buClr>
                  <a:srgbClr val="55555A"/>
                </a:buClr>
                <a:defRPr/>
              </a:pPr>
              <a:endParaRPr lang="en-US" b="1" kern="0" dirty="0">
                <a:solidFill>
                  <a:srgbClr val="FFFFFF"/>
                </a:solidFill>
                <a:latin typeface="Arial"/>
                <a:ea typeface="ＭＳ Ｐゴシック"/>
                <a:cs typeface="Arial"/>
              </a:endParaRPr>
            </a:p>
          </p:txBody>
        </p:sp>
      </p:grpSp>
      <p:sp>
        <p:nvSpPr>
          <p:cNvPr id="2" name="Footer Placeholder 3">
            <a:extLst>
              <a:ext uri="{FF2B5EF4-FFF2-40B4-BE49-F238E27FC236}">
                <a16:creationId xmlns:a16="http://schemas.microsoft.com/office/drawing/2014/main" id="{FC4C9D38-2467-3D1E-6ACA-9792B4E9DBD0}"/>
              </a:ext>
            </a:extLst>
          </p:cNvPr>
          <p:cNvSpPr txBox="1">
            <a:spLocks/>
          </p:cNvSpPr>
          <p:nvPr/>
        </p:nvSpPr>
        <p:spPr>
          <a:xfrm>
            <a:off x="1440510" y="6305417"/>
            <a:ext cx="2741445" cy="169277"/>
          </a:xfrm>
          <a:prstGeom prst="rect">
            <a:avLst/>
          </a:prstGeom>
        </p:spPr>
        <p:txBody>
          <a:bodyPr/>
          <a:ls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a:lstStyle>
          <a:p>
            <a:r>
              <a:rPr lang="en-US" sz="1100" b="0" dirty="0"/>
              <a:t>2026 NGA Gas Operations School</a:t>
            </a:r>
          </a:p>
        </p:txBody>
      </p:sp>
    </p:spTree>
    <p:extLst>
      <p:ext uri="{BB962C8B-B14F-4D97-AF65-F5344CB8AC3E}">
        <p14:creationId xmlns:p14="http://schemas.microsoft.com/office/powerpoint/2010/main" val="1971327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Zl5T8SAurZXXxRRFc0H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w81KIUyZclPEVy9YFfV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sY6uDfMuC4qnvQhaCb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NOHYywalAglRvJcCsIc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yNOHYywalAglRvJcCsIc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G_PPT_16x9_Generic_template-blue">
  <a:themeElements>
    <a:clrScheme name="Custom 3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9" id="{6F83E212-C96B-4417-8A4C-9A6F1EB3C03B}" vid="{A477BD99-D215-4916-AD5C-6D8A6393E954}"/>
    </a:ext>
  </a:extLst>
</a:theme>
</file>

<file path=ppt/theme/theme2.xml><?xml version="1.0" encoding="utf-8"?>
<a:theme xmlns:a="http://schemas.openxmlformats.org/drawingml/2006/main" name="US PPT 2018 4x3">
  <a:themeElements>
    <a:clrScheme name="Custom 6">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E405E24-4D8F-45E9-B7C1-DE8CFE413F7C}" vid="{32376E27-65FC-4E1F-8C9A-962F9B38E9F9}"/>
    </a:ext>
  </a:extLst>
</a:theme>
</file>

<file path=ppt/theme/theme3.xml><?xml version="1.0" encoding="utf-8"?>
<a:theme xmlns:a="http://schemas.openxmlformats.org/drawingml/2006/main" name="NGUSA_Custom">
  <a:themeElements>
    <a:clrScheme name="Custom 3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USA_Custom" id="{F794CBE1-8A78-4D51-A7DA-5E30284CB99C}" vid="{A7F0CC89-F1E6-4354-8A34-9AAEC1504884}"/>
    </a:ext>
  </a:extLst>
</a:theme>
</file>

<file path=ppt/theme/theme4.xml><?xml version="1.0" encoding="utf-8"?>
<a:theme xmlns:a="http://schemas.openxmlformats.org/drawingml/2006/main" name="2_US PPT 2018 4x3">
  <a:themeElements>
    <a:clrScheme name="Custom 6">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E405E24-4D8F-45E9-B7C1-DE8CFE413F7C}" vid="{32376E27-65FC-4E1F-8C9A-962F9B38E9F9}"/>
    </a:ext>
  </a:extLst>
</a:theme>
</file>

<file path=ppt/theme/theme5.xml><?xml version="1.0" encoding="utf-8"?>
<a:theme xmlns:a="http://schemas.openxmlformats.org/drawingml/2006/main" name="2_NGUSA_Custom">
  <a:themeElements>
    <a:clrScheme name="Custom 3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USA_Custom" id="{F794CBE1-8A78-4D51-A7DA-5E30284CB99C}" vid="{A7F0CC89-F1E6-4354-8A34-9AAEC1504884}"/>
    </a:ext>
  </a:extLst>
</a:theme>
</file>

<file path=ppt/theme/theme6.xml><?xml version="1.0" encoding="utf-8"?>
<a:theme xmlns:a="http://schemas.openxmlformats.org/drawingml/2006/main" name="4_US PPT 2018 4x3">
  <a:themeElements>
    <a:clrScheme name="Custom 6">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9E405E24-4D8F-45E9-B7C1-DE8CFE413F7C}" vid="{32376E27-65FC-4E1F-8C9A-962F9B38E9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ploadedtoMartusandTiedout xmlns="7aab780c-5cb9-4d56-b1b7-a6df58ec173f">false</UploadedtoMartusandTiedout>
    <lcf76f155ced4ddcb4097134ff3c332f xmlns="7aab780c-5cb9-4d56-b1b7-a6df58ec173f">
      <Terms xmlns="http://schemas.microsoft.com/office/infopath/2007/PartnerControls"/>
    </lcf76f155ced4ddcb4097134ff3c332f>
    <TaxCatchAll xmlns="935a9cfe-bd09-4cab-b5df-1bd7a966eb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5" ma:contentTypeDescription="Create a new document." ma:contentTypeScope="" ma:versionID="db4e7e69c0abc28465de90e16dbb5ca6">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ab6e56a21611c459228eeda58628ff62"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UploadedtoMartusandTi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UploadedtoMartusandTiedout" ma:index="22" nillable="true" ma:displayName="Uploaded to Martus and Tied out" ma:default="0" ma:format="Dropdown" ma:internalName="UploadedtoMartusandTiedou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CC1A6-94E7-4B30-82D0-4CF8441F5A88}">
  <ds:schemaRefs>
    <ds:schemaRef ds:uri="http://schemas.microsoft.com/sharepoint/v3/contenttype/forms"/>
  </ds:schemaRefs>
</ds:datastoreItem>
</file>

<file path=customXml/itemProps2.xml><?xml version="1.0" encoding="utf-8"?>
<ds:datastoreItem xmlns:ds="http://schemas.openxmlformats.org/officeDocument/2006/customXml" ds:itemID="{9AB507E2-21B2-4339-B4ED-B0009B8E86B0}">
  <ds:schemaRefs>
    <ds:schemaRef ds:uri="http://schemas.microsoft.com/office/2006/metadata/properties"/>
    <ds:schemaRef ds:uri="http://schemas.microsoft.com/office/infopath/2007/PartnerControls"/>
    <ds:schemaRef ds:uri="7aab780c-5cb9-4d56-b1b7-a6df58ec173f"/>
    <ds:schemaRef ds:uri="935a9cfe-bd09-4cab-b5df-1bd7a966eb38"/>
  </ds:schemaRefs>
</ds:datastoreItem>
</file>

<file path=customXml/itemProps3.xml><?xml version="1.0" encoding="utf-8"?>
<ds:datastoreItem xmlns:ds="http://schemas.openxmlformats.org/officeDocument/2006/customXml" ds:itemID="{7144DDB2-7F88-4B91-9430-0FEBA955CB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b780c-5cb9-4d56-b1b7-a6df58ec173f"/>
    <ds:schemaRef ds:uri="935a9cfe-bd09-4cab-b5df-1bd7a966e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1827</TotalTime>
  <Words>2830</Words>
  <Application>Microsoft Office PowerPoint</Application>
  <PresentationFormat>Widescreen</PresentationFormat>
  <Paragraphs>424</Paragraphs>
  <Slides>35</Slides>
  <Notes>11</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53" baseType="lpstr">
      <vt:lpstr>Aptos</vt:lpstr>
      <vt:lpstr>Arial</vt:lpstr>
      <vt:lpstr>Calibri</vt:lpstr>
      <vt:lpstr>Cambria</vt:lpstr>
      <vt:lpstr>Century Gothic</vt:lpstr>
      <vt:lpstr>Glacial Indifference</vt:lpstr>
      <vt:lpstr>Roboto</vt:lpstr>
      <vt:lpstr>Segoe UI</vt:lpstr>
      <vt:lpstr>Times New Roman</vt:lpstr>
      <vt:lpstr>Wingdings</vt:lpstr>
      <vt:lpstr>Wingdings 2</vt:lpstr>
      <vt:lpstr>NG_PPT_16x9_Generic_template-blue</vt:lpstr>
      <vt:lpstr>US PPT 2018 4x3</vt:lpstr>
      <vt:lpstr>NGUSA_Custom</vt:lpstr>
      <vt:lpstr>2_US PPT 2018 4x3</vt:lpstr>
      <vt:lpstr>2_NGUSA_Custom</vt:lpstr>
      <vt:lpstr>4_US PPT 2018 4x3</vt:lpstr>
      <vt:lpstr>think-cell Slide</vt:lpstr>
      <vt:lpstr>PowerPoint Presentation</vt:lpstr>
      <vt:lpstr>National Grid</vt:lpstr>
      <vt:lpstr>Agenda </vt:lpstr>
      <vt:lpstr>Current Energy Scenarios Most Primary Energy Use in Buildings Comes from Natural Gas </vt:lpstr>
      <vt:lpstr>Energy – Current Scenario of MA</vt:lpstr>
      <vt:lpstr>Electrification of Heat Will Impact the Electric System </vt:lpstr>
      <vt:lpstr>Large Potential Emissions Reductions Direct (Utilities) &amp; Indirect (Customers)</vt:lpstr>
      <vt:lpstr>PowerPoint Presentation</vt:lpstr>
      <vt:lpstr>How the Gas Network Will Help Us Achieve Our Goals</vt:lpstr>
      <vt:lpstr>First: Minimizing Number of Small Leaks is an Imperative</vt:lpstr>
      <vt:lpstr>Renewable Natural Gas (ref. AGF)</vt:lpstr>
      <vt:lpstr>RNG has a Environmental Advantage</vt:lpstr>
      <vt:lpstr>Renewable Natural Gas – Newtown Creek WRRF</vt:lpstr>
      <vt:lpstr>Newtown Creek RNG Project Location in NYC</vt:lpstr>
      <vt:lpstr>Bio-gas processing to become RNG - Process Flow</vt:lpstr>
      <vt:lpstr>PowerPoint Presentation</vt:lpstr>
      <vt:lpstr>Why Hydrogen?</vt:lpstr>
      <vt:lpstr>NYSERDA Zero by 40 Technoeconomic Assessment  September 2025 (EPRI)</vt:lpstr>
      <vt:lpstr>Hydrogen in National Grid’s Long-Term Plan Prepare è Demonstrate è Transition  </vt:lpstr>
      <vt:lpstr>Where does hydrogen come from? Its produced!</vt:lpstr>
      <vt:lpstr>Hydrogen Long-term Planning</vt:lpstr>
      <vt:lpstr>PowerPoint Presentation</vt:lpstr>
      <vt:lpstr>PowerPoint Presentation</vt:lpstr>
      <vt:lpstr>Hydrogen Impacts on Metallic Materials </vt:lpstr>
      <vt:lpstr>Hydrogen Impacts on Polymeric Materials </vt:lpstr>
      <vt:lpstr>Hydrogen and End-Use Equipment (CHS Best Safety Practice at h2tools.com)</vt:lpstr>
      <vt:lpstr>Transitioning to Hydrogen - Putting it All Together</vt:lpstr>
      <vt:lpstr>PowerPoint Presentation</vt:lpstr>
      <vt:lpstr>Geothermal Heat Pumps (aka Ground Source Heat Pumps)</vt:lpstr>
      <vt:lpstr>Ground Source Heat Pump Operation is Highly Efficient </vt:lpstr>
      <vt:lpstr>District Heating Demonstration Programs in NY and MA</vt:lpstr>
      <vt:lpstr>Utility Thermal Energy (UTENJA ) NY Proposals</vt:lpstr>
      <vt:lpstr>District Heating Demonstration Program – Performance Assessment</vt:lpstr>
      <vt:lpstr>Conclusion: National Grid New York Gas Decarbonization Storyline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Kileti, Pradheep</dc:creator>
  <cp:lastModifiedBy>Christian Rodrick</cp:lastModifiedBy>
  <cp:revision>18</cp:revision>
  <dcterms:created xsi:type="dcterms:W3CDTF">2021-09-15T16:34:52Z</dcterms:created>
  <dcterms:modified xsi:type="dcterms:W3CDTF">2026-06-16T17:37:38Z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476c3c7-4429-40a1-a715-690bc5f247f6_Removed">
    <vt:lpwstr>False</vt:lpwstr>
  </property>
  <property fmtid="{D5CDD505-2E9C-101B-9397-08002B2CF9AE}" pid="3" name="MSIP_Label_2476c3c7-4429-40a1-a715-690bc5f247f6_ActionId">
    <vt:lpwstr>4d40d4d0-fc30-4336-9b0f-88b1182f20bd</vt:lpwstr>
  </property>
  <property fmtid="{D5CDD505-2E9C-101B-9397-08002B2CF9AE}" pid="4" name="MSIP_Label_2476c3c7-4429-40a1-a715-690bc5f247f6_Name">
    <vt:lpwstr>Confidential</vt:lpwstr>
  </property>
  <property fmtid="{D5CDD505-2E9C-101B-9397-08002B2CF9AE}" pid="5" name="MSIP_Label_2476c3c7-4429-40a1-a715-690bc5f247f6_SetDate">
    <vt:lpwstr>2026-05-27T13:04:34Z</vt:lpwstr>
  </property>
  <property fmtid="{D5CDD505-2E9C-101B-9397-08002B2CF9AE}" pid="6" name="MSIP_Label_2476c3c7-4429-40a1-a715-690bc5f247f6_SiteId">
    <vt:lpwstr>f98a6a53-25f3-4212-901c-c7787fcd3495</vt:lpwstr>
  </property>
  <property fmtid="{D5CDD505-2E9C-101B-9397-08002B2CF9AE}" pid="7" name="MSIP_Label_2476c3c7-4429-40a1-a715-690bc5f247f6_Enabled">
    <vt:lpwstr>True</vt:lpwstr>
  </property>
  <property fmtid="{D5CDD505-2E9C-101B-9397-08002B2CF9AE}" pid="8" name="MSIP_Label_2476c3c7-4429-40a1-a715-690bc5f247f6_Extended_MSFT_Method">
    <vt:lpwstr>Standard</vt:lpwstr>
  </property>
  <property fmtid="{D5CDD505-2E9C-101B-9397-08002B2CF9AE}" pid="9" name="Sensitivity">
    <vt:lpwstr>Confidential</vt:lpwstr>
  </property>
  <property fmtid="{D5CDD505-2E9C-101B-9397-08002B2CF9AE}" pid="10" name="ContentTypeId">
    <vt:lpwstr>0x01010023E95BBE0C9137449154AB6A3AF20B1C</vt:lpwstr>
  </property>
</Properties>
</file>