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9"/>
  </p:notesMasterIdLst>
  <p:sldIdLst>
    <p:sldId id="567" r:id="rId2"/>
    <p:sldId id="569" r:id="rId3"/>
    <p:sldId id="570" r:id="rId4"/>
    <p:sldId id="571" r:id="rId5"/>
    <p:sldId id="601" r:id="rId6"/>
    <p:sldId id="586" r:id="rId7"/>
    <p:sldId id="572" r:id="rId8"/>
    <p:sldId id="599" r:id="rId9"/>
    <p:sldId id="588" r:id="rId10"/>
    <p:sldId id="608" r:id="rId11"/>
    <p:sldId id="592" r:id="rId12"/>
    <p:sldId id="609" r:id="rId13"/>
    <p:sldId id="573" r:id="rId14"/>
    <p:sldId id="604" r:id="rId15"/>
    <p:sldId id="605" r:id="rId16"/>
    <p:sldId id="590" r:id="rId17"/>
    <p:sldId id="606" r:id="rId18"/>
    <p:sldId id="591" r:id="rId19"/>
    <p:sldId id="589" r:id="rId20"/>
    <p:sldId id="593" r:id="rId21"/>
    <p:sldId id="575" r:id="rId22"/>
    <p:sldId id="594" r:id="rId23"/>
    <p:sldId id="600" r:id="rId24"/>
    <p:sldId id="595" r:id="rId25"/>
    <p:sldId id="576" r:id="rId26"/>
    <p:sldId id="577" r:id="rId27"/>
    <p:sldId id="596" r:id="rId28"/>
    <p:sldId id="282" r:id="rId29"/>
    <p:sldId id="585" r:id="rId30"/>
    <p:sldId id="579" r:id="rId31"/>
    <p:sldId id="581" r:id="rId32"/>
    <p:sldId id="580" r:id="rId33"/>
    <p:sldId id="582" r:id="rId34"/>
    <p:sldId id="597" r:id="rId35"/>
    <p:sldId id="607" r:id="rId36"/>
    <p:sldId id="598" r:id="rId37"/>
    <p:sldId id="584" r:id="rId3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1770C0"/>
    <a:srgbClr val="FEC00F"/>
    <a:srgbClr val="525252"/>
    <a:srgbClr val="D4F3FA"/>
    <a:srgbClr val="1F2B64"/>
    <a:srgbClr val="304D9D"/>
    <a:srgbClr val="434DD6"/>
    <a:srgbClr val="BF272D"/>
    <a:srgbClr val="2347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8" autoAdjust="0"/>
    <p:restoredTop sz="95151" autoAdjust="0"/>
  </p:normalViewPr>
  <p:slideViewPr>
    <p:cSldViewPr snapToGrid="0">
      <p:cViewPr>
        <p:scale>
          <a:sx n="91" d="100"/>
          <a:sy n="91" d="100"/>
        </p:scale>
        <p:origin x="84"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kevinnorton\Delve%20Dropbox\Kevin%20Norton\Marketing\Events%20to%20Attend\2024.05.09%20Northeast%20Gas%20Assn%20Regional%20Trends%20Forum\Candidate%20raising.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kevinnorton\Delve%20Dropbox\Kevin%20Norton\DelveTech\Pitch%20Materials\Energy%20Trends\Election%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2024 Election</a:t>
            </a:r>
            <a:r>
              <a:rPr lang="en-US" baseline="0">
                <a:solidFill>
                  <a:schemeClr val="tx1"/>
                </a:solidFill>
              </a:rPr>
              <a:t> Raising</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351515366630354"/>
          <c:y val="0.10717131709812348"/>
          <c:w val="0.77469950681530464"/>
          <c:h val="0.59210707756665726"/>
        </c:manualLayout>
      </c:layout>
      <c:barChart>
        <c:barDir val="col"/>
        <c:grouping val="stacked"/>
        <c:varyColors val="0"/>
        <c:ser>
          <c:idx val="0"/>
          <c:order val="0"/>
          <c:tx>
            <c:strRef>
              <c:f>Sheet1!$B$1</c:f>
              <c:strCache>
                <c:ptCount val="1"/>
                <c:pt idx="0">
                  <c:v>Candidate Committee Money</c:v>
                </c:pt>
              </c:strCache>
            </c:strRef>
          </c:tx>
          <c:spPr>
            <a:solidFill>
              <a:srgbClr val="C0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55BE-4042-A5F7-AE2C24F0E9D3}"/>
              </c:ext>
            </c:extLst>
          </c:dPt>
          <c:cat>
            <c:strRef>
              <c:f>Sheet1!$A$2:$A$3</c:f>
              <c:strCache>
                <c:ptCount val="2"/>
                <c:pt idx="0">
                  <c:v>Biden</c:v>
                </c:pt>
                <c:pt idx="1">
                  <c:v>Trump</c:v>
                </c:pt>
              </c:strCache>
            </c:strRef>
          </c:cat>
          <c:val>
            <c:numRef>
              <c:f>Sheet1!$B$2:$B$3</c:f>
              <c:numCache>
                <c:formatCode>"$"#,##0_);[Red]\("$"#,##0\)</c:formatCode>
                <c:ptCount val="2"/>
                <c:pt idx="0">
                  <c:v>128716540</c:v>
                </c:pt>
                <c:pt idx="1">
                  <c:v>96122149</c:v>
                </c:pt>
              </c:numCache>
            </c:numRef>
          </c:val>
          <c:extLst>
            <c:ext xmlns:c16="http://schemas.microsoft.com/office/drawing/2014/chart" uri="{C3380CC4-5D6E-409C-BE32-E72D297353CC}">
              <c16:uniqueId val="{00000002-55BE-4042-A5F7-AE2C24F0E9D3}"/>
            </c:ext>
          </c:extLst>
        </c:ser>
        <c:ser>
          <c:idx val="1"/>
          <c:order val="1"/>
          <c:tx>
            <c:strRef>
              <c:f>Sheet1!$C$1</c:f>
              <c:strCache>
                <c:ptCount val="1"/>
                <c:pt idx="0">
                  <c:v>Outside Money</c:v>
                </c:pt>
              </c:strCache>
            </c:strRef>
          </c:tx>
          <c:spPr>
            <a:solidFill>
              <a:schemeClr val="accent2"/>
            </a:solidFill>
            <a:ln>
              <a:noFill/>
            </a:ln>
            <a:effectLst/>
          </c:spPr>
          <c:invertIfNegative val="0"/>
          <c:dPt>
            <c:idx val="0"/>
            <c:invertIfNegative val="0"/>
            <c:bubble3D val="0"/>
            <c:spPr>
              <a:solidFill>
                <a:srgbClr val="D4F2FA"/>
              </a:solidFill>
              <a:ln>
                <a:noFill/>
              </a:ln>
              <a:effectLst/>
            </c:spPr>
            <c:extLst>
              <c:ext xmlns:c16="http://schemas.microsoft.com/office/drawing/2014/chart" uri="{C3380CC4-5D6E-409C-BE32-E72D297353CC}">
                <c16:uniqueId val="{00000004-55BE-4042-A5F7-AE2C24F0E9D3}"/>
              </c:ext>
            </c:extLst>
          </c:dPt>
          <c:dPt>
            <c:idx val="1"/>
            <c:invertIfNegative val="0"/>
            <c:bubble3D val="0"/>
            <c:spPr>
              <a:solidFill>
                <a:srgbClr val="FFC2C3"/>
              </a:solidFill>
              <a:ln>
                <a:noFill/>
              </a:ln>
              <a:effectLst/>
            </c:spPr>
            <c:extLst>
              <c:ext xmlns:c16="http://schemas.microsoft.com/office/drawing/2014/chart" uri="{C3380CC4-5D6E-409C-BE32-E72D297353CC}">
                <c16:uniqueId val="{00000006-55BE-4042-A5F7-AE2C24F0E9D3}"/>
              </c:ext>
            </c:extLst>
          </c:dPt>
          <c:cat>
            <c:strRef>
              <c:f>Sheet1!$A$2:$A$3</c:f>
              <c:strCache>
                <c:ptCount val="2"/>
                <c:pt idx="0">
                  <c:v>Biden</c:v>
                </c:pt>
                <c:pt idx="1">
                  <c:v>Trump</c:v>
                </c:pt>
              </c:strCache>
            </c:strRef>
          </c:cat>
          <c:val>
            <c:numRef>
              <c:f>Sheet1!$C$2:$C$3</c:f>
              <c:numCache>
                <c:formatCode>"$"#,##0_);[Red]\("$"#,##0\)</c:formatCode>
                <c:ptCount val="2"/>
                <c:pt idx="0">
                  <c:v>86519288</c:v>
                </c:pt>
                <c:pt idx="1">
                  <c:v>13050317</c:v>
                </c:pt>
              </c:numCache>
            </c:numRef>
          </c:val>
          <c:extLst>
            <c:ext xmlns:c16="http://schemas.microsoft.com/office/drawing/2014/chart" uri="{C3380CC4-5D6E-409C-BE32-E72D297353CC}">
              <c16:uniqueId val="{00000007-55BE-4042-A5F7-AE2C24F0E9D3}"/>
            </c:ext>
          </c:extLst>
        </c:ser>
        <c:dLbls>
          <c:showLegendKey val="0"/>
          <c:showVal val="0"/>
          <c:showCatName val="0"/>
          <c:showSerName val="0"/>
          <c:showPercent val="0"/>
          <c:showBubbleSize val="0"/>
        </c:dLbls>
        <c:gapWidth val="150"/>
        <c:overlap val="100"/>
        <c:axId val="16857871"/>
        <c:axId val="16859519"/>
      </c:barChart>
      <c:catAx>
        <c:axId val="16857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59519"/>
        <c:crosses val="autoZero"/>
        <c:auto val="1"/>
        <c:lblAlgn val="ctr"/>
        <c:lblOffset val="100"/>
        <c:noMultiLvlLbl val="0"/>
      </c:catAx>
      <c:valAx>
        <c:axId val="1685951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57871"/>
        <c:crosses val="autoZero"/>
        <c:crossBetween val="between"/>
      </c:valAx>
      <c:spPr>
        <a:noFill/>
        <a:ln>
          <a:noFill/>
        </a:ln>
        <a:effectLst/>
      </c:spPr>
    </c:plotArea>
    <c:legend>
      <c:legendPos val="b"/>
      <c:layout>
        <c:manualLayout>
          <c:xMode val="edge"/>
          <c:yMode val="edge"/>
          <c:x val="0.24461378423465363"/>
          <c:y val="0.93968751976837273"/>
          <c:w val="0.63791356207856553"/>
          <c:h val="4.87529598516012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entityId">
        <cx:lvl ptCount="50">
          <cx:pt idx="0">1003</cx:pt>
          <cx:pt idx="1">1040</cx:pt>
          <cx:pt idx="2">1945</cx:pt>
          <cx:pt idx="3">1951</cx:pt>
          <cx:pt idx="4">5599</cx:pt>
          <cx:pt idx="5">7636</cx:pt>
          <cx:pt idx="6">7798</cx:pt>
          <cx:pt idx="7">8831</cx:pt>
          <cx:pt idx="8">11032</cx:pt>
          <cx:pt idx="9">12004</cx:pt>
          <cx:pt idx="10">13656</cx:pt>
          <cx:pt idx="11">14713</cx:pt>
          <cx:pt idx="12">14808</cx:pt>
          <cx:pt idx="13">14882</cx:pt>
          <cx:pt idx="14">14987</cx:pt>
          <cx:pt idx="15">16121</cx:pt>
          <cx:pt idx="16">16480</cx:pt>
          <cx:pt idx="17">19283</cx:pt>
          <cx:pt idx="18">19840</cx:pt>
          <cx:pt idx="19">20487</cx:pt>
          <cx:pt idx="20">20543</cx:pt>
          <cx:pt idx="21">21196</cx:pt>
          <cx:pt idx="22">21412</cx:pt>
          <cx:pt idx="23">21502</cx:pt>
          <cx:pt idx="24">21512</cx:pt>
          <cx:pt idx="25">21789</cx:pt>
          <cx:pt idx="26">22869</cx:pt>
          <cx:pt idx="27">23035</cx:pt>
          <cx:pt idx="28">23097</cx:pt>
          <cx:pt idx="29">23117</cx:pt>
          <cx:pt idx="30">23132</cx:pt>
          <cx:pt idx="31">23161</cx:pt>
          <cx:pt idx="32">23611</cx:pt>
          <cx:pt idx="33">23624</cx:pt>
          <cx:pt idx="34">24230</cx:pt>
          <cx:pt idx="35">24293</cx:pt>
          <cx:pt idx="36">24561</cx:pt>
          <cx:pt idx="37">25623</cx:pt>
          <cx:pt idx="38">27664</cx:pt>
          <cx:pt idx="39">31410</cx:pt>
          <cx:pt idx="40">31418</cx:pt>
          <cx:pt idx="41">33025</cx:pt>
          <cx:pt idx="42">33145</cx:pt>
          <cx:pt idx="43">34626</cx:pt>
          <cx:pt idx="44">35022</cx:pt>
          <cx:pt idx="45">35364</cx:pt>
          <cx:pt idx="46">35841</cx:pt>
          <cx:pt idx="47">36208</cx:pt>
          <cx:pt idx="48">36684</cx:pt>
          <cx:pt idx="49">36927</cx:pt>
        </cx:lvl>
      </cx:strDim>
      <cx:strDim type="cat">
        <cx:f>Sheet2!$A$2:$A$51</cx:f>
        <cx:nf>Sheet2!$A$1</cx:nf>
        <cx:lvl ptCount="50" name="Column1">
          <cx:pt idx="0">Alabama</cx:pt>
          <cx:pt idx="1">Alaska</cx:pt>
          <cx:pt idx="2">Arizona</cx:pt>
          <cx:pt idx="3">Arkansas</cx:pt>
          <cx:pt idx="4">California</cx:pt>
          <cx:pt idx="5">Colorado</cx:pt>
          <cx:pt idx="6">Connecticut</cx:pt>
          <cx:pt idx="7">Delaware</cx:pt>
          <cx:pt idx="8">Florida</cx:pt>
          <cx:pt idx="9">Georgia</cx:pt>
          <cx:pt idx="10">Hawaii</cx:pt>
          <cx:pt idx="11">Idaho</cx:pt>
          <cx:pt idx="12">Illinois</cx:pt>
          <cx:pt idx="13">Indiana</cx:pt>
          <cx:pt idx="14">Iowa</cx:pt>
          <cx:pt idx="15">Kansas</cx:pt>
          <cx:pt idx="16">Kentucky</cx:pt>
          <cx:pt idx="17">Louisiana</cx:pt>
          <cx:pt idx="18">Maine</cx:pt>
          <cx:pt idx="19">Maryland</cx:pt>
          <cx:pt idx="20">Massachusetts</cx:pt>
          <cx:pt idx="21">Michigan</cx:pt>
          <cx:pt idx="22">Minnesota</cx:pt>
          <cx:pt idx="23">Mississippi</cx:pt>
          <cx:pt idx="24">Missouri</cx:pt>
          <cx:pt idx="25">Montana</cx:pt>
          <cx:pt idx="26">Nebraska</cx:pt>
          <cx:pt idx="27">Nevada</cx:pt>
          <cx:pt idx="28">New Hampshire</cx:pt>
          <cx:pt idx="29">New Jersey</cx:pt>
          <cx:pt idx="30">New Mexico</cx:pt>
          <cx:pt idx="31">New York</cx:pt>
          <cx:pt idx="32">North Carolina</cx:pt>
          <cx:pt idx="33">North Dakota</cx:pt>
          <cx:pt idx="34">Ohio</cx:pt>
          <cx:pt idx="35">Oklahoma</cx:pt>
          <cx:pt idx="36">Oregon</cx:pt>
          <cx:pt idx="37">Pennsylvania</cx:pt>
          <cx:pt idx="38">Rhode Island</cx:pt>
          <cx:pt idx="39">South Carolina</cx:pt>
          <cx:pt idx="40">South Dakota</cx:pt>
          <cx:pt idx="41">Tennessee</cx:pt>
          <cx:pt idx="42">Texas</cx:pt>
          <cx:pt idx="43">Utah</cx:pt>
          <cx:pt idx="44">Vermont</cx:pt>
          <cx:pt idx="45">Virginia</cx:pt>
          <cx:pt idx="46">Washington</cx:pt>
          <cx:pt idx="47">West Virginia</cx:pt>
          <cx:pt idx="48">Wisconsin</cx:pt>
          <cx:pt idx="49">Wyoming</cx:pt>
        </cx:lvl>
      </cx:strDim>
      <cx:numDim type="colorVal">
        <cx:f>Sheet2!$B$2:$B$51</cx:f>
        <cx:nf>Sheet2!$B$1</cx:nf>
        <cx:lvl ptCount="50" formatCode="General" name="Total">
          <cx:pt idx="0">8</cx:pt>
          <cx:pt idx="1">1</cx:pt>
          <cx:pt idx="2">10</cx:pt>
          <cx:pt idx="3">9</cx:pt>
          <cx:pt idx="4">53</cx:pt>
          <cx:pt idx="5">8</cx:pt>
          <cx:pt idx="6">6</cx:pt>
          <cx:pt idx="7">3</cx:pt>
          <cx:pt idx="8">29</cx:pt>
          <cx:pt idx="9">16</cx:pt>
          <cx:pt idx="10">3</cx:pt>
          <cx:pt idx="11">2</cx:pt>
          <cx:pt idx="12">17</cx:pt>
          <cx:pt idx="13">12</cx:pt>
          <cx:pt idx="14">4</cx:pt>
          <cx:pt idx="15">4</cx:pt>
          <cx:pt idx="16">6</cx:pt>
          <cx:pt idx="17">7</cx:pt>
          <cx:pt idx="18">3</cx:pt>
          <cx:pt idx="19">9</cx:pt>
          <cx:pt idx="20">10</cx:pt>
          <cx:pt idx="21">14</cx:pt>
          <cx:pt idx="22">9</cx:pt>
          <cx:pt idx="23">5</cx:pt>
          <cx:pt idx="24">12</cx:pt>
          <cx:pt idx="25">8</cx:pt>
          <cx:pt idx="26">7</cx:pt>
          <cx:pt idx="27">5</cx:pt>
          <cx:pt idx="28">3</cx:pt>
          <cx:pt idx="29">13</cx:pt>
          <cx:pt idx="30">4</cx:pt>
          <cx:pt idx="31">27</cx:pt>
          <cx:pt idx="32">17</cx:pt>
          <cx:pt idx="33">5</cx:pt>
          <cx:pt idx="34">16</cx:pt>
          <cx:pt idx="35">5</cx:pt>
          <cx:pt idx="36">8</cx:pt>
          <cx:pt idx="37">20</cx:pt>
          <cx:pt idx="38">3</cx:pt>
          <cx:pt idx="39">7</cx:pt>
          <cx:pt idx="40">1</cx:pt>
          <cx:pt idx="41">10</cx:pt>
          <cx:pt idx="42">39</cx:pt>
          <cx:pt idx="43">8</cx:pt>
          <cx:pt idx="44">5</cx:pt>
          <cx:pt idx="45">12</cx:pt>
          <cx:pt idx="46">13</cx:pt>
          <cx:pt idx="47">5</cx:pt>
          <cx:pt idx="48">9</cx:pt>
          <cx:pt idx="49">2</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en-US" sz="1400" b="0" i="0" u="none" strike="noStrike" baseline="0" dirty="0">
            <a:solidFill>
              <a:prstClr val="black">
                <a:lumMod val="65000"/>
                <a:lumOff val="35000"/>
              </a:prstClr>
            </a:solidFill>
            <a:latin typeface="Calibri" panose="020F0502020204030204"/>
          </a:endParaRPr>
        </a:p>
      </cx:txPr>
    </cx:title>
    <cx:plotArea>
      <cx:plotAreaRegion>
        <cx:series layoutId="regionMap" uniqueId="{21606376-5718-2947-979A-D11B78CA8AD4}">
          <cx:dataPt idx="42"/>
          <cx:dataId val="0"/>
          <cx:layoutPr>
            <cx:geography cultureLanguage="en-US" cultureRegion="US" attribution="Powered by Bing">
              <cx:geoCache provider="{E9337A44-BEBE-4D9F-B70C-5C5E7DAFC167}">
                <cx:binary>fJrZkp26tqZfZcW6LtYCJBrtOLsuRDOb7NN2urlRpNNpEBJqQAKhp69hnx2ndkWdqgtje8IkkRjN
9/8j/+Mt/ONNvr8uf4RZqvUfb+Gff47OmX/8/ff6Nr7Pr+tfM39b9Kp/ur/e9Py3/vmTv73//WN5
3bka/s7TDP/9Nr4u7j38+T//A+42vOv21b12ynF3PPn35Xh+X7106//37P/j5B/vv2/z8TDv//zz
9cfMVctXt/A39+e/Tl1+/PPPrMR1+ucff//7Tf51+v51hm/ewG38mzj+my+9v67un38mdfYXqUiW
F6QqizIv/vxjf//PE+SvosqrMitQUWJcoOzPP5Re3PjPPxH5K8M5ydI0RWWZZyn5849V+9+nyr8w
qQkiRYazMs2K8r8251HLY9Dqv7bjX///Q/n5UXPlVrhx/ucf5j8v+7W8AtewzWVeFwQhUmZ5Dos1
b6/P8ALg6ux/oBKNSx3ZcN1DNylpJRXWZK0vQ3LRht0xMlyLKi5XWeGPs5GOxlqN5zQ88URep2QP
F+WWjZJlYn1aMUcl0aELjkRa7stIMZpx68ycNjLU7SimDyJxRbdD0LRp6VrJUk13wtllt/v7kvc8
8/H1317Jf7PKHKf/9zphp4q0TvMyx1ma1//nOsNaHIXI6/LClpg1unB94GI+M7suV5aS5cprNFNH
hqolSbpchww+G3SNm8qu7SaiPKssfVEMXWORmpNZiplGMfGbaSF0LFm3EOSvnmSfSletTeb1B5Wk
3/E448ffBzmPJS1JSDtGWI/LoQ35fuHJ3MvK2MapSXVzuc26P6LYbxKpL0dM/JnH2XZHFRaasny/
IasY4Nnxq0DGtos4SAfP+7FOxuxa/joQl9jrfDQuVen192F1e3o9hK4uMXn63x+TaplonAfVTQ61
K8njGfE8Xn8fRu6GhmUENcJLe/192Li3V8TYU+A661nhuKJZOU+9ZuirPpsqf9/0KJoDD4JCoLvr
cNgvOuWkm8bcXUcPe6ZIxdqhTNOrSYbhpEpyz7VQigZfF1fkbdEMhYxvGZ6PzuknKYK4xn2sez7L
51Ju7Gr0zK64RKYrhJZU/fpvdCn5t8PvzxJTtSs+qrOZ1XjiaH0Mv65aIfzWYffnPIxJO8lDUy0R
pyI/lq7K4GKqxTFcxFI1zBN8tXIrrr//dcSYXdfPIrFb7zIfmrJgrh+UbFZpz2aItaTHPm5XRo7t
ukI6tHsSNlpzXjYYRUKZs6+58FmX2gF2JEPr9UDZU+rgo5jm/SwHf0vKaqH5uJnu98GU6UzRoPnN
lhT8xus19ML4l98f/T4MQ4CTc0x6UqCnmI6JotL75Pr7YOqfmZ63Viqy0gF/M0JuF73flgUElU1D
1fIYi+to4tLivcioGAqaL/GGI+K7zaKbRS+3cnW6KXn+rS6/pn4VXRhTRY/Er9ckhWUYni1Uo+RF
J0xQs5fTxRlMZ8lzTY1qChWn67Ld7EdU16GKvNFbnTXFSl5IOc09U1N6XaOkbo7lZZ3ceKOOoewR
4R+HaUGNLKRvwqOfM35duLiTfuYnS4Z2DLY+56TYKeTGuZpUQhMZ9pmmBH40LxPSiuCOU+LkrUyT
pfGJRU2yHPtFsW8e+6yPrD4oLzZx8oNermiBHArpMNPM5qrRQT8lptRXQ6SiY1KGrtSf4fvVBV5X
fo1lmOhS+NCNVoazO4qTGwt8nQik6LyNGU21Pa657Ws/4R6T0LByvRFW8zY37mXh7rWMMrkGfw6x
zi6sDo3y1Xbj91GeRm4/DObYbgrUmg2bPtnVJzvHujUmjXR1eKFlhVs8110x7ISW0nxF+4j6fFbX
yhbriQ3j0owJ0s0AWwRRTE45yqDiZVa9KFfOfRAyXrbhTR9ldbW/DpI8Q+E4LqKIpiFSr83vQgkN
057xvHXMFvYUw/y0Vr5q51QsFGM/dLP6uMjV0nUsqsbpY2tEbZbGhVA0RbYlPTLyIVnRcdV1ji5k
+DSagK5BqJvSiZ9kEHtzqKsXLOlEvr1POu33OEx9nU+3a7aPfSLJl7HCjcqyrE8H+YL0ri/jbmg8
mG3rukL0KEZ2rXkSaT6Vr25FgnqDtutok7yZrPi4D4bWFn1SubzGo05Oztt77e3azDV7P6oPeFDf
mIPia4b2d5gfUl0lX9ZTWc/fVJqWnZVDvA4Eb3RR1d5WwwohvJRfkjLCU+ZbN1XYQTz4mW6rZK0f
c31dB5rn5doPa/7CeLKcoU48V+hlzZah3WSy9kQbSSEgnjdRw7VVcRPzwzbwMJ1R6di53EuapOpC
Fn+eRpG2hKVVG60v7rMxbfCcZe2kUt0esg3wcvZCFGdubGx84TuZoLJRJObNcuRnWy3ugj2El0LP
MuDQqjK9m0f0FZ/ING39ys17eYz3uE6ydlinsl2CvZBMFXdlYZpj9rZZnTetqDdLDXwDHa66z1Ay
dohL1zIRY5MvC6M6XTuUZ6avQ1VRJnJ7Sg/yPUy654lgT3FYPE2HlLWk2B5MNdygVFxsLkg/lbIr
ItNXMVp1XnN1Xo5+d+Y4T/OsaUbYg2RStJrbz3k2RlqQYaLoIHThgC/jtnyvltE1aEAHTUJiujmZ
XMflFi8iKc/TYM4j2o+uTvVI1eizs2bxLiw7aYQVS1vYdkVb1SCzhi4mBOpRlCfmuKYDMbyRxO4N
8bjf4gyPcSSfKq4PGlWSPJXrr/NTea/n/Jqb2NSJbJPyjbEB/jZl0aw5bosSrs+cGWi18eNcWdN5
EVQni3xtKgJ1q6pls1v1ladAZvtzgGSmpUa2GWv2uJe5/VAaeYcr3zkpSbPUeOkWlPS/SlmPnH4I
eTl/Uh5+nPhcEgK0V+4b5XlRdtuyPEZ92FaL6xi3lCox3EUztXuVzZDn/ilNF3lKvNE3fvtWuOKF
SxShoYiKFhzCMsMiaVOXycaQeNLDQlfu9047eP2GT6jjrvS9VQCFKQnUHqu4tUBsn6V+KMZn5tz+
sA/1V6vWpV3j7LtjoULvfUaqL5IY12CVLJ1fET7lRx2bqq6+TDkZOub3jI5zmT0eq8wf53E/Yc2+
jHyuT8bsH+0+TS3a8E9ZAZkcfL0VddpPBIgMmMa3hy7HRmbF0a6VKi+TmYd2/ZkIh2+8Gujk2MnV
RXYZPOqUmi2NHOtXvaKF7m6boMdM5Bx0ttJCMHsa5CqaOQEE9sxcl2FwtxWx0EI+4nzOz6WZb7Ng
7+ocNoZPljRxvdR7ds4C2Zs1HfZvR3qH9/p4qfV8qYPHnfNJu5QrxGkR26001U1l9DUj8sdam2Ze
o/qCi40yI2ZaYn3nZIapSlbVRV7ray3Q0ZFqLF8rulhDqzicdY6vKl9XuggbGq+PW1MxcQL8C9RP
ks4FHBKzzHfV1Fjnv+hl/l6TemxqYPdp/QEv/YNG25MoxpESOT/iZKRSzqpf8yltNoLnxmSf1t+c
N0xnKbM2HMpBKhzf4xYFzcR4UgXqrWVNOeCnKuYPUVXZeVZp1giRCCoCeRiYOuuIus2HCQRDzZpK
bXVTI/UeTJfZoXyKoS5br/K7pN7v6lIsvXZL3biR9Dnz34KsgaXEl0MamlTTa+nWvRkxumyJ6x08
citKPNJhXh8zzRTN96FoZe13mprUn1hyUZ5ZqnnOARxGTivpRZsv+rM7fhzKT3RQ5f1hyXLaVD7S
ydtPeR5eQqi+KMM+6FzmlLjtuyuTqq/ivJxJeDGqOlUB12d0sBMfk0ZNfmyEhsheLs5DBnOkDM2z
uUVrWCkSNtIdFzUF0OeQTq4vjnzq9iykbVjd/WaG8wBvuVe1VL2IaztY0nmGTVMU6w2K8sVac18h
3LEhL2iaDbHDG7/FahiboHJ1k+HYjKR+1/51X/NP0G9OiMxlWxb+p8m3i40B4pXvJV1jXC7AnD8r
L/d+mNUN2uedJiW5I3q4ScRTBMx+XgHHNFrKVvH4nOX8eVpmRst0cO1YvEX11Xg3t5wBBm15CXG4
3w6FeR4nBRSXfpqZSKms1SXN5QBvY/ps04LqcttpOdTxoqZN0IMtdHTz0vs05tRaeowDvNss3kDf
N09M3GfFxQ5iui0N+r5n4nkpUXqaJQIlV/A7dtRHX4jyMXd47/bdQh22KIeSoq5p3Dm1wyVMyp5j
SXy/VwkIJyvCyRofqCi0pyybpqbad+pGfsmFJfSQNmtYjWyL0ky3fNi6ciOW5sMEW50CSA719MlK
/YSKfb8s2eMugMcXWHOxoOqEVXVPFjxBgS9uEpP/iHZr2PBLVRWbvwajKSv5eKpWgugAkjug2KI4
ZZ0Z1y+VHh7CBLGvGbUzQMwywqLDjPtUQy10aZQdkeQbRia/W4cmxj2nsyaxlfJBBfuSz8NAtyIJ
zTIUUMnBGoCO+e6T84GIaI1i5OS3jSrjsoakOICyS55Hli59sEd9Ssgy97GSplkW/FHYX1sKtbCs
ebMyc1ASXFuplVAhZt8kqnzQCeJNkMDEfl3uay+XJviF05znr4PaQoey/EFFqF61yG5sUnySJbpL
l/qNDftTNZmqKSVUCSxz2QnxNmVV0W68+FrgBCJnnAWA1dEMWdBXBbybLg0vojp7qc4DGhpr0olK
XOoetBlNBrzdQ3GMA5DjkNVtzd29VAhQ8DBNEn76g3/dudjpkGcvZAEP5FivftzfjJPmkhxngjA/
kb1gVKih6dzE9Q3bf0FJhjEVu3zz63hLZvKm2UiRB4mopR5a7S9+36eGJHaFbSIPeYZuKj9dMv1z
l+vxMUmAOdI8A0PrggYHxD2Xy2mR+q1gxd6J8nhMyhSBA1B02ZqsdCyQ7bNYnsoQC1pDfT98zlvD
4k4XzzFdWD22fOIXlPOpGdMtUEYyQcG0Ck0tAOGr2WqKCsE7EcXJudGdthAsGBrLU1IOnxTidTMR
3a1CPBtl3lHp33PQInhe8i7tcXV828Ka0nWqIOn3b9LXH/iS0S0R9/m0wTPIRVGkCWuS8lsFBJ/u
CFpYqNKGsOSLXON5xSAcZKUavNgPcGPApgkK2FqLL+m6d0aspMnCEtq0BshzWoy9c6G80e4rl7u6
zMNxzY4k7yCNFUhdYOjhthRV1Sl2VABFw70HLddMu/FUSd2aMUL3n8rmSNHYaOvGBkN1TzYQl6U8
JoiSXTUpEHZBzEbzsp5aHTynMZqP6aCmvpzzbsymovGjBwZk8f7Xn/kiCSfUByHoqIzoXfEVHEQI
18AbdxhDPQDJ4eNlTMcvOpHQXxN9I2tb0xp6rJEzXYMWQAyQDoAFnjrJfWvmCtL/10YKk3+ubzcT
YTOq0lIkQYHnbG1SYSYQ3QFKACppQvJvOAoJLC453bW5kj21cAvyU47ig+G9GeV7Al6ADcVEJ5Sz
dsTFY5ESTdXmaloWsaT5nF6A7V8mXZ3qgn0iqDy6QOqPCiCyQQszdNTsKbHQyAITTQGyqIEMf7Cx
/sESnjbxmWyk8VN2ZYcG3NhV2aRTPQCFrozyRMUGS0yoO6f5ppsVjEdojm8846zVOaoorqwH/Z+D
loc+MYQQzqyEfWN7Csmm64atjDX7gQ/w3SwochN2GmxZ9NEj3uMJVc1ejMOJraQzaE4pKc13ksOC
k5E/s18ZOWzr3BEz3YzMo9PBRrBPcmhI04sZ8IvcMnEKxN6aPXnb9xV6rPvGx9hyU5212+6WAjfi
uIMasvnkQ5GRlKZ8/ngMD6bEXZjdRNlG4LL9nHt2vwQGht3eM1Gjb0IAv/ZRHPtPQIsxsc/F5Ada
FyE2zEbUsJBSK2rSrgkCHXKz7LE/EGwgUP6nkKnriuNIa2iU0PUwnUp4d8uAZOugiEYGlY6DEpBW
8KbWR9bu7Cdw1XavyPFsHRvOUjBxnQlpbbJc/bKeV6Jvcww0L/UWziSLn5ANH9jKH1yN03Ysx3eD
8anUq6D7UTwX0r7gET9Na4MK/6IL/LCmJfXzTAMwRRXkDa7EB4cgWzag/nHOn+elFazSnZoZadlQ
3ZAAqjU2s5qgMUj2lYG6STwHqyrcFCpp+Ojes2UH1ZIqqLTzxWt/Jol7SH/lGtLvdlGfdQVaIgZQ
XJt7izrJ6JTlrgFV/uj8arqNuI+Lyj+x7ENS4oFinfxc3XFXDzWHWPS4gegJrZxn6LxLeBPRnKtY
Dc2WSZotyWtIUkerNQmQGeg7AFuzczNTvw5fbMkvh+cViGifUrfxx9W35VT+zDdxX2kBXlk2vI6I
PDJQnFybh1Lhn0kyf9C/1pzs7lOpp3b2UMjrlNOsynK6wptqqglL2BN9taq+ywnNwrj3G3Y/Mhwu
Enbx3qR3YeD5BU3mIgBTG7XUrF8UyfoqDUMDOriXhu99WMA4A38fFIgMxUiPuLXrwcFCnOp4PYAk
7S5pkR1dzt0Grr5LLkNCPnDQCsim0KWnl4Rl8SwBOSiPGYgOtjXlfPhLWGJNzWr6IRXpw6BMs1Vz
SRnWbeGYbWp+NCEfmkoCMtdigCydFzjv3drLmH3VRyroZoQ9CaOuuprHM88FuOnpesPKqCggNliY
cX+bXRnp5kVX60KBIwnavJzrBSyCCeg1BU13v2P7IvrM8AWEd5b3KccvdQFEk2xp2QQj760gqkFJ
/C5NSLoDwojyTWGagZTo681Qzi3uSRSf12mp22R9tkyitpxH+SGkVyhEZSfXRP52n85W62/azZ/I
onU/HvoHBtZtkidZjneZmWCn1cLb0W3hth6XH24cSIM5zk76CCO1SFR3DCAfWCu+hpmEC5skvscR
AsHWx+Mccbwh+9Amcz7dGSOoW4a5zQ/oIVBBZ1c/jKMAiQGjJlqhtDppU/JOomFvWMyO83KWc3D3
PDrw0jJER1+Vbe3Sc7rju9wLc8rkTzTquSVO4UYeYFQ6QEtYNwLT1m2wzDABT4PdTCLOm11/zFPP
2ohl2WcJN3TepscjIQwUSPi4jxUYDhkvYE4UOwbzjw5qXE2tgu+ZfW8HxVQTy820YSKhneviA8nn
8YYPqBmn6WqcOm6AkqF8HR6f1mr5zufww4Atc61Uca2MfJQqm+gWN9Mblhanqiz3jk3V96Ww3VrV
7EXV6L4a/PcA3s+N1fFoYC629mFPKFkXaI755qHco4nWyzrdWWCkMg9QBfX6OomD0S0PvgHhGG/X
en6fjkJ2DIErldegCDCriyYx8mlNMnxXCvDnwL7uxZTJEyzl7II0z/sCyR1KdOGb3e/TZHxhKuHX
2oRXN1l7u6gauHcwpsWhmNvKMYqSNH0Y9+NyhF9mJfZNmlHk8rVL83GncgGKQ9NW0ONAD9xW6qTy
iUDWVuHsKwu4P5IO77lvpgkfz4d+SLZRN1Nq/BNXaZcu+QXahG2L9DIqXFzU8nMZkv0WXt6P3U7m
NOkIwwySwMwuua3Sjd9U9RcEM5HTKgDxq8TGO78Wn/Yc6Qdi7hXKWwzCuSfzKU1hnDAPYut2DaOm
elzNNWwLZOiDraW7MsmgfhflLViza49qryFl7Y/KH8/DMT2bY7xzsfySQvcQ2H8RSShOdoc3WoEG
JS64U8nfrZvxk8n9J5DL7Mrqn1uEAWWYMC0MtwDAloZU7Nch8bo7+BxpEv0z1sMjWEf7CUohLRJX
f1Bbwvoi1h8ZUWOTa70/rTt/50KdHWiklhzQ4nehX3Y+guEFKZmR9VUJVJ9+TQtbvoei4yn5wkv9
MXPKPbBgViodtD90DF8GBoojFfgp7oeCIcu4wRAsx5Rx/tnAlKAfjs9DFDduABM1muqrz9DzOo3t
SFACbHewbvcFugOC8DWw4aCqo+HKPk0o3UEDzb/6xHbOa3xctv22cuBjymJKGlPvmI5svVZCjN2S
H2NTZeNd2I9zUQx1V5vVNlxH0cmK1W02x7MWRW+cHdpF7vd7HiEn7X1xTTDhdGJ2gRAEzZlX1a25
EzCWeF5xRUkFFnj5S02OIrRxMLipi6pu5nF9xwk85ziZXm8Ta8sU3y0ZuKFbHd/mVVPh6/GMmL5R
xH7BO6rpzsBfmcteJ6KAmriOZ+zLx2I/NAyXcGzzbCphkJclzSSAykclaI2aOOiCVstB55T9ZDqb
uwpmdpnHB/h14p7F+Q3E1Xia+NBXJXkNJkcwndE5WIm+nQY+XarlXe7b1CacCxBgxEEO4uq+YI/L
jPBtatWzECDwxIEgPaftoSb+2xCmZluPtDmS+rOdt1c97uOtgGl3SyaYduZa9Ah2a5vtAnMPA+aO
Szfwy/WDANnc2ZWd6rFMW+Qk3ZA7LqbQmm4b0N+Ow8eq+CbGeM9nLHsYv/lrVuCZQivJhbJ9RY68
QWlRnocZxtJoXfskDPvFRaNaafQHn/AX4/czwQemYCzKdjNQBGawZyb/y7ePtaByHXEvGIzry6BE
+1WDVf153DB8e/Xdkm6k434e7ufU7DfO4XZalKfjXkKn323HhL6ds31tI9frZbQ2a3O+P+9iKC/i
o5MidpMd4fcF0HzDIEh6l44eClWSPx0T6cqDfBISr+fAl7y16ZjS5NCnPE9hcpPyN8CG2Lqa6yav
0JOwbG052M2UZ0AgZtMg4ar5WSQ7wH1BbLNHv8BYv5B00eLHgFXWKJc8O+kq2JdqeKyE3Lt6y8Bs
nAoQpk9xxuVD5CZvVKyeixm6AeHxHoMghKLtmw1X1RVX+ZvaAdRDqHXL8nz4LNzD4n8yYPOnmCty
vyaxU4g5eGxND5Gqxucewu1JV+ED2g57dgxsuX1A64NPs+/zcciOi+Rh9ZtvgPhvkwza8ybdeGeN
OJdWtSne7ctSxiYbZH7aVfagpDgteXUrtxHsbfIuxte9Epc5hWwy2KJuMGlXaXwedmBAn+34dORq
oVBpAf6nuTplY9GNWJDW6aluMV7lTZ1mvf88RfNTLR4Q2clGLugrKbT6gcr5WsydPxZ9N43VRHfk
T1XM7GlJoLyYRd7EOWtNEsY+FhWIIgbovR8UdqqGBGB0ht+gaZKYlu2ma3CkeULlvj9rBuXHBUaH
IqzNscLvSXA0fK+OSTTuf1Hypctx48yWrzIvwDvcQBARE/dHVbH2RYtlyfrD8NZYuO8En34OUf5U
stzTfSeiA00kkpSlKgKZ55zM3nFXpZpOidUAhtcsWUvdH0nAxVqN2bHrkm4RInEAvTHWK82tXVp2
/cFJpk3XkeTYjS913jQ7G7HRsrVkNAbCPiZZwZdZBlyvLDq+Kv2wPQy9JZCSUnxS2noFZOzvh2y6
D4ZEr/ph+oZow1rU9de0C9SyHWZWKA/23JZ8zruHlTv6m8RXOPy0k917c3wTtNBzNLWMykHRcwC4
PNY48FTvpZcxnigwhnZT+ZGbBFtwa99V3RYRrR21VLEFSAzphxNPfMlCd08bfzf4YILx45t1macP
spnupj7pL50FkMKn+DhVNX0DXXmiJFU/J2rvkOPhMOORFvgtEOA0D1qLo102q5IQ+k01EAF0YbIL
7IKfid/h7JvGOWV0IpV4axtQ0QmnxgJcW3sJghofn4NXOqlOtcTPdLFXNHa4AkhAFpnbFXeuAHRC
peVFaRXKbR+XW7DuII1doNr5GGfAeZqV5eRfmMovpMiKVePWIF/UMR2d5JHa+0mO6dEMlqWyI6Ex
MoveXYkS34UGGg4EsQ1YySRd+QwIQS5Vt68LJPMycyWYo7A4TDReuint17QMXmVBwd2KybtjdoVd
E7wiVANgIprKPrQjeeFtfmCp6FdK8EtOVPacpfisW5DveSD7BW8JdCQz0+mAr3L7wH1K2r2nLzUo
wj0LEXBpFibYmZsRTy7yQxcECyarT16nadSUzFoBqcs6trcagF4hcTcVCbzl0BftUg7WEuoTuvBo
Mt4l7rT0xlYvSTFegjAtNkljrSfmDVGFMBBB3M8xn8BbAsccuq6PPAb2ICh5swgDUkSlM8WR0AhQ
aiBEvjMcoEuZNizPNtzt1Zlb4UNiZ0Ctp95CmMwA3LU+wK+ghbpn7Ie1nJnDQi6aMtFRF7g71sTV
2Qw2VZGUJOqJJ3d+6WuA/sLelCO2WWByPnRhqn4WiKgC3ecbOwaKUwlv0eVhfO7sxrsb0849inHY
Jx4gV68XyE/jdliEdNpNxGNHL0MqkOf1He+rOVjeFwFip7EFA6L5Nsxzd+1AT6D5dGhV+plXhBxd
IfkGTHu6EHb6NSR+FWVpmYDb4XoVa+au3EE9FyA2dZrYUdW7x3HExlSU1c76rHxoN0or69fAnYet
bHC4u16Ml2zqxSZ1RjBvZXzHR0TefOhD0ND99OClbbh0Ju/Iu4Q+smz6Hi5Y5/qfSw9hbWkt7bwc
FjrosqNqw30X4PPxEraRQZbtfUnvOHKE2g2riHlZtbSq1NqSsfzLS+QPWtnhurKDJipp7UdEagoE
xccrMBXlZsK3qXDJtzRjENpkCigm5Ge2RY9NDSlKzukuTIIvuZRAl1p26rKJPyoQjyrPlgiLsTOm
T5XTDGeIv1xVRC7hFzAhyOjycIfcH6cMNn7QsFE98XyJgwRgYaHXBXXHZZOpbeniQ2+QLSzSHoSa
rHFLx8O1OwbrduJ3HQgywHe6sTZNBXlgnoHgqPJzPQQa2WZz4JO7jgEWLjq7F6taAEMp29pHULdK
vdDdWJqma7cb8S/1gb5legcaEGQ1wgMLzO66Lh64jKc1k9Lf2nnnrCydfwnCT54Dasjuk2OREvA1
OdAN4OpM7YiXZ69Z6iLbBgbEWv2AlD/etQpsjMMgcKhjd1nGdf1AQxu5UrMD2sJXjhrwN3PJfigY
oHjQEciRO8S3tr5MImULld4XTY5MaRR7ATnfhvkeEO6h6cGCIukNoPcLx8UUOOEyVbZeOWn7JUhC
a2sTxA+dtC4VGdpFTLDvThlgMzsMosIvxac+GOgyLKd7f2xk5HkxVJhFby060iB0m9gh62S8nSHv
sVRyI1v/B9PI7VOWb/uhcDa5X+8hVtN7lTufE0elayTwes/mwVz5dqf3bSBqqBztvlmMMQhTZ2xW
CYeExQxGjQFpQj8tU3sECS2gMao9lQGFgkppj4wDhI8sELAK5FNQh+VtlS6BRoMXwpJZN0MzVnzd
WuET/umgfBU+0T0bc0CfTnMn5pkxccDRVc+GrZqlbdKHcCilxdpPJ5BU2DMAxCftGlFnNBVshU25
2U/zAE0hBCCK2MjDPGR8uuv3QLi76/A5bfFLh7P6LLfUJ1p37Vr1wXQ1MeYMS6NG/d9XhfJvItzv
RalrycUvifLb9L8/FRn++z/zPTfjrHG+zU7/EUf/o9fmZzELkZuPTr89GYrgX/+6WT/92+QPMfV7
pfP/dPE3LfX3ooPiF9JsLov8vSza9f13st35X/Kbkvopl+3PH//rsf3a/mz+uO+XmDoIIKa2PQiq
feY6IX1TUzvUhS7ap5BGEpe5LIBi+peYmjr/5RGfArJxQ5Aob0pqJ/wv5rmA2SHOppCQuPT/S0nt
4Ld5J6X2gxBPtyGi9lwcjdiKPkiMUwdJjzMk5GflFSeS297TWKUIUcXENs4cGABsdFfZVLONWbVn
PZVZdevcu66mKc6B/+e9N+e/u9dhXyUvxIr3ZXUwQ5imoIduczbq6kDn4YMNLBo4p6vRao5B3o5b
7k/18TakJXs/lX5mHUBAsYp5zxx81NELGMdZhWmlgR4NgPY2blD5zy5tfyQ5tD18nBAtiqiA8Bji
hEG/EgT0eeuw556Pa8JUC1jLppMPkccUH7Su4oO5CkoWH/KYB/XiNk9ix9v3UN8k2uaRT2NQfth+
+CocJucwpg4F6emHzsHMRdBdrCK2v5WJVFut/PyoJlEc03kQ8QhAxAYq8WHBTM0QyLo4JiWSjYW5
LLeMD8nRrKUjoGEuRhVxrvs1iPjwrJq6X/MyDs9ivppASC1qZEurEmBu4zWfEXBad21aJJvEEsVi
RKIK/QaG2EowUBDmpMwhKGgH3pXgUYNsVVacbby2PTu8nc68tPxHp5AN4s6Yr+uxJo+Cl8OJlw30
oVm8QqpMemASqtmPQHYC0jx0dto+4Pfot4gC5NVmFuZ3BYGp4jszDSaXP/zTTeZBKem3HrDs3TB6
RQUZWKcPAwjjd4OxlS4dP9pwRjz9+syBv2rVbxGSppfak+Ixji2yafzAWdZ+IB7HRoMpHsBaKndA
XpS03sFxXOzgdOi3oVPJMxkB+uThVDy4I9AeYiXiOQFXvBhGxEJlXtmIjMYU3G6jPpur9O2qGQCC
GNvtinquu1WpCCInreXSAZi8YeD9xNLMh7wnG54xvu0d3a36SVQLqxnEI4WOdTvVfbVFVBg+lE1f
g+PO1A9EtlFbiey1jZF6Cd+SJ9K68RH6An8VtzpeFx3CpqyMOWBcGyIXfOmLdZm6xVloUZxtWhdn
PQ8VHchiZHUJCgELdahnifG8YglkW2FVfqfdeAIR8eqqbBDQ41XWfp7med+DyKaTBal98YrXE7/Q
27RGWHDfTDvHm7LDRFocln7iOwcUhoBgaZOijbxhQsY2G6/rqnG+Qc8mtjQjMiqgjV52vaXCDbG+
W202nhIae+cM/F6oaDp97lMQR3YleZgDzgai5RAgxZwk+o5NZLwOub/CHfK9hY/hoqjqaRP7cB3T
cTn6rt6klMv7Ii7cBcT72Xc58O2ouvGZQEFCc1BE8z5iBux68YHM+4iZZmYzuc3xAV7iKYewCzn2
EdhCdhK1T1c4bibAs/YxaNzgh5DToz8R+ZyFbIhsEqtjMUEgJxn75drn01H5WfH87ij8mwoWx/E+
nC4MYnWfoVCIBQEOLHs+fd4V6kCDKTtQquHPJJDpTrIE4jyXyXJvhOlt4hqxHjTqH+cfXd/N/7j8
eG+DUpSl1Y5+BHrGfuoq/lARPV4y4GtPBTijrMmWcQH4GfCwdzaDE0w+9rAsOeZpe7VnboFMz6yG
8x2jVceR8bvd9nbHzU5ciG8W5o5//xlVXp+qfMgfdVgniwYE8r2E5vgYB0JBWduWX8E1gI7z+OeM
WUhRwzhb8zosv/aHVvLka5MVzRq0UbgN0qT5DMZ1lykw11P7OPIph6SmJQ+Z6E5c0+5FEyKgBgNv
71BII/Me6EFWN+KSkYZva06dpVM7GeqitHjt40YvM9sej30e6scsqe4ARIvXJhxFZGdTvKskyZ+n
zobwD/aOKbrWrXI3cZaIV6e9DOB4XmKdW9u+Q9pnzLz3kaSU8okzYFQtZBwryIvkq+eq1b98+8Lf
y6f8gEFwgx3P98K5TAxfxd+/fZPywiawA/lDOQnS0CWOLmUn0ytQpwCiChcxQxl7D90U4igv9Kud
smBp8bY5To32HgS3njVe2LUzgLvWaZwcayi7j1lZ/7oyNivM7pIc0tQPduM7oiatgaoO996WVVDd
1V6Nv/jfPM7Y7EZtStHdU+IX0dh1w9FuM3JM6lBFWTHxlzZQFzq/3BBP3VWBbz8bV1f4v1z7CQDD
m2tBU/oDUrU7iISd5wBqlcgpnTlTbTkSXsu3gKzfQTm6wyu5HpSvOCqL1NpOfYi1eSd+Xf2++tHP
GiUUagXu+N0P4Kizd2soEMKc2UdLT+8HVjo75QU11Ge/2W++SVzaRzMFIHRsxyzeykTrGSj983HG
Bnz34g6oajG3mgcb+8fbMmY/WIk7rCBLWsdTqj/h8FRLJ3Tql0C30E204fCNl+1pSrgAJJ+0oM4h
3VhkIIVbwuoHR2ZAEUn+5KhRXQAkuE9vs4lx7wlU+5PbZ+rizLN5zcxcnFQ3z//RfdP8E96ecvt5
HD/BzN7Wbj9vXrvN3v5lJE/pLillBxGJFKcQUqDlSNxilVGfn4zNXN2GxCzw1F8G0CJe/f7OWYxx
vP3nNxnVob8lKcidvDlNcl0Cfir06IcXuex0QfHtDX9YHHp3CyRL5UYm/wAqAADO+mQmSbIdSGl9
KkFYPkr9tc/oIYbY7gSgF/HE2xSEOuIJNcTXVSZpfc+ArNnYqchUuUfPT/m2KW33SOYrb7aZK2O7
raLWFIjQm5+5GsAROfkkjwNliF59F8RQVTeXZOK/BrNQdAz1cG824zJhe16ahZJAwQL5Ce5zZqN5
jPE2jgwFlIt//htT+uff2PND5ICB47M5sfx9sxyFtFxRe9YPqezHdqrD+5AqdWoSSGDMromw63uX
e+E9wkt5qt7sIezNm72HyhqaQ1fPYdr3kUr2zt/YPU6/p/FXWbMH1qZTt8AG6hzjt1f5ejXb7Kmp
IiUDf8FEY8Nx3iDMshnMG22ujCMiEH8ReD6eaIzXh4cOpBjVJOyVVSDxqNKkhASQ5ZAGIvHICgiq
he3JlZnaUKDft2DQzKyYPbwYFVdyzIqDJK8TYMQw1uSQVm1zGdyhXLYoyP1e4SNScTC+ZkhFoptH
QH7EZN/0qOClMzzcOgG+eLd56f1LxBX8+SlSJIcokGbQZ7nI6X//FDnppWWPwvtBcugTGimdY/c2
oKAHf0UzB92J6LDkkddKYE2zizFVOV6vVPYeKjCIf7Zk4p+TJoWGUjQnH2KVszsPxi4h3YqYdvzl
hwWzOqJOp63BX7QdlGy7YpI0Pdtgy1fSzV6qUTo7UpDm0oxdc/Hmq9le+IFG1cTsmyg/ufhdcuj9
3n2a3ILdUSohESy9Jw9ym7t5DcDyuzVQN+6T7w+fiiLVUeFa1a4ZoHw0V2rQv67St6vb6u2KD1Qd
ErepN//8hoV/7GLERWE+IaAtAmxlpqr9XTDcBtJWOsljFObnK8ehQbHopgo5i43EBXhqdjDTioAf
IrWaVsWE8k0gmVj+4KhCQeny6m6cxtnJeN7czSPN1DwyLMkldb1sLVWrz3LW0C/aOO3O5cFYpsHT
58SYaYm6eD7Y4yLFK+gubuvAsboFpeBqJ0fq83X511Mc5NUgFDMSFTwq67BrkUN29dFRBSS05tIM
0JXFh4xHZgL4uT6+c7656XlF2CFDVXkkyxKPM6brJZBmbKzUi9dxkxanJs/1ukQUs6BAI07GZgaC
XAu68NknHKDusHW9C0QrftlujgIY+vUJxsZKwvb//AVwvD++AV5Iw8APSGgz4IH+h74Fgoo4Vdqu
fyRtPkFqS0u2roW2TtBI34Fo7ndmdjVRUKULKBL0inshCveu89nbrKtE6v2Akhudh9bJywTpwe8X
7x5jFoyvRHsBsOIzLF/WIGOLyfpC3PyhKGuHL4CQ6Zbi/xx0lptXr0Nc8mXa5vajLaYxylEbDeLe
VjsX6pxdGAgP9HXiRs6g6kfwWwokt+Cv8xNFQu35iX7Mk4cQbRo2vlV6i3aosu++bW8qiHReZJ/F
KEakw95Jg/jOeKR1MJxTpdSiNfvVvD+Nfmcfqdm0hkqXC+LxdN29rdwcC5SWrjze58t88Jp7NhbQ
BI/i0a+YeHSHzl1JFkKIOdvePNqxSlbOGD9UM4BAJpGj8CSWK/BA9b2xyZRm64oh+KcGcuBv8xyp
+r1xNDYLJaeryVHNvVm4PSszyEUOURRKGtq9X4moasP83PERgMh8Rd0MEleSkwMqwqIPduNhFuc7
jevtJjLfWc93vj3WeBi7cQPhfn2sMX24/ffHQhb9L0Gb439I/qlNUEGD9Av5P76g3tyS5H3yz9mk
UGDQWt8S1N23wC68hVWH1copuhFqJJwst7Mk7Nl4Dl+NQeYlXM2ZojNUIqEQ95e/sZk7JzmN5/47
vkjzU2/P+v351x8qFf2LYstLxqy5z+ahpw/C9qu7a+Q3h39IwW8WHmbJXamOfucuR+xC90mbQsFp
gT9r/MLf8JiRx3wK1CGo3GphVkdnJI/zDX6Mr4ExAXHFDcMEIVKTb0yEarGkW+GEKLZmyjOUcbqp
U2ztGUwX8X9WDfJ+WzXYulm1Z+cP9zqQ5DwV2ZDtpnL8K9ZudocCjPw6WLz/MZWJM9dk5HdmEWK7
fqfc+q/MafK71IYabmSuh98kK/JurTwUdM9RjepREKpdTS6VtrsDbQh6VzQxf22otaxj4b1ME7pi
8KrYxGMnVthbxCMaL4hHJxkjxlvrYkyjHAsEWaVARbfCFtcNbsTaLl8LS/Yori/YpUL3mAudr0qC
Ci6gKenutjAmzD9V1rQ0bje7eUjX5v27BWCF08IDeZyeZQxdcV9XQDcSxOSqLEAqB99btCV50X2R
rylqZzdBWeqXuCsuQRcOD4kQ//IeUHA47xkWSPY82/dtHxJV0DZe8AED64Y4rG0UIH4bayD9IH1H
9LkIIIg9IU67L0gWl0va+n9BO8AOk7L7R8C2zTaBJHRppmboy08B6PwHM3ElvjdQb8VrMxVzVTtX
5N7MujjvH3sZ/5WkVXdwe6s8A1v1rziX1lZUDIN1MBjWFatKQybWok+T5c3PMygW6+KoYmQFUb0J
wjLUNEHAntrQsyHSQtnT+ynTLFu1tFyD9iInLy0eDbhvBlT4QgBRl2DwEVSjbmmEfpsGEHXNbICq
g5t/4Whv2SMa3ftqRNXJfJUFY/ip0vVxmHEaY/d14qNtTBx+asPyo90bbJyGStbLwbF5/C+RnENm
VgwhI/oUzQ2IfHym0ICi2DJgoe/5wDd/39rCykVlRRMU3xo9QFMTx6h8zbqzGnUCGUYuxhMacown
c4U+Mc0uqJszco2G7I3zPM2GWKGi0HtI7ZSi+FRm25IxsW+tYS5enqAGzbPxEXHU3A1AZl9pNh6S
rkQnhjoNUW2fuD+ohlIqt8nZBSZ4AoifA+EKNXglHEjVZIcodUp1fpejgpxRCCWyGPWhvZvIny6Y
zVWuRbac5kDrNgQClebhPNxsPSQ5tjOixh/9nyKG0719KPoAnUjqbeaO3rOnBPo2lNBbEzRqeG6D
8Bi7rHzoUj08oBL9gC0w+VzSC6VTcsQ/JTmaKzOEU60bqMjaQ9GkztbYataDIXK5vbmmdCCePqUl
VKW3JNDkjbepSfpMTvjma0zGI0DrhBiFM7um5PpwG6Cv14cszbZZ1rpbz+MlWoC8uVznVOArGsTT
jqjBv0zBgJLtrDp588yYULNdHex2PJkZ9phf9h5dhNZa2cPyZjMu4HBenU43mwEYb/1NeXYeDaj5
23l5gPSr1PxL5uXeEtilPhQ6y58ddD0y9iKO0WIJRQQRkDnxxSsaYFGBwy5+lgf3jo9Cm9lOkLyv
EzbGm9yiOUgkLVA2GVejow/9OASPuVfIp7ZYG+DJbxwzMfiRL0Ixr5hJOrvx/p0bh5xBMRH9c2wM
8e4frxT2RuoGNHQROQTB/Mq9y45Gb8hLlk/et0zgfaG+HR7NYIWTWlcaPbxuNl+0GoWLAMKvPnma
QgMJ6vHtLuP7YWr8ia3RZSjDr0Sr9lFYE9QkPQMwOg+aoMwBjW7ON1MgG3uh0U9nW7mFf3UTXpCs
A7sJl8bmDYmDRhusWtsMlSXl2GQ7lDiyT1Vg2VGAjldrMy0nv94mLYpWzVTpHHxgUbZQmsEZjaSc
Sw8duZlBHF184uR6o7GgymQbKwWdFZPflY3C9SwA6Nz5EJoaCkzP8ecHmz3bkt/9bjYLGmQ0mpm5
tg/3dV6oD2Rwk8Vk8S9dkiWfm763IscVOFI0j08BBDarlCT2F3viO9vpgh+/uyYobTz4syup+n4F
7eewCWtBwbz04hzOA2rii6Nti6WQqTgHpILk0aya+RCOZ8T6/s6q3dReGBvriTjXaHGx9ITOo3f3
oUEO3aSoujhWQqQXb2pfJ8rszypAmOZnAG7MtC6hG6aJQIeJeRUSOyiRwiHeXJ3TGIUSaV9Db4lV
blUvlIjuEvDa+SySBs0byM8u7kAmoj3eoyaVPJWB82JOMWMCN3dAeiMvtGD0yBP/wdcFeE4Tj6MQ
wUahHBDBW6B+i8rNqlsBFvwQrltoNrcbHRnu2RRj92k7rfaV9HdiRIst5Yag3OfqtnngWdmAMMTV
hKo87HZsdTOZK+NmPMzUDHZLUYYG3dIGrDsKIngXbtyYelFRSPkSFOjwIicN0fLA489MXwRavbzY
MYkPU5znSzN1GVrmUTT92plpAQlqnzsxGieoL3ETfE0cTdFCLR73DJVYT61ID3Xa61djl7MdDfL+
1k6Bqe+hwJ0gggIdOgYsiczUcKKGDTULN9r0ZuumdltO9s5qbO8U26JY4/CDEn+e3gb2NkWpVbYg
FWrgzSpH6ovGO/NyjaLZ0yR3cVl5J4UiiIiPfh55kxeeRmRhkFIOFbrAoBOFRGe9Qw98+alEEZkz
yuoLmsz4G+Wm7bqZ7PJL5foniZP9MfQFu94+zW4fbs/QP8XYESrNskl1lFVovZM/eEUJ+XVGvb2R
PyAScC7N5OBzgGhC57RdEiiH0cCLJxfaPckxpiEk/AgTBMjG1YhGTlGvQGAZGwkcMBj0iXXFb245
eUlQGVxAFG+xe1RdoZtGWiwdllurxEUdMvE68WizKp4Xq1n7EPfB5Z9PCIfMCPT7oMsFYAWJFNpH
ooKKIKv8/YSgmZVXfd6Xr2Xs98sM8dcB1VsoAfCkg/F6HcSEHHpa2ktXBP6SmKWrg1m6DjVBHdgg
UUvRiGrTZ3l6pRPKeRriuxmZlCsugnJTWE0amYQs6ItfqwodD+8ZXlWjXzB6BnPVNd1TTTu5u9lv
UojhP4vG32gibm7MHp7U1DwU0HJPeSKfEjVGFN3xXlwnxTslM0iuea1f2ABhJQPGe07YcHWzoEw8
ZSNahJmAB9GFjUaHjrzyY8Z2i4Q+oO035w/h1Ifp7ck4pyBZn+H620PdsT+iBDq8oEHG2fCSmRzu
HSsZnv25YNFXaXuESpIdLa5FNOvgX9CH6Cwb0DSdAYhz9IR4iHGWLhwUal18gth3cO09Tm394jUk
2zYaTRnM1LihhdJwLJ0ejQ9jXQHWHrO723eZ6+ypL1HLev0ye0E5br0MOa5xMUM7f/FFUDx1Q2Hv
b/abr3nm9aWxSHF9noJed9lMUI0iSU0egESjP1BDUH7PCCr85sHN5CuKb/TBzOLBCe/i5MVMzD2C
xihnbtHX8Gb78BwULNn/EmKRWTX44QXyXAZUBiIjbwahP2Qt6EnZZFApl6+tcLM9UGhxQncCfoJQ
KVsmSD5WpCF5szLGv1s2C21JvjSNXx5MotmySxfw/sFMkrpuVi7acmzM1Bo752TH48M1yU0S+2dV
UH7s65BstUMk6v9HMqwUQ82KV5XFaqh1sK1U9yyR+kSFFBDwTBO7EH9wIBmfvOcw99Xe2IIZLlDa
Ak+E7lVmNmm/m7V20DYNfYkdsCgadOOImX8figkthZAZo6ojX9tJICKTLcdFJ+5BZC+Dgg+PxqP2
U9Bw6KSxM9OKBuF+mIEeM3W8WcKdyGGT+lN+LNF6rkW0dA5Krc9T1QJVRze7IeKd1aLDWZejC9G8
1Fj2KytDf6sZn5acc7EtdN6vUGvtPAgKffUEcOeBo28JqsJxpWZbEYfoDmXCdpo4DGekBJWeijsi
XNAm8wBFenMxdiR9d2Y2STsCj80O6ClF7yar/2K2jqbg07pHZcAGzQb4oWtVgBrZ+L5Nx+ZkJGut
myc7wVCvGcxbuhmsLL5PEtqczOzmYSRv5q63ZxgPyVGK4OGNX9z2RbPZuU6D8tf4xwezmdLeFSdA
VWZy2zLN/mjW4u7HbbM0V5V/6puwRns6HFZlqJKjB8Z1j7wRYhhFhhMaGEEsE6Yj8D4h8Ucl6nMn
0PYwa6via5W1dyz147+C9luf6wAqCKeMCigIfzSt84oWr/kXngR8mQPv3pcuEmrX8ugJravoSdGW
niRpil3uJPdhkqOLkZhtZiEPHwOBGLC3rTkBH7la5r2LOr43aG7MUfbI+hO+BfchF/73t4uUq6tF
/ediXmoderFEnxwCOw1PkId3aKmFZhnQzluoPp6NzJlbKaHpRbnOByrvpSJkX9qjRIFCa6PXq09Q
YW+jKaEJDrD71PdKX1Ir3FQQsR1v+x/FX2ONeC9bXre+vnloRWihOBUySzQPSj/B/8WJ/e4b2v+g
SaQDrJ/4rNlTu/Qi9KqoXmnWLIxH0Tly1dZ1csq6DjVjc1evpKLuzgoLHLohIwf0rg0O9TyY6W2o
K3szeKnY3UxdkAwbD/L16bNTN90G9E4E8E2c0QLIvxvBst6FFholOONENz31LbRvDNHcUVSBvTTL
/uwoR6GQeXAQmZXahBKFD17vsY1K62nvZHl+TJMWpYNOjS+P7/vLhsT0uaLkO3oR5T/LxFtQBhkf
Gi3prVXV47fEgpbC7Zp4pQGKL8K+qB8LdJZDL5bgPm3C6rFQnYwg9k/QgAGLnmzpJbbY2iwaE3fQ
dawFILkzU8tOhwPhBAn+kLQlcJr0KVVeekI3qRz1btDjrqvGziKUgGcHkYJKtP0AjKG5NEYzJPPy
9cp2ydzWFlTjzcdMsd0Gm9AfrX0SC5cuRlT774VUL2OBXk5xlbFLP19VrkQlEOrkI7OA6nF0rEF9
/QLZC10mscS2Eo76xXVBnIz0uezd+MDHslnmgHiqzFfT5wldSPHFddWDGbj1hC518Z0F0PmhJfl4
cHT9elv3aj+MhnJ0V8bm2s3XsBgVAgUKgdkm1RK8IC+/tgQN31jgFkc52Ojk6ehhiW8KCqT/9Cg5
CkOH0n/xkJ49cOCfKPtyn8xMEf5uNq8h0gDlPHsWjhXdZvOaDoLkZwYQ95AWnbrroJm7vm9VCtB/
BBJ6DdeN8Dhv+kPsQ7AXl9lZt471mYQNWo1N/afYavoH28l3aVpYn/2cjMfKSx10aoSXKge6QbFx
GZnVVIlmhdYDUBeXEIL8X8rOazlyXNu2X8QIepCv6b1SKV8vjFIZeu/59WcQqm5VV++7d9yHZhAg
mKWWkiCw1ppjyo/W8yS5ak372+agQ423rTzANPKJj3wj3Tbg5AAOOcZpmPRbm4op4S8TJmu0IwMJ
Pae+yQPpsguwNmvdePWdJYsqqpp8MIRtgvfz4u+jMxmtfNvpZNI8P+IVZivszdBwX6HWZpTCKv1d
FOxlz2f359BAs9KrvJCk2jAPVYXibrsCbcQuzFUdXrMBT8y2kx81xWXQKn6IFJ6NZjfNk5W4lOxD
Xj8NhaYdhQKOG+GTjpxsLkAxkvDg2lP3pPqiOnS+81u/OSAPy6f8PfVT48bLZ6kmhvsoIy05qEY3
7IubbEWeeNU6z/uIy+gEQZddW0KxnIM2nd+4KIRBqspmaNgNUnyhr+Sn2WM1HoSuQBp1kN91Wh4R
0nRJFXqVdVJNMiuV0GzQAE3wzrN3D4vJfzINXmAFCB64Lnl5HucMF7vpbV0pKOkS8MdMwe0DOlpl
2wYjKNnQ7m7J5ECSmodEMdEWqkC+JL3CX6QLKF7T0+5/xMDN/7CYFKoQmmOYfH0M7Y/dmEFdp4/Q
LPkyYwXsrmyvsHPrW9zo8aGo43JBDU1zk32FqOFilkm7lU15YYJ+9cddg6LtxhwS/INlg+iDNzu4
KTi39vOE1DpSZNXX10SjyAgLo6mP8uClVrnJLfXrpCj1Ec3gAIJS6PVRnQ9yiGyaGaSyjyufN/92
j/ycYaze/sfuVeb2899SBrrgPYT6hzpoKlP/9fuqK7UO+tTo3/QuSzepD93FmNcT2nyQZ0DLeK2H
anOrQhHtZV84Lyr60uICeYB6KxR4LrKzjUPnnAIRO8WdYAuU+2xGbe3uj7MOhudH3/D32f//uF6v
oL3501bmKS0KgheBSWBNbotl0zej+CgTk7IZm0P0W1Ne/Rz8eW8DTh0Uyj8Gfzb9uuIfShRvqQ6a
ODl5nt85Y7xL50S+PBCvN5YpPhFbArDBQzK52Z0tDIB3avlexaMCHz1rADJ0+q6I2UQGjhmzLzCM
RTR09vfYA0k3Vt/tuFVgjA2weTSmZBvU08IZkuzVH5nylWDQtrIJ2e9RyUV2n+kk46gcuxjIXV9D
QOO7QGmRGshmNM1GEt547qNufIb4ir4xe+2TDNyoCQNYfhZKg3CVO2p9kFdHU1m6QVZRMKoObCf4
CeSHqSlsD/kTfDRN9zF3uuy+dbPyVnfWJfVRylsWIMSW8kgQXaC3kQt71zCaa2TjMnzn4XiDqGs8
GGpk7O1QCza1FVVfHPGuNCJ4/+NGr9Ve/vv3X7fnbP/v338DQhHQb7xEdFU3HVkb81t8fzKYNRXX
Tp/tgbXIs6k55qYOInvcQJMGFOEdFdvwjkFX3ge+b25lS/aTWcNZ4LONmobIO2Vgu7430/1oQ8bJ
AjNPl0JvtYXwABMbnTXcytIurjmkC79KxpvsyvKh23RK1gCmY4S8YOrug10h45ZdAnHOqQ7gws0D
5GHwtAJxF1EVsADYQujolsRUw6FqvWk9RJTxscgMlpUKq9+iGOFlCKlKcNLxiUo6f19GsIiDrrOa
uRoGOokpnJV8iD8eefkoh02+Nc3q6LeqvrB4LW0jd6rvTJJeH4ciNvWFiZ/AbxeCeYi8Q8x3yMFZ
Yb9rhmcvC7dAH9f5LckpNy7h8Px1Vskrsk2iF5oF8PlvQ+FS8D0PVAb10qj29Y84gGx+9oVgwili
OskeKFL++TNk0Oh+SZbNg6OB8coBBYjy7EfeF5O5/0622uYuMXPEs7qX3qsiuCPtpDzrbTAcVdUM
lxgTKM+IlMKtTai17qmcvCHAyW7M1dF9zR8EzbL1oEQcyqDPFxAOy6PsSwt3C65s3HpR0R0VT2mP
iKw7iAg6OKrPtjz7HOPMo2WTbd8lIMisd9qw+9jEBQQvDoFXPMkyClk4Ic/MoEWbm7tUmo8Fmz2f
UPLnOAsm4aJWoonlgWbeQQyzlnbFCsqYm/KgNr51l5nF/VxtehgrKxTw9WLvXHXQeP45LCqbESTs
rI5TJ888xnUV3MlDNlTxBZSabBANJOxMZPk5b3VYw1OfApOcx4pwTj6ZGmHbuenyZTo6TXRmxolu
Qy2AIvbJVbYKO07JX4TzbBTd5CEFFr+Z0FexvPirD103a/kCJlLcBeesGr/XXmc8xXbhyNZMUH+K
lOm3Fjm3j1ad6nAnYu+3ax2iqBWh13TlF4iZrQB9szxr+gHPgr/70GHOqFXon2GL0YuwnOJg5JpH
uk20WQIycT7XTHSKaQS0WJDz3jvlOO6HtE1OuuOhx1NGGA4gUdYKqc5bnhbhCjBk85RZJZh/2GZv
Qxf+iNhPfrMyja/z0KAAmDEhXciWoq6qhYj91Efe0Z7SUnHe7aD+CW/Iec3cHIhsoaVPOSqxFc4Y
5v+I5oHX/eeE6hhUVLF5ZFJlMuXyH+VVse0FWV/W4iloPHUhX70QYMtl0kfJQYav8Qsol4UKcEi+
euXVNKx/XVW15NfVz3vlVd0a9q2eF/f/6X75cfKGQKfC2KoqfTxmJRzPrAkykDj/kA/YLeXgbIY7
ffERxAIt0p9MPayX7Jf7p6LyqqXv2v2Tyaa9pdZRUfQ70wyLl8kJp8Mg8jkjS5NIobp2fGNkkqRp
+4Iy77Ipz1Oj5S+WBZdjLJNtazXu2m8Ce4f2p9xawLmf2sm6yY3g2MwwUQqeH6Lesna1r0K9byLx
pHTGLUQqtfOtwNwZQ3mAOpS9WQpl45hOaWcYCPoxcHVr7QLxfk5r+1lGuf8emtbZr6Gi87SPoY47
vOR9oUCI1MXZdJAlQ0tAOxXl7bFxA9Z07ehDvSQFezaa3nnX0+lm81C+q0b5QwSD/WYUabtwU296
QbWGJNK2u6dBIMJIXb19SKJsXJUtQQpVabq1UwbmXZYpHbDvKrh4VaFuwfA3J7s3xU5XBhe2i0gP
hpIPe7Df6tEpy3w32ogB3TAPt+1QiEsRWcradsbpqlMVSgqwb29ZlAPPD53msa6wdQC53j8zcQFC
SQftNRSQIuuiV76IaXrl/6T6xgLgLKZS/LD6dGO2eXDwSdrsyp7/nc7MkrsR04b7rCix0TC0N82H
vVr7Gp5NNUJILYGfOfeDdRRbUDjAPX2hvgW+tQsSJ3js27uBh3s/uSP0DqTSKKVwqyCpFX8zQeoG
Zdz+GEtAsq3dFk+hl/gb3VKMY1NmPkRUuE8JvOyXuLefe3dqfyhxtGlbC9ZmHum7kT3NMjfi9pbi
ErUxoHocBbXbTIh+sWmroHgAG8J0GRjpu1VOsDir5hjnIaCIuHCOJP7Fx0E2bbJxrEGsYCUvAD/t
YfDOY9Q04lQO+jh159uNZsqOcfjbx8jBsLz7pVDzZK8rbr0aerW6eGqow2IBIuNTtfhIwWPGC8fM
fhjBWz8F07ds5i0NVabeAyzKdkoEuB+yuH5VAodHrxTle+1XoIm5J3Ocn62u5k9Fasablq8e5j0o
s6EbCQrWg4FwdKXyWozSA7PhQyhXH/PBmFcpsr9qpwcqP391ffaTlXyQrd7TkbYkYf3xGf/PPvkh
8l8YuuQ1NSgTsEPHWiEW8h/brqwvTepcdSUKHmWXbTWHmmTynTp3OYDcEVCG6lZejCwHSE1EMkA2
XX0kHmdvTaECKKmHDmRQejGSmQnVKM0DOPwjeD3CWFqX7Eq88NbdHNVCOg2TU3fru9Iw2gcoaL8N
w4zm+5S6L+BOx11BmC51e2rW9dKpToNF7Zo8yGYaj/z9LCtbET4yrp4GuzEKD0hziVfKLqW3vhiq
2/zqm2wedMoA8FSbb2CVURz/xwJd/6NO0UEw4lDlSWqVh1PT1D8KcEqAMlMeARAm/0kyZsNcWxz6
ydnaxN3uwYcaT5PrbpFt/mrN1z5b8zU5splf68M/Rv77Pjmynj/z73/h7/tAx1XbvsomwNIe6RR8
UkivuCe17qiZdOzxInvkAZ4tFllRAorgnxdqO2EXIAPFjpPiNVRlhyC2KGSfM3Q84PnFqrydbMmD
WYfWlomiWmpW0MdUIDog8lxn3Aag9iZbOGgAW/dOjEA5QyOCNhq5d7JLnikh6ZrWnxTeGH9dILpV
bbLUHy+RW6/NdNJnShKFI2lZrGwM2Sg7yawHUOvqkfUDlhCp/l4R530MNefH1OjBU6VBsBozTzto
XmxdTNMIqBj2632R9+6aaBTKosa6iSItHkALb+MUyKGd9dHJaokNyuZAvSKzFvaB1ZAVL+M0+4Fg
vJcX7UVJMlC7Lpg3omE2j3lv5Re/WoMko2S0VpQ9S4lm3UFCzLc4yX1FJAgGKu6aNZFp56kt9JtB
svVb2pFCGXIUAZQG2bvEIJP+H0YQ3cxXjafpW4Q8YM+LhqSGnqZn9sC4GxVq+sy77Ds6Ae+Hrr+1
TVtfgXAJc+eJymfrVODyJhLr2ie5doiIlKypubde1ULZBEBmv2lK8msEP716mKWDa2GTvqoLs17i
p8ASfC75JaTeAgNkr6wXFLlQcxoqTn/8KJHzgtY/heNwwoMIyGlNFqVRavSgNWhFcOb6T18zL4SZ
4/cKbe+ioxT2xSlKsPp9Ej+OXaitPP5nrknoNhs8JrqzFaTjbmgoZQFJHRy9wcp3uZM7Z8KNySaq
QALwFwPKYJBQHv0Ury3W4NPZKEeUQHpu7H1VGV/jgXdAMbjEzL3qPKC2Wch+06sx0ggGhs0T14A5
zucwNS6tRTPPYGCl+LTG+jUsjpF4x+5PXu3xi8mvEIhC9eaDO1gnthOcoPhWl0SLvaWPzPJdgzzi
q/a3UFXz5dTELpVRrn6YHUr5YfXyJc7TS2rH9rc0SX5kSl89ihJDqP8+VRnWH8oCpipXM0xdI5ym
WiZyt39WgjRDrImkzccnqnXcW2U+O0bLxAsu42DhVrKKk7h8S8MIjpzStHddXxr3g66B1qAfK4h1
N/bg97DaMYoh3suNiGyGtfV7U1618+ZYhsW9C3rq5GmAxoNqKG5JFWP1QbTjzYCqGMq6XNfZF5Yo
f9Z28dUYE+cFn1VvmfZauif587NpavWoqDXJm7YYvwQiAzPr6g/V3B9QjL/yTQPHiVMZefldrxJ6
lzv6PJ5mMzkQj3K/L+MCJLiGc6gX1t7G5LTZWjm+hqVlRFuRdKwsEY6Tq3QyyGUymC56yImN151w
GvRZIKlDf5Jtz5+9awarJSuBIeAfF+QQu7C5RQ5s3GqYAWBPIPauspJQ1h6ick9Oc5eCaOA+KEQC
YsLpV0hj1bMjGgDH6rwZUtUCBEg4fG9CVJW6b/0UTnmLPEd5BShgLeOo0q74rwjmf41Y3N+3hx41
Y/J2fnMft9uWb/6swu42GZgRtKbX70Q4ZHc1soJF7tvZa1WFzcYRdrpVqjp7DYT9hqtQfw3LKYRw
lx9l9+hmDj4BNYif+aZsZPdn6pV3MgO1eQnznWl46asLc/xIlrjCEZPmoIwPqM3uohkIlFXeRURW
+ej3TXLsNQPw4tzvZ/4dRXVQE5txBfxcW6jg182mYQnOSv5E8fjvh88+VTT92swrYyGHfF6QTSpF
sQ0hL7HK+no2hkiTe7fM3DXLDZUXZdhtwygtT3455vuYZeEhpXLhaPCA7oyobWGEpBoOhJ1D+fKU
rsc0Gm5Q1rxl4WQ1JEg4doOmta9qgAlCGo3GVzw4yAEX+Y+qqDdj7GH9MlmYZlCLusAGatHGPthQ
NScJ44nmW+uHD0Y3ZdHPjmKKvcyYDTV5Aa+N7yFVGk+5Ex485rd7eY2Mzsc1YxbF/31N5uT+fZ8b
VwEE00z/UA+4Jh40Xu4GO1mBiTbWOORFgBRxlho0vlA2Zp8UlLryjWwfXNXfs4z3fyJU2wdeHr4R
C9GYKIb4kriJcVBB22zSSBcPTkUWOwTN8gMzFZ5+8b3SSnUBFFe5OdqUbxsWA4fBB5fkl6w3Sz0Z
3/LSP4Zu0pxrNTa2gkjegsCn/5OS0zQzjZ9K0bzlJJdfBGD6Vem0050hMAScDL3YGx64/xjnlCOk
lHCTBLV2NCotPKtA6NYUfcUvRp88wwFof1DlsmljM/g6xnA7CnsMrggjmGnwqtv5VWfci5maX466
9S76LyyZkRvgBdSfQylTsAewx3N+sp/1CvICFUG/zkxtHOAb5NNCHS372vXNW1W4w2vnjONGZCax
xrkuq9HMldoq7uOY9OUJXVO4BL4ZvrZ5RLkaX4+dbLpTdcZGor9V2OXd93n8gGVVyDNlJLu0ge0p
RxG8I/KpBN8yq28v5BP4VRSIkT6LpKYZHAlThlj+38VWcPFWCsipO9klMhHuqiTYkiswjtjwIrjw
hbs1i5qZQU2UVa217WNsD/ZCrbr+S+MX9xHfDn9RYNwZx7ONYlQcR6Pz35tJQ3Tuh+aTOl0+FgZK
/I2J+tlrTOMFD6lp1+LSi2UKTdeFdqwoPGkfV/nf6jPfvvz3l5/9r3efbRgEiHUq+PFa+ZfCW+sn
JNJ2qTz2bqZR22QYy7Gcuju1T+ND3VfeBnFw/oiFFqkzPRXfC+oC/YaH+HPsiIp3P8YXlgUMD4vs
sSiDBHawYX8OT/Ej+vjoBH3j4WPs/NHWrCapvUZffgi1s6mlpD5Jjg0R3x9Vo+EIm8dfmrozl2ET
ZVczrvRdzr5j5+dadPXRSC9tJfe/pCiyfRbl8qYO3DNRUOo04B8u9HkmKKw0fBQzvnTOzgcArx5j
fM2kMkFe+7s1xtOf1+b7qHIRq//+B6Bk7o/AG8If04BEodoG/1GB/s/VB+Ebz6ScUDwapHZXcTvG
xUuCYRYlZvGWQrEa7HSPElmeVsDGj818+LiSmSMWl7INuH32fnWWfmpRSWpPZ1nnIsth5NkfNTF/
NPveGiEbNLa5QyIFG6jF2Gwgn/aAuQqLTqdrj5pSilMTY1BRg314AlXiL+Zd0I+0OIHUsL7Lm1Il
5CYRtfCR2fPLmzAl5rEMHOMJNzSW+smdrhfB97aHMa7XPCWlj7HySDEM6r6vAtOSV1drAHmi/Lip
Y4wIPA5t2P6mskN/qO5jNQ7O+JmDvpx65eAG5nMANnydUGRzIkTnHqkPjTZKOvWP8K/RGyHT/zHT
pRuTLwj1eNR7dNFTH7u4ErjVr5sIhIcfN7FtLf++aZSVAhWorirRw4+bovlfmrdNH/+Spyv9o+rZ
pEgoANp2ppuuMwo7w+ep8b+iCdNOvRFHB9xE8Q6co4xgg4t1PQz+TsYgSwMeulWO7kcMErzUYt5v
PhWJhZEP9ZuKotmvRfeznuvcm7YZNhXxlJ1jRWLuhlCbXzEifU1F6oFHQ5le1/oLGEPvIrvkQTbd
NNkQeI9Of/Sbta4v27Sv1hkA2NYYj8EMQCQDgnR+Pvs8yL7Y74pdnJ2YoZyOfZv6kMVzwXHiWSdt
lqAKm3pa3cnsk6RCy6tjq1qnyn3ANKje62lsvMSTuyFJZz+ogwjuq6B/SGYRWG7W7k5LY3ulTLqx
Vlp4QHlRZbue+PtKPrWaM2Y7d3Taj6a8mtrF3tPGrVU0P615azZQqL8hjGPTRVOJtHNJ/efNy78b
o1BOtTuKs1zgBtomFGp5/ljz6o7dTETndcx99IblTAzdrVcj6Gl1QHU1SzJ2mfgi10FwwrcmfbCm
6Pf+iV3fkFnpwzzealP3zdRPyUiFf4oD/VPcBmtT/kRhWuxZ+jur3ujUnT1Z/AFS7HvTpnHOTRzk
TwoOd3Kfic9msU+JDy/7WG8fcMTBvdExoo1MFHoxbkxpbLqnmF/ZSxZdC1XDvyhuHj/W7dR6GavJ
UFSsVypxSL1WOTtdw/YyaspXq4mv/hzr7KLiYKeZ9YYdI6axrMvuSi/09q5S19sQs+dbks3ORNSq
fG/0jRnXPzO0Dm9ZfiMYnCMi/OtEUf7s+f1SRvUCBnK/jcnKRrypiPtkyoHalzlHBHRe5giwSiw3
eqj5G3m1QyZZ5uO7IxbZyF7d4885m3Q3lyQUsO2tHFsfUeMUklbrOmm0b2mO3xSmftN9wiKJQkDb
2SRh7z6lTfcoR1RpyIY1TJ6aIim3rZOFey1py1s7B9/kCAF3oLC68Vwwp62amTdSzYdeRUyDw6K2
crRgZF8PiP6uF2DMk1ZET+kQXgw9Ka/y5ZPT4obiKr/G87XPVmP4v7X+vs/z+CL+95ePq4p/v//n
chsyPxqJun9zegxLwZpWHcbHyT1Uita3+zClJsl1zQ4bgsg+SmGEPPNbjw2QicZpFdUA+Pum8zZt
BpIGcQo6fGITx9IcHLLn6mMsYkwrmKq2o9lgAehlRIXn0mJZZBzNpKImh51TIlgLAe4cbWbWZ2G6
z5kT63eypfqY92TRYxwStQEV7R2YtyvskIT1huL6u6BQ7r5wa+UST/j8pCjMLiOOkcQghvug6WrE
f+13C1LtW0VkjdqFbnyJMJlchlVyjUe/v+QRKvTQcfJL5QpvF2HQsa/YnabsIddjW3YPg65OJ3wF
v2iT3j2MZYZzetP5G9slq1Dwrvvu2rjS8rvbxVqk7EqveYeWbdxSMy34ffjGqtfc6qvG057phXjB
Y8TbIgfOtnZZtPeBXZwTSnnfktRYybyS2qCgG/s8uIqovO+VINoPQ2gfvQwtijzw+qRCMS/Brc06
oVlX1f3sce4CP4Tux32FHQ5o01CroyPG5o6UGK/SNhzXhjWUmyr2TNj8rb/svdLZOPgYiQWqbYhC
wNpvjqfeGZTBfdUomFnkRZ4tPFEUbHhgnKvOS2Bl3buD1cii7Kt6HU1ttLUrvIqZAfoX17bDRWUG
3TcfOXzll32waI1H7MLcn1an3LMp3jVk51ejQLEwxvqyabRm0aeBgz9E4x7zoR52tqMcvCnP1tqI
ij2pu4VKdfXLlLXDpqMubpN7LTtwTIT0gvq9mqLD9zburw7J1h+knIjZCHfpe4GzARfUHBLKYqTa
jwF/yQIzHN2QLSSnwQ+ie3koS1XDtJcSvrkrVhTsUbHbWhdWrp17MaI/6IvXwSmupZ0VjxTePmqV
m9wBUVKf8NB7zn1NYOVZ1OfRqq4IASjpT6OILdyPSG2zE3YYNxdd994X6ew5GubmSSEA7a6nwE7f
epuocdHiHyubymjfOQXbQ1vv+ktrN8PCV7LszVSicFWpbXDU3fZMmaZD/TOEK6mgCVzOcBX4Hhc4
OaZj/6tfXsQsAWaTHCLbkLC+KCLPVp03PpEZye7KJHpidVJfxiHiSZp67YCPY/esQgfHsThJtwRJ
vvPe7e9TpzPOuDvvrMQMwiVYNAJ6JiXo80V19Pr7bsATppjid3KMjOghJOzdEGbWRzuEiItjLMYE
3pB164LI8jPLmHZN6T2vtblpG7a7VF2t3WfwmTehW4zLvqkVYEe2kR0/ToXZsk1ixYXH4Nwb+7yg
HF1ZBv2l6AP3kNXjtRwj685J8Wztm7XpGt/zXmOFFzXvvWl116lJC2xYnGpThW9TRaFvxE5nbKP6
Z28+9I7on+o4cE+lh32WwJBiNcQtIpKIKR2En7dT+zBdFDzO1xR/+Gs2nwlTu6ZM+kfZJS92eZ1u
+x6vXdmkuCm9KFr1jhfhMa+F9VjFarfva8xEZFOE/kTkLf4aKZn9CFu4v6VtvkzmVpGj2MRUuV0P
6qCcpvlANdmvsyQ2um2H3fln1+ewz7EuimJSG/zrf98p7PpIFe/P0iucw1DW0d5pPRdJ6JDuMOLz
z30Y1tugMuILqcRxYxRGeTc5lVi7KWiPvvevLm/mHfYl6REecXPAO83dtWHunAxIqRt9VKe7ocTO
BXcv9dZOMehps1cfi+S+qiyqDpwpvYdrHe06s6r2ke82d2PYhsS9kupN97KzWvKkxwm1BVpWf4mq
1lhSqZdeDdKuOwqp1F1XtPGyxHV8rRFF3Ws2n9ZbyvzK6LFYFIb21WZjoauV/cMp0geNNcSyJip4
7Q1lDVyk+GkiKguYC9/8jp+wD+L8amVhu6vG5uLwKG1j3em3g0WtjCocYgt2oL+oVv2u22n0M7PP
VGkCWOBhvtrknt9EYBTLstPqG7iXdlMmTX5yhgoHBnKCnq/UVxRG7TKryQSUOUZhmHL8UAO2WW7G
msR2zGyDvBADl8mwzjp1JLif9RqWYOOZGIhDotLVmLI3mIqWX8PAmta9o5YHwpTiltX9D7QVTJRk
7dkR1/Z9WrfR0Qh9KHNpN15Sd96+WNZ7pBU+soxm3GlB025tnyUSgK77lirdby5lcgstS8fbmJo9
FeaVin9m174QniBBwohwXjg7ZZ7e632dUwdQ71ThJ3sxufZem6L8xN8y3o5qY9+5ZuniSTDTiobI
3Y16OJ6wBokXQ+h6jxa+S1dRDYcYZWpv9AvsVUlRDE1yDsEobskgN2tZ3OXzu1zZfVjuZelXC9ic
ShGngWlE6VfdOosWpumjqnbZTfVyQqaNdbSqLlkaZtfv21bz15MzG+8k4gdZl+Faukg7MHD5jvMu
1Ruxuyg6pViGOnHY0VXtfRd243bo4uzmzy7Pat7W3/CCBubZaj8UUhalGoqnUjWntabFb/j8FKs8
w9U0nQ8I7PuFHvFF9WxFVxYEgrTVVIliHXiVe5UDXdc2t06E5+9nH2Av9C0WE8v8KXJYYg321fn4
7I8PS2xt61PVgDPTy6j4wdrJi+ys+AQA0Qyyfu6M5ORG7hcRG+45NNhfB/XDZOA+rk86wFoXlXvl
HYTraLOHJtZx8LUpPQGK7ya1vs+6ZLwr5kO4y8Y027A5DncFO4WVabf6C7jTr0Y1DD/Jz01UKrNQ
YbddKbNpc4NFdk/sm+ky8aeDkjBRm4p1PzCP7NRRwXKstLUnO/LFzosxpuIrz/OqJa/UzCSrycGo
11CL8TR5VI+khiU2kW0M8IDifOOoozjlZdt2kJTaBysX6U72fR602vlrSO3oxNUE5V+sRiAS1vWL
U/f1IhNm+NwBdV91qWVcYzdgi0otBPXc28iYkAggSKC+B5xnr5f9Ygqbc18ZbAGJUD2k5JkWiLKH
vezTUlymu2l2u1Kca2SE4ge5KFwQlo3nOzcMiAmx6+pXVVHGA5Wn08FUUJosPNjJ4TiHJkqlZyEY
vyp1mLz1akDBOuVAc+GyQwA8OFCV3gH1M+xlPDjV2qaG3gowKkr8NMTOasj24YRJsVOoyqoUk05q
z/Vuo+hvvu2f0Ub7AXAghQBL3G49rcrviachSVbKDB1bg2zcZtWEpLZ6svMxOg/ENQiFNNVTXOTO
xY3NR74/9iOuoeosB/9LIS5mWsynFKxkF7cqOxLAUiAuL0R4+12a4pts2EGgrnPRxyshqukag8bC
Kb7B6CYwputHH7SPrZ441F7MQ+QFdgswUrDfnHswE8MFxcpYAM+4wMEVJT5oya+zxCjiNdhIC8xX
XzfkYRnzccpMxPcqUbsNyHyweBbISUVF2p1qrneWB74G7r5FaYWr1HS2KpsXQBrdNyWOLWrOtMgK
Vtxr0wAchd/M3qoscS/7Gic/6DH+7ZjJ6QCmUHa1iU0WfoB9qGYwVcrxQtbJuKrjaC0NL/DvA37q
7SjGZKewtSx1f0KNNs4hhDsqWFedpZq8pqncdAsdLU5kvnWI+s5B9300chKt7VhsXIfAbRHG4lB7
NWux+UyLwed8dMq2PDTiQpZ33HRt2OACh/PvVKCE7JXkzYuD+AtmAjMRRWmeme+1ZRN5/gO1KOHa
jCrvzlb5UoTxVzZXJODbiuL91uLVMjfloXd1qmotl+gAujYu6YOwD/jCKX2iX436FpoYS4GoAb3i
8QsGiQA5WXWrZO/Zeo9+A+PcZTERDzBjK1mFk2Lcy0OJr+mK1Va70Xz1V1/VtC0JG73cD0llfozr
Ne1CQs8+xbnlboporhMXmnlosCdfuDCsH7XArm993S9UAK2PpujWbqwq9/NC3Wtr7cWgYvVEgMD7
aFpFmi6jsY82qV5EOPt0OGAU4P+3IJgScrH5N8eLcpwD+v7As4a3fGMO9xYkjeXoJtPWcj3nGFfK
cxDl8a1HIWm2Vf3oj2OFcY6D6KnRLoWvVI/Ym+EHDqOaGZYmLizeVusIzXiNd7FyiqqQbnmXLLK/
a9MUvfhpVO1DNSAj5Prxi41aZm32dbiTV1FEgG4MzILqFa5iMwGrOFYeVMdUb7w/KGOhexAdusUg
t/GmCpqjUCYKBjvL2FlGnaygiNgopuIaYBPVY+jA7aeUUAL+FY66Iq7P1VHVtkXO612JhUWIJQDf
SJnoWt6ru52/LbSiXX/c21J0xtueON88mBVevfk/2s5rOXJj2dpPhAh4c9uWpulnhjNzgxiNJHjv
8fTnQzZFUC1pH+34z3+DQGVmFcBmG1RmrrWKmc548SY9uT9zmqvzkDYtfrCmUT1IcD4gVWmOJuSd
y3XVIMn3dUdi7Dx3HP2dQ0H7KMFG3+q7OnT9sze1kR6npltdnedGA4W3npKQ/AnJHCpbKqzJETGe
K8vx+oce6vtDFs3lyU1u6T6JPikNmufq8ElBx+lTVo9fQFF5d4WZj1dVD3hTMcbhoWuhoIt6D+yQ
EtlnW6v9qGb41M6mHrKCe5Nis6+W8NzG7JhpNA9v3MEdHmQNZLFTOE/y6OjmqK45+cAjHirqtE+n
t0EA8BvU28+c5NSPsgz1DV0e1kPmW/FVNLo3bTtnj2g+fu7UJHgFj6zfIGEBG7M3Bq910rYHcu3T
Qbw0DzRbaoTejXgLs35BhrZ/DCLX+NL9aKosuNLDQt2Vg4U6YWbXuwbc6rGJKXKiaQENkleiDrKP
LeeP03Q5NbWs0rcfAj6cmplWHpKJ9EFgPfuAML8gAkxl3aSNd/SCLwbvticfbXcZKdZgPsTB9Cyj
eM5hwMyHnzKq+aOBb0cV5dYq/DLXcAe5iJBvZNW4nY2DT2fKLrYV42Hy1beDqVw7CKQ+rGYe+Mub
1A8+S9BqT81OQ0WQSvGFowhidVP5oAXWYAkhH8FeBx6z4f1yPprEG6vWtM/g4Q/R0E7f3NlGJryl
qXnScvVO1Ul30Tu9c+F6Af9eh9toETuRA7pKb2epYbl8vFFlnh30T8SrvZ+lRebtxx5AyYVDgsU7
dErwwQvYB/kVe2jISpB7Pa/aNC7MkzONex2gYhIs04zyfBO9HWIeFW7S5SBnq2ONWx0Xcf8iZF1+
piE+2cj66zwZrjHrlf5FyMVS69x/vMt/vNp6B2vIxfINApNvt/+PV1qXWUMulllD/rvX4x+X+c9X
kmnyemgI9B66MHoW03ob6/AfL/GPIavj4iX/75da/4yLpf7uTi9C/u5qF7b/wzv9x6X+851C71Dz
dGgUW1hAeLSLlo+hHP7D+IOLUhSz8tR9m3Ued2ZSnFc5j88TPkz72yuIUZb6OOuf72i96hqjUndG
D/rifv5vrs9mhq33YMY8na9XPK99+Tp8tP6//t3nK/7lNWnBQFjVgI7q+1+73tWFbR1e3ug/ThHH
h1tflxBPulz0wiaOf2H7FyH//VL01He7CYWfjRlPzX03hs6+piN+K8OwXygDzLyhcwcvPVrWVq1c
f6e4DXL0aYOoX1N7PFEubgkcEb2FGm/uT4DU6xu9QLNpJ+6g35tm6t3R8wuCTkz97KW3lcdTYKmX
+lGfDAdlamRZwf0hsEtGXeTazmJuousmkm5g9qD0lFNrnBNluwq96c7bxNW0SsH5vhHDctykP/yo
Ua5NKJ+3eZYlR2pS5KPUrHimK/PKrPL2HrKl/Fkh+3KyvPZRfBJV8ck9eHaN6vUSIWF6gpRYSLLl
RkJ0X+URKefRlFUlAHl7erjMWNusC/3Lq+tu/+hYuk8S9W+ujMTwCTaOX4LcIAOXu8PdTCfWtLHh
/riTMWKT4XZMvTf36jDfQ2wTUXGoPwgphrdpMlcOEue9r2JVSXgoTMC7WgmixahjqgByKgeyhJCU
ruMPQYnr3tF9OR0/zKHz9I/wD1bIFVN3OxrqAE0fFO6ovNn3vRY593KWol3R93l3d2HngSja8XzK
e+hiwtiGpz4JYGv4Yw2JkEPJ9hYWKLs/rjY5C5HmvgIG+duFXRYpG/e2Lmf7RpxictLhkKnTcF3R
b0/PJHVChJwsXiJnm9u1d7aLU+xyth5or7NvZTgLAZ6cuhRT/Dp+myvTGjPyd5FRt2ieZeOBFoB+
G8Wz7m3g12seN5VGkgRRI4V3LS3UpO3s8RB7Rfs4BGr7WGulc+P07icxrXbotz5ZGSLQqz2jHflg
m0G/nZaZ4jhfQ1ZajXId1wmm83XEoZbz16yom6PAdOUMHqinN7zuBXQXEj6v3Jx953PB7Ap6F1pY
uh3anQcvZ0gN90ZtDSOF17zKmhulUmzOfUWt/3TeakatbiXcb+t+vG013d4ETZ/tmth4w04nSue5
ZDdAR68Ho2wg6ySbL6YPIZfIa/EHsQsc+0OoofiDTBcgNvQFmwhVC4TTyFmbBkDpJnXt23BpikAh
Uv2eFbADLUIKa0RoaxqkwWg669cXTT9JRvP5QYzOohYK/tUiAbIr3nuD4DS6ze2AytGSAeST8hxR
RYW4Elo8OUDInqEr1/Zn0rxS+KSXuJZq2DmOVothD+tJA3Vc2TwtDAWHqK3jXQjVO1LoTpLTDpLF
u8H36qdymOonsWmLrQPUjRwOOdqDjMV9sc6oxg9N5wfXvd0Mpx7s88kbqBBvZBzDQn/r6vdFV4z5
7uwg+UQ/wOh0v4SI21C413v4l4Nyt67Q5fHbWhe2cFnP1+8vzLYaKUdFH5+6d5XQD78rbyqitT9v
ySFoH35hzj87lABvzzEy/jDz/CMz+JG6DWh62oLwgx9XoWKapdHrAC7smC9ic3JI388mEZVbx+Lu
h+Q848IuQ3bQ/ZHO/6/N0LnzhsQnqCkPEHNmRsrdesj95m1oBu2mo03kJE6xn+f2oHG2wVzP+3Ua
WXV/15eVtj2z3ZoADoFBDZABmkYU0QSsVXvFab4ZU5cFN23uDKc8ztmYRk11Hc9pdZ0Yqas+Dxa5
A3V0863E1EtgIlCFyaMzuqPqRh7yXkxuqBdbHkYH6EEaTc22nm7DVzw68xU/c9oDYFb9Qc4ydED1
OeruVruOdNsp0y24iwj1VJpqN9pYWkeH2wbih3E9kNbjL6Hrexcp3lIZWNyR6UFV+X41sTXLJcdC
oSTD1dYbCOu8OfWNeb7aB3ueVnTHoIs3zPr1nEbVkTy1+uJ1GUSVim//qiNeE3bZ8Ivb5sO2BtT/
6L/HRoYzX8QOzteay6QVfMqBRgmgayBHS72GdFIeXBnwNQ1nd2VHZCTpdHizFQCrirFCYGWZcZ4s
6wzhktSrQnfTLJ4aHjNU7ZcV7TG8kpDLKcvaQGsjWN+ZId7Cqnap7jij/UDPer53G4iG+dfZv9oh
OBEtqX6Edgyvh9WkD1WdoP2LmOHBAufySWKFruXPsWo/W5RpaH1Q9FrZOBo/SYIZaFA9AAyTMFza
iFUDXjXxCtpAvI5Lo4N4ZW7RUYdUPcP06q3POluTOvmmXlQOyNeTga/on1qH4q0WJSrxZgUaSrVJ
Q1OjwfLrdRvTT5sHiEpA8Cxnq2O1hYuXDg7taMegFSRODgNszGcH2I1fZyp88zBQRF0nyCUuVpJL
TLCdwAjNwhK8Xjtdboruq+auoq3JcMxyb0+040X2GH8DB4X4kfot4AWgWBhBNTx02rfK0miyKqeX
qRjA5ylJSiU80L45uepQ/FT9uyCdVQQQecMu02XVvM3r65F8779b1R91uDEUBTUrHh6vrcG1jprf
g8ymP2sDf1h/ivQoeA3L+TqoyPa3bjx/KqpiOy7EaODninu9QzUoWKIALfLsbKMxI14v0Sv+FJYU
rywJKm84iTcy1Q9L5lNOoZg13Lb4lZJCSoXBK+igd7pnFcLx684N7QNaR/YXZY7u5Xd4jUhp/Lwu
I8c6hI0F6bIJO9WwqWerOspz8hxHxq3p5NuLZ2VAlTyBz6pq3Frxm/fNJp6oqT94ppGfn835UZ2C
z5VRNC/JIt9opCksOmZz06qDMty/DymKBndymHPnGnB0eWcrqBKyUHHVaG70LAePBo8yoRdPRnBb
6HeV2d4avYkATDZl4zHrhp4vWSbMfP6fnSxtt4v80rGAig6RmFa9KdvOuZOQSfeHe9udj+sE3Z6T
K75BQdXLBF8trG0Lffo55nzdOXkoiyI8L2JA7/gQThQ+5S4c2vCRbfetjcTKga7pdEdv03Awl+Vn
xS23I6oIL0q6U2N0VIquGV6moNa30YDwrdhGOm5PdEX96i18r2KqChOqoEy9cxbTQHf6IaltniKX
Ycmm79mwvopPws0YHKmXAdlpVd+8mTL/G9whw60XBMPt5I90ocupHPh6VxR0Ld4DLqOqd4/EyNAv
2qDayBiqs2ivW3N/XnONyYp48rfrbFnXqqe3+zgvIeMycz6pQx0cL0LsRuUXNfA+h1aNkkrnmTdu
r0T0Ds4qp3JYx+KXSHE7UGW9RcrYXiPPLgmlIDFttQCeEQmSNeRsvSTaBIqx/durSSR71BDWQToT
Vb0ZHxwIBnfxqCV7GfZeiK03xofenZ3NAAfF4cLhD+mvIfWW60t7Md6EZabd1nmd2sipsMjovuhT
OdwHetDSnJQ5B4+d5ROk9vXGr+fhWoZySDr3WTX7+CSjKo61p84adzkCQg/FMvLMIHgCmLlOqWDh
uOs668qfmjnael0Ly4CX/dCAf0dbOF5mPiI6ZH8yfbnwaIbDoYky+pSqekt7z/BUO2r4AhCAvkr/
RQ5GbLd0EFn+TbrY3IZG1XlWEHdZhlTru4c80G8q03uboPe0MFjoyIkJKFq2d+Ye2tglnt7b/NQX
zu9rPNBA2rtsxM2WgKqvpm3Qh9OVDOe27GhGs6OtDBU3NZ7z8kuWpG9XgxWpIn1pO9dG2iZ03RQG
SRt3UemDSzTmL4uDHRTr6PMttqiwaCJex+a1AVAOrn4C/CVAomQoByOyY/poimB34ViHaLeYh9Cy
6RH8YmguOjmTESCV4lJsGuGxt2h83LVDMx+owkNd70bhkxq5m3gqs794Za6JJI/EpoYbvMh8wP2X
8yUihJz2HLFe4f364lzXoCkYLl+a0D2o/g9WCIdXUiMYubEB79y5SrsHmRFAJGANP+s2Dm7ipcd6
I9GdHTnbKTTGRzm0sKbelX4DrX07PeY2II8s9rOj3BMU00gyWPXpPHIpozWKNW4SeTnevXJ32d94
U1JiH+Z2y9xheelyNbGuqFUHIJxSoDdJWd/QLgi3FA2wz2O4TaOl4L9YCjX2eIDMfxfXOaj2u31a
udF+nRMMRbqZ+uBtHXFAZvz/cZ312uP/fj9dP6tbw4KhrEot41Q0+rGPdeu69Q2et9K+N05TxTI8
eqXGKbWN+GYEAowqoHES0yDec4yEV4By9lrrgSVZpkikrC1DZUQ9YlcFED61STXtxSju8xUlfASE
tAd8VW8iN0revqXLiT6fTWka0xWaGHvU7yJzS1LDvImqzKJ1m+/8NuAnD4kJxp58v4ufXM7k7suq
ba/enmv8Mbomy6fc8wEJHtwudQ9j0RpwHf9hUxcH+ncgc2r9bM9h3kHIdwlBlvxrr1vltcwXk0zQ
ePvseKdAi7LMF8fQZ+7J1iflEGcjeI6hPNErUZ1mzSpPfzcUh4RMsFrb9Qy09n+PlZXSKPjh2DCi
1fZLqRjKVs5MmlbOZ/liK1MF8b9373+OQw5UoSuYZKab7i+4sWSo08ar5BENs8tznJjkUId98EGG
O6W1IPUNaNuy4E5zgvIVrPHGNDN6nEfToIE5fjEWs591yc3EXnorQ6sCeg9HkkID81y86hpJeLJA
EI4uwTzRn9eYeaZ5jJ3wJQCs9Moh4WNr8hyDwoWdofd2LErnufFttFPXIeCQ6z6A0OSoNN7ZG0BW
9hTbpnWCInx8nKFJsSaju4UEbXr0TQ5NpMCCXUX6zulLvrzG2E5Os/s2QWbJwTXS81QZyfzRSuK9
QyvNrnSrlFxnNx0LLTKeSoBW+64kT2ZaFpJ6i81XzHZbFnZzDhHHxAIbmNnym1KffusCS7shNWw8
QWp6o8aheqd1rRtti9cJrNhTu7imrlXuNHu8ag3HixB5zqabRNF/P0eagLXoTjeLrVxzvZk0gOs7
pi2mpIf9Vuxp67XbComP43mp9WbELTcYO+n5RtblilfNS5zrPNYDCBPY2BnLftKNlP6KVn9wWwpb
+s1q1KaZvlvZL0o4Pd9EQlp/jlmXWB2rbV0GtZ94M/M5Ret+/EIK7RVApfKpLSbrWHRmedVmdfoJ
Jr9fdBoff/45YIwQvKgD0jJCBTSp4GQMiLyEDFANbWNnV9nHobkMJVi8ErwOxXsxt7BpT2/psd4O
nWXcZQn9QKPvfqW/VfNvAg26dEA8sHzVpTKRponNO3K7xp1EN2O7S2pjuC3a39PCMm9CKJ5uQZLy
r6oUdCpBhhY1JGJYUaMfb0kJiXdaQuRMDnUDSOrsuRzbUWvc2P1PJM1scNFLnCwnY5JIHVDo6iae
Aujag6TPgEFzMGYtVK7GioT9zO/Itreq3P09Tc3slm7gktRnlGW3DR1R28Txta1MatzU20ddF/Fs
lTuKeYdUL6j1YQIBuOjcL0NYo6YHL/Q7pOS9N6+l9vXTjDTAHQC8V3adxdcui+eNVkT+a9fRjqT1
xfTqV5G18domf/UdZAeLIvBQUWiUjWKB2e0MEE2UDbwbDS3mM07bjGP/PNSE6gG2mg/D1Su4un87
N02DaOsMbMnbBf1pdLTHGHWk8azgOXf2wnZC+Ywu9oma4e0QVHuxjbRczruze5mS9YW2r5cVTABd
e0/T671bK+UV9CnuPgG2+01P4i8NEIMnta/0hyGr0o3Y86w3d5lKG7m3NPUCf+bRTPvqz1WLPiUt
dbRrJd9AtzWbJvD8e3oB5+dSaZ/EHuhZdUh90yIxxkWipj10Ju1ELTybr9F3I4zHX4c5QK6Ar7Wn
vmznK9RPqivVzIJntoP00Nu5/Wv0XW/hP5FI6M2mJzuGFubtyRq+SZBPaDruoLBIwUClZI3qBcMn
RqAG6X6anPSObjznIa8UZasEFr9m72dBTqpUbNH72eo9n8VjcdflkGNFgf0U8vR6zXvRuJcDIHbz
3op9VBtRDtxcOGQ4xf5TWWbutcSuEfC8kwmz6Dnt0+AZcr/8RavTeO+rtP0XDcCxWCnLrdU76c92
jLezOY3fA9TF9nOdfIxolhLJf4wQnqg0jrZZFKImGigAPnKoNo+w22R8ihQ1fPCXDUcTes7OUuEE
O0uGh7I5cZZtiPj9AHyDElm3Hpyh3c5bHOL1UpcPTVrfTUpZAwpZ9jQfpi1rUwMeb5v6rl2kdvWe
hK9ReeXzRGPi9eAq+mGcS+ULGaxzhAHoZ5NNEA/ZMZConPqwtvCtIwL9g9KzdguzbvsMj+J0D/f5
lZFz21u1mIqDNenDTmLlYKjpDyjstFsZVV00g6nsr+Bzbx7ZXG77uaYs6SPmJkK5bUMerjDIjsxN
O3129HwnEGjoUdkOI6eyE5SzqzvaxrVt9Q6A4jYNtV55ifxp2sO6X9ggZaDFlUNoq+qNYi0Hes0z
vkU4pbfW1IEUdL9kfDdSKVg8Er5g2v/pNA8QgayBw4J7rabxKVq+ryH7sqjhpBbbeoAL+W+z3+aH
VdJzpu8Wdb8KrcDJuRL7peqnhOSxMd6mU2huZlg4dhIojnUpOQuS5hi/L3URlrgPiqdlTXSEckWP
d21m7drWzh+tMmWjaSbxsdbbdNfoETtNNQU436nojJr1L0OZeQe9V2ekCNCnFu1qsbVeP29HZWye
xPGPNnWZC8IPaOoaI1PSuhm23TRqOyk8rgTR57LlhzpmiHrRwR+Gz1K1PLvP3NF/PT+XN00DSboz
53RXdPahL7rPbrSD/HJj6WN6N0x9H+4TBaink/9lmCwo43wgQ5f27VFG76Ht8j0mX2bvdllRRmKX
iPd4sZuLQNJ7vFxSQr3vdgUBU7mwVsuhKH173/T1vFltcrbwZ97phQeNrcRYLryE4PXf5rXuAChI
IoekQkprSJx9USUfY9YVW4jXjlSjfkX5wL6pKuv+/HrIENYrYNG8AOtfRJXtHCYmN3f4Pn+feh6K
58JGxveHH9TVRtMHdd+0fLMJu0DZGL/SUN8/BLQW08OqbYSDoAmq7GSa8IRKlExygh72hYXK/K+T
2ia5eyuVaJGG0reZA3crkwkNKeSZN0lpj3cyDpDHOfQTpUSxKUvMx0BQ13u+rZzzbHGTE9aoLJJ/
o/fagHgo/s2k8nat5JPxKIe57Z2dMzTBfrXVwOsoIarBJstVk20xUu3DIhwmB7LV8K3W5Lzz0YfB
cREOC+3EQIz6uwR8MHe9doDONtuKbV2DnBx9T43jnNcQh51r3p0e8Ki5XKp7vx5dQOlhns3h0sEz
x09Kr/31unjl8TEozY43n6dfwaAEJcwi2gqpYf1k6AU4a8d8aHJU6BGHrJ+WADFJgBxi56NJQpeJ
NCtb54l/Xmtd/s9rTUX71Yti7cbVw41jW82zHGKtQPFe87s3XZu2gBRJnz3zulPT9rnvM++xz8Il
R4WWzBCgr+qrRJ/HJK6oxefaW7QDHOexYCtzGb1eT2aoy/pim8zRexxZX0Zdqb1GWfg6JpHzNA48
7lWJEV7LUKA73uzcgkJr7gTDk8Ve8BRrtzKQoBBmerCM5qdowf2InWj/mPR0TdUWYLBth3TeTmv4
5MgMiQGB/HapdanlUg5JXGS3uRmtLcInvwbnt6yhgrw6DVwm85bKlurnh0ANabKgT/8xzPr7ek6n
WzHJoYTV6Ygotg6ZI2FkHuGSj4lTLZoHEsWpbqrRjB2UhJHdvpKtRCI/cXIqBzgc/V2radpGtili
k22JnK22dcaFTRYwqfptVLfo9iEAUFqG4Av7QBoGWNS5rtX09kwnBtz1jTCsmOq9ZelQZPaICx4U
8JOHeimQzkmZHYAZJIdqqaau3inQf44aHTSU9KItOCVnf9EmL0PxlpQcz961TV7a6anShue5F47z
Uos3mXkno21IdgsUEZpGX+YSpi5fg9Hf7TXri9/p3xFkyh/E2bX6BpI8/VOV1d7zpIdHMYcZQnzG
AA531CP7y1iozXWulslOvFbQKPvAi6mjLRfw0T4+X+C85OhcXIBi4ocLRG7jHqAypesVmEt7ssJk
y5C0iwwzi4a+SdO3adLfQODpnjp/inaNFUW/VAA5Zh3+U4TgzMOgFzakFkXyeVTqJwmggdKB7CIw
HtaZyAOGv1Qam2DPN7+mc2YdEHfhbWXBWp+OGfwwS89KvzS7rAex5QivQG+bH1e7F9XDoaJRkjwX
4mAXU2WoSDPlMhecLnpR7wtPz3HEm8nqgrrcdIs+hRzsoiNRJad1TAtWuxxWt9imOQh380AiSByX
S5zXKWsKxWShd4Ze26f1MHR9c9OXtC692wO6kU7GCNHe7o9TIIf93HyIKdpoPCat90sfjMU9XMn6
Xa0cZAA1NDLPNo/jZ3uVHcUuFjlrlzlD0uh3PNus5gBBSTjtKLL+adEP6632Py0aIIjV503kOlsd
5NSyp5ANiOW79nEck+/nLYoUTpbDxf4DoPBXRL/op12c9JfphygeyRb/OdZZVqvC6Pt5ByTe836m
r4YdDU3ubWxkFSmdvH5pUgB8qjIDRskqBx7hyvk02SDTIaz5HQk797PG9yc5PM0/zXFd3+oGjZDo
FxkvvObDJlRa9VelfRCdr2WOVelvc3xN8U9NECHNnRTTXhum7ZQV7IrJaH9v+X7e9JC4PNRND52H
GrD7CrP5e+PA/QBf5LRNG7gcnWEqdlRU4gdaj8dr252Uo+40xZOreRU7H3BYhgfd8kIeNkXD49g3
+teLSVpbK7CtmsVTW8N74E66c20O3pShOsEDJPig2jkkVm58SerxPp3c9GdiJCApeXp7hl+zBmNK
RKioxpd66O8lf/Z3Ee9r/GMEIDZ3m4MC3rld8hleiuxRGh26vUp164s1NTUAsPCTNFQUoWrfjHBs
ndscstKg1RM1jIMxwl7Vwbd7LI283xaFidr20gkR59F5UZnf7mTRiW5JWVR6KAB2OudFO23q9jGi
JbQW85iiOsNjoFb5CW0DdiCIk52HIlIvvLEaJnInMKwsjztiX0x1rOYnWeJ9HTEh6Ll1YkXjZYa+
36bpEeAVJB/Babb15KFZhPS6MMx/diEdU63nfZ9m1d+lbLTOEVar9puQJh2PTruD3cQAqN7zqdAB
NA9FmWo4kJGbJH+6Gi14sJG5VNi6yGyKNtVGh/Nh+UEO7F0xzqTXpix7yEq4REXXvKvikYaqvzpq
W2EvsTgCMmrnGUnv8S5eHEFcmifdgIf4biRVlRWN2ry85XcGw8kOIwVq0bvb+f2k/miTV5RCs59k
+tRt5E3zvUZ/0wkAOxRhbwF5H+3rVKGfT4nd49R2B0ttnVt78i1nR7okOeQQKdJlhMa8uCNFd24j
/h7oh9CrTIHeXac6IHb5y2iz3ht0/792I0wfqx1unL2ZJuHr38Tbi12PvILOxgYusgJ6jzSp+ZQu
OUkZq25QbygbWwjakbvwSm3cmHbWIhlbGa8NlZe6JQlJcuA+rLtyIyyb8KxAaaXAdyhD0zb/86RK
M2nOy6c7klQF9LfLQYGnkvZC9DPa+Q/b4oiRKUMRZqDtSbX3E+zGpeZWp7iZpqdwOeSjtW/KAnb3
ZSQHGv7NqOGhc7F4Wac+dNSKZQSlI3wcdPYhiRzcrqZ4rLPboVe/iUkOducV166qt+eZTVSH13lt
/YZET3cL9ycyRt2Y9IiDFt0WInSLGtNQkm9fjOKRSDk7h8vYDLLf8lRV6ZdJxhNbJm1fzf2wkV5L
bQB9w3M5HhlLjJzJAZY0eAuS02qGvjfuNmXXvU2oGyS2q1l9SHQHKSOl9Ry+kxWdV66r/f1UBe4u
TozpU9OH5FEt70lX6eUKxxL2UFtTbsU5D6oKoBKhdfG60D9dIVrtb8Xr8lNzZ0/OD5DF0ycLLugX
5ACKuq67bVErD9UAt5hEFhbo7GrK1WtZR6/56DTWMO3FqzfdcKOBd4UNkzuijyN+jPXyRpaVCDoh
IexTqmcZRTlElGw5q5OsRs6qg8S+mqDRstEbNdHDs7Sebdgc6p99wKwUPCJoolAivRp4I18b0Oje
gcrmq7kOyk8V5BgbdUCZreBF80n4BMgFNTs1iMerLshpuFhyqmyntW0UhRWseAwzvQiNDd0MyR0/
SvC1lCZgG8V0dnEba9vUz/4UGDqIAPhVdlDzChXgpQSnLCU4fynNpeSAvH5s78UkTruBwEb1zOEg
EeKwO4icZL7Y1kU0q6NHN+vuxa42yoAkDZpZ4PW1U91V+VUZ+k/+rJhQfwmlVZDpEFlpcKTOfvwz
47cccpXFEzYep2jBJAcb7eCNGOFuJlxOz6FQV+b7rqMshTz1zvNew6KdHtYUwKSYwAL8SLmSxIE4
osYcEcJu6h1fsMajOFK9oeZdaK8QZKQ3TlHkfPF5+tHMOu++bNE1yKwIQQV/nrdq7cSv7eAWG2fO
/B+VW90PAwn5zTh/L9nw8aoWLQiSvvotMbMv1pDk3zuFfy345ekz+4FsF+Zp89T1BQkB09Lu3HCc
r6bA6W4q1RtQ5dX/cuViND9e2VqurITlfTkV5FmK9DtF+49X7rvkS1xm6jbOzf5hjvIDJGawcc+m
cjSLSflhDLzPvS7RIcOu3T0U/94JzH9/Qx1dOxpDrD4mEJptnaYqv1pN97o0bTP/d6iNqHTOyQ9F
U9TXoHeSnc6H/jFIfeUIfju+iZK4uRvbeN5b3lx8ckIfwujQ1H5BSOPtNjRuQ/GD4JfOIAl4cRvT
7P3lNiLTLf50GzUPNncGz8nbbuTzXA3IV1CEyD5BBVs8GS1fK8vI9FQO9PLlzpTfi4mnrWbnNUZ3
lKFMD2d6lWTYGuN5Orhup9kuUwEGgDGHFNmZzWjXG6H14hda9sRWi8aE1npBT8B66YMlCYMI0q3Y
6iBYun4XritIjl/oMMqebP9tOpJg1BMji2yC2amnrjXfDs1yltD+bis93aXLyI76mdxKapA4XTyQ
86Dao6nXKiyVO9F1MDWyC5RA5hNssGjqqT/FjLooUjFLlOjUSFQ+T9OprNQnnlv8bVSW8GFOg1mf
+oVBRQ562/c8H0MGHUH/eL06kEYgWn2PnsZ6X7T+FXKd3dYgf3Ytxbs0gfsKhgkXMlT6rMUL57V3
LYW/TJ+R43Whl7V9f39uHJiHMNz4/uAei0irjZ3ovWuLEU0F9yjC7iIWL2fi1WFx27SLt2rpnemG
FtV1SMIe5tD4pPe2/llGk61+Egrb99HqWyLV98g/z0Ng+LxKadQGQDLawvzBmvZJC4eSPAKenwbF
OEYlOiHLw6KUyuVwjjZbA5Qvpfn14E3KtJ9Knn6H0L6KTcWgSSGavtPYtStTL3mdoroE6odduGmT
yIPJokrPdndaGMZcf/q+2Nd4TTd/4/Ft4DuM3Mu4MLbLoU100CJDF5Fuw7Z6gyUuc9qZZgfZLeZp
Ft4HGj9cbTuAtJic8avn+cFuNDL9Rqo7TvE4z1PzehE1OPFSW7xJ2cE/KfzTOsOmcOFGjrlz85AC
5yLMOhjN+FRN/EulrNHr7NmkvDYaivOUmqrxAsvOXuH3Bs0UqzspKfs1UarRU43HOT0ERLTo2CD7
ktOaHja34m1T62aCtuI5CEJT1hBzj7ToKcxYQ5Y0yIPRj5RkmywsEhSsuvClnKoK+h0alSojCl8K
iPsha3G38wj77LYyejQNfd85VKb95k3YVstUMf3d/CVCnA4Au72FJg3Ygdppy+VPac4E5k5hVif+
lObMWa5aYX0S77xUxsVLdZzgEH7z1SufJhmGjv5x7t8Fy2eNb7XkNNzmkTNuc9tTPinB9JezadTf
bMP72UWcEqPlPjb1eGzyxLgNRxfSneVNSx/E81SO04vVt8Zt2U0pqoa8OWvovg12Lx/s8mb2/4gf
YrhA574YbHVf2g4JIkhMbucm1G8nvbV3SMIbG7Gtjr8bkkvQq43MW91GPtu7NkQh+8KhLeun/OLu
WtdA4kvRwgc5ZEX6CfyqQ8fjHyY5g9fN28Ipn+4L0csUYxk30KbYLhRof46OQprdU/uX1WxMQbRe
IXOKtys4Fr1bC2uct9WDMN3LjDXYVrKXYMiuFQWWTdBL8abKxvjQovKJlpyrX7ezWt2rS6VXCTPv
Vu1oMVgqvfzSNs8NOSdkFip0W5cIcWSNea2BITtPAl7c7RrEzSZt9u+RI203SuqV39qScqSlZ+Ft
5vflK3pkZ3s9oVKEIJG5r5K6+lbyrKppRfFs5D5sRdlEp/Fi75fpIKCCdXqF5OpLYHdfELkodmjv
JS+DSrpFzsQ2LLb/Ye26luTWleQXMYIONK/tfY/RGOmFIUvQG5AEyK/fRHE0PUdH925sxL4giEIB
bI26SaAqK3PUNrr6//EzKoQXShPU5Upxaxk6E+j29RONbadh7F5dm4/H0QRmmaxZXlhLJfFEqbkD
/Yp1P4EEO4QIjwGCvE0rUmtLQheT71yYVZkPWaGyu0TYP8hMXkESmNvSdcdX7WWG/tYpgIepDPcR
e83yaDE8BJCPZ49kqzhfKRQ53jvMYY8phJpXPlDXW/KgCe6IcKcWgH0km54weGBvneMAgR0nAPFl
a7B28xfApdt9NLT2muvQlw8769hHe4Vj0Rft/ze7nHKozzbRgiveX7JSBpvMHqp1VfLiCTSGzg66
lOGSR13xJHmLomU/9hdGiG46RQhK1KDHJGfLAZ/PUMgLDWZ1Oj1kICGLsXWS0NlaFXFlf7J7mdxL
v5O7IfMCE2E4rzvUeFnmC2nF0d51thYTYvhBA0YFuqtjYavuMLtDtg96MxChAnqqAQvLVKuLm1T9
S7fylCtfTEN0EJxS+YK6cd1rhkkDMrB6FKqkNcQVUMpC3UJBwSxm8hGZ6fA+6L0zmfHXBUNRDJB7
nbVYMoAKWgEhmB2N+tb4JXLHbpPlON/dXreIjuTjIkGEBFoAH17D9La9vXwjtdZFvR8caIyTAgsG
J8i8zO9qmmgjBp2ADOnkgt0dZ0hLbgadZSt61T0kU7Tpeh5fydSbAfSOefuDxsh0m3Sz/XNSp6bm
aPXyB/n/XyclPdBiYHvAR+tFgDipr65hGgPqUQvpNN/GNj4aKXabj2XUVZ/KLPpl6V1X47fJIsBm
8gw6QWfuev/s0ujNGRErcb51ZYaKMyuPm1Vo7CNXVxYrJ5ju0Iupznj4a8/xy3Ihc695ACTEXrKC
2/eBbY0byEq3JxDBDQcpIJYT+oG4Ir7srAwAJp6mBkIaY9W034KG74UFvO2iApwb/AQQCi2cb1De
4a+e7dvLDOm2ecnB0LSPfvm2pJwAWOole1sSJeWnGN/dpBPy1ajsAdSMuBpRg7eAzoF8LQXuSVdS
2/7qVzkTaGJDEJYuVVfwDWmDRQirnD0fFBcNiJPX1G37FkLhUOQkpTDSDKsL2z+/20lazEMAAy/j
LMVe8ByUkA1e4MKN8P5ZQKpjvvg49F98TAB+DsOUOJu4d/oVn/xon4Th+OpDzrqXVf0srCo952CI
XijoerySW5Jkxh4cwdDZdP1FbQ/hLs3saMtRrLhCYbK7TmSN/+s6n/qVU+XQ/aD+2Lk9aEVcd60g
KgRdUG9aO6a/BZbpR8TGeE+89QBddVe6erffTGSfmDX7E8U9mZgGjCjY8VaN92QnEw3+r/Y/1sd3
/MPn+ef69DlDQnS8ry1ttglR1baxDM/FF/J3M4DIdrT7a19m4H1vZIDURZl+ax0/ytbAtiP+0/Yg
GdETZh9nSiH0kvpQhUnxlP73UjfL+3Lz9BSUvp4qoBCu1RDciulvkaiXoRXkG7KRdkIP5tOLzM2F
M9jgxcar1HFja4/UqDnjxmSQuwsmgv7sg2X+KWmctxdwWr+5zTAy7RZ2VX8Ga4j3lP12mzr1r9X+
6UbTqyjGf7GHb78z4WAMBaZrVzNo0juNf5+IxL0H2lOifhhf9Mo85R2YLchTuE638zwnAFeijUOJ
9m+nBFSHvAXXLfmMBvMWrQCazkaOZfbRdwD7MvtwB3M1u+cymk6gjbgjb1pWhXhuOXNyyBTqoHyg
VtzIKHY5dDCfzRopiciP4jN1QfW3bYsueTSgSPdYjM5q1DWuWe7YqHoS1YK602Q5O5Axm/NorjiA
MKosdzRKS3IIbpypq5ccc3Dy0ZIl6HXyPu7OLI5Ai2KECFbwpU1xE92ItgBMHHJwJ4ql9HE9QRMv
iTfUtTIuj7YJzaKh4eWnGHmjRzefQynk0DagfL5NF6Ixl6Hfr63OgUphnIb3qkGpmq3VQms5gHbC
7wA07gewP/zbQwbdsVV41f/hAeQUwuI65fGXNXyc31cqcaAPjz1LYa+BxEFIxXNctJOm3R9SY0NE
+rNtHgepPkj2mxYssKw0rC1rXGQlbLCaIg/WnHzqImUydwlhQ5gaLtlsumFq3icRWoe83k3UI9f3
iTbKEU48Ril1alfXPs+OkB/0HwEN9h99235GGVd7BkmsD8nyJlgjvq3WNNj5RngeEbLq9CCZyjK/
VH5ug5UWs7OEpWuU1Lcbmh6YwsJJtP02z9aTIKWxBbw/uSOTGQzYVIH4eUufQA1Bf+TQA17QKK1h
IwdXmvZwTyZZG6ggkn62o48Ade3mwGzPBADk9ycC6Q9Uv4wHsnRmAdWn6VuUJsOeAnACBLnbqenr
OYAnE6e74EV7T4P0JUM2FqLvKb+nLxjPOpR9/HO6KOp6xT0b9M1lFuwTvAeA3Q32XdgUn5idlp8K
7JMclalr3Dj4jjPbXTKbix0NAiE97RwQJSxpwvt0PK8KkLiO/jrwqvTiOI8EmrDxEloB0juBfQd8
91mDpHIrVfINNLhfvR76PiAaCfcFhxqjn+fWF0ykcZo41kawYilAM+XKMFN7zzQE3zKacYe0uKWh
F+IeeWG2iOo23wRgLZCQQXrts8QB22mODEaulaS0lIu2A1lrf7D/0x85w7Mdtrzfo3RZAcKaAamg
I39/xABrP6mXToKExm3gQ7CwpUigL8GqWSZ4hg9DBS4NGd1DxSu69yxkWbA9DrcDZGzvwRGAmL+H
0i8ZhCfysKPUulP912lkLF3mIfc0ffjPyJdeumSaHbjVS5IvrUFLsqaFZp++QzPYCN72UO+OBhS9
6ZMdnkseZPzibk/d1jZXHKywTwlOHti2/NuNXhUDg4J2WHR/dWv0agRkfnfT55h5NbLTTY3eFbeb
0mr9AEblIZMATkCYbNtNWXaELlh+LCzD3Y5AIVy5rABjr6zgsY8Qum5sVn22E/454bL+2aTQu8t8
xReOAgS65dXPPmw+jwYvPxdNmUIaJ/MfRxs/5trg+RUCFW93aSz18S6em6Rr5MFa0B9/aRzzjTUG
StPyCMwWccR8MEMbcqaV+ZuNJmkKjiC2ILERBuscsbdHiMRUB4aUDYR5mPtItli8dtIdHqSF10HI
IDvcTuDCuvlD+gqQRmFil9pa7f3cvAzdBNHSyr1jo/IOjt6sesBubKxsTJHGnsQVyXYFtOs/jbN4
PBkd7Zmu3YMSQfCjysyTCU6S24XvWbMl/H3xD58qDcfnpGu+0B6Zdsu0UR4HiM2LyNyTXYbBlTsB
sA/59LmPITtwC+9SGFjbXRti564Xb6jyYJTPdQylCkhFWKsEeUZIzqXTxYmEuSQHFj5nXeMueYli
9VbE+VJMZryZEuZeDCBu58YKbX4KhbseigjhLRogFwm5pWWJH9mGbAPq/1YmS2II0/XiOkjQhXQs
U5uqFPj7NZWBAKQYD9g0jq9gz/UhUcmMQ6+7tr1pQuW/1CCvObIA6n1ca0dbxeQvewEK/8k3SjBh
1T/r0TG+6Isgq98uLPDjZgKCIMxCdrG0cuu5CbpuxXvhXqUFbYGsTYoDEgZgdIimcF3bUEVIrahc
5jXId2ItT1fqqz4A2htAHvRNC0m/VJnW+j/7kCM1aQq2E669b4vRFS++lmUX4rjlnOjIOVR8urON
6UQyZFlqj3d6jE6YNNba+Lbow+n72H+bBz4UsNwr90sLWYYFiI/4I3eiYDMGwNhI0Bie7TRM1n0j
rOfK6L8WlYKaeQIePOzqvoPu2VkoPcmwf08C+FadUdCTglnTMJ8npeZJkFWdJ7UVAlqAmxjRkB2T
hhnLfJLpEjGn7BhHCiTtNNJF6fh2SUNTZiKAworp4Cgk0EpdVlkZKARPLAivQwssOYURGDSMQrQP
hpvWy6oW/MtYyKvPUOu1GOTXQQTdT5RM/eIBC5793AEPc6Dca+abGXSfBD/gL1ufs9Gx18IN/Ec7
FS9JFG8nnT+iRlZjCGwNR9049XMH6eKMqYNFGagPPu/DPODjgXqdCcX5bgynLUGCKgWd8qFFRG9G
CGn4EChZ/m4THhgoSJSanMlPvc8l1BGtR37/cT3WYo8eZN0J/BsoTzF9Y3WLsAyu+Qks6cDc6CBN
6QIUWDEPVGUaHa0bmhRB22l9s01peLGMLw2O3YckCGuckk1D4W8Yr+aukoV3HWWRonI3CREuAHFS
ohsaAJNdtHBYybcfvLFbXrVjPpxvzszXxN5Z/fjBDULuyVqxogUX+AsIYsKzqGrmLDrEA/ahE73U
th1dRoFzywrw+43ngIFsdkHN1bRIk8jA02UsVsATQdTg9nxSdl6DzHpND6aO7O7Yu5cy74qV1M40
EuXIwC1MAYBgKmbnPx5+tHphOxbIFlGWrtkOPU2PGNsl6jLp0iTiw9sQGaWVukD1AZuhp5AG3gc/
PlgVX5EjSyyUBzm17+xtV862eQVnrHctZNpcvijqAnITluXeJdnU7FjS5fvSYeN1ghAkNOLS5rOC
3KNvxMbPQDY7r7L9L51fqCVNKry02cncAvNI2I9XB0vOkwrTO9MTwS27HWJE3jwpAq7tLkzHtQ2F
vkWhKxU8XalATa2aJYJW4dlxpQVcjT7ag2uDg/4KpQcgZHzzw6kJzCWiboA3R8hn8T7ZrBK5hT4a
5I2RzrkCM6yuRSabs+1BoV7YhQfxHVCgmEk7HqrQvKeep010Bd6SfNd7ujxBT6VFaKA04mxj1oDf
+VFbvq0S5nm3sntEUhMriJJ16eKgqTIbhIS3WyG3hE8DBM2OVlNjuovSVFwESBXWQSCTNf2iKv2z
MpPyEUpu9ol6bRR257LpwfuHMWrCxpRrD4iLdVqFbzZUrt5HlRHMv0VU1ZbnenKu5E8/RZDHi3XM
ZbO+LSQjcedAtvhM6yA4DPqN0U8RZAKlSq35r6ws+SVk6t+xAeLdIgJrPdmFx/yl1Vr2sY1L9WSn
fNuNgfU5lxaUrMt23JJbhhR6buFg306DffhPy062US88CRouWraIZHlwCBbYGr2zQ9VgtC7Y1G2I
hYy6KWLrH7pcd4myzGybaH0bjSSCEmb5K8Zr4WmAptBBZPhXUtfliJZXXoBCBD2aMs0RyWvgEnXX
TIE9FJqmn7pIGSTnrO6yuRuP0jzHtfFzXgkZj0sal1+pFwvGLkNnPvvTND11peiuBnTEaIxbDr9r
8/BCYwrIxbt2dMAZgDuCUaO5xwZrF4Fg5SkxJgOYonFDY8VgWw8eCANpXs/69nHskiWN1VOcfPKK
XzW+eVuZAuveR+XwKIsyAy1XPhw9Te4E2LCzS223hpYO+KJmF1TTNA5j99RLy9wGBjCxNtQdLGC4
yyy8UI8mldigLxAgGI7UpSX9oL/3s/TTqGlP8qHNHgwdtS1r7m6xwRggd8PrvULt/oVckJThF2hQ
7G8TukKYWxQCAEGhF6GmLxIxLxIXzbB3AF1egGEiRCq79hZpEwLNXLuusbANxiGyJcKV20/RXZ1X
0R2qJfNdAnmjhUk+jY0yu7LuLzRKDTmPhzKMvbvZKWvxcGnxHZjXzUIwJZksi3e3Sbd7lfo2VgoK
2zAr2QoFV8CQhLFpHxn+OO97gUImQGtT/8PbXyVjvu59BMHrztymfT7sPFQLPcac/eDpVHwvzRCZ
A796KkCX9jeHrPWfwrGqZwe8eIddPeLQpVfIcVh68MEjs0g8aNqXVlyf/dxwXmyxmaIieakb1VxU
EgOnrc19Kfk2A3B8g2SU83Kb9NbFbj1FJGuaquP8ZlR2iN9IwiuU90Ee6UPTRwC88WGEyi8GWv1u
pSvIvPsXHHgSR4UrsoS2jX1OVlXbKC+hhsfcELKuuVgzYadPosBWMOni7keFWJVhu+4vgTRW7Y/p
Z9YhqJEDn42Tdo/jIbbfB6tuUWynp0cQu5mnT4HZPiHlMazTHLv9VmMhPI2PEK2L16XfX6jnm2BT
mLpMLK3RAr5Dj/aBfBuNY5TLN6wCYkpPfZ8fBqrcmCEYTBNQWCMWgEL4Qdeo5A5oVfADeUTePgBX
FM4Cg2+bX3r5icYjcLutbCecjjQx1xM7Km6Z1KcmT8aDr8sqmi4oL0xfUTf2IvxOo+FkTdDaBgsH
+BmbSp7IjTwmI662XQ+y2D3AR/0yYEWDjOdozLUBUZ5Wi8Qy5Z01BPUF2BcDaFakTj1ZV/h+1lqc
9PcMJ87CexACgsM8d7/7IhBHejn1bRJeIIO27Tje9MvWjocNmPTa1W2rpyd4Mu+OZJKg6duYgQOQ
NMKjIvXUlyiv9yDeMX5azDpBuHT6LMAssPRR738Fb5axY7057FBeCtSmnuQz1C2mZrOfFK+uU+SW
i2ws+TnXValZAni0hCTQ3Hu3M8FKsSpkcSgdcCneSGYAC4Wuj9H7YFc1ywMN5Ph6ravcRY7fjqDk
2pvjuQFD2kv/q5ZW/xLbKgZHLljRwiZ0XgT4vzapJdWGnMDa+jbH9hr3xfruxvlONmVy3zcOf7QL
B8D43AR9VZsmj7mo2hOeOJ9pcOK8PoOi+lwqLz85Y5avoIwLgUXdDXu8ARd0SU1kpHiE6ZFRZRjx
IdyphXq8NRkH9g2QuPzeHf3mkgM/uuiG0HzlrTJWVWOXe+pmyFhAHVM+ZZY+ggFnu+BghnmN0kYB
W2EGe58H6RFVp94S26FFnwnxPBUxP5vGGIJAFzAACMl2K6MK4kOlu9pNaDczbvgZ8UpoosUtkmFA
Ya1AZcMP1H13s/RqAIuBG41ABVP7DZUdYNiqq6+hh5i6jpinZiuBtOqDiwrL6oSKOG/17oGUBEoA
UimXnvaIOlDKkwc0iaqvcfO2BnkYUJwDFxE4kvFAMh86JNPWU4MaEFU11gNK6a2HXISbFlHKK3kU
SeoAcRCqBaJT4Nn1U29a4Gkz7snZdVCYLcYWmCtMpRmtXhPhyHbtVnIqlrVnbNTAPtvQ1NpnoGNa
dJoZhk1RfaQuRGqcJ9aLt26sxmSToFR5pRrh7eoSgmF0Vvfwr96JSiYrOsjTKHXptH5zdjsZHRHU
SReU1ercDlTBaTlskjYwAFIu+oNwneBoArU1Z8eyCJRcChlWmkB2Sp21o0q2IzBA80q3CX+uiUgR
VAlXGce2x84BdOPFkN2FGd5oavLvm6iECRiCo7KDLzfTkHqQRHALuYy7vE+XPi/EKjW6bDP363jS
nOWJs5/7VoSXb1OVF1qiKrzsblQ9zod6MvB28/o5SmxBUqcOeXIsYpmdsNt5a6YgBdjnzz6v6uFY
tEey04wuCh3QqJpENeNcfA02n4YIgsE+aimdyLAXZGN6AP/91bIEKGp9owGhK4TRkUYF0o4nxePE
RvZJCcBkxuTaC4N9IotjTHvQR/R3QpsGx2wWad37R/IokZFYtQJKaK3RethRoVRSNOCQoqkcUrIH
FGOFC+qiJNa6/C938p2mv0sAcWmRhQ/7nKFSemqKY6ebRDno9yMvgBmaiiNd0XDl9grkxI4Cb+P7
nJjcaZw866kGn8+flzRutEOzhpRWsnXzOFuRbvi+0NVhNb4nK7s15bkHAP/M8jxb5abtHJVX/RRR
1p8s2b81cer2J7J5Afj1mJsfaXDSHj3YGhBHe3ehEYUKOlA6g1etMO5vaapp8PnRHJvP4r2y3EWa
gUyUpqLG6EBRqb2oR640ceLdPHHOaP1e67b8P9ci+/sdb2vZv+9IK9tl6RxRi43HJx5GTYbKW0Lw
Bu9dHHfsp7TDY+U2iu3Exy6NIiHOc7s9u8yQZ2WLaI9X26GzUyB2yDZfBgCo7FPLOpCNmtKrUc+s
G5QZgKT0hXc4QYC3S/jjkwH4fZAaL3XXVN9KJ3gJ8EX4Biro+QJ40vniH0NmpPxnSGUc9HCpZ/4v
S/y/+0ACDFVe4O9es56xU6M8d0FEDwXP+aaFTu3MDuH4UHapa5NdOvyTn+3gUzLZzsvfJkWB3c7s
EP+epNLaeYkdNznJEsWXfWGoO2q6xM+hlbm8WSYE4u68RG/IM65FX03NZlnW1tZKcEb1pDV+mJr3
SyNqqmhecrDA1WEqHZTQd9Axvbsm4tY2i0AESzYXGcpF2/klqEHLej2gpn4f+SJ/Ho1pWzY2QK3a
bjpZeLPLuHqz+2Bs2zfA1z2zCmfId/vN/5/2qkH9GmWv5sSXzl6B8hKazOOcLGtAW3vqw/bTLX+W
D3azHViglrf8mUQKE1HYJNjckmK9G3/OY1cdyTTb+bKKUFFGObfJiLITd+pPt1v3eOBsm4aPy9sy
bTR8XJoGRiufl6aFTFA53/WevZwsVAgKb0JgMAck5ZLXnrc0WlGgDkBFl3kET6hxj7qWp0LbyK+1
IygoAkGypRXmubTA+yoS7D4oaNKLvjfYns4r3Uy3NZsk2+J94x9pEDiwh5Tl/WlAGf9KFT523Hoj
M+888OKrRxepWW0KwDO9q/IRVF26S9sVVsbItckoO5LNC0BwAFD4lQZnN72uh1T45mYr7V+3ZY0x
+LgsTQoNBLNSKTKco7ANomUHMFrTIDXd+7KRwFFhrLGrUp3B9nWHnR3tZ4IYOAjq0n6Gul4wSBQi
ITVx69Ioatnwe8lOQYxTz4AK4m2kpq9hhyNR7JvDCYTi2ONR39dGuqImiUpIxGbtlqZGYFnHa0NP
of5thagCwb8ztA9/2OeVP9xkzMNk4Qel3CDEMeyVHz/a7mB+8SHEGkYs+V706bBsVRpcIPjbnUDj
gXLCsQq/Ws2ZHBhUiZeVD075RtX1uYSOyIoGvK0DjalvUHZuVl4jk3PI4+LCJ2APkNpKvnv2p6G2
pq8OitJX0LEt9bY52iJFjNiDgHAn3rnjl8J0xSLJnPiuLD33QgM4AqC2Qg8YKLGbB2oD/MuRjToK
1Rx8i4NakWkIlBLygWyyY0DZjcP40CAyuHFiQ16jnNtXqzXvhd7UpkglUU92Bt8YYMyHIjBEHmPf
tw+IquypqOVW6EJdqDuzA8jP50HyJzs1I1JLB5Z4uz/telmwQxuHyup2H/y1nW6QTQY/oiBnHvxj
Oqp3kT825fzxbvU25AZIZHmc6nx7W9YGpv6cBnLZGEKdPQ8JHQVM/nWI8LpGoVnyILIQsN8Kig2q
Dcul5Vr1iy9alPHJNv8SBEABSFl+DzOQJ5Ve/6t3y1WWFT70Qx+QDEpxSsnFsg6d6BdSZ4Bx59k3
lfxAjV7z5Pb9uOZ4NJ4as6yOFrKrmylwsakE+cAiLoLuu2PHS2PKi1/g4H7u2ei+hIZCcB+R94tn
mOa+clG67+NMdp+WwbCUnWl9Gd1hLz0r/2X606Efw+YLQJsQ6AL7od+LBZfD9GjaZbqN3CY7NL7I
rm7A45UVDvILkPTbsc7yn+bIX/s8HZ8HqUacPq3yFFq9e8Ivu1r7g1+9+D3CgdrV6aZ94gf82LQJ
W9Zx2oMCm4ljEljTYyesR/B0sC/QaIaaU+R2J+iH1Q+gaftGdvxjEJUZGnkuQVt33woOIHUSrIwQ
xXUgwIwvRlEm58biOOw7zvCtZWsvTcrvANdAJks72MIbt6ih5OvUzso7FL+Ud1WEAi8EHGrE61lx
Z0F7LVjUBT7xlF/JhBouA5lpGTp8oYxqFxtdupEa9IH/auPeDvJkgbCxPDj6vTcPRKgWmKLqjnrc
i6pzYfPzbVJe4a0/8gQknu8LlUgYr/BjSjcGQUSwoX5bmHx8bolFEbTfiext0nycddaPx65YlExT
vs3Eb3NLPtR86Ncqno4CWNfeCg6QsFkwDyweVe5cZszCBGkMBAfSDWEc4tIWZxRoPNMgmTxunW1n
ePMXQLgjTRazo9EGbEl0FG7VvlaJaz3YCJqd/mIfmvKjPbW7V5aLN/8GAKAlsVfge/MaRqn9oGJU
U82RrDIaxBu/K5IgJ98DNyhhEqhUrQD/Qtd24J6I3Dv8YaqnAZJMuw4l3JtudKzXCQ/euPf5N7zC
QJ8iMuM09my6QqU6AFEGCpL1TOR0qyelZ4oKgaHYq+eZ5MAiFIHRTAeIimufQnTc/z2T7mn6gCjS
TMYD81UAfEQO2Omh9iJeF3HrPgAhnm7wnxGeZJaAbxji1TtHODXyAtyBWnhvQo/aAb2qY2ffIV20
GWt/ilGTyNfg6LK+py4qC4GYTZ/ZZMpVaEv7WsnY2A7T0B28phtPyLNDfNyvmocGj3mU5w3lZ2wj
PkUZwL0L/jD1LRjDar/WqiLuZ2GY5fJvn23qnX99trg2P3y2xDAgsqtrv6h0iytRLIXDu8NcnKW7
QM13Byr7ErbxgDoSsa9llskFIqugkKNwXdD6zdpJwBgwGz2kbdeB4sYCaewSp9bO3yiImS25ivBX
J6OoEryjY3aatIqX0k3Zm/5GxBA792u1dZRfHgxAQs7S69WZrqjp0woMZZHnrW4DTRN9S4QZLYrW
VxsnjZ194Nf8IRh1SdsIql8gT04o8axfyGN0HRv5TecJ1T9yCT32+KDwKHFuaf0PMf75kpwmOFEK
wE8TtpGK49gPNroRwV3mB6hBifJ1o2HFwhHdwuqADBwAC/rkMUCk3Wx6JbfIBM0pq2tE4AacNZKk
6y6ddhti1PLp6X9zU/jlb0tAESFj5fdPbVFsUcqNvB5+eRub8Wlb6K7M62UK3ZCXrGzMQ2Z7kB03
JvOzydTPMQ2DOySa1RVs2qhY1/6OFXpL0fvIXOlli77ckv+Y+m/LVogb76YCle2g1gbD7iYAZmyJ
7GKyp6MtdWszTffzwVePomIj+dBFLDPZp42JTHSD6tKAgKtxwoaFZQ1sHZaheWKEdsVLYvA2KM+4
e7sj1GmOcYc4TT7Z3QlFJqCXKEBUfYJAZ2Rv4hpF5ZWv5IbGqTH85Gvq1fZWlXaPGhY0SRkP50o0
FUr5cwYGmcBTCzImlXjzcby+X9ZCIPurvWmg92MF/ksoLWQ1krfQWu/PvYwAJoS+1LKrINEoM6D5
kbrHJXZe3QaMb90iQGhSLcjY6hG6CoCU2VeNf73Za8sG9cc82jsrqwbQUGFnwPAaPwr6oeEnxM9d
5uI3R5c8eKydPIXCGeLm1CBHlUuEdH/3O/ALleD1J8uHmdSfssSCZvmS1rrNgZAQQvG6sQvfWbsq
9/IL6MG6jQku8EttRc7Z7J8sDfeihsx0NXHpLL10LNcJdio+ziBRcJriYkkuGdnGsGyh38Pd9W2F
NjGfcDrhoOkL+nJhQJXsEOqGruKMdSWYFDwYcZ4L12TtptYFfFd7Md+F0rkYd+RDJpdVv2fTkrc+
+VC3qgrmLm8jnuVXK8uDoGQrkTCSZfLWpIhGtqiXRz9XQQPCofjnbMtphNxZ61eboTB+UQTyQ5Ay
SxKo/HCQp3dAs59wdvwYzfwjuEmTAxY/GYnxDBS0c7YN8ANKh49Qih/TczPmJbiXeuMeRWj2sum4
jRhPHi/AGFn+UHG2BkixBPYjgXANi/jPPm2+VbHXvbYj8vaGx80HbHgCcE8KE/+PVbbHS2sAC06L
an4/W3t4ueL3wEr8LVI5nuZLw+mNg9ViT1VmDSqJ9Ag1ngQyawQtnsJpsEtsFO2BDuMzgJf3EOts
H4OpDk8oFmyXZDd6kC9WLW+uWeRMdyFT2L/oCRxcAcgYVezoor74U1BBTlea5VNcTe1CgZHvRM0o
jeJk6uZmo24ve7Fkub2pJgDCZSnOwourpxAo2AcRREvTbjlwLavWK/MnprrqCZFXwBvr/oEc4yq/
ACUVXKnXpu0PVTbjvAj06kCrmnP8DvWalT7Q4kEk99TNJzatgAVyt9TtghrpQQS4N9Qdk0jgNNYG
K0ffFFyhyR7ZDWdJo8jEG4emAr0FjQbekJy7DjtUGjWV3V4RMrinQWxdk0XNRnNXGIYzgW05a1GQ
0R46bA4QSiqy6IzvVnSmK0PWr+DLljvbqti0sJtoQAB+BBO8VeBgWECZWV9RE0MV4BAlaG7dv/nd
ptEMcqFpt+7/fanbLf9Y6o9PcLvHH3404AvZ7wfrMeIQWTagElIt6PLWgPiDrSqnVgsIJeTH24Cf
gJK+qYrfU6h/Gw70ircuXf15g7xDRtLywXL435fhzfsHo7vQJ5mNt7uS0Wsbt1p4rnU/9QnObvpD
3KZQd3ahS5pS1+kLlDebveEk1V0HaUiGVNCp1Iyd1NQjAwrEiOrlaDtvNklXabYxIGp0HvUvANjo
XmzaPkOtxPtcmlGlQMsp3z7f7JOJ2u0px5OI7nobGEGvIz2ZXcqAY2fe88FbZ3USLuc7vi+MKBUK
t8HhLeneeV/ilNxY6Wpeiibz/nPuS36dl8p7q17zxGhml9AILw5IiLZgmOgPXm/2h/nKz4e3q7/Y
yEUFrp/jh4151JTvVzebp5e5rUoDN1sDltBl6uIXD3q38KEefHBTcTCpUzdiWfjQ25DQlpl95dqj
gbzajndsWNJg4wbhQ4V4S9FI8zxPkj2UAlHEg8gXIKJlL8pr4DgX0KQ0P+qJXQzPrH+4vX/hPi5K
WIIoFSc/ycHNFJrR3m/VEwHSCYYeayw6IgGz/WYiD7IXzXRFlfnCHHEgyFl6BwI99z5NUv+CB9Ka
etQYE9icc6f7MYxxhkxfB0ReHTZi+T+EfVdzpMrW5V+5cZ+HmExIIJmYbx7Ke1WpZFp6IdStbkzi
Pfz6WWx0TqnNPbejg6i0UIiCZO9lpOVCxcCOvX0RifF9Prdeqr8/qZB/1NGnJhLWi+/30Yylsf0y
tXprxp2rqmt1MU1TXaB7bR3KathTFcwh1KUCEP/Oxb0MrnmdN6duTXPxIcZ0pl60qYpyo4y0PVKp
C0J1KZL0ObUTKGmMM1NVV0KzwtJ0b3ura1KjmMuQqTV1oYaojkG6SEHioTqa089hJ+pVQi1ue/Xs
2lirDgrUt/k8I9K3Nu+A1+ISBxymg9wLq7rQMPpKwEXkcCrNPs3Oc8jwhtMh3L6CwhtlC/Wv060q
cYtz59j+4XZkte0GMw6ZRHBSccKob2kV7kzTLPvTt8p1FzBSHXJV1IU2zgANkJKXfPpWNKndODDd
i+N6ftstqxK50XLg1m/ftCkabcdk++V24hAghe5/HW1vR9clpnOXei801/Q3dLpsjLr2d1NxyMQO
ChvtSKZpt7YOkwQtjbu3sKwe9ChWDyEsG3c2Y0DojvXwszO0tDoNWIcD/CnLVQUpo62MM/FYQ+iO
OjFL5/PKYsUxMExtoZlpPKthwHdtOv7UVn1ybMeSlTnDClgRKCfnDr8WVlecJUSvKqn4laoaDmkv
L/aCPdV1jZdt4iBl82mAqXvXjq/cuuZQ4gRED+vqJtzS5NDEVTtERfiMijTAwcWiWby7UFUzIJQY
dU2xpsnBNokPoZF8p0Y6XC3ge6Rwvbtp75XRAm0WWEuaTNqqPTGRnag/bZwwfEuVzQ9U6rA8XLu2
3kBOBF9o0DrvAqTKghqpKoVF5kwUbrejohoyY2MHCNZRFzqEFsw4NlypQrPh8eLkA9vQAUDWg+28
usOrJN6p2uCZBUZzGYRdn7OhfXdbx/kCa/d+CUfAfuN1KPq1toDoFjCaoeMcsiKGAx8Y1F+gUygg
iRtX+6wJAF3TL1N1Awe+Os+hF4IYzfzjjRsSapsJp3fD5iukPvZNks0+AfWMsISZODfuNRx25rnP
lL/2WPK1Luv0IUOSbVOXsPhBlNZ5GDtQahtrwK+ifNUQ5PwamgBAqlb8UEZ0V0W9/lKHVQ8/UD25
WEbQrGWudzs3txTiFIpBNVB0D6qHM24Cg85v43B4lIofAYbbMYLBuETdlWtEuDQiBkrCyCMPpAZl
C65APov87gkeFdByRv2tWzuyzyPHRhoRAbWpmwXuPXUDO+Jjtn7sdpstCL+5JHQAy+MeMt+gd2iz
uH+PbR/oUkd/hu1wDlAijzdlV6mnvBEHO+P+V/B5onkGePSptnV2THmP1JrRB1//HtlGMKOgkanl
AbZtGGyhhSESRF4SPdGnxLPU9Kn9Q92f+nmMM9w3s+hTnk2zjH4PZbDNp6zelGMz+6tmDtaW0mtT
q40s2dLUctBM/s7RUWeaJcrLDdV3YTRLBiR2T1mTZWsL8gPPepxNelZWJPlSGbLYAoUEc94onfSs
sJZGfVhBQFt3tKexv0ScDCw1wBTMPoWOsp61+nLEzs99y4EOdu6r/1Bu52E9c4Pa3TsKtiOAyqj0
FA8mEi68XVAD8oTpKYCHoLEIh24BDJW7v3Vze9Nf9V5kzzsBNmcLoMa+jpvmwW/1ZAmVsm41FQcI
sQmrwCHpdvNQt3yAgGt0oEbatDYEw0DqulCJZusU/5hN8PZjNs/QvFVTJxUiXlJXM9LMgv3QoZW8
OFGpZFG5CZ24mFORNgjyQpjTK08idwDYHHuUEBCbi9FKhOr+MMfUYxzw8xx/2ouRw/s1a6A96fci
u2qK70mbwYU76UaBa7Xsxh8FPPqCMRbd3uUw7b6KdtgzmL8ucXO0937p+fNKDuJQqtR4YpBLn2Tr
6iTdQYUyW3hAzX2hbm6UiwNn3lrqaQNSvfWVfjFlCeOKHDGLS8VYta+8Ri6Yp4KvdXxMc8N5bRRk
V4dqCHYsjpLrOJDaC5XCQ0cHXMgIlLVVEeaxSt169xDw8f2q/YpsaTtvhOOfleQcZq4DVEaNdICJ
svroa8KRpYYdY7LgSJ42UOiF9odgi44+GXhVbZNaIlyAT1Pr+Mnw38yqg4u7BE1o3EAUs/bWJQC9
a7MSSMrWuBNVWEZA398e1g7uM5fcRmp91Eub/hh+1S9KC0FX+ltGfhNe4Cw3enCdTYeZrxG0dmGm
2L7qQ8fmtQpbeOl57aayGm3DkOm8a0EJnyMvN7zkXXcgDW0ngXpnkLavLI9gBwn+hdaG8UMC6j2o
2/jkFRlsQ3FLftDC+qPu1kqfEsbKZZsUUAYSuFGCohHv6JBdK4oOVl68TUc8fhUrg9gX9Yj9egPH
gvDRibNDmmrOQwjBpx3uKOOvsO1fx/qI4Wmh+77YWTakUn6uH5DImKW8zDe4/XVHLPi742BaLfyh
RbpWehbMctaF/YxabD8YZlVu+uu07eFrpsEHQTpjUGss3upsFfUbYNuKSzNuSgjrI3uBOipSw60u
Le1ylbt6MyeUG+Hd8A58sYXlbgnfdqvX7HBYM2CHZxHJtN6crRyjuCC3Vi6TGncPT+P6XaJMbRmM
nzyr//hEdX9qBbAU8jnASq5DXD07idTBqhzs7LEokncDUcb3IC9XCMS1rzx21QL4qf5US4nIHk/L
VRLZ1lxPBm3mypgfJCkiUKCYyiYicljneDuqoo09RpHpE9IU8HLNBhjRAry6Cu0abOWRcEcgLqqD
AAD8bwzriEBOenLG229S6y/6ULFNKEzckjOtU1vBNDwlcgUP9Kb0BMx0ePju4lchdct8yxw/XHDT
jE+OYnLvD2m57OqkBtcbfHG4eb6LMv7Rp031IP2gWrtuGm+92IRT2jgZ9RgMOK4HpfmG0H64cO0h
WdhM9htICBJGnTZOkuRL1zb1JRVbkPfurY8OwjDXVhwDLt5X1yFxQe1XQbxFTgMEQzg8XOAM8lGX
20fNDbeJby3/5FnhGnjUjo3DmIq3E58tAFlstSuiazgLbeBlC+L+K6SuNsj16niEweUJQorFxUcw
ZqqjIjUA3V5tjLlmQwChEY3+CBp4sxN6NmpTS4QPC1hD3IoWBBRxXo1jaHhASEvLmatRYRxWrU9W
WXhX26yiQ9Mrd06K3tZf9XVqRIfUGO2ZEIFfQss3gilhNsPPln+F3kYNzL8ene3a6qH1gj9EZAbN
lckCgkPjrbb3P/o2PhSNDb32730O8eraRSIL74bDq2Bw5unq/hl2MR/1BMSARuZUT/2HJHSXnjaA
Y1BVaiPawF8hyYG8nhxwX0SuHOo2IIWoKNpwFVdfqIdfBWIdwpxvhsVWPJ+k5yuNdes/lkl4Hvky
sGRM6Wx0C9JwvlXC/YxOaV18LlIrIv7tls5/HrS/tf4y9ta5GafKpVavB2/YtT2SrrBCz/cdIgCr
pODGNQEkDDbHyfCeundZ17rfjSH/YZhSPtYRx5ul17kHoMCLaUwdZ9oy6cFUot8b60WxDjU/Rexp
XAPV44KnHTeRMxhzxt5unOkbrzqDmMQ2zmHuI8C8bq24hEFxX38wsW/94MmAtXkTPwpWMlynbQFt
mthYRSbAxYHKsyNI8MkSsKf8qbD5N6I2atY33LbU+20MCwZ/obnmS23hj0msNSCM89Wt6JRdvoI9
sr+KbM87mD2oV2b3TOj3NG1gTee7/UkK2R70Gi8yQe7yt1JNHYzuyjo+Q7YgB0IEP4kUK0yEhUV2
IBuaeCyaY5FajQbcTmrFu6L+SK1/GqssH5mLOIGAqpacsEzAuhIGtHreyX1eMyw1x/q2sCAY0Fcv
eS1T40etbHkPP9oFFG69+OJ7I4GhDg5Q6jbFtwQc4gVkNcSdlsH1r9ds9ehFabGEk9RwBOUr2lmZ
stZDlhpnI8zMeWNa/kujJ/dxlIofIPYD3+jU737+13DbrwHfaJQOIX88K6CP4CAU48QHs2pcoAe6
J/r5U70uEmttZ8XkPuT0enwGt3ufJDBGuhkSxZlfrc3ahxjuAEOiWwPPBAw/tDMUbKBElQG1j+DK
LDeDdk/Fqk8/ikQ9xNPhc2v/c5FaQwZ62H8cmw7A6ORJvIC07cEs7WTrjAssoBHhyCbz2D9SmTZj
Fzcdkm2o7ODAsfgkPYOwbr+7ZuqfrbYT92xQJxJDMJLWWAM2Gq6oVx8P38HS885Y2069qFrvDfTq
IvQaV65/zwX9iqlXUmbWqpalsUSEEgDhrmDPgQFtOPyu3Uvil9Djxs3/CI4MclBu4yPo0hrHAVBx
mCOWxn2VltU85Un3JXSMt8ax1Xc9rzB8zEOZUY5XJabeLQdGq51nMhiyefhNeyW0UdoeaZKGB0eX
a2+R5oppQdkoHh/S0H+jZRq9IEiwXGfSaNSOFmuOwDUIMny2JDUv0vWqOzc6agUeFaPyF9VXXQ1q
x1gvWjm/daV62HRGeDA4+QyCvcMapJn42Ya9eMKl/zV2QYO2ocV2CiO/PUkQqAE1qPyvIawBTAbt
Dd0O3PXPIxUPhnMSG88JVjZHSDAlR6x6kyPeQMKN2WlP0giCvREGK0+P82sUhc3ZUjYALS2cQTvE
XOaFy9iGWrXGrA6eJ1+nVtZb7yXIH3ssjvDWYgkNlpeIkFFf2kC4bmW2iXZHpSB3rMW///W//9//
/db9H+97egaM1EuTfyV1fE6DpCr/598W+/e/sql6+/4//xaONKRpCmhYmA7URyxLov3b2z2S4OjN
/5dfQW8MbkT6VZRpea30BQwI4vcwcT1w07wcoVtHbAxnVFUAk/6+Uj1ouHVtvyN1jvR58q3RFtN7
rNf6ag/GylrRCqs1zWYDqJkZnazBj9eSdOVglypmfp8H68llUAXVT2XwiE8+gDC3ZUaozHCBbEwM
gxAoE9HGU+7nOuqcx9GC4RrfwZ4Y6NlxYyZxdzTGTRdWxSrFTQ+KTH+1RkX9BWL68cZsGFbsZmwV
wCPJZupCY6kzTQA3BTb751Mv9N9PvWUJC1eWaSIHbYmfTz3k8VKtLW3rWrVBv0ES2ANqig/LWGj5
S6GQNBmXE+0AHnQuRXGmHhY4T6BqM8DE/tyrSFxtF/vy0zwtG2U2jK6GWbG2M83Sf4mCQl+EhmqP
Niwx93kGnYweuamnAaLPOL3W+9gV+tPAeI9dmQunES/qD/Qz40V/V/uhsRNCxz0XlAb7v1yXjvHr
yREMUV+cHQFoiGVa5s8np5Uql4DOJ9dpkW5lJnj5qXhChiK9wFG2uYCq/0i3w6BMtBXd8qg49gJc
K7n0GbyKdd95Qwy4XlpmnEA1DTcmPylh1mCa1Re9Lo72uEbEQ/E+CVn6bGoZLIOyFl37VOxL++xr
aXEG0H6FhL15TUc1/RzatpA7UO6e6iAZptZVBv1HaqUBRdCtzFGXH1EzuNYWgQBvz4jnCE6F28FO
oNrvJqA8di40M4xWFfPSBYvQr67wrjevv/QV/Fxa+lbCueOXpT05zOm16ezGRrKfGxoP7KQWQQ8s
f9mBi+B70TrxQzVuECnMCjOEABgKcWA1swbUw13sZMmDXvNipfEhXVIrjW7baBqdQrz3boo3ikxn
S11U6pO4fFPZ412ZVytqyHXm/5crQjg/XREmY5LjvwnHbBs0ZNsYf06f7lS4s+g9pGS8q4lHFOzj
WHdqOeSViWcY5E/cKfU3WoQJrekOnul2J813sETTClhBhupIrrKTSyyZx072sPSxcLIsm1Wj21sA
ECC8d/IQ5jIq39MgaqDif6ybJvOYctdlKYGy6Q0Zbex24HsmJN/TJ9EpI58lQQ+0FRJFbCNkuL01
/9ZnqhBFvf4v956fb/vjyYQAlCWYJR0dQnSO9fPJVH7BeBQz997uyh6p2NiZcfAXznqgOQB9x3zZ
RE7ykjJzSWtd6lEUPlh6rWihcAvhWaQRMwnucZNtSuQZxvtsMd5dP21AMjo2Nbzc0IGq4fGBoBP3
EU7zhmReKA55V53FF+6oYEbBFmpgsfbRgOxMgCgBZN01USfzMMugZeM60cUCzuWfz4pj/3aJGcJm
ps11SO4yYfxyVrCiEl5SRdY9g13u0RgNMyBtogBhG11uSRPVs8Jw0WWXwBqixSfp5RSGBiSXTHXQ
zwMxVkJKnqSVXbsHDq6zqkVZhBq0uONyTlDA1IQ8B6yQvb05IgZDb23Xmf1861VaQKfZDNaN7Rga
ytwQohiB5m2oWI91rQRDye+N3+qoXzaGmqbOYz+q60uJpbbQXopR3ntme4O44jYMXxHdC6HUZeVb
aglyeGy5BWy4qPVTb0eUJQxyhXPwa328BPpXXE7ZKtTLYZOYAKqM9SztLNwjEFSEagre+CHYLwHG
N+WsKZ3uqo8EkgxEZKRu8aY0lsa2toeDUlQhLAeLMN9LIO/ccncLc+/sVFcBZOaHyt3L2P4SJXV1
T1UpHl2LCDmMFRWpgUegUDH+9s/XiG7+9tNx4LfhcJgLOKbAW/jY/uk+1DsMj7veyO99n49R5+Q5
LIvga9ICdOh2Fjsj8xMAngcAMPT1/K8ZFDGQ33dfMqSVVvBNhUqGbQUPP490iobhBaY/OLEWgOMK
LRarDQvEpCBXS0UZDEs/q4dr49tQFfGSVTA64mWplh4hEwuo6VjEG0a1kfaocjMW4wLio7k0uw0V
QTT6mJKKsEJeBoCaLaWBq5wYQYGrl8tgsKpP1GuwxbEyKoqJOIRA1bCNBKhuE/XajCEkAScwPlGv
4TaX3rmG+Yl6nXlduazbuJ52QfvpQcwB7ltX9ouu2/XF0h3vTjXgv3Yg8bwYtQ6ncMbiAxAK9gP3
8q3rZ/wFqiLVCvdUd03dwhD65xlyXW0lgXdq8AZB9Zao3m7TGt6ACPA4nKbN6tRDKD47lLUYgBuF
dWOfN/4DNNcF8DmI1hV2ue1LZARAK7DnUL8I3rF8SmbxkLuPqhn0hat10V0CbOimTht9SzOZFTKA
t5laFnv3TtaBnAyfrMbt5jpM4xCcBjdZjhuqN4uqX5amUc+5NXzUUQP16zDKYMyY5pDBGiZW5Z30
EEFJRB2/QgB+R86QVVjtzW5wXgBitOah3fvgT8A+1a4KvukCBOy5bhg4Ahm/yqDclW7yCDKDumO4
HV56vBjB8wIG12baPCDP5cHOzksf0ngoYROQNWsqWnlUb8sGwHEqwoTZOJclW4W1kV4QYeeLlEX2
vZ6n0R3L7TXvO/ueqrrArRau7g4rY6zTRV7CuWPq7rZRctKzZEvBWpgGQd0wsrYUMPIpQzbWVZ0N
bHTDQAjHYklCuu1FS/glKEwE9dJya7hF/qPR1ZsRDhKc19Kd4zVdnHNulGsRlRrwQAPkGsDiXGVB
nd7/aZ5Ibbs4y9cIWDTLvIElXhJk99nIRgEMEi7JIxEl0VKYNpZRgp8U6mhjwjiA+loD7lIyyJGT
7/ovMk0XQ5/2j6ECQUPmFkeuBW/sWN0KEDRSPEhHcUMzyhYgFnW7tqgKZODaplXHMkzzecmZc4E+
qb82ZBbAcSbtD0pHdB6QRPtq6UgUWKkvv4JTtYxiT/zwamffVMjI0HDAAZyL8PxgDUDTsPrnO6Hx
69MSqwbBDIYHg8U5xz3l5xshwlB5pXdaA8N4jhBr6yK9RJQByE2dHb/mG0iFISJCdQ28o/yqeRgq
K4fhDVTyLTvjl7BJsB5o8/hbiqsS4DLxfOsBDL+HRLUbbOxRYoV0VmqIrOL9p3GWJKpSjwa29AkW
jjDGnXtlGU/rCAPo43ktenWq/Uo/UwNDBuT8z6eB/7ouHU+DybBuGP9ZFr1hf3oe2F0HnLdk9ekD
0247I5MUP3kG52OIeCEMYOgD9DJvP/rIMxaiM/JfbwY0IosA8qdfv59Bzw6ZsnD+z4cs+C/rHJtL
LiX+chI3D/HbmyeYphxGg0F4mhb0g2sXUEL3glfEhKMxKA+1HbXOHZet/6qmZ3zBAaX6vdqDbuNU
zYw6eIXVxq13GVb2wgzyBBpNSwpzxrYTPOomtFzSaNn7JYSDkfJYJIr795qXf3yCEYJYtDVoHonH
xaIfP936JbDI+y+v4/T+cIuEmHim4zVY4MXCsBzBUP75cm77oQuKwVSb3gXVy5wbMGVpBlht21ho
IoBk37dDC0PdkXDS1uoM0FvxdOvhamJAfkjvZq3nwrVRB5Uh6DpYOfkQmI7wzAELNPWvJovzXTu2
UpE2HhLBvdV5B18weFX9PT5pTQWeMOdfWbv/52tAH6MLP39d/HilDZUQods2OFk/f11QLeIemSxv
M3G4jGw+RWQQ23eOupcgcQkNlWLcqMEroQOO+qZPwGmDQPVMWVBx9OoGwnzMRtja0411Dy1nH+8L
oO5+Kt/aiRMmi/9yNeOPZIzRgE9fxmQ6vonjGDoiPELKX6NYDK6+qR345TqqldjVsAufAykEBFtr
el+C2IEEHoDn0i7AlBRdMKN6IIDsFbQYkYAOEv+Lw9IIZkemdeLIOTzGyItStyQ1k73nI+xCxdSE
LHUZtgyijgFWy12V7ZAx+wqwVfgjzk5YNOKJlHgGMlKufBmlhueIDNb3wo2qVczy/FBFjb1DErld
V4UYzuBmewvcyvXncZ6mcoMfw/Axj65B6dFCMjHLTtzz8QCBgmRzAtD+KD2V7nT8uvkYHqqhQOXV
x0F7LKC7caJeVE3Fvs6HDdjPb1RPVdRIm77J3QXHsn8+7YEqy3HKknfNrE4Sb011n3Ym7Wpd92G5
/1QXN0l8qFi+MNscfpM0hHZlgvy11qMi/lxHfTSzSEcPtAYBi9+PGlbUeCeUzFljpZVvPQYVxAjM
Mbg4cvAzZZQswPbTzUOY6QjXK+5CJq/Wmj2VU5l688rjAVa3/TJySwuuaoPq5xBQxhPFquKrXfv2
cRDunSV8lMaqOnL5rKyYCa8QM0b+xhN7TcQ/bj1ak/2ACLaNW7tQWC9iJBJx9rayYbNMczjjRBBO
h2hBbR6ph4hytUFsHAHosZHqDCWWCF3552lPsdOv4r4fFtMcAVa84RDe2cU6KBWU4sZxeimTJXe4
vZxmSN38YsDf8japzYdgAaJntqZZxZC5pyDydtJkZjoHHRCOFJnbbyI27afyXHGAdcszdad5OqT1
ZxWENHdUdH0pRtYOcJ3jIdAm96CnEVn6gUZ50tM2RYa/CR0V1Rk66AjIdZ+ofyACiHO43F/Quek7
99VIy+AgoQ2He0yz0n0h7iH0KO6NAVJY8JNwlpVl+sm809QMji3xhboAY2CAwgY30kDX06Ueimrt
NFATLqO3qI2iVTeIYCs0PXuKBhcLEDt6AwKyXFhVqu/hOtrda03zleeuegMuCkuJpOIn6TnqDqtT
a0YNidX9aHJbuwRuqg5DWUUL2gEi43s5whnTpj9Bqg8y9h3+FLSTyH1IM8eA+moXraOsddal0LIv
sN6e96xwV3pUglrqII2jVfs2zJF7qBEMnOPuEm65shk41jhliDyyWdYFLJ+7uIm53Esu1MqtoFlY
ePNfU9HXHOCZYLw6TVXgGs4RozlJp2ZXGGIEK1dHII+KeVKwO1AaN1PfqgM/G1YB6cotjW80m53Z
2homu+Ycb+H8qmuduI+NPbVNNQmYEDEQb9OhSq1KdnhngdXKeORGhPcriIiANlTioYl47McxjzHR
EMm6NR1HnTJxMETyccytJe8AJ06mYx4vhxW0DdIl7TUygWAfbBuZ9HEH44aOG/HmdjqufzpmGtSV
2m/H7KkCgv3Iu91VSbdqNWWu68LZZsjNgYNWZwB2aA2WFvSxj+oCsFXkRLLANjcOtUgtBVsxiWDr
NvWsQOoITenBtW3EhYxztEBUr9xAPivDh5E01THIi/oH+jjVZo3OZoDauYmmFn6AB4ChrmGZg89R
QOUNS5DoCt5ldM1jOFK2zoU6ADRgLBmoVEsqZkzp9xhMHWkIHMDkovXbZEV1pUSyuA7msELtt2kT
zT+GYd7Sr4DLqXPobutNdGWeWd313FrfesR5X+Nr1umG5qqHyjnijCTNPM+yPfWjoYXXwY6NdeWW
6pKOtYdehC9DPtRbaeTRApHdcC2qztwxlcRHryuwUu8WbpJtpUphb8WSeBb5Wf/dH1ZRYpc/+mj4
hjdo/UmmSC6EhZsAEw7hu6EUeLHUK+/SudCRSRo9ftW5RK4YgwCYxZtOpb+FpgEh/mqI72nPXZ+a
uzDsrC2kAdeZtCAvpA/2vgr970ar50iTahC3tKR5DPDUWInM42DTwTK7V7kzZy4wD1q5zAWEOSKg
LN6kx06Q0B7Tn4jayA4nOQRQwA/09F2rvW85nF2/WB1Tc9H27rWEPuUCNgwMtI/hY99g8We7X/Yb
1J68gA8B2pzvt09ACYPgzIEo+Gl/sOgGny8ts5XTZ1Awh/r5qoAGyMKNYKGTNBwL7r7hbyDmzdxG
L1+cElR7H6pxG4ZYxpMjrF0ej7MWDp/LAUZHRtfwuyRQyOXQSMQiXT/vr67Ds50NM+klDYiT9aCH
8hXUkggGOW25BUxfPgyOdab2wQoR0+V5e/IzhOfBboTf+bin2PEg9CXsB/zsqm3HfLXK9cJ9dYvV
NNCQzVKvh3THGSJcMPn7Mh0IULMzLcGJU3ghOOrI38zTcUIAl3ZpUCdPg/T7jQ4q+Cqu6vpFZf2M
OmgG+Hnw7ov3EF/K7x0J8ynaVWmCvF1i1XD2gIE4WFDAXFCDZpYrB3fN51oaYi0hVbr2Vac9pwJ/
+XGfkLjLF4MvI6RwgfiBR3I+na4Uxuoz4F28e0uDQ407mgjTiCIE4geBpJdqsLx1N2TFBi4k/dOQ
wmdlPNEqhq4CBDDjozVoDiB4oT4b8Eh6RLLqMe/h4BEAT7BJPQXbsCnxjey3Ce0ExLMspC5HIRhq
4J591TqYc45P00ILzfts3MgIa7vcCLUlPT4Dp0GD/OZbXTk9ULM4GNYpdH/mNIh6NUDv9lhOHqlk
dbUD140Wj+E01ddY5vIdGFQzG6iYx0ho2kV52Z67jffc2SlODsieUyyyKDhgTizultRqxV600JC6
21LwEUjSH1Em2YlK44w6UBSPyTgj5OkgrI74pZljv3+RxSMffpMghRyAPZWH2mywOm3yTt+0dn2n
jw3guoFE9qlZ67INbvrWdshCeNgBlyUPrqn/9bH3LbjsDN27x19b4UHsu25iBMEcQ81926/mEs/I
dW4woeawY1zrjTROJfgm90PB/KMRs7uPzomGhF9Xx4uprCNeCIZmXsHpZpysTOBDysJLFDjRPVLj
CPj7zvfaitCm1zJe6lWJy4x2VIr0W51VfAkkOlsC72xAicsKnyNPs5ax5qQwtkExbyHJ7voqO1Cx
M/QNMGhYRaWueU2GbJn2iXr2/AKZjNHUCwtp9Qy3BLkumPvRGkadWkCxqd9Sa8PsN5H6xR0N1bzl
YDAwFqI8OyP48kj7iROR7+ig4nF+UMb/fFDUGiP6SAelQeETiwWVr91+YAdCeU54z7GYIAE+c/Em
M4kFUJdJRuATMtTTXATYx042iQncJpo60ZzB2MmM42GRV94Sr/RzwJLCK3Agw6MBtLuqwA6mEmtT
LNGgxk4lyY2tMTA1laKsPxhe2p6pza2cO+h1yTsq6R675pCWnEpAVT7Xnc1P1JZ48Vfum8GkGs7g
MI/ciGiP0y5YEc3w23APpA0OgdViljg9ACHjwbl1Cs0CHsk9tSZ4zs94LJCnoVb4v+M3FQFpW3vs
0bKdaB6zY2UVaovUWPowWHa4VhrjCyp6EauOsnC/2MwKcBXDp9TroTZGjazCrlKjdHZJqaUPnWrS
VRIiRE+trWvEh7LHHW0aW0EnRUYP1DVOIFWOQD0W7uNO/bptlnB8iJB9x0QOFBh2QP9HRVueIgPW
ApGK+QL59fJk5vD5BSgHH0MfGIsejg2rqTL3HTTlJT+HcSO2CD30sIQb52AAgsRG/KVo/W03AKMO
ccTkyp02PuWBf2Ia11KARQe8sHEDdkJjqxmU1d7tgThz4zy9Uh2Mrl7NWAcQa6wKnBam8eOLUE8T
9BysBT0tcffF+I4DOuX6MHekIo3Qs5WvGnZPNdzHWq83I7WiNr9X7RlhkKk79Wg7GF7XGSJJVJQI
e0K4v7kf7O4VUjnVgaorDbBGXKDNjopemQswjUAXoCJt2kJ/MKooOtKenAH0igBPL1CWcKC0YeYC
3hsLXCjRuRUdWxqsbpa40+SrpErtBQ1sUq7dt9+nb1vmzrDoQTYHLA+zDKGh36koXOt+n1ypu5kg
MauzQf84fOkJvAOZz46C39QcfFHw8b05nJ2g7G0bxlnZIzJbk7tbFX1Snb0Ckq87UmmqguEG0oZd
twah9mM4dP4NQMf7Zg6lg62fdfYyEuA59EDBnptQxtPGLeVouODunDqFzExcQu6u65KPfoZTt6va
hrGf42fBolUePyKfXR2BBIwXqov8b+6Wwsy3diaaf2yn8Xg0x3j5i9IVslz2IkeKaF9X4OaTO/qt
SCI6tyKoQ5CfGTuDpojOWH4/3lppbAlY5qJwWLeVyGDdlcb/p+y8dutGojX9RASYwy25c5RkSZZ8
Q9jdNos5x6efjyWfltHTOJi5IViJO5JVtdYftF8yJWy7Aom2prH3MiXMqu06Y0Tw1LEKlb3CxHmZ
R/SKo3z0dh8eSrr2MvRx9+iZXv2YGdmrRMJUSeTunKrydj1TJylZf7ahVUIyLvefOluZ0uQXwbYl
TWNRgQL6ny5SYyudRL1BCmfazmOZzr7jFQ/oHiZHCZD6qJMwKXvq2s2HuRue3wBEqgkFdFt1+dIQ
UhaLCWS3gDiD7p/xIluxGMPgGF+HLB2j3RQRp6uUETVNTS/Vq0i9rUZ27MFYDzPqFw9RXv2Y9SY9
yZKsd3v991BZJw+qrUybmU3b3TLQOo4Rpz7PTjs8W2nfbrtatLtxLZqK5hztJIoD2VqaiXevG/Mk
G2VVNQwbz1C1R1nCLwd53jkvz3iw/3k1VdvFUWM/4pTdPSnptdeL8VFb7c/HnBS6F3aqL9tknR0p
2FjFIwGhtb+s89Jr1/T6ZUjy2+dAe55UXxb/NdAoLNLiDIIPNhKmWH6/khyQ5EV4KHXXzW4F6wRE
FzRCWJFzUJRCPxfhaP9fZ6zwd5oTgv7qiB4RSSNKsbIQgAeM9WBdZKmfFOuMMcZ3WZIHIP9zkOB0
vjfyEaHuwY2eBuKp62B5mTDulPXujjdDm6K6vV6xE5Z1GUdFPNkCkFRW4AG5vOryIyXIWm9MYbtI
oPL1yUPSNOfMMJSrLM0jPNpp1F5lqXHG4dKU7rLPyJxd4kjgKLke0n/OrNjr911av8semVb/7iGL
c5YFllkl2BKaHRK0kIAWLGt9D7Xs21hn3l1dG/K1oTQBsyIIC02/HL07ZOPfI2C7/loqHbqOlR2H
FaJgaIv5aKJ+uejtU77CFBwe7Ye2IowiO8i6cRUDUsDCfgxqS8V8dLxd4VxtawrsVI8BSxfmTR5G
b8KGDQ/d3YChEht6GoS7Ap3ntcWEvzgZhNRkP9kKuPB5wJXtIJW1Cs/GEsV2z1JYy9PQ2Pdlgyyv
rUoY/QXmE/69wEuo8Eb9y+dZpMxiU611SkSrmXp/tn72m0rrgtnNDzGO9TvBWdIh/Pw38q76U002
UtY3eNATNmurgzrF9btgm5RPlf069Cx4kOBky73Wfw4vcKk5N0CzHzodxZoFH6evbCQQQF/PmrVO
nsk62Sr7jUMj/t3qeuPvsWUTNoE3Cn2vLAYkuU4gkoQS/wkAylZWfdbLs9Luomvvmu3es9Ll2czC
q4JJx9/rCZDJUZ5gCv9R4zQ4+X5YkYf8En3Si5PSaA9ZyB4ilr+cPG29BbMedx4JkPCb2utBNhiL
Lk7e/4xw+aS3DyqQg3ELGA9j2ejl1O1Ht9ae+SmV/ZhFxUYWsxaksUXYxpfFdkrZprFSiJpY7wND
0XfjmCRghxjqgXD0a+68s9IZ2rO8cJPUBFbXorC5sFcQaw+J8KITPLsPCIxtK6FPN28lB6UTFqGq
FW0GWE+kssPONL6iGIakYZpXgeZl5lfFLojWKkUNz602vjZV+z5bRvYQEf98/o9Bijarm6LU7WuB
rbaiJClrpU0UgbrkjtnE8mRcNsxY9sE2bGuXK3qxn8F4Ex9n8pVFozXZWa2Tryx2+KkGSy7qx3nO
zJOeeUqADNT8piKaFAy9lV8IuQxfwaQVJp4JspeoTAW6mTe9eS6ivQg+5RdjUGQvOfi/ehkKXJBC
swXRkHT4aipXeYWq63+/rCz+62Xp1WZjuauVUduQP8xvn4fEQA+uUq+fNbnGPO6DyQqaxqousgF3
keIG+b2/qAj7vhU59zLzzAsuYfYhn2trl5L5fBuadpOtmKXEwcQgqjr3kqAEe58GLM8/wEyMDJsk
fcnq7vdILcw/RsoO2T8jaz03PkZKtBMWk49z2R1ivCq+t8V+QrDqV4MTpV9Xg/1iodKxLYcxvja1
kp4bZdJ3nmWXX4i0kNtyBvOvful9OSot5/deLPHXjmD8BlSZuAmT1KpmEb+DBJs+JW0ogijP6h/x
6KLyQOYsDZlRlap9W2KvRrOlFXfkIoej25TvLPrzTT2ZxKIwXkLvaXa/seAEU9vHv1ajkxTW23uR
a04Qllb8oHWhfnDd1D6UhkaSCPw9Nr3j9G7aJTY2zK2aEr73TAi9Znm3sNbK5wEKQVDhEXLQvLJ8
VklVQff0lqAyRfU8zqN673BL5L4rn2UPa3IP0TJnD7LKbrw2SFxXHGX/JRqsfZ1r2Ua2EsTvbsij
PcqXklWumDZY7fSPstQJw4NvhI+JvHYcN8rOxlMZaVjejB0ZJSDY6pvsO5V5c8tjC8Z3rBiY6cT5
M6Gr25AV5TcjBiNtIulzalwXbO0CqaPVym9zOKPm2Zv8KfDyeKvUH7K7ooFNmlwW9rKILoNTduN7
afT1AWe9dier8THddGaSw6XI9WOpi3orLzoo1qnkZny2iw5KnmEewZClT2lp4ttjAu5unQF/qnII
mQpr5mqiyU9VB8pIzAMkr2JMAztq+gMqXgoJ0rX8/zj441Lrq/3nBbQIF9CkK1FfWRUbOpj96Fm8
JBpiZL1WWb6sL7Rp2VTRaHx0a4rpj26dm/3ZzWaxdFRZJ1/nWFqCk0T8O047z28dDb+EbjG/qjjv
FuhBv6qqJ+62XQt/WR+irA+GvQc3YyuLdm2RhydQcJHF0HgZIrt7FUZj3qY8SkljcrHBtiAT90gc
JoNvk/P/Czb7RtULghMAm86J5nnfTAM3OawT1SfEWobdlHbKOfTq/gy5290ZcaU8JjOCbwKO9zdr
6G+6HL+kyECNcfN3VWBRMTndiEIr3sNV6BU3p5r7IzLW8yEJ2+6ezwqqwliRvJIg+pkng/gVqQdL
N3gftaa/uJk74UbDvaesJLMkqbU9zID+1IkFt9ahsLYx2p/P6vqgYPc+/VDsFi1rYmL4RQ6H1FDD
w6w00aZrdeOliDv3UNUEIWRxBlJ2SJU0+ShicmocdK9NP4pjxF2aY322UcvEfMnUiWy5URTMrxQ7
K5ko2uVHZ4d09aHGSPGj1W6i7uAQEfoYK0qHdV4msBpcx1Y22ZN21rB/XN8V9J4c2zhl+GjNLYik
vauiQrm2el4VHyJNmT9aMy9U9tGgqR+tS5aEe1LskDHWKzcOiRAswY2PVkvD6dnSERyXlxKxauzV
Dh1VWWRu0/ZL3yJbsI4tpnHZ61aIacr6utqgT3vs26Bqze2xdavuEM7FC95D0+TDsmyv8sDP+/ss
Me5Ou0yXf/eQ3QSUV59EXraXxbbCZLgQFqZJq31kburu1Vs6cEZVeGfyNRzEUex4V0eIn8pK2U8e
ojL54cQgS2VJNtoK+pN9Pu6Sdfxn1yQjFpUl5MI+6+RZp6vPeoGl6ee1W5xZz66wTm0cMuPJbmEC
57ZGK2cjL6zlPHz8GPZ4Dsv6/PliYYn9SK2UDykb8j9eHwpHi8hRkWxl388Xc/T0aLltdfms7yMl
P6Fd/Spf+fPacaG7AYEx7eMazpfQ0aCKrnYr8qDEOK0ID5fseWWV/U91lgmr82VZxyrjn1OLVBr6
LUgOGEq+UQFYXD5OZdeuyhRfdPjxyZb/5XJdFu/1MCK1sL7kvF7Hjnp2RbJszoqLxIinb7XEZW2G
Dq43at6xjviXy6JtpQ77JlFeVcuLXhs83GS9NrnGsW5UlrGAr960FiqY3QJ3BuVsvuREA2R9mnvT
cRET5EB5cWx5yJGAKyQGwoJWIxUgD1WXeJdmPchi11n1Tg0hisu6sa5JUpPjr3xVV00iU4lzTZzO
uaZZu+k9YzkzCZvExtYGO3SGLYEv5pW0YJ0tO8oWLca2ce0t1rGf9fLMC7Xfw2TxY2wTWSezRHP1
R521+3nWlQuQhsw186s8zGaMYNV6kGeyLiZhtAEH3QT/akBqHALiOlZ2TpRhP6tVefpXvewhh5Im
D3cNy+WPV/yvF5Njtcb7QQBxjcwR+s3GcN6pqz3ivB7Adf0+VNJAMYNWcrQjddvI4mef0YjUQPWU
ca+3TuJbmhVjKN1ER6fKs/0oouw1DtNHSSlZ2jDhb9H92cMDjP6/9wiVutvMS4c8rIeCqNd3BK+6
qLjoqrM1Dbx2P6ucLEEc4bP8OaLR0/5glPUVekx+kfUfnZ1ZdTZDjqOd1ffdA1rzMFtMHDsmYice
6b7GOWBLVfr1bHUPH5VV0e4B9K1CrtSV66FtsnjLHlvdyMt8NGgO/jEpatqLuto4rd5OkzKrQZaF
ffBZl7jCcT7KpfRu+mzSNORUfTlSVv7RLsttixbGvy73nx2n9R3IFnmQV7Q193fdZ5G7jold9nGL
GkeYXQoBbeORcZn8Kpqr64QbI5mdslbPNdwU1RAUZUsftnq/iboGbiW/8k5W2o29moLMRrJJG7RP
jbF9qmOVZ4keO0fXSwmXjE36qLtvsk3WgDhNDg6Rx+Czzrbw8YgL2HRaajVPAqzAU/kku8tDZngs
21XX+XgNWWcKNUE0RLQHvXTHg5arYGDyPLsSjMuuLbGPg0AFog5LbeS/63KULbIPWM4OPPaAjvPa
WzbAndR25WAgGZZn+qm00qF9DnMMf60aKzzPjb7kVjy9azmY9cbKO/LQNaZ0WQRAomjn01xDqmfh
GD0gpIlBowIDM2Xr7I+5Of8N0T6AhDJGftaPYI0MD8ySiaBAFvfPSkgSbzAapDscpLfVLE2Oyrru
grtUbo1pnp6rFjB5bKOsr7np8eNKGJ0SXAkRfOy5/bK8uIVLjohqV50NSyeP68xZRXbof8ryTB7a
uC0PZmsg9hRFV/ufA6E1uO8Tj7U8dvW96rbvsvGz/l99l6kWK7btP6/xOVSk7nDCk28rr/1ZL88+
65bKjS8xstnrO/jXK33WyTeTLkgvu7gQ/tPVLcx4X9sFQluR1V4RhsWo3omM3eTm7bZJFvD7+aPn
QORUys59rgr9ocJ+6a6SSH1ue23xF6fLzsOYe89L2Lcb4i4O3wGtZjvaO4Pl/1Zfi97qpbsoQHDk
lZKh0fCNEd9lo4VU0FPI7cKa+9KkVoUNW8Stjvc6x3CVsyUDBZZBluUpMunjCUTryvuYvJc8xOc7
m8abLEHl/JIX6nj/KAmTwJY7PXyUbOeQL6X6KEteSoTERjegMJyv4M+hDY/dcpcHHSDstggNFYgC
dUVt/m5oQFRiueK62061ehuG/9qCqIof8YQ6fF6hRifgnkRiX2QxZvT/XBlyvLctDNCXHiac0J1y
c4v2mP3QAbp5MEsnOcymA7NsqICWrAeDqMg1x3peD9mNsCqlrjeivdEsE8tTSrJvEpu639gxdHXs
fR56TJMSZbqo8TxuciJbP1DhqTX7R4PS3kZNc/1iKJVzmwfSarKhhm2Ob6f6PowWHM6l+wkhy93P
bVeecswaEAH8PE2AZ59I67ZLkER6eeo0G++uSQmPWDoQc4ZQaVtN9SwGYODM8M2R4F71nLPA2TdY
YW9kaw658NqM+SvB6KwL+nHx3T5un6o1qYrKzOJbDi6OQ+RhCgBDCluRvlBPrRYuH4e0GP8s/lAW
O0foV4nORIXgpaxn4VKKP4qy4V912dqvcgssaOUQbem2PFusQwMcaBKCjMeci60j1AZWbJw8alYD
E6Zu6x/tYD97k2o8p/1kHlLHDHdZNYRfFWgEE1CaH/WC5GgxzN0tUXPjOpHtDOpmKu5TLNR2H0Uw
0QpQXuhhjOFRa1O8Ils9fNDXA7um+jauRLaEcP8WDCyL9HbENYZG2Y0p+ifh6+QkryEPwo4BgUc7
aKng0oS54G2OlKFpzN+MqkJpk0Q6rlB9so8HEOHhYIlbgo7DrawFmq9taBOJoPjZINZibnZAnwxM
mD4bFNuqrwrATacuUM4tWufNiEK0lkXjnG2IxV/H/oe9Vod4QB37NThIlqD2QTBHBw2uKwpYo4I7
qq1cIA+b2zHKSfysDbJOtloa21zE2ukDHLYO0CD0lXxx7l4HQtx1zPiHOmdPbV0rzxXQrkO7mPou
qwvlrbCUQHaYcdje9HVqXuTIsACqI61XsBl5yjWV/O5vK4jOypjtUuOe2JZ+JyI57qJcwUHknzp5
1iSiDtZwxm725gEOITujYZ5c/piMlQeryfSbVz7LglHygPBzQH/HqXT+dpq5T7esu7OtCYNv8zmq
XsdHRjX47Rw6e9kg30oI9gELnwiR+dUV24GKr/SteJ3xfL8PlRb5JPQJODfLvHfq1tnKbm5IisA2
PebdtfX/e5Q1xPVLj/mSYujDA+JEwwNsBKQ+DHySySRdPuv7uCBRvCwu20G6yYY0U9ULIdajHCTr
+byIPnTjGuJyjDvZbiLso2t/VS31TYrqJN4e3QHnpxK1yPdrbvXqtIq9GTzwdUYkumOLY9QBZJZx
t6r292i+0TfQw7+MqP/J5aLrh86fVAB0VmkaYeHiFIcYen5KA8qGbpjuRZaqGz3TAAO37nXWUFWT
ilTJoO8jNXavsiTr1yrZy1tEuP9I/OpFCeDPtMWXatbDRyV/AiQM5WU9LFgybZJ6ineyCFx0tVGu
532dLAhbuv2l1br5bi05QpZk3QMoVctRNsbONO9wYS62shW/2+mcF/jwyNYmR9FrBsclG2UVTAug
tuZ8lyUrJMYQtpeQ7U2hb1a/6Wy10xgAlG4yAOmBLH76VX8Y3cjytPZpa6ULpKe16rgT3Ght/uK6
yHbqCkamLHmXLwqsHjYT08u8lmSVquuvyMRmV9m/5S+7xyaeWWft4QIjehyESQCfi3mQKRDZACmm
Y6OjxzfssVgCTjx9quxxVm1Wj2Z8JS+lbnhD4yOydjoLW5/n5uPUDBXgSj0N5nzGb08ZcAno36LO
8h7Sk83D5tGB253NM9nWLHf2JtH1net49s4ss7cqqRRA+rYSCNKTB9KxR4SA40cv5OGuwVH85hLo
NjsUmjXdNNC4MKebPFMs4EZ1hYCjbvOzJsqYY99eraLHXkD8iVmaUCyRM6bkUQ1xO25Dc+OWOlHc
dEWSH5zpcfbWFZGHtG/E6yOBMZcnQ2+W4EWPYXkjn3Hi/p98YGx/lUjsPVWqER0jN3/3hui7SCJv
H8aad0hDhdgW22FmyZh/0fJixXO2t1c0g9tOx6Sp+Kzo57gxNsWm5c/IST1UMBF3AtmDNAR9XmvP
vaF98zTd9VUQYRuzD4l2Ko7fGCSI1Bngzxj1wTBy9xAlKPCc6rDtQjNEffA8Fflz8oS+vggIQCQi
toCeHYin1dRuyHRsx7FnXlaz5DwBW/RF2V17wvEREfu/U6tAYrY2um1UavWu6pTcH00Apno2BOhK
AnSK3zW7X753db/Hv/DYLtbdqBr17LVgW5mchq0XN4WvxfOvsP/eFKgvs/f9iRQ230X7jsrgPvGK
r0MOmESveqi45ZMOWs0fG8zldeVrVKSB1dRMK3WH/Zgwv2fFG7pfO4NvpvAwzZuc9qfKMmFjma+w
AeoTkGN2J5i9+GYyEDJQlDHQlyIDYGV902N9AfDNmtKLSxHQ4R0y6bYqmGDnHLOpukpvsQ2yeonI
21kpHgVT2e9Bi35XxqJ47sNfNRK6e0hoLwrRUdYJy62aCCDl8So4NWVMHouzUTX9Bh6TT7LUqDIR
XgAiOf7Mkqi5abOBGVr23A+D9mI4pwEEZaCE4lmDF7IpUTbYTDwDiHiaR+zFb+YynUqh4sSV5rex
w/NJgyKzXVJ+DBK9wz4GT3qKo6NXd1tHxzwxLBsscszxsdfihsVnV+9jG9HBYegfgH5szGYeQSGb
J610FV+N4xykXf/FWUoSlnO5bPqwaE4iGY9NDzYXqSVSs8DXlV49jCMcs9IsAL6C60K2nmx/7GCh
UpEm6nrc4gZcGeLQvrkOMGdcc0Rf2/uuj9HOjNXABgEpkF44LAs8BhMLIF8LC+3EttwNxl5h6R42
R2LYvll3MygO9ZR4An54Xcf6tp7r9tSnCKff5WkN7y3z/2hbdJWKorSHfav2x7Ii0AU6klHyKpps
/rhAhEdQEup+Pi3jHrJHAdvZbHys3id0NJb2JLxY31m9elf1qj4BJF+4w2IXuxT2x5t2BmTS6/NP
5iobmsziPbZiVZNnZeAz+0UnW0dcoYiCsHLwoMrcv5/wc3pPXDZws1PHfqH/0G3niwh7Xyend4zg
qm6dZPiravl5hLc8VKaNgG+FdjMZ+LJYRbIH795kaYx+MMartngu4qXeZj1A5Kb/mTtolgDUdZBN
rartosTufWjCY764ypcQgd9wjs+a0b8UVlfuUC5574pM2Tphy4+HsCPqP8NVtcVACp9EtdaWX9p4
+BY1ZoeSYWzvU5uESjX2u3BoioD3m57zfNp7MV9IXqHZoufWcK1LviwtE8/5SF5fr9m6hGKfJvlu
IaB8sEV7yfMSaZ+0fBkrNRCrNww+ldhE4ZlGRjPddWV4aSpUJVJuRlUbHqpQe4t1h1BN25xV9htB
vwzDFuaidVJ0RRCzT81jJhC5aLr6l9DK0seT2lCbX6j0JP5kJliTtxmGqdFjVxjaAYXeJuqtDQrI
pdN+UTPxWptq7HvGxNbXzW+xY0e7xhjRF47ApjZeftQ1Fgmpm751jbf4ferOgdNeqi7zXXu2feEV
GL7nlbsrSffceiCLTdR2t8LqieYiR4KYGjysTqhoUrb9CzH9xBeD9WaUEYwsQk53oXqHMUPzxG1P
pTL/9Bz0ryzv3Rpz7D+N8ViQefJjQbqYyXkKZgs4X6l7bkAYejqw88rIrqFmk+X1ORk7nsHuZO4w
z9D9fnX6NDLtFUL3BHa1uZiz622SasA7I4WcKsbkLA+DsJIz2dFzljc21GE7B8Y7fHFTCBZElvzc
Vvy+a34lhvVqjfNfjd6RA4vNC2DscwUL0ZmJI5q2W2/QQfjaYja6dYrsGVlx6zYx3ftdkzWHKmrz
h3wGh6fE/aPoF9/s82ybs6jb6BCzEMVKcPjSRrC0uR30Gs7KtS4MBIHc9NDkbnTBliZE7ceIz4uX
W8eQldpJxKl2SkYDhmZcLOcyScdDgQjyBWi4sdeEmK9DnEcsZqG1Ao+pd8OIMSK5Jm1bJanzkHdR
vI2aa91D6zGFTTIVA0i0M1gSFzU+hzHiv8GKggy6VCVvbgKJt4Swnm3Dwy5wEfVL2x4GxcZvoEjc
l46kfdA4Vo/afozGcA8MyJixZEIiX/261OyctHoo35SanKiXdtOxskxrA+W19Tsel2+TBdMnhtfy
Bq24A5wM9gGcKq5/vTDemMBwVoSq9TbZfY+Hr1Dx1rTwzyAu8hYhiOLzWB/fiKezYUvr4U3zwsHP
QUm9eRZSSNbiNm9RySMCHcP6DQrZhKg2Em+RYpwwHNRv6E96BCSccCOLiVj0W6HAIprit6VLqwBe
kgmmO+p2tTkxyZrmKbbZE4eROdw6RFxvLZ/1PLnNDsAZe2UmoE3l5VAtM8e6stYmouQ9KEujPHcp
X9loBoPNu0RiKEXKexrRSEYUpo+MNQqKmg/QKGC/EQ569mRqgQ1kfKeqSotxSvvdHTJSzGiDwPEv
v5DTmXcDeiIbkEJ2gBuW4Q+akd1ra3T8WaTGNiUE7BvWsNfL1MOTPBl3S3Ub0no+9G0S3hY+i5LY
FzCLL1kcigcCqb2PJhVTVqOod6TQUfQrlgfbnJmwy2YOCCSArkO5m8QUO1l1SPoAMkO3M1YT1L5I
Ahjx6d0e+/LoLTitIu2IB0u1fCv7Ep+RctnXuPJt58p7BRy86ZsxgfjC/R8uIH7n2hV8FBtsCIbD
3QJa27G3YRpHfpgRaG0bdHAEp7skgTIkQjS+tDF7sJX0pq+P7igjcGXnfbPp0Q5V0GFj4hYQHwgI
oMUaWkHv5Y6v5iWJSKaHLgntp7HyCKpb+a7tjcofS4IapRe5mxQDOL8ls7xt48rezG4znBDqsK+J
0BL+dAu4hZZwmWbyQC1YQt+dMrkURg1I17jMSNNtB2tOznA76j0Lf4t3dkc3rT5oKGYIpQ3PHbcq
4lDVX6az9BixCeswIEUTxwkh5NnRtl0XlvsyEllgJi+trdUP0TzpPhG1bzy9yTCPYj4Vlj/MQ+XH
baTc7artb5M9KX5Buv7ailEEaDbzwVXvFGO9UZSEedKueSDaDbihB/hTNihQFhYG2o6moUyP5qWP
KK2raukNeuOOv8R061qyjdgoeqcodHFMzd0rQu77IVIyf3DVu0lAZ2vY8+xrnXLqvPJFCNu5FJ3y
s5n4oSZLM65mVRfbdk7/bg3wOw2i4jjnPJR9k1yyYZx8JZkdf8JloGPeRxWCaUW18xNG3uF2DnEP
EgNM6T4MMV1DukM4yk9zMsezGQLfmqo4iPvJClrB/6Sv9PykiAEKqEFgdJ7KozsPOIO4ZX1Bc+ym
NmypDKAiBpaIOpYbgGVZkYncPjeTh6PLxOJJa4Z2D8l2G08KlLVaLIfcylqgldVz15aPigrgDYHt
du+07bsmMj0wGs3kDsu4+TzzvvQTLLklOroRrkVrTLQf4nSLHDQr+EibNyq7j8qLxQmOkkr2avnW
tgZYOZYFG24KOBT4rAfLNOE+1HvvWViYfucMxDqQaZoytKFb+06qdLpNgAzRLGp3mRu9OojVbCdP
x81UZNtlimw2wwNf0DCInR2F6lY42SuGQNOmJmS2RXJV3WYxaMJSiRBa0atLMaGH1YZMUbltGr6D
JNxOSQYn6PKkC0QY74nBZacU6V1b1e0za/wLZpcdMubJg6Fpyr7iRvLD+SEDwDHmiXhs2c9GFolm
wyVvIuCVdHXLjlVtdFb67OwqI5r2eWVrmwSAjS9c5GSTeyQmi+VNOwQ5CMmN5aSPsSfOtuU22w6J
XPLWuboboOMdFkf1YPwicsIzHCrNkOa7HuH3pbdL5LwSvBjQU9+Fs7ptHbfxoStnu9CzeJKEItqi
8vSuobuzrft2/KLlhIVy2De1rmP15Xl4lhoIf9VhMm0wf/zCT+USY3G/E/7MdkLB6WI2Nk4GRiYi
KAda32lwNGkQtNPDHJjPJF5j4jPwXAMFbCCg9q4JBpYUu9pCwbxGCQJ0eNk91RkULoNEoEfOv5lA
0GeTOfsqK2mzxxqM588PZBbGs0iyRyWsl2BQtfAqWuPdNsnDL0N1SvpUHIuZx7WpAOcqyWZUztlh
lwn19Iz37kbDhS6oaw1FpDKEOheCU0rbU6cXgLymDE3HqPZDBFb3qsKeZait5uNgLaAgzDLHGsm2
HkMvXXZwNDHDSCGk9ovCTn3KE4AAXn3E8rI/TaMYTvLs8xDZZn/KE6BTcGqYqR3C7eDb93ORuXt+
3OpkZGp1sol37bqlvM2I/Z6QRFpOSc6mzYOXFMiruR3JgD6b9jUJRmRozkQvXJ9Q/01oXnNK6+K1
cXMCKIU5Noclztkie7Ca3WxGlrifT6PRo2XutHjh2lqe+5aFOotemMdBWQ3xqv00L8WJWaRgEzSF
W6svX+0YVEA3RCXXJ9TS4rObm2WgxGXMXsoNT/LA8pV1aJzeLMLuu1BRm9PSN+hljda+4XF4atQU
7GLMstSvm/I5Sbu/2q7oP74reSa/pnix0D6fw8VF+aUX+3B1o5T7DHnmrsXVmo/fe9NUxcSb5mBP
4XiyoxdITRUPuq2G1D+7C7KynpO8GkVUaEGr1umx6xYS7stGG9NHTfES3Oz5YCTfLGQoUYJgBd+2
YRjwkFrfQH0fyvaWKjwukNAN4nQOcz9Ww3C/ZPVhbGuEFQpcEZP4OHbwEhUWa8BgJ+Mk3wFiHuSF
neWFtF2FX4XhLoE8bbW4YvsbGn7cAaJEKgT693NZeGytRpN4DYZUJ4AO+knAMQ8qBx5b/cNdsh/E
XVy+2RANuUG3XHbHlPHAwgY1Fkf5W1X6VJ6a9SCL8mAi5sHffP0p/6s5xIj+j96j47W7eRQEF4u9
Vo0BZsvvbE76oDVRhdvaionASJEehjr3SOrQIarw/y7dBLH02W+8BnymcGogdxwGEH+7+W+BpwQZ
wElTukuY9fExU3Lk3O89NoG7Ph4ei7C6pDwHTqhk45BW5d+Rk4sIlLfQtHo8Zhf93qINTzhccbdO
2ig+wGjSCVGyPIV1XvDsXvKdNkaPDlmxMP+C7/pLo7rGfljDBKpl5acpQiayafTzrGFts4eI4Hzp
G+5hb3DBS+blsydpkNgPFBFEymE8KqWdcuu4803MCLJZjtKyaiLO6CHeUA/ZKVQFutzd/2HsvJYk
RZYw/USYocVt6szSqntmbrBWg9aap98PZ86hrXbO2t6EEUFAZSGCCPdfKEyrIGPdcWmuaMEo1m4m
67xTRkBarqHvEi8w31A8yssyuXnF/JObjT8NoNWrOeR4a+pxe4hIkelD6z0O4WycCSqXsMb2MUuI
g1U3xZOaQWrsWUbtw7SMd10aFE9WTMYZIStE+/MzRPv5QBbGoxeCz8aIsi0eN7o7J3+A+q/v/Dw2
91gi54dGmav7BOEMQyuULyXD7MkZa/ea4kv0gncmOWlrbn+MSXh25hbv+dZ8c5ywOPMK5BefOPqX
IvdRTIiVb51vlnvkaXsQo2H6qKisexqvP5ZpFH4LyuiDSNIeB27zzz4IXxBEdX5lIfE0vgt6rthP
qc/0JQ/ialer2LaZjf2dyLxLLIAxylHb7kKw5JXUIByXroJoRbTkUARNctVRnD84mTlfUDGdzzOp
gwMoTeMwK21zZPp4KMohPqvVEu/wiEjlRFrbsLMfAfpjVxj2rzl8EiMuoj99pbRhgpNM0N+SUi0W
8kp0VA17fm0G9c+20f7Ih7ZCnRzCJNl+8jB4tcRu7KEDNOQHNJeTlzBOMsitycQgdWynLL2rsnK4
s5bo3QTUdzDq6uL1tfKB9fUx9AxCqjD2Dn6XHscgDj5ACn4PMZp6MGtdeTdUS8E+Qx2ObpeBbLSK
6JTWo/tnTfy69lyw9Y0/3RH4DA6piZxSTwb5giL/wUXJ/VvjDcbeSRztiRWAca3LqDk3cM/eIrOF
9U4m/FeNfLDlxT9rDImZT2vGi1ek5eI9Yl48ow9fjMontKGE+Y+0/IWsQESONCp3c217b6CN/VMQ
ORCGqxmPrTmZnwgx/Jz09jpPYfs2NK370iFsEeXgmTGars8ogTMcSf475cfeJOedkEtLd1t93S09
pVHqUkj37eit7V9PIbvt2ZdxHrEy5RoQ+YT9sZgar5vFgN2x1GVLvjd9pNJJ6r9tbvu37tImxac2
OY+0TVqbHwy1HHes7VK03/K85KO6bKoOUxjCqf9pNXqTCcGyP1WA7B7xY/unvh66luFEGlCxlFOQ
hNVNinL5zA5mgfiY1M1m+k8d9WpmkX18X0x68GppKq+Dmxl7QETBq7SVmc3oHpvDWdqkUOGmq9Hg
369NmZ08Bwxj20Etzo1XEzX/tU125M1ck99ZtI6Xk69tsdLsNK1Xr1sbK849YvbGU2Gm2jFyy+Bs
lUiNF0plPaqlqT76mRfx6Rvbb7WrfckAIr/pqjLeZj/MjjYGRC/FNLN8CqYdEm/FnxGIi3OMAeSF
xAisZdiJmOwdNN3rD32dEkvx8we76Jt7M07PLt/YO5w8mSLNSXqFOXZOWPLf5Ui2nhF3+cjr1HmE
fqgeFZZdDCuB/TC0Y8wMX31IxvaGGEp2h3tviKUOQG5QVPPR8DQb05MM/bhi/hY6yE5yob03AvoP
eVurf6K3lh/Cwc6P6qw9k27uWGJ2yDQWybhvUDc8m3VBpkdFkEnTIcox9T4kfa9+VM4AYLRNFjYF
kaQUfygsqALjj7j8aTRdw0oZQGMXWF/mwSwPGdy51zRCpKAci+/E8qc7aaoDvXv00uwqNSkgCgen
Bur3QfpLW9vpH57V1/dS66NiJsM0PrTt5IFTa8NDkSXDax76OTTYaDgqwTC8SltUMNkFHPUoNQ9X
zruoyn4hQ/NPh3lEqpqoJBiU5RxSZPrf0WCFL3Iar5yjq4p14W7r0HfYPZhKnV6lreK9vW8V/9Fr
yOFPxQG9xOBZmzMVE89kOjlusIQnGLalLbCilywngypNVtGDuk2LHzKuS1M0zNNeLTX9LNV4aorX
iaj4eoYcC2wdoJJgXgXkChz0OS5j5xI3jK9ItvwHdLt2aWbm55r/dWv/3I8Qfw4c0tBPcr6tY69F
byPZOFY22bBHwal4QDLQvBrjop9TReNO2qToC7V4aJciiBXgnPo0L5pPUHP+u2PrrCWzcyl19Xlr
kq0p9YuHrc2Ns1+qVzP7qSNv59ZN/FDopIxDzHrXra3NVlpABLV3kx4KGaa1Wx5U6UXRAcO0Oqrj
cWlihqJm7UdAIOjoM2c4SVULiww3hA7etWM1H6HvLyCfJVa4dI6GMLvEYQioeqkOYVfiGAzOBKkm
1l6h/WF4Kfi2wiTCvFRNkuoXvQG53w6d/THm9XAJFWZssjcdm+TS1uV0CEy48n1rOze/ZlJiJ0Tn
VEULEUlL7Xenz1mCeeEXqVmZlrwteQKpRa5vvxumhUpSm71IU9EFzCaycr6XKogpc4+H458VOg8H
fay8dyvqFSTBIuVoeZ77rjE1uqg5kzqpFki9oL/GJEc6GwwXzzAY7mSnD6Lj/avOY93vh8ngvSrL
Z3U5adIy3W09L7+XjtgSM6ebOpyRMC7cSdvAl+cYNqhQeazvvajsIdHwyRvlwybfJld3fMKdSxqn
7aGL7A1bny9O2pxCp0/BfgbROUct5D0YXsqyzk6egjF0Oiy6l4P9RpDAIvmrdccCVNaHkvREp1L1
axckfN2nPPuwtHFins8oh2lMylzccO7mCLozOqLpR6+MJFs8/wty0FhwjIg/e515llpVDvW7Y1wZ
HaOjjZelAyro5ui6B30rQYo698OPZiSSlVakpKDR6BctD5x9SE5gifI5+x6kyzFKze5EGGuJjblM
57O3qTPyvalnwcXTD4iPus/24gcjhZ5eDFN5MvL6a6crWPG41fTEj0aGoxiJV6esXRQDWmRM8ngf
2CVUQx0NQVSzim9t3j/7fqW+42QoiJtdbXr+W0ZcK6mYq6tKxfWZNNBFSyFb4TLHsAvzIciDdG3S
Rj+6KUb/Gjfpj9J2jUuDjcVjaKEPNzHFvcuq7A/m3s0P1wwf+zHTfmGzcUq8xmKx9NRM844JeU4O
u22BS1jJzkNc+Wuw4K/DvN4FeGN8mHFzjQDy/tAyhOGU5xQbk1fdLu5Q5s1PhUacNlfi/OgOcUnS
O/rKpK869y5EhrD1QvTpk/bZ7IuaQIAd/ajDb2ow22ev0RZ0fu4eJpUYYR6HBcbZLkFbFWSsPesv
czzk70MXL+zCNLxJNa3QGwU0cQ/z3n72u4k8VDdUcDWM8TmqzYVfFjcnUMHxpanQCLGU/ILdEyYO
qV1fCPrVR3OhlbMyN16Z+vPnZ3KQJCgOgKCOsUKin6RWuov1NiJ4Y+9M/QXXwddgZgQyGGpPga8X
uH3noL4UrfzQnRbN2ix/sVitffSzq720jX6SfUifencdHtq70f7ZMTh/mKHjvWUl8vxYZHz0ljHh
oo0J87JvRAiOWDOupktNRW/xteqJ3C+1nmTxa44Tr9TQAy5fGy85hX5pfbRFhdlunp1lX+dZ6ovj
15e1VprVSzvMV1NNVGQt9EtSpfNjthStOtzNcasTrqFWdk1/6l3FRstItx9HXXNY807ZjogOmgHS
aCx7YotvzDRld5le24/qoLHXn9r5aEZRj2DtUpddUpDAxOapf5TKeqqsaiySqgVh1GwIL0OfEZZs
QgzTXKsOIQyhHCbVYvkDJAFsjl5gz2QtgBNRHVud3rOrztcunN7XquzR6rK/RVbymKX9H2YRF9eM
iNdj31f/FChgOkd85ar9px2D6o0POj9l69sajmbsmlGrdgDIkRZZzhK1BINGPUYwwPSDJyNxx1PY
Q6bUUjV44k2CJGD383S/eBhJm/RzsQZ6kqpbmc8w7ogyLMdv7XPVIF9U2wq6jEHNVM7XDuHkhzBO
KfK4zQEYQ7Ec0pIk8tIWmYyeCAEFwDns9j2z8o/Sr8JHqXne5C/QShzJl51DGytnZbBjFtJ5967a
uf5g4/sBYqQF9EKPClgqi+M3qYQ1OSb06ud7qWotUA7IeOlZquWUx1d/8EAOL0ci45k9zUO0/mFp
sq1pH9Vp8Co1KxsIsQ5ookg1wvv9aJtLIHo5PLSt8gYXw95JNdUd67mGgis1+X1toF9SO6uf5bdn
C85rtGIFP83ldy/AoknXyqNUS8zleTRz3G7kt9kZMkgxQlBLTc4W+f1zWhLiJbFMas3ScnWvVE19
s0kWEEieKsZqs2guqk1mKMD888MZi2kXB4HzDQDxXc0WnnS8T401/03c4stEJPTPsoMuQlI+fMPn
m089U8MdHp3lIwiO9FIWtn9rjTm8830lupCHzC8FIp5PehZ/SZFn+9lOzqs54dfuuOXPPCtsLJeT
8aaVmBq7MegbYj/RzyuJ+IYIPgsDLXDjx3TMY5A4QXBHivQcj/O7PefGDjlO4Btlaj+0c1fMu6zS
eLx5U/s0e5JCse30iWgoEtn+NweFx32fwEB3h4p8WlD1AK6AnsOhU9HY7GCxeO14B1h+vtZN9R3b
TOVqadn0bnUVj934rOEH/wXftR/57O5J0KPcXfqn0A5/VV2WPEVxhG5t6ignaPrql9KKNSat7Ulz
dfsjtM+kxNKvxjwPJ0OJ4qOrpHeB4v1guq7ezDr6ZUbF924MTdI7lXPRQIySZXMxzkJobKzjFAUm
yA9eaCR/DSSJ0slygSJVJCsdXuykGr2DHpJeqgACvBbFmYh8TMoP0/M2jzF/QZ2YLIH2tZoD72J5
ZD4BvqfHKkQe03QAKw1g4Zum9++tv1xY349Drr0aanODiF7tyEIFJ7UgImYhd0ngZSTeqzI3rx3j
aRz/0nE8MV6K1nYvU9YhfzgCUK73xBmVi6aQV4PTVJ3gzuvIg/jG7QdQD/UxJQJ2QF/JPuR2vvjI
zlc+j0hs2sGfVebWb7POR5sm/ckhcQ+42wmJmFIo5hjej178Y8oxXRwHtHOxWvx7hgZTtrqHG2DQ
7K0+bF9I3mpnq7LCW2DlROWj0j0EuWp8Afn5fbDi8m8TFUxyQb+irqsgf4cE64sScYih7XYqInVX
nPuGV7XQoucKlIrUpKisVjtBnCc4tvSQwi91kC6jd+dDVnlFRkUD9hdfwEYcY7wYnnrNVN8mUqtH
TyfXLVULIcXHLEYLftnZgy58GwzI2KPd30uTAfvg7ER2dWjcRHvzeqMF5QmAaKlJk2ZYCL61aXKT
A5avz9Xgy8zcJboUmr+ofZbd2+QDaTWj8kVqeFIFx9T1sdBZdo6sbMhXtzepebrWvUVKCkLAQZJe
2nQ8Qq69l9uwaDhACiYlJ14N7EWXAwJXmY5JlaigEejBrDp+7nSyD8tOZSnGgcCfAmngKj0IdQ83
v0AFajtl4KY3xFeT9Tdn0VDsI296m2LCHZOl6W+NjzVaXoe3NAv50hVt/Lfd2uhKM3d6dUL7NR1+
lnjivhPT3E+GNWJNkhvv5Vj+CBOEJmQfIVp1jzildwExar7bGn6GSu8NR+mbG3pwq7Cp2cveQSXT
g/26dfbNZ773JWCYespuXsgMAipa9CoF4ijFsUr84pj8t02fomwXVB7i3bYevU7BCMrL99D+Ns9p
GBlvbtEZb8msMOiDablKNVa87qrNwEOkizbYxhsfsMnJorV/3pBGHlFpvdjL4VVQn4C7+wiiw22r
lM55lSKJG0a7ZhivThA7ry3a6I9jrEAz1wGgFWYAOxpHmrN0JiIYvqAlx5rGb/M9qN/myAUajwCb
/zlf3f1dZIp/hNkPMArblFe4dDoWd023VqWtNetDrfE9kxompsV5rgDYrVXd56g5O/sAN56kaTRm
0nldrGLrUQVv0jbN/k3LeTGkVrdKf2mtuqAHf1SK3p6eSsAhD2sTLEgcrQZvZzh59Oy4vOYt2ln2
pJs7crtkio0heJXCU8OzWhjzo9RG320eo9o9F3oaJfu5WaLAdeXsZG8R8ZVPLZ3QWZPEp63N8JJf
nqry0evL5kWLYJX9cvAWHRv1VQqeIxQ8erLVW5tvDh91pI73KPqor33gx/e1Zv+xdUhYp6C80TTn
rc3Frqwd15M2/YBgBTJCe2u0p3s9ip/b0cse+QZmj6TQbz0kiJvUMMq01Z1semn4qrVme/2tTQ6z
muJ73frBQSurDJBP7rxI4dZECR0IATDUaStVBZAuuZh6OCRwVN/q2C/f/KQkvObF0VnasignVhkD
MQ/zotxPla/uePb9q3Q2DTxaC1SKDRP4T6lih5UyzB6DLqrf6rl8bQkUPqD3Wr8VCSK3Zqj4exU6
KF4Pw53TmT0XgJ0h8KkDiVSQUppdv6lTHT81sXuVndKEz5hG8L7xrto0lI+TOd7ZddhzPwfjozGH
8uaNdQcqaAqyhzooj3l5VNShPDSNUx80K5gBHvnNyVQM56FPoGjEvZ8s9mNHfNy+NoZfwIfv7/2y
f7D6AMX2kJwUvITvfhefrBDBg8RipVMwA/BKrbqMkf1zdnMQbPVV7QOYE0oIplvt9UPLHGTfMPvI
PfyF9Gw3gxLej5ECkdTnay7ZPvAxsOtNMOiqMtxATHxotROdAz4IBLhVIOmAlPtev1NntOZaTTFI
LsBOcpVzOupfWHcx2IBeOJSG+ph16RUzauW+6krosf3gXrMeApxhfMTNELP8c1kng/bM+tB9mzNL
u01ktIl3tAQTjWKX5VMLZ2qnjjjpok5M+nbCDcAr+2TXznwjWQw/qP2LFjbe8yLCN0FisKfKhPcY
GPdmE6snBWOUXRF9mef5nYzQIWq18lTYrXvXZ7jBEAhgcyumAQV426juEC37CsJixIWu7U+lE+Lj
quv+Y5//5DThDbkVY4fu87B3TIPMbaFo9xlz1cwa1Rcj5cxDlc13FoKzQQhIJFOwXEx0OHlTcmm0
ob7VnV8fsY8cDo3jBPepW88HtdW/BiP+ASCmumMwQ9FQ5/LFAv7xUunmhxJH1SVDrfEemURwJXxT
jmnjtPdlURAl0Qf4W7O/D6qpvwdIcOlqBBnbOtnndXn2stG75sZUHVLmDSytzHBn4Ka1r/vuYlUL
IjDotKM52MkJgPB3pJq+LWaiF5Ms+Z6r1e+Bw3V71NmI4PHc2I0CXC9p2zuNEp0E4FpoSbBi7wy+
9oYN20b9XiX6BK/OrO8GgAZXZQl4GM2LzKi1ZVrNFIXHqCMPkoYIs+QJkhHR0Kofevatt5XHNIXn
izjKPo1fQC//PbtGdSP/pvIlTGo019TbVFTaqwnDw+SxJ91r10MC/sap9kYeRvddXgW3YGSGkWm8
v1OIL0/alcjtDcvTW2aErJweTQon+sColwlmQgzVrur6HNrTd9dU3fvRTdo9ocA2JBS6gh3wViO3
ZDvXoA9xhAgg02g5pmVFvURKvkIEyPdDHP1sshKX7Mi88C3vExAryFvVJy7o33WKRcxIGJ7sA6Yc
bWU9ExjRdzHosoMfN2+e28Axcxvc31SjuIY142CsmPt56Jt92RETqPNnNE3V+z6KtPt2KRwTw0oH
Emaa70I98I9mB1Iv1HRWKIrTMfZazTFIEncPKOsUFcFPhcwDSgwRikKEMn701lB+aZE156N96XJs
7BwXTpMekANRR+ipHtPjh6AByDO/sCJp9+Q9q9J8xNY82+EG8JHGasifd6wFQn2YIBc/jR4B9lrv
JrLCwSvCKnw+2wqEkq924PDN+H4EebnDNotZBYvCLlHh8Jgtwes5DU62t6jPVv3PwPUzBMoM4I2u
ngJiMHOAh/45nLFq1CHM7zoNKlP7a4A0GAH7PTYecL7adog6Ozszb9U9QtPFUS06EMqdggGLpirI
R6IXEwQ+iYXSfZuq6XUM7eaeUGO2n7sJUbSsfYK9/EqkudlZ6MlfvUkHBar71tWx3Zvi995NSXz3
Zi04nSruvjWud19GDLNmozCMpVV1mVFYwkL1rwEg6rnqur/wPjDgBNvBUSmT6WHAq+jeIXhcLATi
INXfUse9A/8wMcsefa7g8NfIqp3oRgB8KY6PutH5u6aARJHFFYGKNjDJupXWpXKrYmcldnsGul4A
ivMsQDd8DE6QmW9OTlJKL9DcQjr2rbQ6lyhPoR2SOD6XU2ue+7ry/ki9d7hMndr6P2a7PsB551vq
LRAZ5Udk9PvcyoKbPgb4I1Zqc2Cl7l16gGdnCxwouBNSUorP4q2DcO9YBUEP1TwwZ3zwRmt4Tgc0
ihxqiMkkx9YM3vNMse+2ohoKZ63azPyvdg1FDJuvR8tn7ugNFjhGNwPoWXneyQ98bx96qK9pDH17
lsw7XQ14FX3TuJvrmLQps4+faa4f8yCZbuqMfBNCUS9aHPyyFocoqDr36BbLw8jqjA/xUiziOWY+
aveqWbcvQ99Oj228jNzUvDJoX+qIqW5Vp+cycNRwnzrcRjBhV6Vl/dH1KTMPK/qSpDo6h2bxbBmj
fRrziPX3Uvjuw+x18NBaLT423UvqNMktZHlwS30nOhgFBADY2NGdZZsvemDA3vBGnijsHgcQV8T3
4uOg1C8zBpUE9licdYvAmZZdBANmLxlpqMLAEk1r8boCgfnfQunIF/VomxYedhlGiKSWX4LUGDOv
JcyCX4OD7PmSCFBm/aj72LpiuAVHAjNQD4510IPGmoJhYsXpcyyhkXsEpa88qMVdY07PajiPUDt8
+zCiSrOflioyBdO+N7lZZuoCNHPCFF5Jh/TkrIEu8sziDkTGZZhgpABXeuzM7kVp8X/KzTg56Jho
znvBzIULgd8Cf3Z0himHUzC7j2OqaUwFu+zJIzV3i5vqywzc6AOvDdCGxbdwiNIPNcclxmt/uoXP
wy1RAmcJFdSzzkon5YFyPFd7kGLiEwbAylMOvvRGAxx7tVJKBbCnD1JgqnPzJqfBtfI9qoP8msUl
Q/bYOQcMu4GHkFIABFfM+wLFtMgpbN4Le28y5D0MGpTeGqAA/mvDKWn4e0iO+A8xAdZLModfQqTg
EB89TVjLHRxnhOC+4I0AaB8SjbuL/m+q7NO+/pt1TXvXDtm5Hms+k6ACEwdLazWBJNTC46zrqxP+
WeSl8RUJeRQ5x1c9CaxLOiivM0GAhd6qnitzMR6I/1I74xJ7Y0i2/uDFs3cNI+sxJpW2T3VklVo1
R/jPADFu37mmPt1rafw+qqxSwypARjGEMryYNFU+ujZJw98DCvRlVYAIsro72SS8wXKV9iockU5/
d4OjvQHbdZHGViYWAibjtLbg6vO0bw5FanvPsACcJ3V6n0HwPRuAEew8aE5VnHwtmRggXxkBrSxJ
pkp1TvWMOV+ZAdBUlHPSuSHzJyMF/mId8qAz9lVZ9BfYEcV7Z9bNZYQtspeqnjgNeOPawi9UaR6Y
LvP/tJ190Mvg52Qr07mI0/kO4Y/nfgbsbbp28hQg5fIUNFpNZhgpTKd30qNV29W5hAZuBLAzlASJ
uYyftzA13AGpYCckyVgEO2cesyOr6CeDOAej+CHLnroQsNi33H7HtKy9ZgtmplxwdSEIi6vpPEUL
brQ2JvUKMCJckKRSTHr0RVEM/xj/t0napXu2vHb1rQy4rl4LnW6XFSmlAD0bHeS0VlfBwT9NOEJe
rPA9bkAK+G9jE6SnADqv3Rpwi4bxDaFy1A3xvFt1NQQjJLihzGTB4MYOSt6L4Ibs6PwUkuT4fXKb
4AYuy5qPTFb5JbIpb7RVwSW7yGYyE0GChcW/N9QFaF+31VEQKpXztEAKmctmt6IHbh00eD34u0TR
ljgCrQFYrCNZlT8dJT8kaoBD7k+zH0AxLxeuWc4oWxs+0dYSdT4KVFEaxzmbsov0jJyWK4MsYvDP
8e1yEumlheq0s50sPcivTNCaJgGL8Nni6ncOGvUsCiOOt4fkPlzBcP7olvs3mpFzyVGjlhywFIlc
f9mMWSKT0sL4TqpZVp3DUtHxn1l+Uw7uM8A74yJ/Un4GzsthVA2Ik/TV0SvLn3JcOgZwzJfbuN5h
aRS8VO6TdbEW0ujWNpZ6d0ZqBU8mQB8r9leeBmi3ZKjHKR2Pql5/EzywFAMw6q6GX0c8FcmRrBps
zIgqJ2WMd5ujJL1XnFeoBn/1MBePXhNyR20kRE9t0rzJvbcT92kg7nOaa4Nh3Roi9PaYupPeKm6p
w/KvDdFs224a2GEdCHUTHOR2yd2QrRKPz2Qnm/IUWKHuk1fudl7R5zd8HT3QZ7K5FBAReDaUc4XX
O2PLkMwAEYA5YzWMEehvm3K0gyMFSGTXyG/r5pz2oKHs6CJ/b2waYtTNIW6Tr/Oo3+TKrVcJaumu
sNLpINdarkrSFqz/Ww3xlQUDIPdEjpAtaVsfB6lLYaQ4hjRdCEQT0cehe5Ubvz6acmm2p0H21EQ+
dxUY9oNcCvmRel9zfdqg0PdE0JnlWtX3drENQe5yvb5m7vQzwCvjlDEb4Kl706q8hWkbnvIZonOr
T6/6MnTIZzuLbec8BzNIYOz4dip0TpRwG/SErCQv/q8//NtvkE1sryC766G+9lzvHmoyOJT2hn6Q
IUC+7x1y4xcbQNb4msLlXS/uCqf47a35DVTx+QoapPGKCNbk3JyMMNfmY+yGfyldph63K8wgeNMd
F0r3Nrio/XOGieVJfkvvV0+pPasnNBr7ed9k4X076Aowj2UcWl5rOVK2/meb15UzwgFhcpAnoY/T
E1MYli7Lg6CPSDuZcKy3x2fpYFczHUx9PyDBdpEneOys4TLlFsuS6pg7A8ZH7gKu/J9/1y7Sqx+C
FfZyA7jCAkjZnr05fnD1BcBoFHa9yNswvC3DsjxJUt3aCqI/y4hk6bNz9J1qALOSPjuBwhgp/aXY
3tbfHtF1U/bPlTdcvMbcy5OwHoKtwFn50jYkCGQsZMHenFHovm5v+PYsS5tUg+UpVPv+1ADSO4dO
dJJ9pjzs0mM7/vMjKHW5a7K1HiP1dfPTfql+alsf27Ky7X+GHmzlSPCn5jWAK7dLgccUKSC33gbh
vHw4dA+iaaCzUJ30Ez4U5OmZF8gdH2wdY1DnKZ/bF4e5AevDe52IxawWeGwnLzmglKHu7qwFqzqP
5Us+uN3JNGemEo2uHtSgIHbTIzCzI8F7Et7BlC92keY81IcgKp8czIu3Gy9/Varr67TVpXF7TD4d
Ugxpe+mxH5SHUYp6Ga5lS0+gL5kxnCe5+nKSAjzjBGaFx673odXv5S2B1U6rbP7WOrjGH7mFiJKs
WyZcg4+Q6v60hUsRcsG6WEmvxMGhhsQLvmFM9I+oB+6OjMlRrrEUctvjZXqCUC5r5Cn9nk/6zYuN
7KTO411ilgiUed1FBhmNUbuFs1uinnsIi2D9AhjtT0j52VVOKHdethjp24UNY0fDz3nwnjGLc1fM
sp/Ybz6eZ6dcnohtMFA11bly3Pb79HbUDv0E8X67imXmMJImy2cmczPr4FvQhYRUAi/gD3DJBjNx
D/lR6UJuDcqJgS7KqFnHVcdMJlvgdavz5DrXCWAO+dwz9Eg0iiN7n+EYts6u1lVUpAUFOTddWwdh
uNSPtZEYJzm//C7fjsZrqz/NRt6eVNN4kbu63VrZyrvuR2xM0W4sCpT+oZD/s0DbBg5Fvv1SXyd2
LE9LHGlYPoDxP2qZncPOb/PhAUF28wI0rboJa2eIuurGs/B3GWbZen/lTmxjzHZj+ED/SqFnmpNX
HywI0shiOAYOJwUvgcsIfkAh8FhyyeTOyGMdqMQeLeDBfoFvyH8Hc+mwjejbnVwf6GW83y7Ctle2
pMv/+1TM1UbYSw/bUC8/RqrrXHyry9baOEfYfjChRZhBJrpKZ19UPBali/zZdcolmzhs8qqtm+S1
/4HVrx9K+Z2/zTLWY8vc3QMLuCchiD0GH3qZv5IcIXQtr8lcIAezDybzL7RWiCeHfXIpmjBUj9J9
3fSXL2gEGKQL0nUeJ0+qzOi2Ymub5oyUg4ZSpAZMbJmEyb+zFStKUuq/zWXXX1/OI0ych7FA161n
uwGefrLJUs179HoLklDfXfkhZn3TXV29yrRMJnWyJcV66mVaKFUSQWheBxBAts7SZavK1lZst3Fr
2/7Gp2Oj/KNDqIMxjDFTBs4OIEB+kbq8eVzxhGX8sn/98XOpFbtIGdTfppFyC9cnb/4WQLS/yuMa
oaQLaHq5B2HXIbkhT8q/b8rR61AFKKe5uGV6+EwFCWCKbEu4T5wQIXjI3m3HtgaUHVJs/aQ6+D8G
rc6v669fnuSV7LG9M+t8Zn2YpdXT8478yX/fO9lae8nm57octJ71t16f/8DnoxSNxEZrv2szUrMy
rmyzBzn239q2LrJ3nWfL5lbI/diqsiXH/c+z/rackd7S8dOf+re2T2f99JeCZcDHaK7uQhh9yyuO
hzO5impe16rywktBKAVyJjQiFu9LmG0rtrY5wxMU+h19qtZgc+0kw62cfOv62x7Z9M0AhBAp+PWJ
lpdF3pPtZdleqv/Zth0m7530+7e2/99T+XO+kPuLGLTfeHBxaGNau8yF5cO1FetKdqv/Fqv4t+6f
2tb1xHLa9S/IeT71Wf/CkHj3mjL8rXZeuJehQdagsrV9o2UM2aqytU3Its6f2j5VpZ/fIxjQ/9Bq
JBGSwobIx8tJ7p3prTzC66a0Sn0mlM2yOquyk+4Vb9vwDpgK2vhWV+aFRi51GfmZCwVElKzMctfQ
kR9Y7byX4YHoP5KsDcrA/9DV1kHDVokhyOhSlDMkTMTfDv823G6PgiOL/q3P9hhsbZ8eF6nK3jFo
UkIWLkyvQZ3NQ+fo6byX9W8CwIBwUTK+B+0QndY3Xi7KVqzD6laXy/U/q7Jje3WlGhBI+Wf4lvqn
M0jbnCVgJ7SE12gb7NeJ9bpf7s92ZINXCYu37GoRGDGWCMlvK8etmxwrhUwMtqpsfeong+jW9ts/
Lns+HTJ4lXKcjQdQgc81VApcA6QHkXJDA8mxfLhKHPHaNxm6/CzJsotcmTLp8+wyq86uyRzrIi/7
dkfXd/+3YOZvU4Wtq2zJ7Y2Knoje2mkNcuUOoidGHCGToqOVPcxeSToGNRdtepRXdI1TyhMwznrc
/B/GzmvJVWXLol9EBN68IuRNSeWrXoht8d7z9T3IOudq3x3dEf1CQGaCVJSAZK01x3wXF/I/Ua1a
DtZYZ5M6aUgO5nm2T0AEoxJHtCYWdUO20r1v+0YgwT8LDbdcuMPWbGBAxg35HvkwVCXY6qp/FJpt
gwRAJMOuEWdV/F/qDCmTWhXPZYzOROjJ1eUfPLdAd9qveOZfp1+c1D/+RV+vrl9nXbyziNWvyzwi
OTk7+rQWZ1l87H0hvsB9U5zYv9q+3upEz99izvtI0X3/k9QwVFcm1nouNoZYxQW5/9oV8bjVAAGu
VRSzbCI9A0Ba7PGZpNdQyZ1pFpiepddxKPNUkwTvpjp4ipRsqyzHkJM6O5dB3bpi1Nxl406aS92T
+4wivWEo3CbiUhcLJ7P1lelQ4KlQU3RKE3sjR6GRr0EGYbjMm/2aqCRVw5O1b9SgeUCTRa4ZaCzC
88zCvSiWT6k/Pi8V7Y8BGNhH9De1BzVuhMrBpmjLAB5lCemJeoQCEZtV+hg7FmRBvTtPMSwEi7KF
jUpuf+sY/nxNq+YHesddryvl65jruGql/mdeMiWv8YE/+IFMpXjWPPfObHxziNaT2fUDEg5KCx1n
GNygqeu3eqaml1fy8kWVU3MFUYfyqghsl1wstgA6oeQ5Nyr4TbLsVSCCIUOV1HFjxFhdxqWHUBJm
AgOOAmGibJvCLC/zlFQXsSYWWVFYcM/yHLAwQXijiAOvrMAP+dPwoZM827bygvLL5ErDjgQSh7cE
gF3b580tLmKo1zKCT83HSFSGYOi1WUFNkNMOvA83hX2gUoP0mkOwvYX6NfVTdB2WBUKX6OrLySdY
TWkvmsoMk264i1C5CsBnmkG2xgquDTTsq0wm9JpKirKaxjHgDYKO2HQorUpNzmWOpSgesu40DN1F
STrnYV4WdUbZnslvC3U1I+4doZqlK6W0cEUbyM7oE2Zz46jChfF/TUk0X762qOaA/Gvxm7vvX0WG
8wBlJlpVYevCPdXWlmLo3jQ1OYw3iukLTdEPpkWpM2WtiqeaatK6WMGDwcABvHTC8lQhtTs1y+K+
ye9zmxTEUAfQRibatFI95LOeaitF15SDWBRT8G9j0VfSanJQuTthSrAZqMFz71Mwaptj/5EM+btG
Kp26cOT+XFs6emYqE6lWKCooMf38i3TnW5gn6sfUJFQrAMR5DsaMsms4WA+zQi7ZmBLjWNl5f1D7
uN2laVxc+BcoSP5b+bEZJX5cWaqfZa1/rqEGne0oeRjMqkH6KtWPcU/iyAL2uBabooNU6Av49Xxd
j26PcYc7LcNjJcWUL6aWa9mPDDZNloTslnuG98fORv5ppbN+FIeqG125WE64QxyGU2cGFm3DA6fy
7t+gDZLfYTgnX8ettbl9aLp2nctgbVY+Fst9kD1hVDgTtC8a3pVN/YjQonlEe95fCB3vxRZGu+0j
pnWIobIRWNMyQrRZWvn3Ton9LNvwuHANpFAb2Q8Ri2VVQkF3gp/Wn+qBsHKZQjsRHRYkiz0YzIRq
Nk6FqkvtFtimshKb4vRkqbw8qixqwpbzY44jhS7VMtGLt+b4++vPSZPc35pFjeZsOX9Qp6nIyyYH
f3p+M+OgQ04Rq2JRBTMK9/u2+LWNLQjJPxpFt+jpEHd4wwOFM1TgBYNLXReWCmXFTUmt3+s6CHe9
OQQw3sPqsyw3oj8ewnqTqlCbqlmyCFhLNm7hxAP3TRAFp25ZDAncE1vzt3909H2Kncxr4JvxGglD
fCzHDA/DZSHWRJvOWzaWDSZEtViJGvwG/4+BYpev0fe9uxFzwP/PLqk9UF8hK9u/D9N2BZDb23gp
ZaKBq7++nRgtPmQqSrU5pe2ioyDtqBstCliIlOdoWeQAJs5ic/J9iIWRPyBel2OC60t3KUMud++D
xBoOekcefB15ZHaObaIqYVk5eGJMknSwXg1K8SFLid6/dhWb4oNbqKM7CxD4167i0/7YI1P1dVdS
oPF3x/KtpjJG7HibC/M9xZ6UyqXZTo/tVKVHe4woOFEgb3YZeUaZbMU6KULlSS7D4WSr9fc8VOSn
wSzkJzWsLx032Au5aZQuQAd5+vUa/C+rbtWjSWnJq51xKJI55TmFZvAaVdIbeuTgQXTqZXD2i9i8
ij4qhdcpgrrHfBk51q/JoOjPih8VL0qyF0N45mRPctMgv7yEdTqd+kBJz+OyAO6nDq6e1Kyazexy
z6Yab9kUYxCaksjx7V9yMuBeahO7RLmUvmZODUdb0dqV2NT6ZthpuKZ6pW5AxHdNo+sfsbECXWSM
6jpCUPna9NgiyOj1tou+8pVSsNIzM1/fjVhmXktzfKaEpvswym+z3dhvhmS3h6yMQCeZavfRzBRS
yJaRX4HowNIN+9+BZbYflGyp3hzjIm42/rNC8RkM23ag3pO1OGzXM9aw6IX/bUIW+U/nX22qYVEV
m82ncnDqNX5tJYQ5q3jOJMM8NGk3wdzui2cVxfQj1u+u6JQoY3umAuMNJa98Fk2m35BfsIdyKzZH
aBJ7xZmSldisY1u/zmTpxJY4YjfIZxnWm4oi+hhMM3UJhRFqxxpWDLLo2ofCZuZngu5x51GLB9YT
tOy68gfrIHr61nfWujIY/O5wO5l97jwAY6LXXq76FRqf6CA2rUg2KVOI+qPYNDEiwgdS9U9ic5am
bzbP/IvYmvrsyv06v2ox9T3+GOzCaJBuadbK58hHRhz62FUNeXWl0GcNdqK/lU77ksStfKRYYbip
asulEkOVrxL7JAaIdriIm1Kqs4toEgsdylFkImCoOxXD1QL32MwMbmJ4jBztmuu3pik2dmdXGBbW
azDm5dGcrOIYdYjlFlhweZRkFk1X2WBm5cmLnR7ouBk1D6FiYQU+Gc8QwtIP2aicNdzMcic20ehQ
Uq8Wr6U+gqTUemoJlmFKP/kuTD+qavIRd2W5pVC8Sj+oos62yPGtjUru48M0tGNuS8aTHmbWuUwM
CiyWYe0k/5qoltzzaFPOTOsU3IhYs5fFrKT+igheQ/3uv233IWLNkNpfVa8q2/9tf7WlAKYz44d6
nJvLKFWUSxc26DuqunSeRL9y2X/Rx8F8bawRPlCuFqcs1EzIxlVKRdwwv/WVfRNDRy091ZHmvNdN
Lnt2HRvntHQwYKlraClwYV+QI/2QgF+t42JlUzZ0kksuKnuMv3UKBWKGZjcPjt4FB8m0km2UhvIT
VJXaFYe35ne5dJofHXkjyoj0GA7jpO2I2ZZQd0vj5pgwx7ncLcCWSu4mWV1AxoVRdSq5p57MMvR6
X40PNXDyfzq+xoju8t6KjoTiZzD+njwHcuyJ/pC6x5M4WmzZNJoVcsLK0vdfm6JbdZRk3HBpR18j
A0W9GXpibGVzQLt9P4Rh6UeT8vKDFRrSOlUKFVuqwdoZ1Pvu8bppToqmWxszyabrhI+L17dy88LV
KFP6Y1ufzJ1vsHmk343zbA8JU9KxMDa3J7Mt9B9oEoFF6tzn+fVx0WaJhUglmNd1VdWXWG3rna5V
wyGyWwN3X7/ElqCz4GNRrMqND2WmWoLF8nv/Iw7GlyTSpV8SlZZfH5TlCqi4wvg5pcO3UJKsd8Vs
MmjHyvwUmrDBmaIED0io7W22QMVlyU+PfRobW8IB6YONFIga58YgfsaNzPTn8IMb8CfiQ+mnGuCD
THUSM2wm4Ulg678yyMhq1z8HWHM07WPfUbMMp7h5dlreCbu+Uh6o2+goz8FhCd2V5RFc8/2dqmp4
UI3WgjSQU9zilC47ijXLqkkBgkA4dwlYF/xrHhVrcJ7z1HlXplg6673jcA7A99ZhWh/EZqdBnsut
uNurcQ+YSmFetu9KSt2KxnZeAgTpbjWE8rmvSv8lqucP1QjUi9ialwpwSzUexFBHsY6RYvhXsRX2
wbZNy/RRL1T/xZ/JJRZG81RqlvXib0c/sz5iHpXbdpTbrdUOwWehbuuhNj9LKrKwzKnq3RAMxTs2
d6veiOxH3iNPmDwUl9qXgOcHiDe6PlTcr7alIyrIOOOsuyhZxi2wo4mLCPCaFmm/hN2hAUwttILu
5T6g0WrNq8zO2AxYCl66ZcEPY/IavJE9sSk6SNgWl2bGbQvL6iPFTnxy0FVUN2A46hK7Ky7asjBB
8R5tSTvnVjU/EgV478po+pyipdCjRc8BBwrkXqq+x/MwfY51ZKzGpT1a2v97vA1y6T7et32OQ3na
qglsgG//Hv/e/n8d/7/Hi89VqwHltqOv9dyIVwMv7LdymOqbaunq1lzawGXUN9GR8/L71SaGAIps
buXS9te+PDnBWUnONlZ5JoqFsagtnaqRN/wysn/aZOyjnVzf3IeJzjF2HLeu0RsE5YOUtQaCSTRf
o1IPwdriWvd6ODZeNirFg1iMOv+von9VXaWp1mqYyKegQojHTUpsQGiXT+2yEJumJiG6/9rOKq/n
dQ3W47+9ov2+KfYQbbDtjnlEQdu96etI9+2Um9482g8lp+tbj/0HRDLnI0HPxI+qzPeOj5ZUHa3H
yeydbxoAOqKFzvBg2DaGowm8lSKVI7KvqIkRHu+bUtpoqjO/QWQYth1HFcDTV2RZe/EZYUY5X1+1
xhknbOfidwqJruXYmFc8qJy1F+pGDFwHNG2jNu14UOsQZvdiuCMcdb7MdYywQJzLy5foEIseVvfa
psgKJXpv7fVUL4HrtP4tsxLpBiC689Sdg41YMs8wXTTYMUDILd1lCoIuJh7rrVRl/ZaXP7D42u9K
bz9BjAxvUYwTfNK1/UPU9MpOjtts74+pfgkDFU8MqZxf0zD9TdFh9pudQ+zgD5KuQ8fC+veGn8xW
G7vgUhVNcyuWhSYzPQwLcInLAE1dpEgNJRtGW16UFF08yGR5PThFdxHjxTAMntaYRk4YoAGnSRZP
dkrm8ZLtk1sArANftSa9Ah3CIMLAGE3r5HGDD1p9MYIu2VZIa85JhqhCG/X5ZNlUFqOON49WNkT7
ApTx0dEjY0/Yozg40zwcsmoc95IclcdMKzD28fvolDQ+iKfBsk9JOeH1WhMkibrE38RtK+PAINcb
2ylGhK5AlwFA9VfyE+U6ja3u5kN7ghtM7SB3HKqBqr5/mjusfjB3Hp8jAzxyp7t9FxKUCgr5pSEH
vQpHWXsdbRuWN9zTN7xnereKpvHs40MFgjpPvWoKI0hY8ON4NiH48NP5e9LYax8/sney1w1cm2jR
2s/RE7WkvyNTnr9LifadwC/yciMgUB7Y6iZreTj7g77tlyPYMf4d1IGVWDyMvFCZE5BOSky+F9Ql
qp3+zaHWgFfAbDjCRh2vNUbqC41/BrpWnx1j6kAhcwXwZlTuskYBJAO8b7zE0FqYlI+7XJeiZ19y
rIuloKYVRvCh3iO5M/xh16fD9K6bvDspSvBsF1wpypQXYAPk8T2iAHAdlEO/E3upcbKvtUE55JYy
eMQSiwOKoJhX1aUy2HAw5PBb96tJnwAiiiFi7Y9Gc+kRjX/33IePmeAT8gH344i2qrLRoZHAW2U4
Bl6MssXKsZW61w4Dy8Poyxn4Ck5JBm+buOWA0mPZhGjnrKe2wOdy2VT1CdGSbhR7semnteKiToxd
TB4QyZkWLwXLQs1D/J5KfSqPo5NUOFiwJhb3MWJNtOE0zuhGpURpyKnG+n/sNwOMKhGo/9exxeYf
H23hI7BnJuT+0XbfRXz+GJXzIUvfmykMn7nn+m4RW8Ze9dFW9Ln2JDuWv9WGUFrNOf9myyniq1kV
O7EldtI156ntMudsGNIOdNF8cboGSWGbt2/9aFWuNljBtzaQnhEUOT91RdnkNrcDOOCrQMnViAFA
ebss/k0w4wE6SPy9iuqYx07Tvi9296vE6Mozce6jDMT9jFCgOudKFW7Amc5uosvV+d4heplg/TNO
x5KnaK2V3L1SIoNz83IEsYsYeN/szdFyraEmZ/mfD/nr0NKYoBdS/deUGlWAmcuH3A8gNtNB3pH8
ig+ePUjWqRsDDIiwDsXxRepDJCSqddUhOV5Tc7n7KgUVBnpof7Wh9MVSKbV3FqGCsyVjXBLLoP6/
Npc2nLqHc7QsRBslmMoaXzSyIEvvvUOME21VLWcbfcAVQGy2ppavI7AwXhdPhPer+nuEcMEp5PpD
CSbkb305vVolL+311PhP+Zz3HqVi/U3tYmiY1pg92BpQlRiI23ky+mFXUFULwTGiZh/bqr2ROjBB
lrv4YMnRJU/lapPxrnuVYe0SMSB6nRq1RGC9yF74duGKmLf9lpgQUIxZ1z/xFH33m9T8URr+QSaQ
GUDCQdeU1AlT6ZeibE3wfQQZSGh0v8fJOfl5XvzQmvibpBOl5m5JAT1VQ4bR44alg1owQHpmcza8
+PXQwDTnBUL0jlZYHsMMKaDozbHwPPn93LiiN07DDM9LmHKid2rN9FJL+meyHImMR/6Q1tWT6It1
m5gToCXm5NFD2crSJcZJiPXAmKMHsSYWchZ8zKpc7e9NYg031NCL8fH52uveK1uZtY1JRLmizWpC
cJN2g+4UOOjqPu7+OfKQnRu9MA/+rDJ2jnGlQon0NCZOSYrIJ3mipMrRsTvlKKOjQrMeKdt0BhUj
OsRitKEGraRlTC1JU7W576P40o9yLiHb/ecwfwwxrBgNmTj4/Wg9Nh2r3ppK7+u4ottPYz7ij5Gz
KUkr7LB0TzMdhGDL4aWhRiKIgvWPHUXH10eKLxhmsr9xdP31q00T3+D+4ZOT8BP0rU7eN2Hr/a9/
0330P8dVfmYB3Iav77CcBbH2x5ddvtzXdxI9Xx/aldlDDNgVqfjWaG35WCzDxABfrwnziFXRIxaT
OP1iVbc70A3Dd4eM0Fnqhg2zDezUxubcJFG1qjGwCCKkZkGTfzOKZoKhR01jL+/N0J+3ltP9oix3
8lLAinL0o1cTrCN1Ez8KBz6YM3T7MG1/1pnvbJgzHW0QplGlRp5iTgvK1vlhSlhkx50r1dzIAc3q
4PBthxhjg7uVXSevvGfuEOG96E3vuD2XHVyP6bn2K4qLuxclGDkYMj+I2Mmll5uTFaO/rKh6IqCz
ToluFbr6LSyGk0TWcyqwRJxAMJRLwq+QSDok6H136Ih5TXWSYyQpt7pNpKsc88pb4md0rfyjzlwE
e7mlaRh7ZFJpcv5qUzBxcediyPb3vQIieV5Wg1zCN1W6ig40aN/aGcVV1fZIOeenpnpqUn24DkyE
WquGhZ7zSj7MlIwAL4v5IsGLVGKygkMOtgdVZ0F2aEd3RGqqO9QbGumlV0YcwJbFlPq3ekDHnxVH
KxgMqv5ZFESLV2jMxo1awBoTbTkEhu2MyxoB03/bupmJBEhTdVvholfYhv+QLQtwFE5pVdfWBNeU
tnBxRuYw13lZRKlW7uzJmlyxyR1Eu8bQKBAMNV9N9/bG1N8io9UOosmWKhUu2ThjF9oUa9EmFprq
q6SJYDaKIX90QMzTpubrg0WzoRbkd6ci34sPFm1+OLim02peO9VkrJcvKTqjRM6PhgmAcGkyCKtf
LEvyhiCMb0W5LhAEX1tFiW7kzH+PUeXvB0U7AyJPTyNmVVexsGdY/2CtjM29LZ36HBM3yPyJLMUS
kkZfw/O6OyRGYlwJ9htf+3aRuZ4LH/ejsG1w0bJ5afNTPIZmo7S3X9s4JFWbukj1FXW+9IeloR6X
yXPc2A+zw+ygnytyRVWnXx0nkR6M6BgsG1oU/7MYjfqjI2p5mPR0eS1E74P7H4UZ93FjAuUonbn1
igNZcmHiXRFdMbzrLmUxeV+/qLmMAmqNWxcqcvNQ1Flw0wmS3dS4eCr9YDyKYWLBlEx1sQUqd2JT
jFWgrHtGReW42Eu0oahIkSQkZ97hxpUjB841zTXnCpd7Pmha9xn4NZSQpV21sh4nqdj1YxvlvxgG
AXNP5j48ixHM/K5ypGjHaOb3V0xRu5MCx7wiFrWuOIhVayW08TIYZ+sqOpQWuKdckpwRm6IDYIp+
qVImjDhvSJBjw5ZUsqat+oj7b9Ibp/vYkNgpZmaNtU3VKt7YExUT4CzDW4kawsOeJVlrFmS0ldVW
/kZzNMjh8FtuoJ6jm942aEO1hPjBSDzU1lJMhRYvE7Fg7jLjloWbpzqPzDbKADs8CbMQfyH1+YCH
/1lbNuHrveUtXn54azjU3y3WKj7m0Aexhl1zRv760C4qoW4pYRRrYjGIQsllwUsthZOiEXRtt3VU
Mt5jDPClmJ7Dr8Krpc5bZtpdv8vqTJil5S12ET7cF8yRkTqI7UyoHno9e9MX4VG3KGnq5SvgTYTy
yBT6I6MC7AYNkqAA3N2DWKhVO84YHNULf+M/q2rq/IgSFQZGk4N9FN19P6MQFasx2BmQ/0lMmgNw
Pkk7KHtfZ8yesCBJ4IzEtkkKUZzFr25gL8clKrOFfYLdAQoz5Av6Wpo0CYld92vq9J8+tIi0qLYj
9l+eoTwF+Doeiq5/tzitxwg7sE2r6J/hpDvrcamqTThM4Ry542Rr8ffez7ZYE/8BcljhWg84VxIu
aUe5U706CfRdi1HbwdSKcm/ykpBUce1KcrcddPMl5a82jBGFPqIOmf8wPwGlZk5uA6SfJcOLa0TM
iygtXyqureWfJdYyoA3rCiwIz91eOTSQLYLKJNGllZD4knQ8/XFikChz3kynAaFoKStJynzi/QTc
qtD4oWehtNaMUzHU46EJzeFroenRePDV5cxl02emqNUByW91cPIK6LhYzW2nV9ZiVVivijWxSCy/
otrJgYax1M4Xix1LqVUIdJh0/K8/rNKx8n2UAQJYNKLLnykW4g++b3aZBllGwTfTXzRM81KjKE5H
ITSnYrWdCXjlmTV59/+M+J3eN8WaowzYWyHg5eZdwAlkoS1lf/eF0enhttONY7LU3ovfgVhEy+ZA
imMzR81JNJW+gblDYDMbEbYGvXA0MKWe/29fFI+p0tS4j2o5GrBFNfa1anXqsE+AfCGS55wufIhK
x8ZALMRmHEEhViLpd82UcjhiDNm6c2P1uKJI8Xi07MLTsOlqi3Fygwxr3RB/ak+2K95iVNnfEvv5
6aTjs1IuYF3mI/jGFhjOIaWfSJ2v1axHN5qcs6IKXRhlJErnMjyZ1MKcA79bkW9v3GHKLpnCIyJ3
KsNzoKwe5apdccsoSaETWSyrbg9uYHm1neUb6nt1Nw84CJk2nrTWW1u3+UYnCUMVe9fjxdIEm6jF
iFLPXanPyI9QJujxwOWmET/oqmKuJmWS1r7UYgvTqxvY/+Dp5hdNT/d5WRK/w5IoavSPaqjwLJzS
DfilaG0g9Cva7hQGtezycESZHBaF1yDICLsT4FfqSWJSupJM6jWICaqgpVoBZYs2Q7V4RLcaVbiE
KEhOr+ZSHfA3thuvBFHR2MQa+/F3Y3Fi7N7BKoX95945BVMSryIMtvw8luGaYlEaKYSrexnwrRZD
x8c0s+p/xz6KbJlKqtU4G/bWh3Ujle2uVUNOAhy6SDc503qIVrwZdOpihlfHXkKXGEEyH2t+Wjy6
l3uLosCOscx9nmw1aUIILFHv3w3SlhnFvCL/+MnkOVzbE/r9UjIT2ESU6dgzc08dbY4NHo3yTf7w
IHemXWLfRhBIOzKe8oliWtwzbBwY5Jx/dIlKF818FwAMtgNbxmur02FOoXoKpd+tj7dMPZ6XX5Aa
m+05DedfBp2rvOFBWfGSLVn+pVC7H1UGHUnlEl0pQ49Z0zSQbwwtHHPkWPcIiJ6KpMEB10QnhoLb
SwknaDqi8DmR05XZLkgRWMvuqLZvPs8LD8qriy8z/qAZKRybzzIrJ4IJMfcrqnImiF7GuaukTRY0
/m2CuD5X9vcyxVUvkINvUy9tWpsXwUHpvWUC2JtaeKRWbmM44U8JDqtbjHgTK+P87lQELAhAKtIv
C4tEuEZatNcUInlOLN8gLtgrbUo9P+yfJ8XeYIRL+UhIKZaky2RbeUOSkh9JpXSbuRo7bwrTciPZ
r6GU564RZ/66TnPiM32+MUypOM0hBxxaIoORojwEY9yCppz2nfyNN/9w5UxWv+7qpybBqrXGr4t4
/tp0yg+l7cGzAEiyNUyP2/6VilwN2FEcrnDxzFxmg8pqhr/qOhimuu00Zm5shTtDl2S3B9llxvor
ILFKp0gSzFfK/KiSvTzGfcWGGCor3U7RAoO+6S1w+m9+UNVAnYqf8fw+qwnwtTT8QXFu5jXqCxaK
Lz31kmRdoKUORwdk6pLbaMfO9oi1jVNnETKjCNj01d+Eb0CYmB/xYFyKkaR96px0lWGZMpw1mdk/
9/R43eM63JbNyZ87DGTzaYs9r4m7bB7upu84ZxOvfk7y7lPpMJSX2+mqx8z8u3nB9RYEArFGJ9Gn
c4fOgUx21AwDNgz4TazqogMIFn/rOUluXWIKLGnSvhyZZIW6Uq3aLede9lKLgD+WAket3NSZ4d/w
NmzXpHbi1VhZL+aYeVrecSOQwNCm6Tse96mnOCS8m7qN3KbJ3qgXReTY8g49JhF+SVRvmjVGwotP
LJXR47qR0ldg/jfQabbbvPUmBLoqStDdD3s7Un8WUvIzi9QfTaVhFlhD5pd5hyLCvc2HbtrYGcmC
SKGW3U6pIwqn4F0hCjpmwP6GqXiS4+pSLYGqfFoSsb+0xsJ6YeALh5TKNr3uwr2r16NkLnLn8qEP
YzcqTKIlS6FuFYz7QuGhkFEjZALvg/XCXdMMVrGyr7PowaIQwy3T4pIlxe9Ms/ZVZX5rIl68Rv0a
2mnm6XK6o1CFeJDf4tcy+Ojq7eHQ4mYWgKr2KirQ150WQ+QZ+sQzJdzoVamdXMnIR8/XpB82ZKPQ
7ylEj7S1jqmU2lrmdhrrZ2zeSENn+pYowNaYiWSG+Us+yhsdV++NHZrUD1OzEhn8zKTi3ZGL+NCv
gtBeGGKPvRZCG09fp7lNPfgzz2E9/yhG800tpltvrtTMrDZmMJ5n0JyJCXmuwX9SMc1zAcbaLho4
g4VKRk1v9onvU6ZtbodI8uwIr/uPKSo/nSB9NsvuNJrUNMrDa9imu4YanGTkNxG3zQYkG2ia/hQC
DqSgDTBanRpeUvIGLtWeVnN9QpU30l3VFANB3AlmHHxooAF4VwTG59SOn3hTZ66VSi+NDcimjdSP
Jkt+DOD0tGr8QF/2i7Jd6mK17dxH+07Pnidk5KtULh7LDnh5BIepT6io5nw86ZiIbQvSANT8acSO
mnlLAhKYWrMPuu6GpxEegjbx8aG1fjV6A5qCJywe21i95zrIXwDKrqQPWF7KOdim9KS2+S0BzeMq
82CsdcfZjqaz/8gaAH3QhvbFaLTw9hOK5SfKI0J8NHFjP2KKUVzQDVPCZ4FNV7kiS5/IDlHh1vgh
Z+0pkYf3ji/Fq99bRBEGpM/01amlI3e+J4rLSrfrLE59cFFwpi8MddvGw24s/E2za4Z803BauEnw
5k/ucHTJ7UXM/wdQwFZ5iYhS7Vr81OQGY7HROSUFrM9OS8in5Jsh4uodbP9XmmKhnFCflo/1m9m1
J9Vpr52drvBzuJVt8GlkvDciIcO6YUg/LDT18EmLfkVqBpcHHevPmd8GGQGw8TnThloZmNGMa1uT
KTDutjrvGXuHt+Uiu2A9WjMPiGRiVVwu3ZvZElSeU3t04fA8pPHYuJUFEVDWKTjSsuC5MNNfZTvW
btamg1c5HY6RiA7rUN73svNoaUwipxBydh70R61hll12/mfXct3NnboxgXlbTX/WiN5BTkk8EHem
lJINrXxQotROgdx9g0FIoVNACE0jdlj3GifZ4jRieTJzQ1cyr1MtB8G/bbt9PGRe9tRkMKL6RJI3
qgazoamjRwzgWx+2PQ84ZpI356c8dt1JAUTG25ixs/32WdInsJtO96m3kMYnKaLupfusG2cT9CBF
mwiPYidxvJQQQU2CI6Uw3stliYuHSVilx6sqICLQyXJGxDrZZXNv7zGZfLMi4D08wbu+/Km0zI2n
gcuzgK8TRyddKnCYG2AoxvxcquhR4fbjoU6iqgn/njmqTkFU/MZkNHR1pSOtpL34jY1RSf5dgVxn
zzUqCQVHMD+y8efMz11QHU0mi0GbX3qHpCH+IqCuzgiIXplrv9okLVZGsHhFqOOPyeANILH78WI7
PGrMyUvsbnEY5GluYiAVN3BUq7dErbg6hpVZz/KD0Wcjk/E0cXWbOZiZUrcRRL974tnt0SgWQpYx
wnsbhxejGNaKaoxMrDDNiCzYDmZ3lYax3EdSctUCJuR40uaqkW81IlNVNQ9MaMN+i0hba8zMIyD0
YobBd/hWsFMTavZCpeIK4Ecj/Sbo9y0qkr1vaiPOwC3ZyktWgjEDca+7KdW2u9kIaq+BiOkM8Sqe
jXPdOdSmdr8M6YDV8inCmDUnCA3wkdq7pFwjZbzGva5v5Lz6ALJw6PIZ4nOxIJo/Kx3j6tFREOsX
4UupW8yEqIGyCRK4lRww7ywiMJOUoOf2lqIlA2tIa1jFJuIec0IVYnyLOxCQ/TDh2W6qG12bnlXZ
PFUxV2DIGU50TCXISv76H7rOa7lRpl3bR0QVOewKoWAlp7E93qHssYfcNDkc/bpg3u+btd6//h2V
QS1kSdA8/dzJcsJ+m7c4DhdBrNn7xB7f5/EO5syPHEbqhlyQKig0vieixK8oMaCNzKzXbbRK7bS0
4K1XBWe+hdvm4x7ypjcnRdvZBB5tPEt5Mktz12Nwu0xS5QYfVKRQEwTq/eIuR/pHxsSmGCesA3/2
sfGp28q0C/Ues2QkpDgasjzNc+ztqAgtj7O/VNAOUJgQmxijX6HGb5MYj6TM+G3YrdjYI+1+C9ck
5k1aiBb2grr6kLiqjqucs81IOd0oHmeJY+kfNFy+yVCWpz4DtdYB7ieiijJde8Swr9hClUFAaWhb
NSut5QVBQo94q+sA+262Ny18abVxPDha71IHpNLHaq7BPaV9S7UKO+r2pCScbWVtbppc/khzgRzJ
vsMYczuX1M9D65HqS5NiY+fxfiBxHNfO+WpDYZfm16R5v2Qxp1uIbJLTtHtwxPDTaYZfOIke5mny
bV17L8fEwi15wKIX8UU41hb+JIPwwUFUaT71mfPQNS6yjLS49G4HgFKpANnez9RqSbQvjOewfexM
FatuPERJECNxR3XC7RiLS26ZZ1OzuXSjljwncIxadW6SVUdfimEbJ+o9gSM/9J5UTK8TuyieHuPQ
6uECOg8AKgS4pCGezfOb6z26tgJJRF+8+Ip29Ns2pcCmwMS+LtqmermdcLEl5nzT1x14Q7xXpLiI
/Ae2eR5gZ3jgnPRrGRvBmGqsxHqNoXoiAkW3Dd+9ayIMO2n6wV0gG9zr4JwIJxgq9U3Jc6CWTt+H
I557Y0gYXo4NWuV0ftS3v+IK6r1lHKkvGpFTYAzOxqKqZPU13NTsSCVt4Tqck1KVeL5W9jZvQx5C
7il+CDdXVIbmu276NTnxWwxOOU1d4Ss93oCpp09HZ3otzSQPQn2fmwDSAh0qGtQosMmBKc3uLRPR
0qFm5R+m/GqeXfvcEMBKao1OK3l1yj5FRDrZ2Y9x5O5tkeq9kwMlR2+3wIQN8HBMSLTneHgof8mQ
jIwsltc2incGQSI7bxpPMtM/cwXBbpzi/L74DVXtLxhJPwDEy50CR2VTccUHnuKwNvS4lIahuYpp
5+ECPE202+FzVdswi3BnK5EFVigRclCttEH7l4f0QpLkqwzzs+oomJqnkmSh0AJ6SppDjMHGBtKS
s6lL/WswsJ3Kf2i2I/ZRqb07mnJw5pH+iQebx5BfZYnVKX7dX/jNfFBRD7tKj68zlsM4+2aZTxos
LgTzrY6JcL0fuZtyKSI4FB9QYqB+97/Jt7yGHhHLCXOURtB50TsvnjaephozEnzmyJI36ltfmx+C
HwtLlIck8/S9skQux3I655aK63siul2SsE5Tqf2lHF64RqGBQKpfpkM7qKNpz+tAwbsI49v4SKzQ
j0zTlS0JWPsXhKThZqhC2ENf3vhaucYrve1np+ioNiGmWjOMM6KrkU6c8sxjmcoUFRoUvFybkGzp
9VY19Jqfqq2/VxpcqgLOBA3bx5IvbyMG40HJM1qGpvHWg1tq0dBvSf9Z/FS86Bxb5nM02wctp0A3
I0L5mJ2oAHDaYw3r6ni3Vp0B0RgnYRpW914cPchvJt4Q5GdAWTnG/UNuslKza/Q06UAsiqm+xTVB
DZNekgc1PGNAmu/gcN2nTn8GVkDop+RXM4/aLYvA87A4t07Gk/YRCffD6ZqXRuXEzKwXsi+edFts
zYicQiKAcQEnSHa6a2quFmRdMMQPjaG+da31qTg9fWWYbo1Bdl2q0oxJuf87c2KgmOiPVXfNKnzA
mQCgwS3mzdrPcFm8ukp0nnEqxFL7nOn2TOOu+SWrcVc5yktOJPHGiY3BH0oKb9WCzRBytlDFdKL0
kIqb6sYy87sybD+FiYQi7mZMKaE/1d2Tk5sno7AbX1c6aioB/V7FoHpMFWVrLvm8nacFSMGJok/L
X3ERHzCuuKuTeKdm1lfs1vSpalBAklSJUkz2+iSvmU2gaF3lR9kTmdqpMoAV/pFpDXRRnYRuKwnS
DOA5beG/hQLjYCvgXzh18c1JBCTh4SwUDX8nW4s3iB7DwXgMWyQUYfh7FsqzTpTQaJfxs5K945ko
rFn3lUiFjTXo1wnvsa3Rar+crj3qXvJUDiDrKAC/2nD5suP8fdL610ygqyZtAferks+cDNcpGy5l
Cj0vjD4oIT4IVo03TtnvLDm9d3LR5ancyJXCgxE4l3iP67DtqM2XTuW4B8WLt8ZEa1ZNdALgdboJ
8btnkUiRNeJc5MQpldZj4Q4mCLryc46Gs1phIe2Ji84Ubjruvi1L1y8GTO5EGyRD8pbkten/riz5
yzLyz1BKuJZ6+VDg1tg6BZOLXZO2ZLXY451mMQQh+fGwnNBqa/KEzuhJV3rI6Sh/UVkcpgFbwphs
0DRVaep1oudshHM+m8ZWBVPFgytCCyIGX/XbeUxJSkyy3Rw5JxSUH7ZZvefzfOvx+QJWsy9cIa92
hlub0m09UcLBdKO9Xqe+M3QQjhXSotL5injpDtfaeV9ZRmBhb8D9RyOPMvddnaurn9X+QKYDLvrQ
wEe3w2SdDyUN73F0aN449FM2BhUdZ7G4GPlLZ2ZbAlTv67h9i3sg8OUUnCcipiCWqLvI5kRBP3Gd
83BPR/wtdNorndtbiFE+qwR0aHmlBaQQnXKzeGpj/Wcx2iYLvZiyFj2V6+HyZLbcGEXytFIFIpWm
DM1jeWA19kSo9pts01+sfp9RgbZHbPPJVJ7DLbqXN0ueaxn+pDyAjxFTooQ06s8KQE6tEbbSTVYW
uIV+gGVEWy+dDEqGKiIfUjmXjlSurDVfx4Le7tw5O/Kyxba07IE1/ejtihkrmtnMs4OoL6JUAAg4
QOBmyi/WvZsJLYSZhO5hnBV0kwWWlYRkRaMb3fXJwKIR5wSwfcWXqUVs8WTtp6bQ7pQcBKtCiQAS
4bBQc2MVeYa2nyavOiKPSzb1RAbTqBnFozI1mMY7WbNfN//sw4Y+5bps8nDrIOHAiF/q3Ktawsad
oiTLYEl/Gt9cM8GMmwAL2xknv/KmY+kgSUfk9G7TR9ZM+KeO0SkHPs9u1ihUOzOk04eJPUublzmv
m31PhV4P3MP6mgZk0j6RL/zRtfmi7OLuMyvD0dR6b++Evx0yO/0p1z7gkXGvaaC7paoZkXOc/1Q6
DFVLg9LeHrTvULhcNFTYRRh+GqnZ+bSI3C22AaZnYOKsCj6TzbTkVnfJsJRssXKKHTh8ofMr9vRf
fQN9e2ISDrvwiBMzBul0rFpPf/UyTL+tnZyUS7W8XbIgMIYNfWrA+d5zX/DPw/ZQkCwxC7+f0vOs
2o+FvMnU7DdpPjyJCPQ5d91jLU1ams4t01GTO+5XPVqY+EfV/WTlD+kCHXhKQdtwrE+mGg1+Uxtc
ER4p8KjK7sjHENsqqkYw/HZLcT1wWRtH0ZsE6lis3g5GFJuYTcDsUG0cCTRH4omaGQ4OjVEdpJa8
1Wn/NhZL0OKY9vvQKH4PydxcWpw2ItrbqsVK2Yg8brCTAT5gGIEXq2/J5Fy86LfeGGCyNXloLgtO
mbiC6TF9KoaX0EhwF3JZo8WREW2QWG/GFi+HsRx910tZOzvWsAFT3aeJqr1mHrM13rGsbmmxjAX5
UFpyMju6L3ZvXlljP9tq8doUbh4otZlAtIje8BhBwu7qe9RMqg/Rg2lwIR06xA7ROaRJ1flL2zPo
dcTqOr+xvqCts0IwpJVle4JMeZV+MsDCdqprf8wo+YuBVmXYA65goYLEHcR9aEfWcAq5S67IXT+z
bQ1FU/+s5RgCqgaWL30poVXRsLLkV5ZWeL+I4ZBP9Jm13PKOunlsi7bbTBHAVDPTfHKc7KOjycfd
plQ2AtJDk5fxMUr7pYDWf1pIXDZ0KyPsTsb6Xi0KgBXd+iwX6Cl8r+iw+FqmULu254aeJTTZ+i5C
GthRjDyENmelKGl2diq6k/7ao6/z4ajIwBMWLukTsIe9JNZ0FR2/ZO4G8DJOGJwRsn0d41JBebcZ
66x7qMhM3zbEGy2G/Cf68pfIqvy8o28z4qihDbQ1qaXkMe0rHD+4I8SVGfpVl6iXdlB3BTXlZnJQ
TiczieWmevOkaexNtat2OEQe5yp1NnYmglgnsGWOuDlEkdmcBvrtmQvBPc3GF1tAMlXbH6Bm/P5i
hvpDRzZMmvQuL2mrs27Fpza1iV7pd3gx4CJRieTcOuCnVU3TXhqjgigWP8jcK4K5NbgZD80bFj2B
sJb6s0QaN/dHK2MmzZPyRdizcXD0EjazWU53ZrNgQjV0GuI34PA5WU1dm5MnjnYjMGNOC2UwEWA3
NAK50Fhm2dZLkdeF72gi9LFcEXA5Ub3K1CeyTWAAtVySt3zkLbKJS9jIa8s3TXPJU6jOlpm+tjbf
bai19iFNMghMXPbIfF5qm09cWbwleiI6MZHNtAYkY7v9q+VZEIuz4ozV53iKygeVFgpnlNiE/CpB
nDXYfTc1yz3eW5PTjqCRHtSZKssB6wlsV5Z+GvUHk4U78cIFEaudKfaAxQYeMTuvv5Qx4S1oZT9U
22wfCz0M+nR6NQZUl73T/2hCtJ7QgOq9IIiGKbq9jcnMIOW3SUoQbZ3oUxp2t3Xc7i4CQ6Vx6OkY
o0QTbXNbfuHfzFc0pfe92imET7soYHqX2A2BMKGS8Gl1OnQ6YSMdCZuCM9kKsVvjQkL1Ly/m1DLd
jEI/YlRSzpQVFuecKbWvMbI+VP13P85fWM8QboFRuFXdz42t4owT0ocOPzDf4tWmbu/UHAUFkCHu
NQ0iE/oeytBfBzBmmxSfNO6DJlZ+erXpBp1WE7iWZOUF5M8J8tklHc8E0wH28lWNSod1DuJeKlbW
tXuMfUwfT4xsy237mBrhdGeHKtgGSx9TQMlxonLcKXjBw0N+apVc3dXuPR4XFIbq9NKP2mFuVLrC
Y/2j7UFE7KH19Ug0/jh4GoViPvPfR5e4aX/mNhCZ8Vvvk3uX1T6LYO6KfT9CNWI50I0A0LGnULMf
anTjt4g8EqUkzJpwp+3QKF912f80InK98vCSdXArze5rcGnoy5QWPOzK55amAHlvHr6/wqb5Yfzo
Q5aHKe4NAQKdD2VRr8XOdBodoguKNH1QTIl7vjVxys2y3JRQUbZaz5rPWTzxGym+VWP4bHuVisUe
Dhpzz34x3R7K/BPuBumVuJ+C97Iy1p36kU+UclbFKe0XK9/HWOBCNtxmSnooVAKd69C4rxovvSsb
zm2j2kZ8yZtJetADAcG1yrOCuB2Gq3QDA/bs1h1N0ja6j2kqb9xhU6pgY2NK5HN1KeCByN2ULoLd
lnUHoW0Q5Gf5lSKyYqmQPumqF/pxRes1Lq2Ev2ic5FHZ3YSNMlf5Ra99eFeiA+irirWTee0bYLZ5
FL8cZ/FmMVka1Q3Eup5fRVPnfeTNzS1ZHiy6bwVM2rt1l51XRBnReZCZzadtlgiacDwU0B/h5OrM
pQSru4qHi3/dT1tZMQ+HUntOuyTlPFBfG+wltpquO35kHFzbtrbm7L1GSWyicqOnXTbFENQhC5li
QAeRbuqxrI7V2Dz3jpz3emokQV/n1xHKGNgx6JxR59Wei4dgY7fL8BEewWpB4ijhmGNR6WNTQXc4
MOqmu/bSfcwFX6iY800htfraeq0kw3vnctN3JZ4sLfAGrmO3Opxo8tNmbOPxc+g0XMQdYPm0014M
G2ahbN5lhZMLii5KoSLwaudWgIht5Ww2PkVrECId7IFY8cxZgjaG77SetqHdt8QX3mV1N+4w/oa5
GF69ObpENmsVlmW7TJexPygZ/RhtuNPIH6DIGb+ZcjGPctx7zagfqi6jDWNHL/kE/mlyX4pwkK6V
6fdIfnAaGto1sYx+24oi2ik5yQiV5v52LDiaRfsytn24MbFB9p1J9Z1mYn425i9zdA+1QUx2+tux
OUHnIv9VjWhrVael9lMIMRJTdBoM+aPOIFO0nFx684yO4+TVMHyiMA7CpMbFo9M3jmf+WhQnFOK4
kzSebvih7px1mNc5+EvQR/bRg/Jzh1Dxh7bEjEdSAW0v+QIc86vJEVuiIyppvu7G0MXUJs2fPRuc
WnfIKMIL5M4up1tvgB5YZvgzvoeBwqzih8McdDrU/b6+TF2W76FlHKc+vBEXgvSFXkSmjVB1HI4Z
TdNrIazveh4vptndqFKxLY5PWcgIzk4FQlCzy8yOs3upzsBRbnYam5SzTUHnxDhUVnvURnLQi/FJ
mWbt0sEF0uEB78rkUNSUuK1nfOuZ0W2E3bwqZTvT58q4GfC96SgzK0hPtRufWrA0em4futm2Z42w
2DR2p53Stt62mUvfM2POluQhx5nBj5jry3qPrdIRziS38kzV0ffL99wmTiwcDRKnle/I6j4yM/ts
63jm7Nf3Q8XvYiaEF5K3vrPn5j0yaEKm6SKnT0HQDDKe9NKNfBOLMjoMILYWX3Nf9zuIT8ywd2mb
/uD3f3Q+a1l724h+AW1amv6Np26UgWWVFX2PzfjY6M63zNtXd2qeQCFCX08VfPIdgrM8HKWqkOWA
qS3sHXBUhdRg24SSTeSBu+mKuWLJr4I6O6FxwijtUwsH168EPLEFzRIt8nxWavmW2J1jP9qYP9xN
xrR3uIJEVO4LJu7QVt6MLvmNuZmg81yN+1KF1ob8Pa6/hdO8kjNFN1qUt8rcaSF3TuZ03JW9Q2H2
uB+LTz1z4aaPQecmUOpUU5LLgO5ULvEzygTBLtS+HP0bQNMN4tm7jFDStkLDGgHqdVKpcHq9+G60
Zm2TJvFFlgqplUZxtlGrZaIq9u1kqQG0OYvqYvA7Ye+1YYxwG5MVESzVo86BcVjj8s/Mu5pFaYSi
k3THGOG1V7XM8PtJpt9xWS2mU+3REAqfm1RO06aLQ3nLImzJQJuGF22OvROdDX9syB53rUQLRkc8
x7K+NzqCILCp5t9ItkMB19WlW47e27rYGUuhCrjcTyaV4CojO+Op9wD9G9O/UYJYjYAYI+FOMKf2
VavIYJC3dla1kyj63SCUaFtlFGWyOZRCo26lJ5yIhF9vFIEbz5ekYAIK40oEqmzvIpfg9kgldgHG
keYpTeDlCnLl/i0f66DuG0qANrpXNIr+QZRfEYBelRJG6UVKslUm/cNuq5uptofCy6eg1ah38zaz
6QcZiIVyHFnC4b6NjE9pniKDWZOcQAc47LcHx6E0LWTuvfdNRsoHzS+zcl9AUPYjMXBoWk4Gi9I4
oowYI/2GYOUWD+otGTrYHtpRRnmx02gP2IV9P+reQuWhHJUVQYoTXFdZ66/NmDzDsKQcxYfKanuE
GsK+itl4Co300WRO2blOt8/qee9J7S7kTo5Y1O9KADKiKYM0pRtJYmea1Bu9Go0tNEq23IhiR8KL
aQq65mi5kzLeT722c9qWqoRmo0dmwUYq+dkc668w7b+yBqwinTda9ZhXXcdFg+QvLN/02P5KRuu7
60v8+vWtoeZyj/k9eNmEsULFqt2OP2nJAthLUdM8U25GOT/HlvOSOuNB1Y1jFVOqKq1+xn4HuYcJ
R6fjhmg1brc5/9ZMJahUyQ0Da4jeM3dWxR1WHT5rgW1g9mkaJjls2ZGm7oPt0InL2/J1Dr1tPc3m
Pm61Hx45rFXl/Yy7hRGfxGdlgEgB0Y4UiGI8WwW5p6VOg7twf6i4uHVhecPwqId51T9VPb2YNkIM
Wzr2BeEYgXahfCwQMmy8eTqLztsms0WKEkNATM4GPinArO7OcutHwyo+6oasMkV18NqHkKb2z55J
e9nwkBVY7tPQahRs1pYpFwQajwRouOaPjIBO5CbYi1lG/SHUbqvAUq1IDR0T/WZrDpmh+Aam9Nw7
GR6WWx64wOssMmtjxgJtOlKfsLIeKqO5WvXo+mCNLLsJrdsolXGfd3YTCDg9gwvzcWxPegcaHAGn
1MovnByIeqS3uhlqHCThpeoOP+0AXp7nGutS50gLnrkx0ST3tXnfad1LodICwxVpUaTvFYTdjWdT
lFAoDqhVFhgQP6kE2wk1mmgOUP2GzXvlaruuNs+d4+CHIkmGzJizMbRwShqaXXsZpNletDLpLjQg
ZmC9QTlAHxk2jSLHY9GY8jE1leyRZfXy97qjbNA/4lPEbdMO8YIM40jza0tt9v88zUBl7ANiDavb
ugs6ADiEZf78e5B0iFLmcXcMrLmRj/RhqkfoYk9Sxbxj3WUQ73qtPPXwZ8AyKifAdMd/G2//HohG
Oir9QVeO6zjI1uPDWBFfvxx1fUBbcogRVAJb85+t+xq7aX0YdhY2Lv/Zlyeur2Hqc1tH4N01wXZJ
aWhb2XAzx/6fB9Z2D64phrt/7TepDbDSGQC0/jNeq2xcLMwzOKl+/bs7J1rtGsEwWg+67s/Lieip
2LpnLbKTehXep2R6PlchxKlSDu3duml7ZbZkwM1BMqbds1dH+Umv6CWKaOi4c7TuAxkIfo78pvWF
M14Glcl3felUe40fQdY7rptp7qV7hA3m9s+Bo3A4k1VI02x52zrHdS7T/gxd38r15Cuoi3lZ32lI
iGycQzeiIcHwoauKA8tpxV83E5Snl8HTfxSVwv+hqjej0pqn9Tgar6SVUVfn9UCWgNRXCS/crc+2
qeVPcHpR1eTlw/pg5VW9y2ouLayy4tjv7BKvi6Fo/PVpGM3lA2+YHGoymJnFlzFFMsewrgC1/h4n
a6aR9YDY06TQd21rJDda7PGuHMb8Hgh+YQ5I+YBFnbMto6R/zLDU3Da4KjxNdWX7IeqbZ2qv2o8G
O39p6b5x3VnDazzjZ+fklvMmRktscqUr381afhMqi1yyFq9unxa/RimQDabGl5ghsudu+bsdqSgK
MBUQjtLvVcnEMav34UhFs6nPdKug5Ba40Jh2Cv2AaGLKnZ7Rc7mPwUK+ASJORjtXX3ntPDgw/D+T
If3pirj+UFkTUL013k8d7HaTpfm0S2RENIqnVQ+EyeOrmTtMQUvg8rovyiSSylmh+Omr6mF9Qos0
h0kilMG6uT5RJzSH0ihXKHc41J9xMhoDG4rZdt1slwOUju4G/ejiqPff9yDruYQ+DY5mDVUZ+3Pt
qDvF0HAhXsasx/fABPdjZfV//tX1CdGE3V40YFrrkPX4o6LC8+9j8P6ygs+GIv0w9xlxkUCgN9KC
ikNXWSmRoDK+cJkpQauM6RMmBolfa1b7XuTKVbfkEIERP8xuGP+uCusDgrf3Oti6SwRyi2x2cHK6
Kl51UkRpnBx9cHcsXnuu/0IHFzf6tyHs36wSK5fYClAP8APN2fwgHGn/HG299KNomB89LSl3nl1g
t1M0/R3sfndPanN4I9a02RpVpr7AKEwxTIrvKzV7FLOuXw1ZYLRg2APQBFhgl8XVlRMHoCgqs2vG
0mlv4LVwyTIz33cVLim5AOAqsmG6ZJbR7g0Bq0CYgP+dqRUXrZv0Pc420UXzdHvPheKcswwhQMmE
y1V2JyCd7CXS/oNhpfED1QglnebYv6L8Dl8J+6tlHb5p2mh6XIcm1qzQlfnP0LFv/jXUQOb8qJLx
ve9bi9m3y55gT6Vnss/2Q4i3KW7LtDPWfTQ8930lhzgYiAvdyloF9QuHh0JvSFZOwznQk3l4WB+I
l3V8AzuJ3bqpLeO0HiVuZEhrL5naCO5O6WXj6hMd9aQa/7wuTmkqu3pY3wGCf82k+WFURacfrv99
Kz1sb9ApsRp0DyUpKnAsB8TA6BIeDFyFt5B2xmDdN5Ru+EB1D0cfx00wIcat+5zB2A4T9kzr1hCH
xRWLssO6tR4IfZp3SEnPg87MMdYHy7RCgpu5hv7ug89ZA+Xa+rH77zjwj62Otd1t3SU9V2DpVh/K
mgj1Mc/braoPsCtooLQ7JTX57YiDjAPUiOgxlTmjl6U3N4fbAkSAZSe9ycz/s91UNQZ89HH/jFw3
Mc6n1bQ8/D3E+kRpRe3NBlLHc9rFBmZoblo4qYe1cS+UnH+CE/P/szOybPWgaLT41xeuA9eH9Ql0
qMDBy4vnWUIfzzz7GC0L0CqujWtP/+cWFRW0FlwD3+kaNoA8VnmvS4wqrBk9TtkBOBqO+BZ66T0k
EcIbr6Kfvu4vHO8Juw/1yVvK3apCFqPEHeNFeSolrlDWRNp0OIkqWPd3MSuioZOvoDgO5kQj8aop
0GVhETmrxYNyahzOps36ZzuRXCrGHitzSzmtu+o049l1+8+f696/z/cewrW8UH7/a/+6+a99lu5q
x6LKgsGlh0ru1XSK9emfB1VtHpKOzzqb8MWL2LHetBTxgSoz+Q5o92WZ0v5QHPHSalp7NG3D3Lta
GgdeYeD6gQf8i1lqwGcoPITuMp9GGr5MdZ68knhJqDETJqwMJWiM6eTishVOqbGFFc78J8brVFXF
9yQx9ewa/S2yGhUGaemyYh+Uu+H1oGs9tqIq0P1GHYzoEBaCpXWLtMvViw/paT/JJ1ceMcwuT0LH
ZjBxZggJY7erCpm/9iog2qTk2k5BwvVuhz4HKILuta8jeadVdb5TEYgdyy4qXtxpOtKMFB/aYJSo
nsLwVMR9+hia0e/17Wbd5ResxvLmlEV/DSNQhnF5wfJ/wKAE00rhBgo7MvfYSX6mWJJe1gdDjN2l
MjvotZaLxYHCKr2CIHkx9MQcN+sYtJzLn9C00cCZp382/3uIdXgh5WtR5OXh76FzA1qwqfRt0FVI
A8ZxPuLb4l3XLZEhQHN6bO/XzbSGxQI99Ti4zdUBEGyPDR0Q2GFq4peVUr9OPbhqKszqpzODWydj
3nyUefEKzWP4RUTzpaMe/W56G0mWiEiwL+dN6SIT2Cgs5Jd2tBehbylGGDJuZC5y+wKdeItOeTGX
K50Khzldk5uEaOn9uvn3iSxXCnKQ4Vn2tLtvyYvSEyNuYEh9du248naNhOI7jHZzjI3ubt1aH9Yh
1jJu3awWdZE5RPTLWuchGVXlKFx0XQUqdVbpPSYKOuKrbbI8vY6plVD185yeaG1ZjOG2+oslvXL3
5yW6lvu1Hlm3P4P5na4ayRJWbTkPCIY4yH/f48/rh7CoObN4jwZKwWmU7bDzW3jYj1FWiMdwWXIk
ag1X57/73KZrtxktMKg7WMKhXNHva9V1z5We1me0LK+sia1nFVkVfmP2vWwcLGVT+OQOJ+J5fdLC
1X4LD0QeVAlPsO0NuRcOfNe8NaIfSVg6gewxR9DTER0V8k7Cc3qkbmNhP885LBuvjJTvHfha+C16
SlKjbq3ngmMFEGSz82gZ8VamOQIimAJPdDODkWPdG5ZhPc11SOPU0VlhIrJjbY6pu2G26WZ91jFA
OqfWCc/A8xiMJkl+lY1dXx0Ya0DodfJZOcVdLVLrpTakg6Yiwg5kLpJXqdBAWAY4//eVYKkNTXU3
/oQv8ueVNjOWL6dGvwdbouPuVPnzkKNQwsAzeUjDEN8orS2BSHJnP0y2fkq5R0CHKToQ7bQ8M7+1
+6lQnavJ9xM4WWY8lDnxd4mqOM/jYlmEH++mqkx333ThPG2KJYOhcybtAtSZ07jEdWvZJWDwX+Ty
8GdcW5sl2RbKP69Yn2mniYTkwQyJIETcDsYdwEjsHm2ji5+kjWdFgtFbsG6uDwwwHbt7pLJfVEAY
D/0dsO5jgGbSDqQDMhxDrzNJpu2jky3y+jLEQxFkRd6+6En6a/2pNeN3Yg3xV8q5SjN9IuhieY2L
VdHJXF6TO/QU6tRsXmZjgQ+G8NsUf14jvFzb6G7xz2sqG15KlosTkirvpLWTdwLyBN8adACJKhXR
LuPeUJOGzVNiferff1IEG1ulS3b5WBUdIQUmOj5SdTcNnx6XZ3LUpwgTho2lujyKZcffhzZPCACG
9fo8I6QNupHE9SYZjXMp9CxIrFR5RSR/GzgLv6ykvzebwXhFtyCAxZv/Z2hYdLe1dDXj8V56yT9D
/3VUc1bJWC+rjDbih14L44ca1vI56v/XRtJ/aL2t/3lG8/7XM/9+jfTksG/qEBLKXPUkizfqyD0W
xT+AqGoG65+ZhiFAsjxIL8Vh0r2p+Had6mxZr61/CjxoFTJV/+/edRtn+PpuNmhZe5NyJ6zohGTE
3OdAxXeg8srduh/hO83TdadWjC6+yMtoQD9PbNZRna111mEd0Kx71z/Xh8q1wMqcLt1InDP+Gb8+
M2nRe+fV8Wlinr+PuDQO+Uhj7n+YO7Mdt5E13b7KRl0fVnMeGl0bOJqllHJOp103RNpOc55nPv1Z
EXJZ6dyujW70zQGMcEykKIpJBv9hfVpW5bd+ruW3ssYq9EOLM/Vw6R/9QNu5Bo57uenPc4k2/T63
hd27gHHQgR12g5MsLECfXEeZuXaqDHZJ25H7LauXOc2Eu+P9HDlsqxawlh5hmYgww+BRAf5+leet
in1aVHWFiC9Zk0UT8OwiPClcXPp63Z2q06Wd2HOyiTM4ZnJjUhwhNb3bD+ZKnDRNY3O7cvGRvdkH
CydnmU+jSnxNSa4WuL7ei24BGeS3gRrmt1U6OeSI+8bKm/Ts7cCu7QH4XXpLw3BWeFqNldxQFqCV
89tmV4uZsqMZiA+zWXJsydPIUJp5nnE3nhBDqBaySSpTsW0MSEuyqZukjCrkah5lM7KjFQ9I/bH0
dP02ycxH2T1EsFtbEw25eMqn50bD1csrhLOXo4ql3qCkOd8hlG0+NPl83rWXmt3VEHclPCU2wuMx
reEK8T4qDktLoQkWlmJcD+gqPes+yiT/erSmOFqWYeEGT9L4fDlaucuEo80aAM0VWfpbSULPeFxs
2iIgLlrA0s90dMFTvzSrJiQTzSOERo7KgXlMubPLdqrmn1ItzXeyNWXVFbdKUnxSbe3FrHVJC4yi
W9hu46rBnr0eG2cilCnMlj6gguuCpRDSSb6F+6EGnyVnnzd0jJDY6coVuh7RraU00S3xZgGvFsNd
gv7FEYD8VaeM7rOq8/GTN5J15Hm3VZ88NaI798izqRPc6W2XuM9ja8RLDPHRUY62dowmxpR8CDSi
p1sTiZ1xUNznmqSxTV7H40ZupesD5sgujq89JfU+zPFRfqSr9OoR0iseQPFRfhzjyK1zZSubUzJ9
mtGdhWHVlI9N4K/lR3otvjFtRvm661P9g0nWWBK5pzY18HioKsnFCFmdUMp2TkNl4XuJNdsnLtR8
mKbUBDf0Y3hUiGG4bDLP88RNFMS+xaPVsMg6CfuHIOz6B4SWMB2mBIf6AU2QNwjIDNPLZYbW+U9D
bKQnOR/Vk2Zr9CRaymYtdii8uGJfcpuhzqwlTBFv6xnWtu2m+mbMybdnAUCofa3w16oCyewMO/ga
3nVhX3xFwykjTjAQWgMm2bZz65LoP8RPlt189gwl/5r4OuEvdvXR0K1q3UImPGKNtE/lrFVoIHnO
n7FSreTUysXPpw+qez+naMNNasSTxKqH+7n0+oX8PJskxbS3qxe/JFRRqUYWY0piXTUkVa6LyHaf
CRw4yaltrH/qXZUcRN3WOCgsOvI7FP5QLR3eo/76DgnvUOfvUGSsqeR3qMkaeory6jPhu/3GrxJz
k6rJvCM4IFvpgD2eZLOvk3ylh6r+ZLbN99HZC4w3TTXRqx1Oo2xDtjN+EkOJP6jopK/USa2vCYYf
9pWWNDuwyXBElShdOXDzPk5T/0wItPnNba6aVJlf24rbBBDymIRytp49v75usGcWHcCFwchfhqwK
t/CyMvB36VAescwhGSVq75odkGdkhs12yXsAs6tqmMiOQAbabzP7OtWMtT8q0RG3kbtMsbuuZX/l
6sQCkeicHw2rWBftgGRE0LGF4UUIv3ije97BsDccE1UtTcjrOY56NE1iQUWrigOieIp6Og/2dait
67qHSCAG5BQ56vV6cYUDAYp+jIMKEtgmrQPrZGLfPNmikM0wHeyrGXFJ2ZL9coaW4T/C6eNAps5j
Ut/FtkOBxlFoZZsQ1ZulBLCT6fpUAvp/iAICJhuNOAsJQnfm5sn23OQBd3p47i9TZ9lpevMntA2y
zfuv0MZ5hhH+cheUpr8LQAdt3TDNH5IBJ0erqP1XY1CXAKC7FxVq0wqMo3YNOhUFtC6NNmOlNB9q
VXsK6mQAqYNQ1pR7z1aMhkqsOcmxK6sBDRBjgto/Bbe8Y5CMnQd3pJUPR0Nv7TtLFKZO3KJV3E1x
ZAuiWHciBPOK/D9iLWszqff6zLLiMr9rmmijtryyyT65WR8ShT9FXbaVTTmgRvUr2HrrcJnmEEnl
NEV2Q/KmfZdWfnPj9sryMgGyDEuzePpy2U1jONW2nUnqkxvJga6LxlWShj4pF+xI9mltPiJ2HWV7
2ewL397kUUk0hIo2jhdYzy6vdFeDRxCAbDbTFK4h1ag72XSS4qnF3XVLMpX/QIb6pmk767mcAhLY
vHttjM0TrgsQ/IH6jTAsdRvXJa80sk8WUZQ3R3KuSFtmrjoXxsaf63Lf9vknYoFJPfd8faWpbnw/
TLl1a+qfO2wLJM4gV7EHY0bKqxgs6iK5V81IXal4h9ay7zzgl5+MSdeuZAuUonXr5Z/ldNkTWZq6
Z9H6dj9xWqhERbTKunb6nkTStvkUkEN13gcvF4RrV/Mnkl/cZe3hmY5x/WviBhTBe324tHz/3JL3
qhHKxWWs/6n1Yzt5k/sxU26Hz2l40Ad81eIG+GPm+fPEmADu/GI7bwyIfgyGfTBMyYnMxuRkJf59
l039DhxLcrr0y9q5rxpxmA1ENjD90p3X3OkXst3M/Zc0IDAffYaTn1nFSdZk0VQTTBU97RAQ+2vA
19RofNM2nWhXqEF2iAd0KM+7ueyhb5RprcWC3Sf2Lwu5LxYF/eK3f/zHP//ry/ifwWtxW6RTUOT/
IFvxtoCn1fzxm6399o/y3L3/+sdvDtGNnu2Zrm6oKkmklmYz/uXlPsoDZmv/J1fb0I/H0vuixrpl
/zn6I/kK4tWrX9VVqz5ZxHU/TSSgUZcva9jFvPFGtxMyxQm9+OSLJXMoltGZWFCTZvboYfo7JHKt
net9zwOG8Fo5RRZuVrnLvCbet1oo0eCxUEEkIN0EcWJe17NlnIts1q5Nbq0HfMOca2hJ5jVR+eVW
0YJucZknB/C5IaBZRCCTywijqJXvqtwdTlaejSdZM37UxAzIKTnLOOJOQ15NTr6u7duoK+7KiFBa
35zetLxc3VuhN23+/Zm3vPdn3jEN2zZdzzJcRzdc9+czH1kTcXxB5HytkXE92XpWXA+dml6jbiHq
ZG83+DdET7W2JpTJCNsYQYeI4nt3XHtgA6vGPyk4N1eZqVoAb8bmzoucGoQCfaNvW4STqn1IVt9f
7bKrv1Rp3aE+E36oCNe/ifCGf1D1D2nSdk8GSVP3CbHcstft2vik+aQYymaq4VQZDQV4vtjGIvdg
HaRNTfJ+Z30g1iJdzk6eXsnRvEje7H8s3+xfMdT90NUkWvoaqqe+3wLraPoT1ud/f6I9419OtK2p
XOeO6WqkfJnmzye6c3OXBWuQv2IRGeDFcP7kGQ4yj5NqgbIgsQ9anjzHl+GhAIva5PnhPC9sOjKF
4YgeQnOuj5h1yIdNuOAye+oQzRSdvSvih2XV901RdfTvs0rLfu0r1l1VUHp7mFXGunfb+aVtF1OD
PXxGIGajZnq37zLTfbR87VaOZ7zlYDHXSzI5ffu6Bm+8bHp3fvGb5HHExvzIPeDdDlPCD+5VzyDQ
cDmmcEtna7ztHSc8dkN5ki0ggdPt9/7+Fp1nCHx9mfuL3oD8SJiLsfLNyxQ2bc38vKmumPVqZn2y
K2KiPELQISDso/Fe9avHadQ0BN56bEluK75LoHx0nPXUWeonFfr/jmAh+9y0p+g6J4f1wXARCYoK
K0Mwla1/tVexeW3AQpCXxn/8dPtr5O3wS1FOdRSE7bvmP7evxfVL9tr8l9jqx6yft/nnY5Hx799O
OUVf6qIhkuD9rJ/2y6d/P7rVS/vyU2Odt1E73XWv9XT/2nRp+9dtXMz87w7+41Xu5XEqX//47QV+
FmZWxFmjL+1v34fkbd82uM//eE6ID/g+Kk7FH78hg1HUL1+Lf93m9aVp//hN0VT9d9U0XI+bl43d
3uWxMrx+H/J+V21VdQzX0i3DU/mkHP5Z+Mdvpva7qnHPY0vVU11d5S+1IVWHIcP+3fM03UNEwbIM
R1O93/76+t+fYuff7ddPNQ7jp795bJkO/BfP8xyebJbJA+7nv3k1C0vVV2blKq2xCiCyhOJ6kxKn
9KN27iPnkQBC7K/pYpB1Oetfxka/hRA4gel5My72J5uyEMiOg+4GwyYYvNs26cx53QzpXdg77YYE
tvyQNKHItMCxvYSWDlZKdEYCbiuLchKJGOdJ2PSTmZhTxuSs9Oepb3Z3mXPZk6yNSlYs6m74hP4K
5LMfH/PuUwfQcsmb4V/t73xkjeKAfiHibnWZk2vNsxpjmlHSFtJx3W8bPye2YR7qg2raibpENZUc
ftkrC4dQsLdtfID1QY7MhOBpCOPs5dayi2za7KA9yvplomzK4jLzPF187JsP+NXwuz5y9DEbJDYM
FgJWbbXcX/Yka4bnIC1R2ZswKiGnGkmFGK6oyiL+UZNNfWRNvMQN8324M8BfzV7jnH/Ky6/47keV
zVz+/m6gI4OMJsqitUsSMch0Kg88IVgGmZhnCvJ51nEYcNXKi5T8/JAQm1I9T5R9cpPzdvKS1rHw
bcibuZbX6ST75DAMqyscoOQeig/hlZYY6Ah26ZttZVUfzFu7cwbMMcw7/3GII5LN805Fk3XcqCnX
g1l3BzPSAVvKqizI9e33XfqSR3F3IAmWFFushi1/E38J2ssmefvQVBWjWMLJbg7gPsJ6J6utyDIO
qmCvhVlOjgsvbYlgO8uia1i1QripYep30c5xsXKKwejHDDXxt3oOn5CcD1TNSwQvYo9ILXQ5/2ob
dWGsUzv/pLPIPMiC1OXvNSNVcX6LQg6k8/Q8s8BdA2QuD24Q82qYQwDCYZIsfEWlJGYefE7t7FSB
9gXixUJCkqXfVI3obrQm/hymkdQptIkS3kShAWey6gp2MHR38iOzWzvwrE1lqSf5xXLe+rhXiK+H
HhLUVKxWwxL1qJiER0fPbhQC2B1garsYNRJ1fTl8h1AF0vjA1iHKBcpYfH24U8VBNmVhigFZS7Lq
5JI0guca+nXrlERb6yT3QQMS5yjDkkPcUHMnz0LccQ3Imvw00gin3WgCxxR+F7TSx0OMFWER5hMa
CFD8Miyg43AIoooqLmSUppMc3AmBugdSycicjUplMcUNZpbzcWkSxBJzhRa6RwC5OCj5m5hKjUJc
o+9kl/yFLr+VvyG4JT+k/sxNPkmzD2WDY+3cTMUx48RUyFcrADJBhMoiH+0IcfX5jvXBG8nlH8x5
H1dFv50Fh1uOyZqp6XA403THL14fFAk9FzVvLAF5KwJ9XoXE8AMc/Oq2A5SpNnT4O0nQGxXZedVB
tvM5ftDQstlYPTxlcmpIL5VVH43cg6yJyHYupuCYCmCzliPahGcQDLk9o/HkioKX84IUfC5pyws+
qkrYHCZRyNql6c4eqOM5/Ca7SEf4BIENCfeCFw3cmU5zgG0JDD6YT52WtAfZFQYt6d52sRsxeZdw
ZNaXL+vmwsp9aY/iVVcflZIQ8L++4flrwvPiqhNo6LLV9L2aHcmjqA6Xbymb8vuWJCseIIdtRrf2
USjVpiUcgGgpv7n8uvjABXBclrKjqErkSgd9F4tT1I3wjjo9TtZvrld5dcDn9VaGLTK+iGZNSQUR
f8Gi8DqFOD1D2166wNBeVyF/eTqo9ENs8Ii/FDgOgAFaEVZA8ZGFW8EkUvtbmC5Atck4PJjisS2b
2O1DgNmibWkk7hVzH689uSDoBHReFiqeYS6bqt+kUUNQXW94q1Jvy5Ujrnl79IcDYQ5kCmf9sKzL
fDzIPj+f/iQiNSYNw4qJfKeAkDcv2kLVVkOYgTydyVLqNJ6OY4AzU9YcN+AiRSZo3NfOgzZMpIbl
rk1My9wcyiwbuRzUqjl4oujHETy7OpJcqmo8vxMCLA7yAj+3AeH7yxxWEK8D2sqWEHD589fih5TF
PLn8/VUTNG2d5M9lMDvaTCppD5ZXXM8YLjNgxUTD8BrPE4/TJy9uWbs02xoMQKEO3dqF9eWQcHaQ
RRBoz1ZP6t4ssOuquHXKwpF09R99sgkfgswJWZVz5CaXpuwziHKAv2NfyRaOfe7Nct65Knvf7Odc
dQGxE3c17ewJLnPdVEc9z5oD6i/1Ad+ZtSdyrNDtfgWIzlyRNmGseiUIloWFNxXF72QlUQmpWEq2
YiHVaDl3DVPwE85VOc5N5QZkdbzgjYpkMPFoGcRDpiZqOoGGQFV2yqIUw7JGEK/DQ0NcbpdtZLO/
MzorOu9EDsleuaPJFmoIiQ5sgtiTkqWJaINE5NH7Y0+YkCpw0lY+iAVKcB4u5HpGzgzl6lNMR9YF
hQVRJJkQdLi05cRL8zyciT+Yc1VulMq/mMs+5fxL8zz87tPiyzaWFxd4l8rzEcjt3hzleeJ5H06F
iHdAYt+yTnjoA/3lbtMMPPRk29fNnty/tjn3yYFOjMqaLGaXp5OcLGuXbWWzm6vwQHiPbCCny4NV
VlXLJmlFTiZhm15ZPfde9nP5KJ6I6hIaIvHdPz7v8vGydpn8Zo+Xfb07xHebXOaNEXcKN9rp4o9V
E3+2sph/1N41jSkDuD4OEMjEFF082yqx2rgUppUh225NX2WX2hHghMmTpdllyrumHPjbvqIIAc51
ibqQ8wy5Xni3r/On/HK86y0IGnZlfj/iH19UHrv8Fo28Scnq+VuJOXK4NmJuX5evepljaYG176sd
gSrGbogq8FFiI1HIkyc0AKHda0O2URL7AYnWBiBy168KucjL+v4UBpmzkfoTllibOXLJJ9uX4txZ
5xq8s6rSeTCJdeFl3BBbnncpdyLbcvjcKduQhse1lkNBdsHehq4yLMtBJRJ1qL1DS6o1cApiVao6
KkikiIO1adXGjM3VceBrKChsycfeaM7DA2JcK2eqml0PG38laA3cr/hbMsWyrZNrSQA7nIkw5Pu7
dQ2+VFNJu+s88+ABWjvIWkimwLmGPLmz5VWf0GeePo1YXXhyVRXndgmTU6/xSQeRuiQgWOf+n8kV
3xjx7h/mKUuuSDy/A1HITluBOtLrAIcKR7vXQ4/wYDUYgTKF7gFt8mnbd651ILvVOnQmmidRCy4o
IE0TvGHL3ZZa1jf7OGbNUKu5emhFMTj+fIAYRERZYX02O7U79OKV6FLIPpsVwsrQDDxBboN3loyy
ddEYCg+KOSSQyLaAJMQfZ/zB60w+jl3xJJZFM1s9Cq/PKrdgfmNxJtDs42uKEyNrspADqZDmIf4k
h4Ngo0YuCz0Nd8hHb3x5b5QiIjEJADw8xK35XJW9ah5dA5X1NlKqh3wRQVCK+L5BPe3eTybT5rt4
jxyROwA8Xxr8GFiI2jdF9nNTjsq+CCwfMNbRWuV59V0mCKB/zu9LyIjsuwzI2ihOlTcCvEjEal7+
vrJ2KXpxDcjfXPbJZqsJo8+lfa7N3V04T90mOb8tiB3KAbmx3C4KnOvWxs0nJVukHAtrw/ys4CKb
inxEhvJlD59nfqg08eC9TA0j1Bt84kqWbyalRrSNonYd9ryqeghvNTu0BfqD66Ro6egiJBXGJG+9
doRAVok9fyDLcEW8aneURVehXNB2oLTUEbJYoLHokEWXYYdaECSxgu1Snm/gZ22Xyz0MdZWRQNcu
gtaNkF8KsIOI7uFgiFc0TRSXZjebMKUvbVmTc+Rs2SSQLT3b8f9Hxtr/jR32J/Pu31l9/z801mqq
sJP+vbH2/6Yvn1+yl7e22vMm3221rvm767mA1j0XOUAuNWyl3221rvu7Saor9laXSBRKzKTfbbWG
9Ts2XMvxXNUwbdvxnIutVv1d1xEr8ywbPIlqeNr/xFar/eyBxDhrEQQvDoPcaEzC7/1gsVbqZmOY
yg5Yl7fR3TFeGrMHJXkodmWw0bIy36HXoC4CoQcwwqNdzr2fnF0BP3kC3jpCf3kYjmc4BJ0Z2Kb1
dxbjWWvqqZ97oOol6qFTqrtXxDN8dhpkhxCGC6pYBzlXKmvCvpxli3TeKtRH43yR//1hvDNci7Ph
aZphmDqWRdu0hDPrjT/WNbW48XrD36m8Na185EuESpS+V/yl0Tv7YSg+JrZ/a0feR9w8PKOLdllq
GezMnECxxuihJRE9tH5zRf3CTayZpnAEXxzF4mdyDO7vlqrhRjMcVfyMbw4MxolVaU7t7wjGIC9A
7YqtGVc3WhG6x8yxvMU4muNKhrrWs05oNM6c1RjrSFhVTUdAZm8Xa8s27a3fAVEsC++ojWl9dJxt
At7kiPzAjP0mu0V6wjxOP4oUs/IqtAbMQxN2vXwoLDzQ4XhDssV0iJTp2Sdv5Wr0gWoYkVKcggnT
mF2or0rl2gfzzgruK8z+PCKGLW8v5K7Pg4KFJ//m+e7IsoWbJdl366ZtdgS/n3wtbda2aoRLYqza
k5o1X/vRQ2x3KJd87fykxvODSyLYRpm++EELUTEuNmO7dshm6od2yx27WCVTfxUke80lNqznAWxn
xqZSqmsn/upNCYIuQwjeNyXgDU29hUEIKsk4wyNMLYT6us5eN94V0fHLWCfqKcWWvtG8uFtYDswg
dzgWURLv65A40x6jSjK55obcXkjLezckRjjmsJLs21SpyMGWNqLSoffaih8kD8lTjp4zy562Y9tl
qznoAf+gDJigGrocGtZe5GWuotbdIsfmb6speiVgPFgQSreGuvHNyedbxOVvK0QHY9PXF2Nf3cUP
rLA+w6is8U6ioBsXAAtw/dyQCbxAmHFgFhyXwJqWlgGfC1fBEZWvLVhXiBEdSQEK3HujRqbTr3dO
nsA28qwH4U3a6lq8F04MyIj1sChBi1rZ8OTq6AggtdutlZEAu3KsPuMGRrj2VpudPwNnVjalBbZR
Cf1nnBYp5HaECvE637Vje+0k6atmTuaizYjsrrPZWRKQC69x6MNV7nzSSgIU0RoA/hbdxOrnoC8N
dLXBp5G1H2YJfwCjim7A8DoCB7QICcSx46E3gYFmEfPitgG0BgQzH0/dpIG1CDrj1sxyqNg1RGh3
Iu+2rgFlZ/aXKdCIpiTJYllMw7fU1s1lQpblIu0Ud6HZtr+C+5ZtNfjJG4Plxyo2S+uU+zV5IYO/
iioYO6VGcqKXGkj/GdYqtM3uoFgUkNGEfKSoog39tsja0FpVODAQ3WBAsarPU5TOawSuWs5meGMH
jbU5L3JFVy+N9rIti7bLn0hthd0j18FiiqwloiZ3chmQfZemrNXWOG9jxdrJdRFxItjRhtF8hqFk
n9UYUQjBMCYWUFKh0ZzSZyTGtJnkYtZbQ2QWzZUclhM1Yfosasc+i+XJOUDOwpnUdaZzyWBu4JTW
S3DIZMSJ/Z47z6WcFXkJgcMDCA7ZlAs7WZPFbHeuAT9WbPrmSCZVDXf+pK3bBieSWWloWYuPvByb
Kw0z58+RvZM8eLl7QI0cmKxW8nC5hSCqAuzGtFNY07H32oE5WRDsCy4y0D4PCUAvnfD8bWC1ROYg
utGGgbsBq38Llnc7DCoyCUhP1GMNNmHsHyOz+UpqRk8e4Qfb1o95ZqM1mPd3TjV/MI2O7PjhgNYR
QmAWIhN+GYI5n7psZ8wNKcjGqO4VbuygxAOXuNF656vBvanY+tqK8C32TnwPT28R28aNn6jebqra
Oz1wQWCS4Qj6ce10oYHltzZXoSDHW0EJ6cc1r/EF+Mc8/1NTSV8sXdhlMa+Y3L9hpnnla9s7WCjt
epcbMJt8vYY/ZcUw91XtgaicaFv05bUy+uFhDtO92U/zo24UW19pvhAQvp4jQhTrfMDdahUJt+fq
LidKeDH6CLOVodnxQghAFJictVKdScELWgaraSYOlnAgv40wsA1qA3EQDwoZfagHjKgNRJO7xnuh
c/udb8BDvVb8/X6quhs77IpVpBjzpv2aOIF9JBsJK7idxwTqjt26a8VDC+RqZ+Mbrl0wjE1H1iU2
M7XdZAiiYf2IkEEpxqfJ1nic5Xq96eEdA2q7akZ4Fc4c7EgO8lc6qJ5N1H2th+zVnOfPvVo/WUqd
3yu9U+10xdt5CY+6gKyBmxwRuoUR4IVUu7i4Mr+x3vMWPkpUBTzfRR9OKdl7/UszEr3u1J22NJyo
WAP/grNa61dhQkiYpx7ImcdtAb21b4Ni0UN1UmZgwxlkxkXVw9X3u1WT3roq3Etdg4BSluG3qOgP
WaVdWXX1VXPLYYO05LqsbsCqfYxgoq10B0S+U3WYtrs18joGckMveR/pV5prgc9Jq3FHdtyD1kET
6k1wFFqE0VOzP+tZ9WqPo46jqKrWBDqDufLIzC7KK80eT6lr4ost5utZwTM5WyCidAUFA2wOS6Qj
MGdzBeiVsWkcY6/F1m6y9GOSTsiPFTsV+8OKC/vG1sNpowasN0074OWp2Gi6flV1/bgOphC9nBat
7ILVzL4fX2fe+RaJH8wbUug3cBj/jAp1BmefTosgvEuj7At/4vue2NMocbK1U1qg6LMVrOgnv81j
VnP1ow0vqL93TWvtjpA+fdKClFp/qftyZ4Rk4iolfuDIDT9isVnaqgv2OZ+hbZQ38QwatupRddN5
QI3+MvGItOvRgz9GdXCrhiQpW/N9bxv3U0YysW+4S8dF3xz77UbpA2ep27es/PaJFTTo1hY7JcJr
gVLYfa0RRm4LdJMyG9+IUObaIrq+gLCXO5m37ktg35n651iBhQu98ouZo8QCXbpdSOpGFfEUS6IH
QCU4Enpy1oBMOCfbKG/GGAsMj59w0Y3emtg+ZTHiHGoPeubeuk5129hY+kcFXfYp+YQT5KSazoc6
4dbkEeJAxmnlIjkxD9PtGAWc6Mm98+tmbWn9I7CFgMsDtiLwFhDICtpQPrgdPwwhzQSk8jsWD+F6
akhE0Xel0z+jJGAt8eguYgN6ch+mkO+qTZsj4VUZ0dEGeeuAFrL7CAWL6Wi3eEYsRT3mKRSxue+u
6vlen0N97ergLgK//LMkaGABFOJDDHcJn7jx6MxXbiRw/H54UkGeTrH96o7qyzQuE8V/UkL7kJi1
AB3hDy4eAi+r0fucjqbnfs2H7LkoDVyw0c67mjrUnEh+hZYP3PoaOzL6BOQ6ZddpZRvrKJ94mxIj
su88rKU2aykbH3lRPlY8ZEjX0j/KWX6JRbbsRpzwPP6vQQR2W13lsml1ooMDH15dTDbuNQ6U6aiP
5mIOs+ka2t+61ZVsjZEN/ontCeQ67v+oLvlr1EFxOpWHKgNx2+gc1UvfVb85u76opqOB4soaewjp
mYjCkKB7MlqdTBWNlV6ByOPGIXQUQ42Op5NHmg+45aQpj5Hj8A3FkZhqO6/txs+4qzqcvl5N1h56
KAN47FXZWeB0o29BO+c3o1FQjLDncCy+DGHdQ/L1Un74qUR6avRFSioCmvzeM/8XJA61epsRf6u/
6t5A/KQy/qmUxiqFGs4rkn+M29HdZ2TkNBE82DyH12OhJabP3bWbJdEayv03RbFvEsdAuqENbgbd
MHjotca1BjvX8dP09FmFN8MmxV4t7L1e9B1umPpkwkZHWUm9s1Jd3ROBnx3LKVthkW3Y1oGbLn5E
3HQIYBPPjuIFwgtTo01rt0J0qcQ+ONXOGpV0rGnwATuz8vZtVSKKgUTc9RjibvKTa0Q1q502VZ+j
IjgYJuJEXjwkOLDne78bpmuAmCQXYV4MsuRbaHOMXrI1mp6PybiyktkiFtVKThpSwSwarecq575P
DuYOF9aqaJ1PrsWvgrpjybsfgCm9RqEtUbGDl9MhdPMbxBV8QA51vTSt3CeusLJ49oNI01D/zZqi
uvKmcJ+37nCdisLTh1cMpuYmU7nQ7flD6k2ED+wAXPEy1LJyMZ0EbzHxpPD/o89eMA47QP7J0amL
VYYBeu/rM+LM463lfSZ5jctiIK6HoheFUpCXTCoS1abTZm0ph4ygc3lI8UaHw1o6p2UtDm08yJe2
7DSl91NWQzku3Z+y/cvOxvRWiYF+Vt4Vw1K6yqWTXNYiYdH926ac8s7NLifLzf52V66JVMKYor0l
J8sdcP+2ECnevwtlkM1/33cOAPjVnArcElEDCaGkcynCYsC7isIhtwbo4Y92VuEklc33wQSRlPuW
Q2Z4lfm9ua9Q91IdWENi8zfjgSnEVWRvIoXUZVUWMjih65DUcycd/ZW6JT1GfGZSQVxZy2qKIR83
/lM6q6wK/PgGWduUhaeBLIcFqbIItBvERb1Fm0zou/CKt48DqGZ50gMEc1x/VRHSSc4/wfAx9Evh
Bq1nruqOTAD0OqFjmAVCaZ1D5h9cok0FbPMEBqLeEKVBerxo9oGWniIF66oSWuNmKAfzqDXGh1i1
zO1s8CqdWr6OkM9glSt45Lsor7W967rG0SH3Z1brBwd/QmjGuw4sxzEOo/RYhnW4hJe/abXQXs5D
0+/dWr2JHY/Y49ma6uPE4aEmrIebyds57Vwcp/7wxIv4fOxzZT7KmlvrLBIKjyetGNBEkRtIbLF4
AIkRfZ8WzNp8JLwCjJimIR1mwAvlSGbrE56H/BSjmbeYJ94JmkRFPsnwV0RBa2u1Bbhp2PqhT/3g
2IpCw3bRxPjO4qrSFiHSSqv02lSUk86byiFAYetKh5jIg41zxA55nefxMhfjkbspGMQge6x0y+G+
zAxc48MxUQag+Eigk0lqCwBumfGanmJhGKMPjl6XCKJCHoR5AIDTzL8Q+KFv/K5cNF5T7dwQwsis
WleAQ3Z+xQvenCKZVXhxtrXH6MWHcrJp4+hj7dnRFu1p9aimrnqUNVkYwwQgx1IJe0gJtY5R4cL2
oxj8BP2coHYmZ5WTl5MmKryJ5A5cVVluX1mGhk6J66wmzfni8Tp/BAFMnCUSbIpodeJK4f0CO6Vp
9zyp/uoLHUwr0BeafrgvyUhbxHNmHuWFJWtuPwSb2ELJiRyziYVjS4x4Z++sbDaO3tAa2ySOn2cP
cPkKsePE0o6OGJLj9lAaR5d02DBl0afzVaJhIEKkmPewvg7lVCB2R6TYwrEAtI/8kRx1NVOOspYG
pGKjQI1EWVaCQT06LaJgUWeRk2lYSr5O0+p57vRDbcMz1isyBa2kT462niZHw2mJB8cZOGob2Qsk
ol7ZRoaFp3Djo/NjppwuC8e9iu3uEUNnsukmQpuMPvNW5sSTGLKKeiRQpl264hy24qKXhdZFBVrT
WsmzteRFkNCaORy+F0oU9KD2RftchSE8ibd2hLyU+YMc6MQmRdx1P02UQ3Jvclw24ckAY0pwG74b
uHyqnHxpem1lrAg2hfXw84HJeaXRZIepezZil8CwOvx/5J3XkttItq6fCBPw5pbeFllGpSrdIOQG
Ce/t058PSU1TXdO7O86+3RGKDOTKBMgSSSBzrd+E8W9vHXU6tgCmt/nt/d3fyv3tlfKdJx2ZM59a
wFKO9Hy5sF1Ut/d58ujD2/vQlVM+vI37X9o14Xe8t84V8MdtYAJqGPAvUawifo4xu3V7Ab2FmiE2
WmF2zUk474zCeMsTU3mIKj1bBmR+4Pia4TKGa3n20KrvHZTb/dw7GurwXa2UYjkhyrBAhqVdZVai
HfJE108kHxFWwBGNVb0Ym+kSRJ9rR90m5CzWehV/11nnrl3b87hJsdM1kQjDg5aCWkA+tlANdd5b
ii9utg3zxEExsHbXfT9MMwYWLf0GFIita1uzhSuVjSos0uRNsK/Zkt1gO2oMyNVDENrzJhDjr1kO
AlNxN4oGM30MzpOffUnV0f3cia9FIzZFNWg4ey3Sqqt2StU9ZpiyLBrYS0vUIrBEc7tqHWfxu1DA
5U09/l9mSSKpb43vyNB+p5xp7udMBwYSuKE1QwRPvXuvffeaWqq9UUx42QiaR9pn9mnWMRmT9cRn
ueZ+jgscMPeF4uJJUrpYdbXCe/YtVV/m0cidKHUpAABl9RFJZ90PggZr7cmv2Tp55jcLYaZlqfb7
jJ/gk57HFhl00PkNRNStpyIaWyBuNsyA/QyOL9ngYamZyEhMLVpjeq1+68v6S6Na2ga7CeARprEJ
i7cpsoLntI63WC3YG74k574H2Zab0bWDubxxquGCZM9DN5LQ4adsHpLdBJ6HLRi+Io1dPapes65i
vL3bTsl2qPz1R2sCAxFe0MKvtyi9HHLPtE+DO04rfAiRVMTU5aH5Evm2e+q7sXhpvPDQkL7c511k
UkP16yXJL2sjUHhaakVuXwC7AjRIzWxh1tOm6wrrSYsCRAGA9nW5fe6VXjv7qr+NitQ4INE/YKAo
3GMZ9j915ImBLwdwhsYEVG0D/I3cGRg2b5q2fqorIOxx70J7XNmzIAFEIZR1zJZ4raZqs4xwX9wI
s8PraZyUx2IUDy1Sa3s7AxzYtfbsX1bou3yM/m0KN76oZo7zMd8oMm34jIX9FpJRu/EUXBfRSbHW
bdJ/Y9e3iAZ7Ampt6XvEhvexZjf/C4bO/82ir6n+VqL7L4YORd86/lDznc/4Dz9H9/7lIfpJzdeB
8WbPRdVbzVdz9H+Zpqqpnm7png7584+Sr6P9yzBnghxEOdSnNIsS4C96jsWQpYKtMQwY9BRqzf+f
ki/Vwj8VE+f3o+maBdVLw6FKdWc20u/FRJcaIvpRqvkTo5p/V8OIL+VkhQ9dmyQrr9Kmr2FkL2Kt
iX6UGZL9ttCMxyqqo73mOB1SA/lyEP3wGAjIhy3OA2vPsvJnCP31YxvOvqkJEktzE2AVuWyT1NqK
AKmmoCzMc2u5VwccfAEsxkOyIFbBmcjJCtCH1mS5NOGItASvih9j2HEPZveCU9T53jgzM9fFegR/
6VDxQOyV6eo+LI/kHHnUdY5yIvlxD2e6/1o5absxWZjC0C+1N3SjHqyyan/i3XEctbZ9H6shW3WD
hTJCECeHGO38OecfPptqNy1KR+/WSPeRDFXz6pzqfnk2G7/Y+bn/6R6ScdncYyV+XnVpedRpOEkJ
7frUt4/QLlD7S8piOGZzU8fBcJRdvmnJzqvS/4q7OqmtPi9I+8jZsrn18wGNaTy2uFDo9vsq6dsd
bC1i1u0s7nD7zMIWwqnw1YVbVz8GPWBYE9j6MsVPkIV2a+ULEXfpMR4DLO0+Hvphmh5BxyZ7j5x1
TLIfyi83teEsjzCkj8eFW9cRZmPxWg40Je5emYVYiBphCw8FuHzHKEnHfKwLwKYF7luBtGnqFe+e
XwTbIUf232uHBzHMDlSjU7xrGpa/WYVblhu15quG7qzTFzh263a2c4wKwsA8DcvVxxyt2icnQlX2
fnoZdCZ1SODFhdNazopyVHhw3fJ660o6s+1jSpnilLK18XnHs8K9ULjhGdYWHd+IUlmV5AIvjpZ7
F2tuqNwfRYsG4j2OnqbPVjt4lCHZ4C/rXfA87FZh2v+6hvAQ6skD1DbrLOpP7dx0qtWdprTD9Wvg
+/VhQE65x+oQFUyw/fm6cCLnCJRDbLW6/Cx7YIUQbpWHH/sCzhhmSPiMH5NkdoBuIZ3eZ0K3nx+0
ne4c70EIlGsfu98F68XmSTZq0mwrWAoPadY2T22hNdhThbOBWvSjI4k2Uq79ahShtkjQa/iETaOx
ChFMvuiFmNi4aenRj/ri6ITBgH6R1x6x5VL6T6JpfdCpeqo8CNSQF0o5aruBRcT11iRZTM5XO/wW
mgcVt7Sw0wuQ+ftjbjjLTf3Qh0H8OnceSaPaX0dZYlLixyKnbEoX+Q3vpeMPepKNqfM5tzZmK/dY
6E8nL1KMc0qSlqRp0p5UV7md5IdRsKcyhTXzjJ7w2gnhfJQ15k4YTSHWdvdDMdagLDwoTEFl/BqR
yItIVwSGU8If1qOhYc5cq+LBHYMUVK15jjBGOIOKEw8UO8WDFWjEfRdGA8sRZE7lvBYu8208BT1j
4Is5dqLZKo2pPuGCNj452CNwfGt6vdgG9egsyzLWbrHJ4e6ImusJlTjtaQjSDFO5+O1+UiNQmf1w
UbC78+w86C5U5Aw+RjQJXHIyk6q3Z6nSdQvFbb2JegfB23mGlAGTCl9/zL3HrTGrN6midEv27s4h
nTJkw03EvPoIU3gxWOl3N18pSjJ9Uxssa5Q2jc/uiE50b/16KvzzBCuiZIWh8m/rgb+C7KgfH7Ie
FG9dswFC2JZp6B8fsjl1kxxtIOun7TntruF//DQYFWx3y0OMFBF1e1umzSdF10h5pWYRr5twynHs
4H+xdZXVOOjWJWj5oFCUJT89glqs5kEZg+jBdgU8yWHqQ+uspdE+NavY3WdR9C2ZLPLlKvpbE5Ki
Ot/QBAMaFp7ZRvZk03f7xG7Tl1unwOpTTOG1Eb3yYjWgFlTPa3Fo5uQCCQ+wn1W1l12VqmVts0R1
ojmDnFjKwZhGZV0kKrmKpLwGIo1+aGr4Fset9im3QwNJl9jZjBpYJYGfaNFH6jWMTGdbgbs8+HWn
nRHzRXvdV4E1ZMjmiXqIt2MStqsI1c+Djosw/vKd+aS0NI6rdZDuHB8qfzR3u+QhnYKT7MlpLpTI
FVZyWBHVjvl0m7ZvtRCOn26k15wk9paKq7L1mtD5ZDnqxa6C7psfxNjl6N50nVClP7ZeQIosHfJv
/kPvaO1aS2tnNSUFyx+MXR7+/kuj639WpTD5KjieZjmm5Vo2/O6PeiBOpA9pXiNR1VMIXCVAoJ7I
Sk6POLjEkY4QTNl5A4KU5dV2x3Qz+nWzNqIhfVGLtDk5WRsssJoYjiCa+Ab8IfjHWpSSc6poaPh2
/k3/jxvNLyVAGbt35Wn32P3cDwN3hcD75HuMFaa+6AbkHkM9Wxf4sJwLM1b2muX627gzuyvOz+5S
mIr5Njrts2egeVVRsytqI/jeilSrKHIa1qkXsXGwnNo49BUULfKr9IHkeymezkRvhzJqN1a91UV4
uk2fJ8o4VQuQu2GL6GxkR7tSV+t94eNN66GRhkag4b25eXMZtdz/GSrZVkOcfZ+iYb/UvF59SPR2
WvcRqq91l9Jt0gmr7fmQLP4lKuz4IOfJ0OjPQLsUyei5xsyjwfo2lLF3agx+axNCY+s67xDaitQY
IyMatWhUYqwKSFHHj0anxEjuixRTYKeEV0xMzjOVUtmlLrIWsisbXAlRuYzGt3sI/f/07MxK7fyX
r/Sq13e8ChKSRWx8iim+YxFtH2VjGoDe/QSF02xeOtwH5JGM1WFLGfavhtsqBnumC8wR/rigPGr0
AKVTuza+ov5UnWwv+Gkmg/aAH7b16iQewvVB+KLhC/QsxnydRpbyVKhKfio8I1hqjdC+2Y658wNX
/+xMmAGILkj2fSDUZx4u3+UEHfxYYVn1M/7r5R4gmbopFEP5XLXu1ix67ZvnQwo2qBte7NgtTmhE
ggOYB5JtkMXbYNLJciAQs8x9rO/iMRNntHVz6tBC3/e1HjywNBbPpd9ccTNSUcJGvlbLAXZEDthv
OSibTqmuY6WpZ9m7z6BYzenzWX9cQ86AeOLfrtFEAW42eqqvS2jr2L3Fvnu4HUZoBB8UwyX62+Fw
JaOAOHZriDVSgsorlhDTim0cyTgqk6+qYZDdcHkayFG7GlZUkJVnEWfKU5+2W2ue1WVTuf2n29af
95OOyoPOMj3Aypbm2exr/7yf9EU8hApKuj9j3euuuQ4eoI/8+lsRi2MXV9ggxg9amFZi0QUddVtH
/+S2uXloIuWEi+yULkNQTliH4ZAln25uDJauHkVyCLsMF4io6cfNBGpwNs3t/wFda/wZAm062Dkj
laZZALFVB72K+Un+G7YWQSMFqrtjfA8M5WhXsL8XRRh3uzh1C3wk574XCnGtSxOb5qjJd7egW7rF
eZiqtdOMANcANYjrpE426obcaeUpDfXVZUWubMkvMbqUZgpio8KT1FDs6CJjsrETz97WiLct5IA1
jzoIeG/RmvHRvfr7D0yCuu9oYv5iEgmWifaUpbk8ZtwPf/GYpKU3wV79ofTRucTw/nXAFbRNXOOt
htGwz/rAJZ9vmG8R2TnAwyVbKFIEL2We7ie/MN8Mqru7MDfctez6bf4jwWP3ariK8uiQErydXWTO
xmyE2Mprg756rNWzGeL4BThngOqKFVZ9BOY0FrhncXjrN86vo9gqqRJZCGQfGwQP1/mYwczK86i7
CBQha0vYi6jFKtI32z2ZsA4H7C52j1gnObcGrxHUPmW/j7BomQpdW3SpMi7l8970g3XYNO6bqYl6
M+j5gCtkUT1z1/ghJ1TczxaOqqBNOSEj7udVvKkHr35PLHdpglj8WtdkuxH6JlU3NfqnyVPVDVbH
xlrtEPK6d01AHcBalOfUMYNzpOHJJ49kIyDeLSgltsh9/2kgnBAq+/uP3zb/6/dqsMs3VJ61Bk6a
cvy3L7xmBKPqDZH9o6vdyn6wQqzLOrs6D6l6AUwxPhleQ4OF5kogJIX+AF05kCjNOsK26TYtqHt/
LwJKrDYUFw8ZO8CuYFUe0WHwH+MKzz+1TV+72dYDTpr/OGpFvLUCDHu7JHcioFM9uF48f4Cicoac
OAXBZ54o1lGeIeM2rGSuKgNZYLryqrInz5BXTTWhL+9XEWMFPtoqw62ch0/xoQzqjWGU1gFifWwu
b4dzXx7Jpqd4cehtdjzQwjhso2mlVgYo2TjONn//KWj6f38MpPpMDSUoMjjwDT7cNvUwS+IitPQf
SYEZXYjY6CWtkifPDZODUwTxRTbdqMWzrVW0zAtseGVMzpVHVeMY617zuuWHgaHsmz3gwrcP8XGo
4oeif/4QjudX14Po1OSjON6vL6dhbw/mNTGU26vL2K0xuniNDYBye/X7QI1f+Q74Dj+dP/4QeZTV
Aap+7Oju8fuLKRowtkxTjnJQxkOq9SBVqmSbzoS0qRc0DcChxa3/8VBO8CVR7uPhb6cJIy81ivEf
Ljb3MZFUVnaheKu2GoDIUUQ+yyMH52WqCGcrarH3Cp6NoMLqIK+xs+zxerJEgxGkPvMx5IhN4vUk
uyMZuU0D9RRvKsjbniL6T7WuUdatgydybsODkzuzmP2kvicpzmVaF2unKXCzF5BXRxknfRBt+sYt
dqkItXed+qHeVW82ebk98uPKSs76i6tqWTn9A1dHt2cyzp8fHx6qU6prW/qsXyi3vr/dP6I8x5qv
09MfpHn4hG1/wB2v1d1z3Febxq/io+zlkS5UaDppsibH3Cxl8LeRPtoNflKeZahB9Vddmbrrseg2
ezj6XE82wxR4t6O6wOQdfySEPHDJUnvuW3rcbkMNSoE29e4j7CJWfLBhPSfzHmUoa7L6YFoxuLPM
dR/1uSkmu9qkEYq+MibnxQ2MARVUx1bGelSpU1YggDUy65hpvXWUR/dGxmwhsg236NnYjHmOjq7f
7fCvzvttGO7AuFPwZ51C3/x4/f/x5e6vXtY8Ekcbv9f/fmcgS5xDwv/RcVIH5ZQ7mXKSR2FYv3ax
pWw/xId52j0G8hI3yhz3h6Alc34//8O83gyKZdXjof1hIM/x8gMPw1Vxq2xXLu8WRdw/gvKKNknB
nUfmULSWefSRPD6SlKO47x2DGjdwvIeJy0EXyxJsx43Qus27n0G+8dGHy7m9h+6nyWsKcxv6z+Sz
1ZPLe1mrStO/Nrr1bszJ/niAsEBm5avdRYhXWKLc+uRqr3Ba1pXtll/c0YU0MlbsqdrSOYnasTDP
9O13j9SUTHTYiUA2RKjJ86D3MRymqNll+Bf3COVedH/aFa5TvCp1HVyKpHlP/bx8jbCgO7WwQMky
021DMQvJV2Cp5VxMcLdVO0XreB7tq73inIASlkuRtf3VGKJqP6r2tC0sBUxvThI/cxLnh+q9Ry4Y
+aSkSoyi9PTklpO77yKcT6vYmJ/o7fRUmI4D4wjnMxmzonq6jqF7O0GGKG+0m0yU7SoIIqCI85X8
wHj0ilyc5QwQCfyBJPWw7YD3ansRefGxAiJ6u+MN1jADLMl7jVpJ8oI7pWzk6P3OeB+IebZYOpn4
e6iXF7nfUO+vdI/J2dofl/d3GkZBPLexHuU53njgpOVz/dafR0YNOFmg+ed76P741/5iNSDn3RcH
Hy53P5f/AvAEsm9qvfiHxYIxrwX+dMu12FzZ8z8sm6gsfuBHYjJfV14U19/NCpc3BJlOSeHrm7aM
fg4IAKv42NbF6XYYeJ+bQnFQVvLV74Hiv+TcxV81Yajoe1vesfacGiGrwgTTkeurKi7F0Wk1e6HX
dneeBsN7sVN9gymr+4bJRbbrHNMGQCS8t8ZsvxZ+bV+TPEgeAy94J63/+PcLo7kG+vFv1SwPsTEW
R6omxRJ/349psID0QVez73Y0AB2nyv3kxz5eg8K+yp4Kg3SbkbmAqD+W2TK188cAegP4FeamvV0d
En0GbSNKusGGTiwhlPvHYSx9rNU5Koz+0qkTiai5R8UTRwt5KBsLPLo9jWgJBJZPUcL2D6XSVccm
btRtlzfNRYQDj1yyEC+uKDEQ9wpQB1UmlqJ2FV7XCoNTYNOQSVWO8kjGJlOP9q3jg/9m8MM0ObeN
u6AGuMGwUs3XCsPuIRjD8hOLMAu8XJhtpqhUXpsxxQDK9OuD7JqG9llRPOsie6q+KoepQT9LNa5t
OT2yHov+iSv7sYzMvtnjC8nyQGVtq2sfk5U+OpUDvivKtxCk0LbNlC9G0mWPsvGtIaFAE115mx5p
nTDFMU3Ndu1oZ4/QiLLHCvX9S4zsqKeUfrBs/MC+YkqLiFA4UlX+avWKf5HX0uarumZLKQFY/v01
rJDP1GXBJa8n40pYfYJbumqQzHlsC1ATcel7x9a3NHBgzYTwmK0/JVEqlmHf9V/7RtthFYLaftJv
s8R2v+o97JwAEa/nMZqaTadl/lGNsUztqsqFhZI/3MtB5lTyVg0t/r1EVNlPs27nSZaIABO250Qr
//KksG3UZBlygjOfIK+ruEN7nl+lEVhwLAtsJ357BdB5V+yPkAUpc8gpadmeq7B6CGO1eZIhfhTj
uhRGDMmHGVrn5RvSKIjursrRsbG9xXw+LvJrb4Te42DgGM2v6q2yAcW0A0+/zG/tt1K0567zouch
Fcml6vHTwc/UfuvSIVybo5vsMx/DbsyTwhWZO0hNY7Kxm1453xuh2r+6VTN88uOOHPuz0DvjSB77
V6P7pnFMWssrF35Qm/vESlYyJqeMkEOPohbaNlbZOVdR3n7Wv6OHbnxWm3I8p6h9LWRXwb55Uxmj
vbErGEwVD8hF32XBw69zUC40n7RA2FvRYyzqGqW5TPgzvtf2eVIL9UsIAre3FWw0qjZ/tkc2+2qU
fSlHC7ZrqJgHp2/GT4Afdik1ly8G1Ze1YsQpNnxh+BYBQ5Dzce5x+HUWoIXn0z1rMZ/8nqGwtSOR
2y7//kapQdL/mLviV+dYMmuFvoCL8gD30t+W4lbQF1XaVvk3t2ZHYxSufdHmppzEsGxSNdrIGMaO
mG9Xqr6rXJ4T93kCUtgRzNWp7I0GTBag5NYZEBgZW+9zF/TrqNOnr5GX1qseO8mTmfsjWs3ZPlD0
6ppZNg+kzN47IqyvMtQgV7LtrFpb3GNyAJAfP+CkO/tQCa9l5YUQf3MApCqmpSzugF1QLuhxk3RN
Cs/gSGQ3CApgf3Y19sfboYzado1fzm8T5GFRUPOJogEyGBdq5uY2ez7bqyrcV/zYPnYmRDRT8Ytn
cxDhro5dcn1jpj4FCKFjmO5gkBE54yaqc3GSjc/E01hkJWwmM1vdY/LInUf/xxgs5fjo2y/3WXIq
NbJx6arQskWBh2RetA4QvlKNlji9QViyfX1vzZsVf97K2EWzqX0NiMocGqG4XxRoPsbckyFo38mB
wgS0H+DzV93peeyzLZttad9xjQx2ZgAIvS3s8V2EAuw2ctF+EpuU/YxyKafxwViLzI3DB9gpxlNX
mU8yDhqmX1ejE+xlV2eHA3r53YpwAsrbBape8TGyQNF3oxAvzdx0GgV4r3m+RURqLCCAIfxlV1gS
ZvAphYVL/NBWfAQ0aFpPiwQo72HS7Oq5FoF6qCINQPk8ius06AZ1LPaKq1mrMQrCB2AqiBChwL1t
sriF8qV6CzasPiDFZhk2pv/TtsvPlKSrz33dwzCdT5rlIJd2YEcbhIpaaJJVzEZJHjoZe6Zbo1Cm
xyqWvgGPZVtE8MDIYYP21S3TpQrl7QKzidVtEaAV5SrpTtZ2Mky3KB8AFZSFHzXN+j0AmIMLKucz
i4hkOUwe+gbCnZ5JaD5k80Y+8DOgnY0yrPDGiw6Qsp2rMBvEGSws3uceehjOVR7B7FyC07Qf3CSk
KuEOm1gd/Wkh77luiKdCo4fv8r4Ll8f7NSD76TSsEEzVjx/uz6FlPPUtHrkpTHSeUam/Fl7e47Ad
AYev9PBT4lHobeJUvJu5/cNBje37kGNM5KY+TML+UYmnbtlCuuRtgPKUjVva6Qlw5lp1Ogvm8TwA
Jt5/yDPtLZwMitlyQGlxii9KdFozTz3540TjptpJdt0mmTBxmPsVBva70imwzZjnzaHbqOzz8wDW
PzdyHl+xq7zUUCeXsEILQhORucS6qXuWjUZqHtjXk51TgUI5L1n1dox+/jwhyEV+LrTuk+y1ftY9
l1X0zUqEutQMUoCFa/kX2XhlVK9cYCjrewygrHLpfQ+v89o+3eNO7Mx7uO4nr6RcdLVkB8a9fFZc
B00rg3KymnXISkTZQ4yg5B4gSPI2Gt6usVJqX6RYUYqPvslwFJrxNk6bFvoKszq+6KBBRXixM999
8RoFs1/ijevkB6roKBtqbvIWD0JbjnHYb1wtYNtn59qXXCk8MovcCDKEEq9FlgIpQ7zoqx9Thge+
EzyCfQK2YGBLPw5AUM2xg7flKw2qHzSxDo0UVvd/+oMygQfvy2DVzbFUDgdR0R5jW2+OWuEkSBHr
cMwiBZ94D5WNGoupH+jMOkMDVJxy+9L0w/aSI/RFZbXlGRYnzuuQDo9yJsDu16j33E8WLLWNkvjJ
wRPqh2sFLobPsV1cnX7Sjn0CjW4jD80hNsqFPBzMcFsUbbBXEV052t13XIvwK/Psbg+BvPxU4qW2
spM+3HWUebBDRCCq5wmyYdlafcpHl/9IUWtrOeqlPc994NgrOeq4Vbyv7Qw1iXkyNlTqwdQGZSG7
Ap/fU4tZ7K2L0cvKSUz7KUCYkERVJ356Hugsv6+DBU6XJyoD+GX5WYAys5s9T3WtrDEp8PnOd/kB
5zCI6dpSb5daEjsPeKDgIuDl+ouJjdcC5eARYXn12FaG8iXWzT0FouDFroV7nYwRyp4a4UuqxO++
XadnXYnES66G3dpqTdQxMzPbU4Idj7nFE2ZM8XWn0aj33Y5kt9Wc9ISB+q9RGVN8Gzk7KyMVhI/6
RsuitQq88ygb8sDN0RQRhZ/GtSnvpK6yVSqz3Rlsny+yyb003HdZ8/UekkeTUgFCD7FjVNIUsRTT
GL+kuncBiBO/NE6Ihf0cD+Z4pCoXJR6fh64ysBEy2O8Gsb8Uo8gfSK/mD/JIhZ74kHTjr9Fx7sqY
HPUSoDA9lKs3c/aD0EfVejDsoT5XFICWSlGX37pKWU6Fnb6D1K42tZ4iG12U+nNh4LI5sQIGLroT
XlM9APOuHuSRTvZrxSbbXpI54nNSXIbliIuj+xK5lorbMbH7gDx5RAtoYeC5t5UDMna7gqWHzw5L
tK2p1yePxxgIXQRU+lmvrHThXM/dsQ6g085dn8T1wlaKU18NgOynajw2RV+SH3Hi61R0PflYlbfO
dhmVmKG91o0TrWItxHl9dmrJXKskQ5fikfTnrgJraOOPcXFKv/puzpe4TI0XWLLhe2eYKEJkIIrN
JrGxw2rMY4693NFrx3ALY6t4BK5hLKfSJh0cinzLLze5dJ75moV4weArlVxkCBOd5JLg27m026ja
YIGlmvy3MJyKuESgdv6PrZDQLmzxpPXdtG1sR90AaW7fBca36QQfSUPV8FSoSb5Ez6B7b5wE/nsb
DudQt6fnRjfPXuq273qWp5sBXie+NpwOfmeBaUn0WGLALAv3JCjcgyzWy8YRmXfryoFcVvjvc0y4
BZBgyrWmtOazbkb4R3fN54Tf5zEFbrX0TdF8joy+2PQCEzQ5ymenLeqyd05yVM3qZWak7ovZlP41
K8H1RfBbchUxJQrp/pUiZXTObaq5c0+GZJNl7+OAWIgJUPA6KV6xRwjpqsZZuCr1NN/7ZV2/6qk1
q/NUzlF2E3342oy99SB7ma/vVLWMnmTPVdaBM7TPKhahS9iCK6Ow8bUeexsTaLfoFqgO/+rLYNgP
/qKs6mR9nygHPnRbJzfAhhW/XU9O+6u5f3XNpqQiiFSxYB2SWJdWD8KdUYUY6ZBYidd4JLvL0IzS
tRp/Hu3W/tHA0DBMNH4WJNMuZZgo77VnVcvJMIKnfv62dr2KH31SkIfOe22jjWq88weyvoOWpUer
oDhdcRf5EljRBc5j8SLjoQh/xTMtueDS7T/p3dcmDcW1HEi7FcVQfWusWZ1qCF4tv2axnrEHq1Hc
eq3IP8gJip3Md39zuISoFZ3sqS34fQT1t8xCnwFs2hfMhU2sj10kynHIe7KHCEvb+dpuFP0IdHyP
h6A29mbrJJua7/g7ispLOcHATnw5NFNBac50HgoDUHU2n9kn5k7k6EdR6EMIIwILLlHgspH4bwkV
l0f3gQ/zPnTl5DIUOIbbA6yvGWB+v8CH691fQ2dBDzJvKlahrcYbKx+HHW5fzbtbbeDtx19wRQMC
m/AxRei5fyHJs+x8ZyQXakwgGhApkdPSvDl5JFFefDsJD5mBi2LYjNURUfzqGKpwr+7dbo7FrgIJ
VQ7L/m3iH6fcY0WORlAeVz7OfZx3H5AXFPjE7CorBFSW54swNvgW6J720tbRd1FY2dmce9XoWsu4
t6Zdo/jGfwy68iZ1ljKhxH+PtbLs0P8t5eQOITwlW9ySTK5H5i2qw8+3DNL9hFs/UoJjPU9Wp0Jd
8ZMWaN5jFJIELYoYOipQ8miOKSjM/ds0iiWQAA9WscO2ZG5k997AzTaPjfbzHvkwazIHuItN0gNz
g7NXYcgYz9i4ESwRcL6mPciu1igmi8vYW3l9lr3YlZuBu1Leox4AToko4RKGn3ZWtFhdwYTGo7as
DtLwehycV7xJ+9cswG7LrGpc0lMHk/OwVNHEGQFFFinSrk4KQttHziQzbOVim92vZkCdc9Gza9na
yHxd5UCj9M1FbTeyM6K05qCpV/Wo/jSH2sPoAd4csj5q/FNDsEt4yb+7UPwMVZdajxKzK0BW9ywo
TR2qqU+x5+oLRG5DlKJ5QH9LhoQZnMQa6doUnv2m1ma08jJrvLTIwe0NWI9aWG2E79UrgT3xN3Tp
JeI5LBFAHFJsn+wZ1adByxnzKX80laRHmCrTvzWTchFN7H/SmtDcWngS7qgoV59M13+qEev9guzK
p0lN8yeIutmT6rgsFEoj2cquHFCqegffv0OpjRmKk1LLpizWGJ/ZLYMC0IofeJd+rlIfsotTo4yG
0sNBneLpwtZwWEbhkH0386M7xeWPtCsp2Xpa/Jj4Srnnrddbj/Lxi4CvDWOTKfVob41G69+hctio
PTr+afJ02H087lZtNzXvVpfu5OuSEOeLyhr1qbAqhPoyv3+AB/eryQE7HdMAL+o/4h6aliSTIhD+
Jdum5X3yfc7YUy7IR9Sb29h6DH012kZDKV5Z6qkr5NjS3a3r1rMzKn+E7E5aNGuFJdNBdq0YNmpX
q96RZJp4tWapdixeq7McRb74jYS088CtNHxlG/xQDE57vV2IsnOQBvGTPBHZvYXfN+ljiyLN7bmd
AjrrY0VbyIe2jLV9RA2xsjFH5Tl+f7wDkutLssmNHezZ8EXNk1m1Ygtc86vWdMBHyzEp93kyfQc4
PO3a/8fZmS25jTNZ+IkYQYL7raTSvpRqL98wvLS57zuffj5Cbqvb88/ExFwYQSQSUEmWSCDz5Dlq
nV7ykh8KQvSkIkcNqXVEGn6MpFzFmAPhKPX63BJJ/hJmZrZUp7J98qBaXBsKUFvL67ODS/BiU2hZ
cyWqri5VAKerZIKVwfJGkC0lWOvCNaMn2bhtslPBBZ1vvbAmTmspO2tK4puDo5jTRo+6dmlTO+1T
hK6Y8XCSjSfgwaYymf7ofnRTtJ7QYn7LPTs49DVFZUY8uW+hGOEyzexgLeau23v2kq+Xu5OjlZ78
KDLDOcupZoLEsEq4jMBH8aQn5s3JcpCjhjtogjOHJXLfgo8izfyZK+HBM9iaTEjrHPt8dLX1WNio
qnB3WuhR7WicCsP6qEZQW6zkUO7m2kL66/K/IB0LbeUnqVjWbIQuWut0KFukV9nLTb+5/Nuuin40
2fvhK5Kkl756IOqbG5jVf6wh7dI0hGN/JFT1mqsoR8yHIbJYMHC0ZJRtkYbvw5Tc7NApIieb59XO
ne3/9pf2rsrzl8rnyGHp3qHtWlDk85VIQZGLhFod1JiRrB2VaZuXEzem35tOE5rV49SXB2lybMd9
lF/Zyts3ZPh2ZVEqFemV/v1/3N7JAdGYfxW1FrAv+td+8r5tbONeI/ZM4XVtfRA06T+JgHdbDxa/
B3vuBiG6osJjI5RE4uTXpHqkXY9dvtjVxLNNtbKXjn1+xXnDFzpsUGlIkZtBdUmqKp+xUL5UXmde
dWiOzqFbcRCY7ZbDRo6jeUFAy+0eYBKy9r3qenu+egS6f9dt1JqdLJN4bLYS6Mp+Q3n0UOKUPVn7
UURqtZ56MaCxTPEHtfbiYYpadGzK7gFohniEWdB8jhK7WJluVW74eM1nguYqMu1QL/mFYjxLl98T
BsCNHJUjAIuumr4Mon6YhB1exdyLK+6JeRq9REoP3WBt7zsLFdBF1gzeObVTjzKj9HEw0Vgh648g
WtIcOt9C8KloTuMMTpONmA9esWl/eD1cLtIUzQe0YG4sglpL8I8xCRpSeMrkKYtJ8Ud3leWttte9
4XTrylihEcNIUcBGInvVJLihOg5qpaW3YRPkPcsGgOO7PlglZQWu9zzFMFOyebcfqrnbeuxYjEL5
YsSNXS39olizuxofpW8eui6Czy16M/NqsBsSd7Yjk1rSUnnWRSeep+9Dr1rVUhlzdWFBfb+n6ttc
u5CL7IzoLZsFulVvpuA0mw8/gLjQzqwfcIMbKxGlHK/DuCGJYVhnVYvqa5UZ1VWDREGasqzjPD57
QHdhn+WgdJtNjqftqe0otpwAAZRRDuwcbSsPqlWohc9qpeZbNjTogYgZ9iCHb56lNk3QKen18h8z
pZPp+z/ivlWWA2G1p6rWr6lhjB+TylGf8FG3ll3qBb4k3Lyg05puXmgzP9pOA+w85KA4N+xp+DJO
HTDa37bMz4IdGdKSMsbGUBZqMi06mDijIWJb2tfhwRus4CC7splyPyOtlEBLAHNffnPUEiUI1nI8
BpFiLeWlnNmsyW8W26a2ym0SdPWTXwbU3xp29wOgEBei+4a0AWCASq8vsEajaqXxePJ6C6Bdp3wh
NdH9EJHYe7F2hYNK3ad+2vqbtjNJoYdk+52sCqhcNdhQdRBSIODdQz6R6a8dFQxpYqqPUoh3oBfP
PTnWU3Ejx9TZcx4rqli7jf33eXJMmxHBv+cZ0CVCcRcHyzou6qU+ZGTURq/dgbnuNzwGiudcd2v0
EQD3WHAAoygKzWfz0Kah8a0HJbQY21Q8KlOVH/q4zKHvI8BXsjcrJv1bC5ffctaDIpcbxmdAlwIu
BAY0yJUtjRNT1fOjqepA34dmwxe0tHkUzmsnUX8ZfCV8CzTCJqLX8q0G0+IRSA/CTb5h7qNZF6JO
ul9Xg5Ujw9UHWz1PZxjM7HIflVf3aYGBYB51ENGZ7fpiKHXrw7fFuCnieNgMbuJ9DBBbBpmRfuUx
1TwILY33FrfnFz6mR4sbH3SOHmpG0dS9eNDfQB/Rqmt3VLoXJYoHIud1hrQ8o51aU49IOELPbA/6
C6de9q0eP5mU175QJ08gWDWmw30luEfUdT5PxX9BeVp1qLy4Paauqy9hh1aWhezWNv/5c9M5lg7L
4nx5c5yvYiV60/gmbaT93pSTfwV7Rql9Ub1x269/VnPMgcqGH2x5u0UXuslLYdk+cNK2ONZDqB6M
MELfThnOcWUP185OxyvE3WyJAApIk2zMAWUTRHIvskcEe7jeRuWEoGKH0EFFcV+jcrl9w+65v68R
Gs54cIPqTZpSbiVnregBCc2lwMC17UM3lws3c3PvQk79HqoNnEuyolgOgHKHU9WYq4dlXzZ17MUg
qsulXODPVf/Rj0L/qRSGQ0G6mW5nivOVZivqmyGAYViN1m3g/dbeOq0sgd4M5r6ctGQ3zsF1X4BU
CrIwXydZkL4GMHRAJWNpcDJnyWuUlWJnBVW9HHs1ee3MODhamV4tbt2AKiXh5q+yVypgWd2yapaT
G5eHKtLLg7y6N0rokCKR/YhclnPzrNE4PURNg+pn0WoPltK+eC5UqimEpK9hHdX7aoA1VHYjy0wg
Hkd3r1TT4TUPRlBBBsSoctQeFOfYDcgQJZbZv/ahY56glPiezb2McMc5isY3OdaUiX5xw+JRTox9
T38cfSjOZ8/ECM1raStrOZYXhQ2aD6aBeczNeOI12V9yaDCC+FXjbuRH4biM4i3cosaL9MvGdhFV
RETla9u9sSLN7qyCtoajAQaTV68f4S0lVQl2Pn+dguYdssL6LMecCFCsiIYYznEG+Zmny9StIuQt
mKnAdrsy2FFvZTfviBNkw6CujUgj7184h8wrwlPx7wZ6wk7ttaM0T21VEKE2pl9ukUb9FBQOq9YP
Rb2SPvAN4DMh9rNNBKQzt66cKMfl7KiN4DAPDPi0CvgZCqtX92wHiDnxyAbSYyb6UUetGTFvJDoa
T3f5r5qNPYJVoDClkxOCK1Yngou9mE73Zhp89SQiI0HvTuy0uScHpT0eiX9TIe5Wmx6Bj4U0ZhpV
7Iu7E/Hz8KGu2nlDo/zsCtBtpHzBrfZavMoHKznKJvCBSXe3aiXZoiGe3obSMnsKR3vm4/jtIy8h
z4IDjA87RzkAyswRes7QRzPKiOq3sOTpPrimTzyGbiXKpylWo0fZg2JvNend+MzuhaNGfoz9EqqG
qsxXniBBHk6KPt+xjGtQxuN6DFN/FblREC3Z6mQrvcvzdWzwnVumcAVBhEfe7NbXKvcSpM50TA1h
XOU6TsEDPNMfp3m9PAqbszl6ALB5CWmi/Gjaj3HzU5pu9imBsyQw6qX8I6Stc3LKejsYaINOg1PY
7Q12Tdwj48mvL/5Etajh6admPnBVcyPtChQUgabqJ+lqlD3qWnxSN9vdTc767SvtqTOWR03wvW+h
mP7ieRAaaLn6MYR2sx1at1lH1PZJu+9Z04dTTc3WVEtIf4wSUZjODKCRiuCnLEtj06Zd9zTCXP6E
2EDgNMZVWjJVF1vinMrCnlwvWUYZHJ2KY9Y7xbe7J+QyjUeN8/9tFEAQpThhgErYvFyQxn91AGtX
FuRsb+1Q7oYsFVe9TWIKCy3KOLhRaGnovAZfpbEOnfa56mySL0zIBsIVudUc5JjFfv/iog0hx3zC
tSchanjZmlA8OZ355k/VD+Hl3UtU+mhuWetaaWCnYrlXxfWUkzGPWQmc2U6cN1vp2jn6tIGspOZm
wWg6ee7x9zpirOU6Ucx+tQ8pHa41cdHnk1E5n5aKTH/Wol4/yZ6vNsSCoF1/gNraeHZDrzrP/nIw
n/3VGvWDf/sTv0Uiah709Kk626NxsdMA0FLiRajHDc7eKsx4UfSF8cRDyniCrgCKptHNd00VmE+Z
JvzLWIRbOSjdAm0wUGUgHH+fZfbPOaVbVzlHFHq7meLRRNeQFaXXoFVPjieik+x5EO7tnfmFjdnj
jxeWXT+KjnEVvlpWp10qs6pXahx4b9Cl/HSRD/sr0F9yRU+ovKbyGKma6bMJYTIbJh3wEY+ZdVmZ
0yHOPQJrCoegHITkNbTHZtnbjvnmFenWzzroH4b0uZ6byu+pwFBAyGTwtj8jaFGfRWgeZU962GUN
27prNDs5y+3S6FiN7jfbsM2cZXOOzHHZgtSy+x3VwMVCxEF87pxB7FK7u4CIGFTI0Oc29Fz/pKmf
0uNmohAxPst+SZYJZJx60GaTtFsTh5MsKoeVmrfdJdfhR4uSuPycar1alao27uta99776sVJRfE5
Qei/7bumhYkrLolBJpSIxFPNLVRBusQtiidoOYsn6HvVRTAFxU7adLjOnigdjFrHf6K4LX/yCMKC
7si7hRyTXgVED5QplCez7/SLPjdmZnbL3kRQVNpqZCovkEnoFzuwrxxcxP5uKvXWOIfaVdTsCxZy
egFUnB98uuQXTYHJj8mKYTmfG8VxCXXJy7wrucwNH5JfTkfLu1M9tL/cyfea7ED/7kLXvRvIzO4M
L/rOfeOvAbIe4p7TTEYahPyC8+6Zgl9omx3V+5pZ9gbpI+Wn2blrxVeRt7AsfZE2qfk8BrH7MCm2
dYz0WtuH8CnNsGr/CuUCeq0+OC1zpQ+1/QmzpbOGHH7YIGdnfyok72BJMt8d3bN3Ecx7D3lMkj0P
oKRIJk/fmomiv7t+9krBnfkohix6mciuSnMdB1BFBtmwlF1f99xV2qXG/zpJRxV5aU4V6C2C04UW
fLMCU6yKptH5NYz+xUdUmU7xwbny01BB1XSIAzyVpXeU5kqjknisYERvIdP/yGJrWBRDb5FghvaU
TMxt9iAEYUQ7bR8TJ90PJGM+CcXA4AFOaJ0Uo/+pj8Gj14PJU7iNXgjjl1DqYIftRlvxw5iDm37w
WU7rPjKLjwCOfjYaEzpJOVz0sB5pD+Atj6pHyKPjxHjqNBEuIQ1sP6ueENDY6dEJ5Gz8wvPgINPc
VRh068lpzI1MjlPttezJ8rw1oN4PY1H5K+mmUwtDFViVXQyYPK7jaH7IZcs8hmRf+ECZ5ldBM7b1
ys86gY/KthoEeGdrN3n8C3tin3XNHXVCzWBOsU+FEq5M0AG7evxmdircnqj1PUdxoG8LcpP5JhBO
sM2oAILeljxC3DbuRm0Cg7KGpmvOTUcJwxD1B4KrGjoJN1senhofesK5ZxpIHLMfjneKNSqHqsjh
0epT9yUsR+ViuslR9mLdmF5mzpN5yOn69pDnaTOHLaitoWDtmFfk6cOWaj5PM1S+XXnwkTru96Iz
lR8eXIQkK2AXbdjoOH01fodnBNGgsDff4I4JZ4BRCTR36B76cKieJ2UYodIqoZyYux11uo+uGsA9
qzWEt3XQmqiwcMrRPe9cCAfUGtAqbuRP4dDT6VPEzHVIDuSYEhTDKTBKShYZDOoYj1j7ARNnfIwp
KVjzuiS1Yh0dq47zxVSmxqVoVe0GAhND+TNTxxT+AJJqNhvclQSHad2wzjj0v2tVXWx1wwTzNujW
Z5UTcq3rr/yKhweY0f0Hbq0/hReg5ugglgiXQ6WvamQXsyhGdlEb7L1sKN8AkCkvceQyHy17X87N
n+P/cL3P15u2+zVfGuX023DVEC8oM3F1WuJGQ4HWhq0CC7ERhV7EZ6eEWwKgdnAJXSX4KvxMLMrO
cF8qWDM5eMbqhfC4tnGpH4WBraoPSlTDFatayb5KTe8K5VS3CdyAHfPQeFdp66mGWPJd1tddphIY
Tjq+hwn8O1kxlZsWyPPHWFlfHRiWHitKGJ6zVN9AF11yWm0nmN0tkMjc99DiGQgSgWJoj56oe+cE
dSjKA0G/MhGZIUhbek8NIImtGggEI0ikPAU9v6GCfdOrHmtIGMFES27Nq96nYkAb3IIw3py7iqvA
e52Hr1D+ADHt7CdpbrLB3cVFGqw89grvPOPRO/H0bitH4UT+SZGqe5aD0iS7Td4fDOrfX4ehn7Zu
HzsPRt9qn0TETm3nmc8i0/yTHdQv8eDYi1ztohnkwIujL7Vuc7QnxNwFY1dtKy9D8GPuUpig7BWP
TDgEV+Ermhv+WQuI6yvmZ5YH76o5mi91nYk1WLH8oeYDeNG9GUlrQ7vd1Yr54pCcOBtF9Jr08IcL
aELXSqUfWxPSGXQ5u+cMghoAvlF8GGcMKGxS/m5KVIRW5lHpB1XrsmIDeJW9fhSwI6RALp3SvQIS
RlU1a6zHgIw/39t6+K61JceLLP3iGVHwwN6e7Y1w1HNbmJC1zh4FrHJKHn1viFota4d8vDeB6rAr
W6wmF9qmurUXvTKdrTI8oqeRfdiRFoAWi9u9qXvpR284y57H0GtrW4jOFQE5BD6Ijw6O8gd2omKj
V2OFIDjxEUi//MWkAXHJuwCZCL7moYCYwjZ0+HtBdu6HgscMv3/zRfjw2eplUVyNJIi2qQ7lt9tr
vxo1KZ9MODl2dzuqq4+JMTS7MesFFQjD8KlM+aUF4/zTQ1O7stTkexYS0bMqwE7UIMbrruWcqA5q
f7AmXlgVqfXUFAg7CIhbvtmFWEfCHH/qvrcficZ8qUVeLdXRd4+mGUFMHFftQqXY+C3Us2gPNQ+S
A3O3ChAsA7NClm7uihh+iiD1ENIKo+qNxG2+sjXb2Y7zqCUIGFlGSXBnHmUzRBVvw/+EQnDibRIa
/GdFfJUrFS01CHndvwDTGV9GHUrneQ6SijDWzvyy7TB8BdDV/vScnaE29V8kg5FLjLXi1aKc5qEe
jeyUagT3zSDNNiNx3qsKXHI5Bmb+NXaqLTV6zc+0NHc9gZYvUeAjlRVW0zUWISXOCoosGeJrJ0ON
c+guWvGqz6lah9LNv6x2yf6v+ckt4EdqxepbkyQ2YAI35xtHhThc3h6CZ+yITBcEsIjstQm3+wzj
7/ZK9gJoVAt3pd1UB9hqamJaox2RIkEt5CAbOXTvWiIEVOXAW/aPOVlCVYVWusqWx0d+ruamBnOy
QkykW8E8mZ+JLwFhk8Najd7UfSTkTMeOHR85SlXLq8tJohl2ucOz+NaYOYTzTt+syz4BrzoP9KUH
MCOrxSeEWd6uld0qihxYCAGszi6qORnQY3odyRctPJARr9DImC9HX5svp6ze5F6HKsc8gn5HeOg6
rwzW8vIf/oFzGQmwXF2jXodER94nVc9O5BSBlM3dsPHrra5zc9C8zn9XW/SVCJpMWznKk7pEw77t
T3KUpDrMXYr6bI5l+TwvOTSa8iaXDFu4qGVXLtmT/VrJrs/25rak7MKVsDGN0t5K5eO6IVrlU44F
SZkKtfSshixtd11ks6+G9DYijX/4/CcbG5Zt7TYnMjwGpfWvTZFSHq13zmPr2ygEUcuVWDmE7b/t
xjCIRZqAmZAenG+dx2RGJTZEYslQ/T1VVHw0wuqQdJtdhr2hk5Tl/hxv4Bt3TtV8pTnRrytp46j0
a/QPv/80CijBua2XJ/7Jg801joW9bwbqCWEiokLWcQ3DWMpLw5jYdcjLm4P0JZknFoHT1bep0lbJ
+fLyH5NIl9j7QjOb1RjYKYUCSrUNO4C6aYL405T6PjUbGtvKCphOmbkkH38PjOiVnSkmX0q3u92N
4ZjlfgHcnlC1s5DDjSFOoIr7w91PiUS4r8PxYzBNe9d4rrq2a3XYI7Az7DvTyKBKm/uTk6DZqeae
8XAfN4qMcekqjTf/W18YvgAXCAgU1qdFpF4yJ5u++rlVPahJ1uyDMOyfhdZ8SLuHoqI5jkMtKFRn
m5cI37+mtaY8Zg4ManzZm1VVWwrbjkCvt6Qe4UX3B0hnp7KxDqAsb95yCptL9xIXL7JD7o9Zvams
XVJcJ2mTjZ6ALQbCy11FRYenc+o5eDpXyS76OjMI8sQuv6xM2Xd9TGmqP756etpcC1WU16SI34yi
GD9gEICdcF0GhfravFae3b3WXqdzLaDzfpVY51/Xlg7xZOpPF8q0nWVk5WLd64XgfAVtEpClvyod
wnwRJsNLWIHQDFROT2HkDS9sdf1tyw58JUeVOk9O9eR+k4NJqWtskQ7gEpJ2GU7VWtP9iz52IBqN
0j3JJm1Jci9Mb2w2neJGSHvN/fu4vLLLdqsaidi3bay2m0ZB+qvIiK66UdEdzI5YxcLzlBapIfr2
3MirP2xOIiC/IjLJRkyHUEMY4H0cFLhQBfQv0Jf/akwbuuAhmtA3+fcABQOwPpWOurgPEN/zL3Cw
Rye+L8s/7HJNL8ifR5grdrI3WKInq0Ygea4NkjU+k9bnO9PIqdX6u+xH2k0OaZSiyQIhWUiEz07H
7266XTlUD92Xkza55m9fafpjdRH4iNqV9dYYplihmhnqCtNrUflLo4JKhHYkTdfn+a5z4vmSvrzK
YEpd6El4FEHB3cf29DOEVsYZRU0fRp1xpXVKcbZGDyJiLcy0VaREGaD7edRg/9B37qKe+KKAVebd
VWP4Pgq+RpnRpQ+ym3kmukoRiDRww9G7rkXQ1QNtkoOx+cSvxH7Fx3skwfhYakr4DpbR3VsddIbS
yR/KittVKUA3sD4/62QJHrI+SOch8E4V6eirg/TaK9WiINpYo07NClpaK7z9UcLgLKd8uUEfiuyz
jK34UUIa2KPUVyxU8CSPd6QDGPQ/LLn2GSEb8ghYuL7hJf7ndW6vU5sf9zX6gWIxypX3bTaCKSDQ
HBwq1RutJQB6oGFzQ2Vjs8qmhPtEVrSUKyptdEwpWD3Kq0YapwnptFgg9XBzkuNhLZpf/jcvOSFO
yahD/AU0949F5PBtUmQH8bHd55yIDrHb1puuddHJVJVDYAxIjcnLsM98KqwwjvwguWlQ1ADaz+7A
2FHoyPcg9IiGRJ5yCImOLHI0xNwfjeNFqzmMiETOnHSUmcj/nJSUQwACyoP0RJJx3fQV0q4u8mAl
BaqlmNGkFefzGynZrf97uFYRSDj/7g4hPNULyVSmwQZUr5J4WPalGR8GLWr8zZ3XrNHH2wtEJlmW
8+/ubQX4fAbIY9Keos6pv2qflmnqV9mg2tGeImSnxiTg7tUFtbIL7Srl/67Vr1mdGNe49KkYUTx1
Fnv4ZXO5ByN1aJN4nZeSAzm62YtRkGG821TV+nDjqTnIlaSd++qqBj9OGREzdS2PHhUbDcJ5bWmq
HCMjPds+yTmRTcFt14hdyBmL4v1iOOoN96vOczt2qGW0yCDsaHnhPqJVK5Nk1+wwev5KKaJh788T
C+kkLz2fxKMWOfXDfSNWzbu4e/f/sGH7313quG5QgIX6fug4+EzgG/zWry4ecGbYhufG6h/90Rz2
LY95E2AatjK334jAGjvZs+OqumS6Vl5st/wxmCWo6t8m6TEKFBJbGH1R9YSKOO4K5QTLaojyYze+
JxPllEPrNU9Dn1oPSaF4J7fptK2BktReQOB8rJ3J3+h5Uz0qhtmvojRMXxGn49Dcmc5b0g7dQWlV
8FEkSBxgmjR+OqDSVx60LHSPwvMZbDvj16D0EGKMjoYIFioHYzUxo8d8TixGYWSf0Sx7kD3ZKNwF
9one/OhGP46WaCP1m8ItayoWPGtVW4mxr32Kzf0wUDbGODkvHSKh6ygTh8YEU0hK+9ENz7ZpxpAh
0sQ8ja8N1L2pY6PKPfdudt/dcxZUjiQgprnWrv7iWaG5lx5qkiRXB/LlBalrc2vYvuovKdAAklBX
wea+uppCBNpnJM7vtrxOlIdJT9KVXEYu2JbtiGw8mijSz5z/sgGl0F0RBPni9ie4qs7ewNJe0EkZ
/aUFM8UpaLrN/W9uLR0NIMKn/353/TBCIJMCmp//bOkOD/vt3d1Nv9/h/S+IDIeUSORb29tLZhw3
AKqwfbi/ZmTbcGZmZODur9qFivdAKdyvdygXrMLs1zu8fVph4ED1O7+729rC9Nnv8O6kt1xfvsMa
GrH7H9nP7zBtbv9/t4+lLygCj4df707OVm1zr/gOqKj5g5Cz8zT7EonK3N+Xt0kjInqkRCtgeOUz
uKO53lUtTgVy1k+kyp5rYbufFN/AOJchppxpXvmeo5FdWEp6zoVrPLgTUgKNnV+4MZnPmSAiF0we
d5kwJuuZGOKoaPpXOSibEjCGbrrjzb/qKJpvCICuZT60j4L26BTxj7u/qxE/5JnPhtNRV62usNcr
Z5r2dBhWdeRoT4Gfiyd4oI7O0CinaO6NpY2+dcRHKwelm+VBWc9uO4AVEhevCaCjcKA8nteQjWiK
4SHtbOS8ftu8uF67ll1fbq8yRjUxf08s5MtIt8YIUQWxinQvu4M21mfAzbeenDU00BmVVgk55++/
NxA96APNeZSmCMKHLWQSOcqz/G3SBmf4z1xN6oPsJU0UnGxR38akCW534qBDHJDt+3uS/hn7XXv7
SAD7Fxs1SoHx618G96R7WXauFY0C1tEPL/LKTFJKp/qq2MqubSYwuZcCBEJoNNHqD283VoddRbXj
fQHpIRteARGrX69wN1txEVGM//cr3AeSsv31KjlFKPDHsx9SOziS1SB9AMpMaJtNx1qYyqwk58c7
tvOQWU/ucCDr7JBur8qz6yKVMKhBc9VBF6zI51gvSuD4y07Phg+z7pEmH/TxW5Q3p8rpvJ8uonda
FgzsCTuyymzN/EXiCPYnavDdNrS/GttXPoLUdeDLQsdeUNezSmEbvVK6xNFU19Uzf662sYLOPthK
5+zczKl2g8I3V89tKcPCzkvzvvPjGo9AtYoWhfa51djyN3qX7uTIoLtzxVFGLnkhunQ83qy27i4G
HgQPICoy/gsa/pezZVg3xPsVLVm3GtuTZZnN6WztmsW18VTCP7QJ62IXVlpIzNT1L6oLHgR8sQId
Y5csY5E2p6m21KdIrV+l3fFjfRVNVbPn7q5RU6mvssJWPsGzamtXeBaJZKYP/SkXLRS0vRHs+Glo
D9LMCfHQl4P6El3NKXBQ0bYS1KpclzrLNdtEgpBkfJMDulfJoa6Lhhrl+XISsFY4prbvNR9V2iBY
hU5XPExjlr66FumzdkAcwbGt5LVQkFWwcvAdstu1lFxFufpT9iYESWFId09yJpwv5hMs6UuYgnkW
z42TbUGWNC+y08fFBub25irnptH0avihepY93gm8vF4QHaVr0gMCbAnV7wgfKC8p588dP4VCXRhF
HRKrp9EHLVwifayjIx/+sk0p9VwwXNcAhU3CftIxGsTfw7MjenLF3htz8Ma/7YU5Bxq6WZp4mt5i
1FaAVZfJe6eMAvp/nvyyqxfEPPXI8Pc+IK139gBvqllGj5SrT2+tuZJOWuYmF73o+B6zgoOU6i61
NHYC85TEMUnnKx4ogXl01Lg59vbknOToRP4bHJL/OoKuupp6c66aJH03NCc8TE1YEY5nUt5N+doC
Y7GWk8xCVUD5hhweUFg5wN7vrf25YlI2kdTlcUN0eJCe/mXUwRISHYUKBs3m6jkirDXGrbi2sV7B
PRzGDzmf8FoO9qPjXcgz3nrSVLW9v8ySkZ/QPN0lpX3QGpOM11CQgIQW9FVp/YhjAisRCHZ3EcUF
IJh/amb9DWYHYD/hXCZu2MVjbJTmxvKmuWZugARQ4ZHttlb93AjDXUDtXXytbcqntDmNrrWIRQFd
+m55ZbGI01x9LQKLVIshBIFsw932METtXGWa8SRF+ACzav5aJxzN+FL234mvrW4rlVm8K/rO+Bob
VCpYFIY/tw1RryYJ05Ou5mTu4sHfhqrtXQJbz1eOFqfvoaX8SG3b/CsZrrd1EL26KkitfLZm3wC+
6pSrC+vDypsmVJqG5HVC1uolRA/ipatRgort7EmaotqYFlRtgKyeB8s2Ldc54fQHOcq9MT52Rg9E
dB4tYBd+aQ73tcjHzVGtuDnKcdtN04fW5kumfGZu272MXboqoTN+R0tLA34R6gvZ1QvTXltBW0Jk
3dTvnMSQcooHyidmZz311iQ+umfNS6snSqtu5sFKg0OWz+jo2SvJ+c1RPjJsRrU1D73SoLVoKv1p
5qdYqXXQLw1rGk7SJhugCMMpmZspaqwVkk64zDN6iGzRzJ1HZF+oEJbeh6VNjkIHB3oKoVW1TqJl
20/eubZ8+9TkqFeP+uR8JQS39wdveismBBxyry431GSGH74xoS2ROF8VCppXmZjQ2um06DEjfUNZ
r7C/ZtH4riE+4ZPZWARe1oNr7MPHe2M33qlmo3OgmLF0FrHjxrtJsYKFdElC+5ezH8JBbKjZKbYo
bVpYhOoWpdnU/P5ln9PFukz5eEIzGx9rCM32Uw+UR1YHIBz4vZpgVpKVAw09ID0BbE6q/jq64XfV
asOzrA6Yx5rZ8/8xT65imMPO0arwok6UCig1iXjPjN2nwOzdJ6cGPuJYV2kZVYI+0OQ0KzkmbZbT
rAcXHU7ZS8w43tY9zGUBInDZ0vLqR0hrh1M0L5Z7wllPqEiFwrSeAjRWIL1POZjojYXA5ORcExuY
C2PSUlum8vBfrJ3HcuPMEqWfCBHwZkvvSXmpN4g2anjv8fTzodjd1NX8fU3MbCpQWVkFiCIBVObJ
c1zq2RdxVsHaGEbhUqMA5KiAyrbLMpyHYVQ+K1n660jYKLNqHoY+n4OhCL443U/NzMpXKzfTrUWB
21KYXS/YO1ajk+zlboV0DFQGSRd8CUf5OyX77Z0fNdlp0AZrJvyrVIMqIrO6k6PJyZ2r6u/Cbji5
y3tAYUJbw+/MsYtJxDn4wr21hjszabahkXivoU5yfrJLnRSvYyjY1qLL1Rl/rq7r7H6ZTVcBw8y+
aKxfV9fyKjXvVHdVwaISFl32XljKmYhshpYmKpxm1MtHt3aKfZFB9th1QfQ0tkAUiNNk7w61G1Hd
6+dGU5NFo2suVJceIiDT0a1JGmlYm+j1Ombz0S58dVl/9nTbf2pbfa/Epvrq9gU8ZGnkHwuloTxe
drOlmrjWS6/GZzewlR+hlt2DikteNI8/qyszaR9qY3eEnYLKUd2v3sDKbz3evX8obv4FaS79CdHX
dGXnBN+1oJZPnTcGE2mm+yWSvKVwhQ4JRScnrx4zqr9XLXK6O5lS9jPsUf1cVQZ+xIPeQsU9uKDa
Rt3aaqGzYYMRCbKglxEBz1k3DvEXIw++5UnlfiOScMog6Hgv1HEpc9v3Z057hPQkC2eNCf0NFSMz
Sj9WepaU744vXxBTa75pbfA+tr6xkUynW8kojzwg19xk+QN0EdlDWxZsQAdXWQlbO+rlmcKxTZp1
2dUDukJv7sQ6YQwU5oYsuPfT0DnngQGKeTqiEr9aNHEWLGsbOpGlD8MY/wFnX6okpXm8sm80iuj+
Olq71CWFdh0sIwvyItLdDev8nnK18alep4j1fSVTlmEf1KvYbqVZKMXS2bU7FQ1ZgHKRl5Vf2/AZ
/LH1LS4bdw71tnLkH2YedWiH5+U00AzfE+qQv4ZmFy69kn2AOQBRyeUOerUotL6Nek5FRuO/5l3U
rgI7lLdSbsj3dugjGTV59K35qFGD+RSkureBH9QGvGeWT02iPAgHKImSGaR+QM6qqlyrUqDyEZAv
AooJvK56tcBkb6Q4yVclQjBWE/nP8N+r21h3uqXdy8YXc2gWgZUOL27Z6xsbSfKVsJfyt7oP4rcG
Obd1A/xorTiB+SVOEuOLZhNR6GPZWhdNF78N8TcxFlHjvGJbrW2QbBlfBq1aCLtisFENqwRlYIgx
nwkob8QpiO9Yi0AK1poZS/PS8JE6Yy+xF0f51L3ZxIDul/+XS6c7OvUUjb74NLcHab+D1R1FSyj+
RFOG4JSLINc+2NKky85cRLgmU4AW0R/neBqArd+Gddr48cmu1pTc+l59/GR3vSw9NiD+28gc5hVV
y/Ou615Soyrviqly0YbDZ//HRNV7dYc4zdVElq0kiERVrMS21tcHZZGjqHfnZYa2rPUewpPWcVa5
pudHh53ehqrYfi/X/D9Ji7tbz3TyfZL57aaC5fNouDDq1FFOBkNCxS+CC/nihxWcAG7pPSRKC0Ns
yMtoqMonYADZuTQ1eWUqrTtLU8NlY339LORhA0cCO1PTTM/CJo7c2DF2VAadRE9zELifAXUqjhUJ
qSDu0vPVFpYJEoKJHCNKPcgPFIN7u3osAbC6+lCw1/PnAKC7OzFqxHWxsALkQUVXi+zugPr6t6xM
5IdKL5sTZIuH2HNh7VXDgIyuEW1EV9eVbpbmoXsdDbpxrTuRe0/21Hus1WYhvOyR95dS5z1eploR
4BdcM4Mxkifs3PDgl3r9HOjlPBo06JgtIoWj3jZL0W3q6Ae18cPFTtroLmXvadQxIFFH15a5WdTw
XjIpQa0qI2OykTP0XS3TqO5LmyiwHgfHRkYQMaqN4Njy8BdjovG6ulw2ql8uTVMZY4DQzUU3THnt
gSDZpoGbnEWj6EW0kAsTQTstS6+2oB4TqpU8HxVQEzjj5Cxs4ogKznIjNyQ4bzZX8t0FbC/KDORh
Pi7buCc3MnHwJE6T7EKKmtYx/QvzoLNrm4YblPPkqJr7M4h3PDDs97Bwf6pNLz8npTQCS6r8c51V
9gZ+9ACuRVM/dQr1u7mWF89KmAfkN4r2HSyvoWnOT60MH8PHtJR1nlCDeW3qxIKhrk3uiihD0vRf
7e00+MlGbAP9kWYWG/7PwvAq9eSAZ6YkQx6XOsCCYzZqCtjI8B1JogFWl2HYi6NbYxlKslaihipq
3YV5gcbnPYSqx+kw1MrHViVDLDTZhEk0qkSdvrBdnf/4idGbc18qxTKWdXcjUY22Rmx1AG1kBi+q
IklwB8rGNqy84MWPkq+B6VRnHtzBiz5lwePq2XOtntBw8iCmjEWl7kgZdnPhFLODBflFtQdRWJ4p
A4+NsaOyyOgt7ckMdWWRREN1jhU13ihykYBf0MxDEcbxykd2/d6iSGzeUU7y1o3WPUH2CcjP6xdJ
q5lLJXvg8hri61o5p9yxvtcrniBJocgHBa7aXWpL3mYs5PGcI969GBAyfe46dsn5K/ec5KAbOSmA
sOpmBLjkaAG8NT54U5mU01AKORN90QDJC0E4NCMajdHvEbGGcBc+1zmir0owtnbt21DpyZ0/UV8r
fZcd+rSAig1TOJlAIBjHsKvXwiSaTlebM7GCmZhzs4sjdeLEvtrwuLr+WR9qsPV1QTkhTpdE1dn2
0+wg/OUxkFauMVYAsTRnbRDY2o9FWOzqrHMIwTf+0a40tN2Bgl9QsrIXbFyGh2wwahLGWjE9c3Ok
ijRvYTfUnemRruxhbIHEIJnYQpSyjlbCGCqpXVwPbQ+GZpdo2rCXBxUImsJ+OvOa6qHtYpDgukuw
OpGTtdx0ECP2ub4dkrLYplNkMoSRcTU6ZXzJJRHKVr1HXc6SuSlXxSs6wj48oYQWW4hJqeZMeVUe
1u60iZoBLFy2XQHVmJtZa8seZsYE+GgLKdixAUfvbepafuPOqJeQDmGctM9/3BoLdKHdUzGT+dov
N7cyXUTLcHNYTdjFaubkBq7loxtvISY4gTE+RHVdrqXYJrkfDepDYKJ773MHN2vfKOauSlFACyPB
rnRi9cEyU9TgPYNK/snZRurlIaW0Z3LV8ySbK2DdNsJVket410jAtUVXt2oEL51C3XQWKSFog+SH
xIdZ03CM6Dn32PU0o2q+1iEvw/z7la/RCJWEXys/pLTlnSuGaJtYxcwmzBXOvHLNNgPRVfA0yypK
ijtJqvR51VBqXoYtHE1NQuiQJMBXisiPmd8QtwjtjVdm9k/yc09uHxZveWLkc0sq9HsNlNyqhkf1
aIaRtm2GRNsgmtaexIpQ/aSQcrmwZre9/7XMeDvl2TXFjq8rFgnonWlFvXXy+TCRFOrAorZij/NP
u6BPNjJixc5PCG2PxsanSDHM9D5Fb2ZIlgn8Q7B0S1qe3AV1nj0VTfGUdZp6Gtw2feIqM8CNBhGZ
aXCUMqjubK3ciVGrqUL4O412I0bJehSwO7km+pzMJQxrrCpi3X3VnMDQFODftfjNDuSDMWmQmBbb
E891XlPdnOhGg+bkhBXAzFZx2Z7XFIRFRTurNKt+H1euJ+XvZRz3AESgxJLz7o3SDufgSuWvpm6q
YRlnsTb7NPCpa5YVuy2KI4V9DDK4QxwkBJNRdw5+TRga8nU2raHBDr8I+h+8kUHI3Hc/YT58RlDc
f3USeIKpK+rOYdwbm4q6HGpd7PyckBBeQLNtrk19cOY83vjYp6ahwGBvKjY8cr2GvLgwZqiiIiw9
RGSmDZfn1xjMAt3TD11VuY+u100/FLVGmJFu0jrlsmwMJC8mZ1QCzPWo6dBtTF2/ceBxRgz5upSV
O83Jl5onMXVkV3wP4dHcmlzNuunmvPoEq5j9BHWR3hgt8piNZ6ZJvfbSJNx+qgX7ht6fAUnuUX4I
IB0wFnk0dO9yrjykZBm/uq1ZzVTLdJ7R8xrmaO4mD3IjB0uIp/dOYsET6A9wtoZjtu1B4sB8okjZ
vC7bHa8aNnh2RhVLj9eSYceLLHLTh2RqBjILZBruhEV2vYNjjVuZoaPvm85RVTJjRLeb8mnZdJMF
EKFOXojxciAinLXwFVeNewyJy88LvbdnqS8/RhbVVyaUDOuB9NPKdNNyLpiFBHFQOBXA1lk+SccD
a5XHCkXEWH22dP48O1LPoicTQgd5/YimanVR4BzelVlaLrzUMt6GNvthJUZylzuVdIIemqS30fE7
QudhikbekU2uviV+88PgM3vj4dKgfQksINSaYA5j8wW1+e6UUcS0DGwbJLFjIZmpdNW29Ci3duGb
HNDOQW5HHg/8Wr4oIzdIdEDQf6tbb2U6ICzhewt+OPxjtFJSNpESShsCgN+GEmLzRIeAvIAP/Vct
CwyRqZpbL/qgu2ukTtK1WeTNnW/mx9gdVES5NLb+ZfJdrmF2IejsX6ywuOskP9z2fWDuIfGGEXJq
jPjs5V+zwq+9mddRL5oF7c9OXcmavO6Dwnn1M7db1ppc7m02EGePS5yHDS9ZGgwOK1S39XM5Nt68
IxZJtVARwhTt+NGsbiKLsk/5rCnN+FWZJFYhT0lnrpXnfKOGVSbbLz5cu99sOwDF3FFwxgMlXJsl
zCiubHQvjglcq9T99rtnDOvSK0jcNdpjm+oOVXrSnWemm1qHbGGwIB0ZInVe14hMd4lvryM4yfdZ
X/Ub05Z27pilS2Vw9mNctTOZoAeBmKZftYFmrjK3efWttEbh3Q5mVToE3+BluthGYb3n/HigckYD
Fhr0lSPV9Q7q151DffMJh0nMnAqFUzqAS4+AgfSeH96JBoIyZS9FsNJPpkiSoBVLbGNJbkc5dtag
HOUuf+3t/FKYKdH4rHykfDw+Q+wsP2WSAoGXYp3UMK+Og1FeuhAoT56E4T5w3kO5SQ8ypBNO2A9b
z4IBBXh/ph+kk9tQqeibyVsHKmMNNh1qpqkrDeZ5imzdm2rbnRqzpnBdAtSmS2GwKOXG36tOc1Tq
xoazfkIcTsBE3+GIV4QfUe6DkRqgLxB20VCMBZ5euIi+41dfeOlPYdEennq0hc5FHD7VSladCLTy
Sxo7Mnxd1T7LdhrOKLJI1mXQ/rDJhNwhE6wd+96itFH3gzlvG9mBozsxCGl8d4cuAnDlMfpGWB+P
TjGGrRNE+ezaD1Srnw2VGgOqS9tl3tvFc6GFzRJRyHwtuqZm8vhxFPhlvZH6Nycf5l1NGShRNi3d
Xw8tdq17V6fSbz6BKvaRp9+TCpbmfocIoe/s0mq4FENonO0EVGtXL3VH+8G+rpjJYf2t0432MtYJ
aacMms8yeBtLfoehpM6HJqx+dvpDZ1uw/ES+cyhIM81goWoXfUTxTBMiRR5IjbtBKI6AEz/nSwKT
5yWdjkhDXxI1LijixCQG24xCqa7jXim6sqonJ0kpv0WgejJ0vx7LSG55BkELJbpW4I3HwSZYxnPu
Ecxnd5802ZwyCPMxz+RkFgATIHHef9RWG6duHGk8dX3z6z9JqwkPMeDweNhqA2f/o+BmwZQ9BPHP
ws3tXV/A/Wg36NtQdZNsAp0KK+ozqUwu4SZjyz2stFwrzqNdWhRbyg0xHO/i1EW2yXhV36c2eTmf
n/+GZwjJuQwqBQgPxzOkzNnSDQL5vhkjC5WhTn7M47uy5AV0kuu9a9sw3LQ6ivCh59TnIZiSL05c
vqluepQLfulR3KO2DpyJKJc2Ny0k17XG0DeNO8obsNIomWdqvFQMq9gqJqsB7p4eGV1BZpr3UgqW
l6pcmu92njwoAzJBVSbLyNZIy84I85/s8k4+98I3r+UKOz/KoGgKmk051Cebn9I6Uu1u3Rv2cIHf
0lvAAa2+yCQoVTMJf6bmkUwW0HF+zBezr603y4fntGiV6p4EU7Mq4joD61KCjSaMxTtXdckqvZmn
lRV9K7J+7mdl/C77JSIIaRA/mUADVy3sJvtx1GBpMcDy+k6nkNMfjmqt24+24yjcsldEuYqvgW9Q
3mnLxc7VOws8YfeueBE3StsCim9UJkD4JtxDRRwuidwMp8Qx81lrGN9CJfceKUUcNgrEqWtIT50n
9uhQRabed2gsABCmyXA/JHpH2U8pr8q0bV7gRd0Jj8CsQYwXxOfUrsrWTV9tZMuLt3BCmFuF/MOB
/2VE6q82z1BPOIsAIv9l0xN0H9RgOKSEfWd94LiPhq4TDir73YQ96TQYgosetGBfx8cAoB4VNWW9
LA1kqj0+y4WJ/uWWh4v03ISjP7Nbm/T3NFo1Noozhv4oyzCNknjgpajmQVoCqdD0tts2DdHr0VbS
Nye23juQppfCCfVLpvk/EGtPKYB2Zjk46jl1fDAsOLK5RURqWPdtlN576hS5zprquwl5VhI0yju7
nPdCDqynAuqnpaJEb/ZQ5gvyns4lmRowyzCpkjvauKakSvB7VMpiLMEs+W7pXISj45hA80OS2Ddb
LvUm0V9uLNMqwi0mrnSxr2tfF4tNxHWac992BJslz1/aWZ4eJa9CgGCMIX5qtfgA6uKLBWDyGGjG
MvOrByiog7k6qoexcvZ6QhzXcmzlmCPqPh8HX1kYdd1vnLhSt+iQDOd8aoJNOhByAWUQbHLPCRa6
2agv5gCfftn3PymGG/2OHTu0Vk8l8fZZVTvZsoMgidtl7I07MghzX5cMhKJybSMPgNjiwlSI1XjW
xo2kdM5Xnt+rEr/6jgoNjI0IjCbnw2GkWHWeaKSjQ1PrF50REaGXB4uSuqZpZ1HdPEAWlGyE7dZQ
FfbbpbLVbtlZnTbjbeSokyp4sauOMIylB88TG+WiTQztEjm+s/IpznYTY01GajxQYJRuPAPFm04t
YPwJ6mNXaskDjAq8V6OyB/ZK77fCpiRAX2CXBQ4q2Re2Ata7ohKGGic5Mvve03hLRm3iqyxJw87X
s3EHHptPxyWDEVDUf2jAHvEiGL1KFWmHjiLcZQsB8yYpevtORt5TttSWTQ9K89S9EisN2OP4QTOP
vSQ4gBlOt8FIwMIG5rEorFFdaL7jQu7S3XtEwx3DJIU/hpJ5rEEoutSr3UmZl93xLj1VOyMbMZq8
NXmgd59MhACQI/d5yYvr8gmVL4Lokf7I98cEozOH4T292M2kK9w8WRQjX4h8JtemIC+9KGAIWw6T
lxgIi8o91fl30UHoVF6SMI0WllWOFximnJmm1D1ZFm28XG2yYa7V2NbBv+IiBtgt6GcDiORkybsw
mssGAu611JSH3rGKQ9PEv45iqBZg6IaGUQo6QMrC53rInYjvVSy3q5gn4bE0kP+VZCNfJ4rjUlVJ
w9fA2Ta1Rfw+HY9GafIASMK7upAifv7cFnmDtVCEhaEbYRNKSErDuhO22s4INFbQloa2yjapcknS
EdUF9bce5TRdZMVwaqADusgwG8w11/fufK56TWguJlvYwZrvjRcbMNGBH13VKQt4BXUe066+d3I1
Wdeh/tb6bXT02x8EwctT3Az5yrFd2GICFIgqF9JNcQSnMjQ54vDW1NapL/qB0CnyI70pmwhNWPBV
S/GbCyvKFwN5i5mhS/Uz93tlXoeu91DYJUptYemeTZkvRRBB2hNEe7NBm1dtDB4tU1c0HaQeVEE6
WZ/NxJDaE7dOu4XUxepFq+4DQc4kmzHaO3zAV+4mmXDclqow0hcjBSHsetUp1IeAmyBYEk3hK7wW
+GazUjxZuxI4lXWDGGmvwi80UTgJvw5dK/iizUOUwSOQh168aCxF39UB9foOYK5HxTere7bTM7lP
skeYH5fAJKW76UXdbSrlRYud4lAmgXvtGnmSzMOhC1cQuKCxkra9tES8VFrHwHTvKz37TukEGLG0
63b81oJZR6bqzsgi8HJOPK4NxwVwVUrPPtpW992QzPWmrB69YSgfs8S+5JAJn3JPKh8drTPm7TA0
3GHp2rbirklRhAu3dk9GlnfHNh/cU4rYOvyc4YuXhOU2kP2cwg0vejEjYpPEIYONGI2oowYjT6pM
jLoSwlVpJD3Iti7f8/zYCHNvtekh9jOQTWw0AUiOPuQNZDANrYoX1EOYT0YcQeCtwh1ORZX5lFTE
vgGayQt76hqDrKzzjMe7FFnGU0KVEpBQJV6KuarTemsYvpvldW4DcpinvQbDL8684VWrbHQ9eNJY
Kmr7ANJ26r9EV0Wkcgkzv7wSzmkHJl2HdvQ6KntRSujGz9fXuX3vLiD8kdfCWaOYYlH6tnsdjc2q
WViU2W+Esxx0gJ7aKQ0rzjv60lyv62gNbnRjWE57br3BWiXBmB/saJ8RoXtE7atV5O5xqqR5TMr+
mfycc8xgFtjA8AC7vtZ356aOt5S0O3tLk2BjEbZa+VqMVGZdTa3WRScdpIIr52oAdWmq78mO7OzO
7s7CPy2DeMH+OUC+HHUTK+14xQvIE8thjGwduYtE6b+nudF+zXNfRSZcM87UpYebAN6omnTYpTGi
p0ZGKsx0UnVHTL2dh07vvZSEjlcaPAcrMapUyH7URYy6yDSa6UD6qqy9eIGtPTdfqyLxNqqfQVre
EbYLE7NcVFJRrkEz89yyvXHYOchUGMvQsH4fxtOhriSFOv/g8OFQT5R8FU3VXp5x7w6d92zy51G0
PCwkaICeNb5td26MENHUk4xOP4fecC964ZhmpwJ0nuiBsTIOGgo9s2CiVx9LSJ7svofvfFoVgU5t
NbFrLUJT0s6DK/9qdGlrSZQc3sy88Oe72AVMOTnd7LEO56I/BOb800DmhfKscJNhfXMWLsQj2OuY
cM3/OZ3bsmE0SkV5QphgRX338GaPprsYa6c7DEoqH2WVcFejAhwM2SP7A2QTwaQoJJpikhUSR7Fm
TDwYCMOOFopCwqb8OYqzKcncIk/7aUA4i1FYexH9mFYW09D89eBRgMhiOQKivq5aEVsG9kRSqpmB
ZF5Ew5jusir41VAbmO6IfKc7cXQbuPndBj75/Rcut+WBm0F4L9a/zRPdm8/tTP+Fy6elbnP/epV/
PdvtCm4un5avPOn35f/1TLdlbi6flrm5/G+fx1+X+fdnEtPE56G0A/qOfnAvTLfLuHX/eoq/utwG
Pn3k//tStz/j01L/dKWfXP7pbJ9s/x+v9K9L/fsrtT2/5O1QyxDtHXi1C6afoWj+Tf/DUFT5zErJ
EV5nXfuNHmUf+9cJH6b94xmEUSx1XeU/+d/OertquUOFZnkb+bjSf1rvP52fzQxb704PeTu/nfG6
6ufP4aP1//W81zN+/EvE2ethvBhF165uf+3tqj7Zbt3PF/rXKWLgw6XflhAj8fQv/2QTA/+F7b9w
+d+Xsp0S6txS+zpIRrBvpHZiSARsto//NGIkGoZip2oXYRYWcVSJCTdf0y3DvRguSSBtnRhZNq3z
7jOt0edeZVBbVRvSXRbEEKjV/SO7YIhsp16cU0nYgm+ZxsWcMdDNHdn3n2Jc2F14olZjCSOWsImm
6mHLMHVAYDVk+wfoos+QesTnwpbibWc7CD531PnaZnRtYKiMj3kKA+nkpUURSnJiNLAk4GyefLja
xLAa6e8tACoiZw3UMmKp3O+pc85VeXl1dGGVXFRGYMOTbFBfko1I7LCzB4eJmOrKj9ByteG7Maif
74qzTtCAvH1Idc/UHQKrOBdKXJwVpdHWnl4AXRezW60aNm4BsuHDbKt3ACanzRvkgqwoJlZmjiyR
Ud/d1hJL+51WEdT09tf1gqRoDmEaQ8v7+5TCLe27/qjyYnF100e2aJa6ceSyp4gZvSBvUqi/itVD
j0yJ+gfh+kam/mocurXB/20PKNc7+NWkZS8E74VRTL8NF+BEHMnRd0nXgKqw84Ki0xSmj8za5oXl
XzuOEjigYSZ7DhwXgiuCV9cZwnibJlljNCfpUS8/zLl6VkO57OIk3X+eOCqDv21C6e7TWqJrZOaR
SLexVSoDrfoYobVR7rxT0CTeSRwB9vLQbS29tQtklrw2o7cB4dc5Y3QcqSydXG8zrwtp7b1tRzFx
00DfiWYkdLZDGVnfiSME04ZtIiUzMZj8cRNdV9e9lIITZmQURyM2K81aRwZehtqYD/FYU6inVpKU
k7C2iMktwdRqczFwHZ3cxVE3yoS8Ve8gfG8eZJzMlZRD6QFe45fvbTRS/AdEhlQCtv8yqI2ZvtFV
++vNboInVOHTSjOyPK68FiO3kzloGIKq66Awma76z3VduymlepQa2ktxEYblqXwiZQLDlu3uRGNk
GYr11/Zm7SITa0ZNCNHCyTcB2YLw9YDy3Rh30ocF9CInYBB3sXRd8Drpw4JlD9erBEPDQoUZfa9P
TRjmzV50xdGt+WSjTg/aWDZi89vA/7TAbdr1HGrvrDKo7VI2PmV/SNgiooCsJhdf9tNLaKTsrkIE
JcQA8bYIDWpEajM40uGltXeUAozpTPTBnv4yWob/iNCCvBJ20GPO7jbj5lsKYUuxjJh78/nUzb2e
agyn3o5y9CY1KZmM3IDJTQ+jhwCA2ta2CBrIfMNeilbbCA8KuBz23I5/sSYYe5pRXZebcQmkyoLC
f4KTtBOcpBkA9eRjbpJ6nA6FsZ5GxNHNR0yp+pXVI990cxXmf+oGAqJyWymWx5Pb1sPd6BgXvU66
x4IN9y7X1XI5lHH61dMNUkoArAidDZC8TSkoOXJfCwPgalRAvxbWtTuT6mErwMYChSyaurLduWE4
yfJmE7DllKq6ZQJ+ay4GrvBk13HDtWbz1f8AevbqNtrCvPjt6thQxV0FMOYicOXunMJxduxc9XQm
DkUDF7sBhKBC0/5qLSnT7gvVWGk3T8hOXWQ4Jx/yRsjETo2Ybhd1AMCSsEBuVj2MoSmE6vLo1cjm
BNWpzOF9FkeiyYeEattUB9XhVr8Goj9HsQfIASZnfS2cZU1DDjry4UStrercp/Fz6DoW5MMxkFMp
HtAN+W0LSWWdxYA/Hf3NnvTpc/xnjah9JGyZH2onj45w/0fHprQWlUPoE1KvXyYxOBbdCJ6kUvIt
JLQHebSHbiZ8qg4ENXlPlOFTJ6I+cForaesqWIvDuDHe7UDN1h9s4lThzxxe8IM4lgiZ9r2WQHSn
O7tkanpTgZHy1hdH6ASjS2JWm892qXV2/2TrDd/dSYg+oek++VxXFVbRF3NE0w6UnszFSFEM8oas
cmuYykXX/fy5Jt7sywDZzdjXn4h61GaTP3teKqOg3oHrl7NnBQn5s9GZD2JGmNvxscx5acx1orVm
w41Gp+R676e+uxdHSZd/GTzbXIleNxTu3quAJPNw/+0S/jm62TpgpqjhuKhPTKO3getksY5Y8dPp
aqp1FmmdTJz4/zLv5vxrbiCjQmEFK9kPsnUx6t6dJJew0BdO/Er07s3odeUn4tqOoZP6tb3wIbai
+s1pI1I6Yevf+6HNPdMIpb1Zm/H+0zoNpF97vyvhu+FLfFDkytp2Uk78CdqBWY14ziFAXmI4NrAC
rtoQ6CVYBLN8CSPJWcawdc0sAuUkTJNoCe9Yc2imhmTdx+ZmEy6KrCyj0pa2N7uYcOsKN2FLc83c
jJGDVtu/LGnk48cz3OZrIemIOkkurmFQCBUj7mDBSr4W3VjOk5OTxCcAtlE+b1LULDwftS1fq+H5
6lHgUrSgn0Gq1ZE4/5cmQ68XvVcDbu+ZGAo7BR5rcZh7CSqwBWG1D0a3yMyl1oWg3JyqWQVKpEwl
B/6DaBodAgm07u9EzysgwLl5dJNbh0dgjb89eGsC/6gg760UabUg7egdS0GSVNQxr+1u1i+FEepM
/zgIQqR4chLGv/vc5tx8qol2SQyEoeZtZLB6MAjl2hNcIZGr5E9thRLd787vkUIqpFVKdRTFMNN9
T/OyZQiVw1zcBm93xWyAGdefBm626310GtAHl0D6dFsVzW2p28Bt2m2pm3OGYBPx2iTlvl6PD9T6
9zObjPtujNCLURPLI9dKSVFsuU0xr+Aq8Rv1vp8GIcaw540CMlv49pJp7IMKooMs09qCtEqwt0s1
OIvRIOc/kibQmIuuRWb+pHv9HuEg+aEcli31MRVIOiALk9y5nWkLtzH9bYrQxSGxYOFiT5RHC3EI
sfhQzewMZCdlqOWqHtK+mhWa/Mv1On6bKo66YOJgGNiriC5RdqqZekB4kZTd21Qbn9xaUx4Hkp5z
LbL0Lagp5dEvLRu2e89FcTqHKkzWu7k5ZV8NJF+3hlZ8L0bZZrs62cA0eoDAmnI7TnlY0eieom+D
uv4ues2UsxW+AaU7/+g7rXmbLo7EukomlVtYuuJ9H3UF9eu8Tyl8Dme9BDAjbK1CtWbtuM56LDLp
lFOnuxzqFrW53svnfZUou1E0cQXAKZvkBGfC8GFoGs/g+th5SfvrSLh88Nai4DXN5HIDeqfcqTLE
kn/UBoXkoOhmQbYnLeLvhakWqoRVQurMlNOJgv+3PqFwLk0q56ReBXqMZOGHGb2S7w3T8vbXBcTI
bZUxhe568ecyhrYiUT568dwI8ndSqfkDGajiQZLiL+T624M+9RTZ6DdAJpGymjz+D2ln0uU2rqTR
X8RzSHDeap6Vc6a94bFdNud55q/vS8hlufzqdS/aCxwiMEhWSiQQiLhfUYryOQ/bFejz6UH218oJ
IeKBFCnZqJhW/SgaXPfzcDnI8xKNgCO0vm8v4CTpOc1Mcvv1olj2uEoWVuzmR9mZKIJpL0YyheTr
oxCh7keHY0nA1Xanv7d1pZ9thfBYWbV9oMpTQ1aOrJauXS9UI7bPma+o7z/HdJ2mn5UUzrhXuvr7
fQyL2OhBCNT+ApiWoZ18TYnBueZzwRGmdg1Eaq6HWb30bpMNqZGjkxCj8iOrspBdAiN8HohOPNxN
8oqc0cHCOXOfh7ND5+BlIH9/vdytpyDX3BtcYl3ntyCLwTYgqGfBtveU5miy9yygDYjmKIZqZ/X+
uHO0pgFPiykRlk7WiqzLS2m9jZHDrZpDREJxy3odTMQ/t03+LwNylZzPOFR2WssWQhZJ53tEXc31
WlXEzUi6y8/me8c/bNM8orVa9+dg2WzoidhqxOX/ObWZuE6Ktuc/pi1IfdnpI/xGuCDJKkZx5kNr
3Z4nrYFIp+XnH5rzChTZfgN0Vp3rCMlAe0iyj8wbi7Xjk17OFhvQc6Uu7FzVVu4cmY8UdHY058hN
eSVtE4HohBXPLbLIf13JKpg0ml0zAcvTzw/evN+rrJlPcKnbBy1Iuwehmd6q71G8udsstfTPdeFt
pakn6RLK7Ix01Udn2EujLCLAEFuLgI6Zc90+3AvrOWq8/IHoTJutokkSZ15XLgH3vGAZWeo5NYlm
I8V0FYHX3BWcVr+1NZ9QHZlIDs9KzOT/kl3ttc3RmKt9QwQrGcLeSbZaTvClH93xIocSAXtNK1E+
yDbHKLatYSVPsi1UmgUROMmL5mrua4/8MIQX11JeQkh5DwRs1sfcIyJ1rqWgDW5XrZsgQqB19V42
DKZfPbiV0+4gabEemTvfG9pA2aua0SJ4QTfZlzg2f9P6BKbc+8rZEZEr4yC4jb61BRXhGIqurRXf
9zZuH8AhSPz8KgvVRBpqahDQlVUEjX821EUNmkZV/c29cza3IjnRr4K4AD33a5Z40PKrHwh33bcF
AkG/GuQIs8drFyk2MCZD2ViQtve8jrXPNFRjZjilOkvtIcuFVrDEWt7r92aECwFeyvrYNOWuNkhe
DuJpm3P+D+XJ7x48XfB9m6/0+ByhAXjlTPmnJfLyfvb68AeSHeaGrmgqMhgIJsVbvPaUhDz9yIUT
CIB237uN/TDOBVm5qABXeMcSLbQfgtS0H0zNs7fNENuLu83QFO1EhtNRmuRQ2ReMzaLJRECMIrPJ
Rs33w9vL3G33l3E7Mo472DRHN7C7PYnZJKcnxfRuseRepUaLP3KuOtCoSNs3HodOqZ9jw976qpiI
Nen8Y0KE6TKUVcOO10nr1zvZGpbDl8ibj+qJznkt+fbKXrBVAN+zIUS0gqnLWss2YDnCraxOUUkU
pRa4Z1nVKiI+lew904P2wpMquQ1CnwXyMKSGtexV6KayqCri+WU1swF2CgS3jZKvrVXkKC2AA9rX
hZ1tuenqzxw2cCcHJPBXaIHfBoj/FUbgsLSR+r7+0deAE4AWC32zBJV3lo8rknfdVaNO+rGbC3kl
ixApqqNdBl4JA50WhXCrRafHDcBNqnFVP+luE733ceNGL0XWNu+F2n7X2nDj2GX5WPSqeCEtnfDI
qmalGAb6y0C0x8o3e28rW0OD/T6qJToBGHQeUf4+xh5hUvHcucKH+EAK+EE2yvFR+S1x2A1JS1BE
n/xKgXA991YKwP4TYHnVNNVVwk/tSRYkX6lm8NSbXfFEMueEL0kFdjl5cbJ0ErarmWEARv3Vv+ny
rR6Y5kXY4ruXIkg29Fpy7XPulCwnoeMTjXht50I2DFlm7f0hfW2s8m/TPCDLnOJcWdHy1r+1/EMU
TOdWIkpn+Ly8uhfNv9jG1Py/+t2HRRHf/1xphpWR+DGx0h7EndEgY3jOORV1ICAGUcirruCcZCHr
fzQTCxrugtA7SfttBjnkj3532299ClgdG34P3zW1FCwyeOHfXuk+RF79+W4yA9/QwLJu8V87yhnv
c8t+eqCY65K7CqRuNAKWvQNVmm9tXGzMmS0t66BNQoKHCWi82/pBR8Pot/o8sJVGOeZeVI4dHYqi
Vx4JHDSfuzr7puRmf5I1XK5iw97MXHV8b54RDtmFcT6cstbRUMkhU2O0IoG+aSau0iaLLjOBXDoi
X8tqoUzE7pbdtMdny/e/rYI3oqFDMtS0Fq3APNsY7tie47h2yVMJ/YMyk1+ZFMc1AULBVPnEoPvB
VV6ZgqdNrrXQkf/ZgMoY3mPPfJd2a0ojMBRzFy35UfccJMk50twJgEMMgtucYqEgS27obWLZtxo5
MPC+JQiTHNMmyY/2ED2Ghpluo18maS+tKigWf14OZLRj5YO+jZbtv3X6NZu0/fcpC8/9e/am8LcE
OTlrrXezc52EHaAFMg0KckwWodUF3zPCPEki+sFf5kOHjfU+aXmz8jQnueY5JEHgfmI3WqV2tVij
rayuLZak7rscPjTTKTAIz95UAalEdm0Pq9+M8lIWuk+AetfoHuFaxGwT2y2m0715BHHfLlqPjwnd
5C/3hhA8LEpsaF6qaf7E05bbMThSWSNTwjjW+fRJ1mTRF8b8pemrtajH/Ena1BAQTDU5/LgxeYhm
c1QbrmWbMZvAn4jtpOjt8m5L08ZZjB3B6veJhvirp6FdfpuVdLADaXLRQs4hbZkLW9ZLhmgjbSyO
wmUpwmYHZ+SaFyMSH8gsPXWuNZzhZp6juUaafPk0QuHfAE2bVrIqC3z43wmUj/BO0i2pTffqceIt
B0lTQ7b1FrJBt6wAQ5MnPIxEknlIMw6FuCZExxvFFF6auSbtIrCMI2uHg6w56mQQpSjGcmsjubWQ
xltRq+LqCaTC9BbSnLQFvapfjDFa1GkVrS1XKS9hYXI6C5p3l9iafuH/7RDwbGuvncUBitoZwV9j
oS1TYCgkc3fGITPC/EtQkrjqQKUCdqQo63gq7ZMBoeTg1qqxtXGKPHTkQ65AsKjvZh5+5YSr+mFH
WxQ1/A33mWprkz330LrCWualj81qW3eRszY/tY17kK2WEkO8T0a+4miNWjuVWMh9gsTNSheVdSJt
/jtIhYAECg1J79l0L+42C0b7Lldb8s3pIe3KMBYdLOu/h5G7+f+Z7t9eVdrmd8i+S6x9IuWr+fiy
mYt2PnmVBclGq4iA39PdJHv4YtQ2rVD5g859pU2Ol1USQZ+Idzf3snaflyyZDBbINidd6tASVj7L
LKcvZZeQLGp/BmXvXmtO2MY6K3e5UMNL1jdk/5q69Yg3COUp1wOuhA7pAlkM8/Ngts99zDdYGeql
2XPGyS7/eOOr/oZalZejm4p1VRqkysxkVaGbFPJqLmSXaaaztrPXOpzSH5Moxit3NDDXQ9B9JVnl
UJJW+e4DN9qSX97tytCLkKxRv5p8x3aZY4Pfye38bSABaes607iW1XpoujVCTdlWVr2pj1aqqUd7
WXXFDL9C6OI4cqt88yFZkW4EeqtUVeWM/jNxzRn4tVJ1xOugZT+r1exvlVU3dj1QZN3PVllNHwpj
Pfrq926aXMivlorqUGIQ69tkMdHRPTsYS0OxhP/MKlU69SxrskiDdAZZiO9Rr2fperD3wsLRj9tA
Jx1G1W9X82KdxJiy5xCIRDPZYCDlcGvlp2aQojT3TipTrAvRw5791eyWpl6s5Iy3acmsXYyZp6wb
pGKWXdLlBzNO0QlELnY1EX/+VTWBMAj3szL15nrSgvDQVk72rMf6V0Q8023h+8TptH5+loXjDc2p
d66yMtZl2a7ujbria0uzQmJpaMt+B9DwzctKkgndSixcYSuXZhYM4TTAv2YJtCVT03+zF2XmG4ve
AT4ZNi1+A7rJURBou/3UoXTJ8UX0qRUwKi3T+dL0Pg+6uIAT35GX0fZNBzMid7+ACfqiFV31bOhj
fGCppK1BPPdfYpbHie5+MfDUcVJbqMTCCu3JmJzvchz7AB7fpJ08DmQ8ch7RGjx3Q/OGJFOHZ0Oz
tM9klKLdSYjIXm4dZZGyFQrsgsfUvJuURViS9qk2JQLhme1AGi4m+1y41kpuQp1olmvL/KXmNeq1
jiP1mtfepyr0tb2syUI2RrG36MmNO9/tuhDGqS30qUSqUq3dN2vSp7PlheOiUxEVnIDMrV0xOFtZ
TRXzFVXnJWqsaGLM2BpDiwI+NRGc5FU8BWm9kJe+78T14t6kOg2blkojMpwhv3X8eYns38JoLBea
4zScornw8cJkq0rvP+zcareyAfUtD+mTMH+3jIyMw6IKav7WPdFD8jKYsTvRLGoxP3BOt2Im+dzq
t04tR24aWl8AseaYaRkVXcNz09h+BjYao3CpFVzF6LlOYtfM2j014fI81SN916RCvKqd97MV9F10
GHuU4VgnOAty6fyvkx1vq8gwfkDY39dRi5MPSAPbR29v1Xb+IB35iSinhepnwVFWfS0I1qUKmsyJ
7dd6mNBHiqfPlucUm6QZcD66dvUx2/NSjJ9JmQXLyleY451lSYTUIVeH8MNwYmDGbv3SjlAg07D7
Ls1O2gfbQh8WZrqz2KMdIHdDap6vjH9WR2XoZ/lCmm+Xt+4B4VZGyYPzPuaPeW69NeQFssV9Tt+1
H23yILZVZvcnxc97BO+RsjJ77dqiZW4g5otNtsbq0J9kkVfZizL49jauI8s7SxtoEGJoRFEt5AiC
TELc0/OsZTbFO43znwLxV7S+yUkqkn4T/0rm4g9oTwvZaobRp7xW293UaIKshnlEGDScBBVWSJbe
r44yCwykj3Uymy9sY+MYtGXHgqZgEVI1HGJslSq2NgU8M2jXQlNXvt/8KApc+UpSohNI3guZFX+L
vfN/Rfa97X82SAH4m20mZPzR4GQ2ya/3aWRvqRJ/E47/5/z/Ns3ddpOP/zUiMyGr8Nvl3YTzuwln
eWjZ+/5ezUA8+UamLzSlLlf4GPIHFMayB3u+Ir6ABCbrKi2ymAJU5Kresn/r6ibNyH5odxvya4ah
HFNuY167liPl1IajdpcRX5Y0GWkXoHhhGriRwyDaTJHpuwuN5+q5cPq1JqtyXFokOceZqrFRfdLG
SfPr2lNIROj9nclXJ9/X5oY/ddt7g9u03bHG6Xh7G4Y6i4ApK4Sc7ccUt1Pr4igVZuk8JrVrnIl7
Ocg2dTblvQ2oQx9ZHc1V2dAUbb+uNNddiYh1+JIdnLeoaZ/VoO1bH/6oVwt4z0nOwl2hfUTN5t5O
7F+zh+pytp1454SteWnMPOH5mnIEqtUqITqQDS7RZJgXeeX4lb73m+b51k8O8fvkr8zLpl3KPx3H
NyNsfhK7ptbDhTXPKvvdp5rjQke7yA+3l9RgZYRkZa36+bSx71qfFLyi2MkqWucIAZukIsmqk4L6
qNpnBAOcI/oS9q34oyobpK1zo3BTjEEEeZDYPz3qkwX6NtUjGnPVYxhx5mUUgoyvfqz4mCnIM/nd
JjvzFGxWSQ+tQ1ZlPzm2iVh7GDiYb2P/mK+ug2Zb1ORia6ieH428+1m4rX3sWTSQAg9piWSqvxtm
yfISIQRwnGZU59UGdjnMCTCDpVb6KznDb5dyWtlbtngQRPihIY00qYhHIb6JJGaRognfRO6JlGmc
bL2JWnrRp+rqVicL1Tndeo2uD8HCCr7+1mLKQfk8Huo522/yBFmGJ6xXjMpTjhNZhayvKMy4UJBh
5tQPoI/QDvFQhKeQPFfo8/ohSpONj49zF9mkVU1FaR44s7V2vtE/KXpPljVU5IU+dc2GDdT4OcaL
QP7p+CF8mAh8Q5pNlXQ3e2ZV083ep+I3u+w/EU5y628krXJGVREkywA+qS/LSzWr6yYx2+OmGMPD
NGvv9jbSAhoCept6FtvV2bjs+EUFK9nqg2Y9eVbMA2oeW2aj9aAq4a6d+yJ94Bwc33sDYTo91lan
L+oKag8sOGQcTP2LrrXIY/hdCM7cIMVV1GKRRG586cIieUZx6VpCE/9EmFW2sfxaAbDmFp9cMpnx
HxUk+6HRzoE/qonpmRTN6gy6GgGhEhGg3qluJt8KABRxkl+dtUrBl5YSni07yz6yQVZlUdjksXs+
ijx+MDNf7h3llTIjnfP+2316aZaT3G19EH5u7U/JkE+bSq99bVNOFkmLCtu1FUKk5ZL7aM0yam4y
o7g8Da3OXTx1o2SDAyld/McoYqmig+7qq9skcr5bJyPu3jVFr3aRHoWXe2HlRFH34/JuAY8UXuBY
opUwheYLLkl/L233LvKqLpxp6Wmasro3aKPDMLym/tbsUvIO5xe7GeVlXhHZAb1ppSfG7+9Ct3HF
tUX7xani/uB7Y3dwVftnIW2yKhvu1d+6RKWSLH6r/5pGmTxj6SGrtZSt98H/dS57fmGlKYIdms17
0B7TNhzsYFHNCK0Gsj8oAKdYFYqrH7PABb0lUVsx0KhzzPnOcjRDnL1eNaqoXDJGzfmjjJM4yi7g
B0LISggw+X5h7obEtlk9Vsqnvtf2ZM5B41aDgcOvmV0+28up/K7HkDrCKBCXojEOddBueqU7RLWZ
fw1Sp+YpqSuvYWSUq6FW+gdLNcOtDVvj6CA9sWyTsUDaTgC/b5ovaW1Hr3qh2A85icQZuLdXj/OY
l9w/yCZZgH4gpFmt0Q2kN+uKx7o2FmjufivRCn6JdcHzU1eWsmYiZvRiD/zInLhdjay1V7a+sJQw
fvaDtnuOhzRaOanXbJPU6p7VPI/O3AHfZKMsBt/77LBaPMkaOA57WxvkbkYqbqElkznzZK4d/Jxs
qpN2iyP4PLYNB35Tzhpmhvh0ELKJOZmrkE/WdiO2ZQINKAyVnofw30o8UhhHS2rAzibxpfeGsi6+
IPNig1jGC6CkAadMQ/wgI62IMryWTRo/yCCsua2ea7LNj6JrrSbqYmxYddhmU3BcGKsLYvWLJzs3
8ifW0iRLZFO2lVXZoOfkCUeRfZGm2uyqk2jsl1v/eZCvzHKpPpueZOyiZNkbzdfI9duj7MJJhnNt
Jmt5H6CpzVLlJnmqNWMR2yyC4yLsTFDBibd3U+UaVb7CZonAzwuSZd0l7WvO/9WEpBUPlOdWt8lZ
QKOo2nqepvMhevWyNAOOyOaHaSJi2MYRsj9zTRayMZ973Lv977axQ4VvqEnujZV1bjnQCdlTO+BG
1mOUOsdhCMorGiXlEpXW9Nv/3SNljuGfc7RaiSaJnvu7Mk6a53pUPjze4ymfa1XWBrupH7Slohj1
s54PzXOcfAgjiZ+kxURjBCVDs9/ItnB07YsxwEny6+YxiQRhzaVxYW+KMnfadV97HtmBqUQfje3q
m9rVw30eq9al5WZg9Y53rHjMVaTrcjlMrrJ2CgIgUX13wGFOiC1NjXgdQS/dqqKzxGvbefZv1Xur
7PxvYzN8fzuYt+kkmpMsXBXyAQ/dHJTj3zZ5pbYQL3AFe5yCZHOA55giq6tCllzdjO0cTRq19i61
9OkwFdCxJZS9RQGJZ5L90mmTshu7llD9TISf1FJfAv0MvhI4SThY6LwKO0IisSAGJ+4Au+rhxewV
cYkhyJDcxM/klPrF+tZoRY29t3z1PSClgaMe7y2vuUW41tRuOwRsVrk76S9lYNRHjj+6hawK4OAP
YR0j0lMp7VLX3zVRtM+yrQKwECtlcJE1rRiLpXOZQm7lDzBwnOMYK/GSAADkRUZrPHflpC+RWwq+
2rq9YaVkvndNAVVEQMiyRiV4K2ZBsLmDHBnPwiTVANFJjmRpHX6dSnOTjbb53vd9se3ideCD/p6I
GK7+Ckt0DsdGU96srv9amVV8lTVVvNVto74SUtc+crh2TpIc5e/W4yRTJP5SVkXWp1tCga01cXof
Kfnx+7Kysokoe2XaFURdiwTXkDoXZjDAnPp1NaSQMtgM9BvZIAutSKxbPxvgxxFo2PI+Pqk5REH+
qK0hQHjBxs5Q0Rqclp1xNcYXt1UFd8xEe4LU3C/jonb40Cd/UduVAY5LH5aF4+dHqy1L53aZekV+
1BwTF7RdQGRUvrU6dG4cbjlSQwNh4CNPqVzvkcVpm/5ZeLNmeGpE3xLPW+J6bH+kUfdgAKP6NI38
YAy9LB4aNy52XW/hI9RScdGjUl0FGgf2MLu/yEGjsy+gEH23zT5dBGpWvWYdQuuV7XWLykcBnPPB
DqIov7l6NKpdE1vtCz6JWWuM2HbZWuWBzyGP8U022rnvPvPByCZZIHf+hn63e5Y13aqdpe70RJzN
U4Mu/te5ZGOpTM4/5woRPDF0zT0b82A5VyRe/CQ1VtLt1pltgrpR2Pz01/1W7wbFWaYtxKF6Xls3
AvbHBA9mByvCfEm0yN6UXRavm3mt3UUV6FuFO3A3V9VBny54rTn3paZohXge4kc5UE5mm8UeBY+e
Zx7tCASVZGul7lHOperDv7+S/1r4IY8e3fduhS8ak9DRIA43bVe3C9niduXPZlm99VHTWtsT57G/
D44KdhY+/KCFNurcRiti3I7CQtuMMFbOAhPur7PJm7HnaqCNIbJMXN56pyHBtYoWHSYQeaqjfTLV
gDDjpvU2vZ+Pn/UJ9tTf5raEtCvNqv2v5n/0lpNks0/vH72lOYiiv9wctvGgOt2OnZO5jaHRvxij
/62zqvEbkJAnBQDRmyEik+QqUyVzs2L7007TQvYAs7jpO5dsTi8oCGhv3/VIG5Y6J/BnVpOQV1Wl
yc+y3hI33s9cKLf/xtIa2a7c+JH5xQVdGedTLyrUjkq82jb+1G0FZ+dg161y6jpXrKe8r18Am/dw
5erhW17p843H+IFjaAt1eNFm7vTSEdgCn0Qlxmv+1MyKcI9/saOhdm6MQn3xHViwvWn+7B8iFHXv
f7fP/bu5v2fTX84vP9B/9r+/rs88f/SX7+ef/f9lfvn+q/n922O+HjhAedFd83ugt/23Fgr0FCfo
wzgLMulCgP9mtsNlIL6hn/7XEBn2Achtx4LTNHfQg6KN53jjZ3htoNgq5d0WMI/L2Y548fgZIs/S
+GXPSLS72ef+k2N0O7wnzSJFcOVYG3FVLZJUsY5lr9sIeHRiJVtkIRvuVXlV1TpD/mjOo/bQBsOw
u9tHrTfxlAXqM7LOcJnSWHwquvrV4VT1B7zdVLHhjbVTvxvQqFkOYFg2SeFWoP0o0NOqTrIqr2Sh
9ByX+0ZTQ0LhkaSQolVMzVkWceE253AuZNUzB3MJ4qVZ3W2V0eLHlnVfmaKNbvjTQo6TQ2TDWECV
JaezAu9vq5+6SUfqrfJfc8cMT11vazf7GIE4GRILOU0VRRL2Bsal68G/xEl6KO0WFfWEaK6tm6Hu
DbtdOeHoJW/OJhV50mf+XTY9DyHbGzdnu2WPz6iDTM8O2gWklHaIL8420m5GhF1ZcIQWaX6WeCC5
bXxuBhcELmEZkI/dqlz6g0NGQSIustUK5zwrosTWmh5Mzy0grnk3zGKyWeqq7n5EwfiuwSX8kcQP
NiRDf2FZxEdMc54gWP11m7BuETlhB53afhZkuPVblOeCCwioeYup90j5QuIadqodEBmgAXZTy+Ig
awOukau8Kq91Vw63a4Vn7MoUCZ/ZQCAQOfxkDaU+qeclmYnnKiuGfFt1I0tmgHpLDieHs0naVgYL
CtKP3n316nw5FKMB77ZQ1r6ahodY66en2oxAzgKW2w2q6a6dJqg3zoBirKb4w1sTz8DHJgv2ImqH
t9GJtAUbwAwdBlqnMuaJggCekYYDKiUlT4xfBSKQP6vsj6KD4pbw6GEBXUiD6l5ru12yFuHUJNK4
bcQ+mjhzlTx7oHddtooGnf+Sbs90zZxYYlzwa6uoxUehzBridexeOXCrjgbRJWhDKR35kkGwYfJm
UTZkR2SOIx5lweL+qqsaKEMfdtnNDnbAUIqHmsjtxzwhMSUUE9jtv4cYYdnjNww+7qYJSOdO1XFo
36fhnBRhG56Mt6E1YMplMrXZSvMQQq4IxjnHk9DfQfGXvtq856bwLw4wz4U0q7FAQcOwPjSolpz3
Oxsk2ImbinEorhQxhyur2b6KK1dZtVHFHinPjM3UaenVif3sVqRInSAMDQLbIhTlkhNZuVV1dNjM
uh2vqd9ZZN9o9mcQzZvC8PPved985JU2vBm22q8VEdUnFN76U97k5aoXbfPSlam34og83NVaOL3h
XyCMxq9Ivui18S1w2s8KsSakCVJTfZP1Tdo/G1ljvKjETvHnnd4ylHkegsl9kp3K+StDzoO2sENI
yyJrt4o6xJvSgN9H7svwqnfuSeG5+8Vy4GDqA8E5YYjqJCmZcOmGvvlSjqTQ5XbiPA6QxY69RhzA
SKT2lxLnm+7axTvk/WTn2364rRuz+TQfGckOqPTCwB2z7lB1QjyLsHxr8btufXwBu2oGvzaupr3M
EUebuLLDA6K/JEECs1oi9iW+DsqPUijjXwSUcvcjX/wpcO1wpxehvnNqT31sfNjegMemv4gfAqCl
fKt8JyHuphYPvo1sdd3ZSM4S6pDldXR0Z4K0LLxxUk/E/qSbcQ6tuNtuVw6QaafhC3VrMeeOgcZH
bOsGRvvXPHw2FkKoyKuVRTYc/MnGtfjnpazLQhjGcFBJI/nPTmqjqBw7+/1wMKOSWQhgDIgRApWg
EmSmh1p38avQfCyqoXuI3C+RoSOrnqRBdvJH70m22W5jPgZFp+6qjJjUnpSCaBmbgbHuckvjDGuu
+1Bml9yac7BvdHcNGI+Fs01LKH9jIbTdVHEkTTK7zTpY48Snnoj/RsCyax/qOiTsX+0vsgbwtn0o
LAcPcxaLtbTJYuYpoFWgXRAyYSppazzxkWpKc7j1MD9E6h/wUEywRDtyt3JiLdCOmeMfS2E/cnof
XRPVRWQmcB5TvbQfs9RsDmhqhwtZ9e1BXFFTxIXXOdOXWusPgyDSRXHjadcohrFh0aF+IgAR/Kmy
rwflEc9T9zjYZXxwTOEufM//YRTxvOSbNazNZ6tkbdJwbrYYICi/ijhKVrVX1rx+ghAAUYJnu2bB
YtukrKtp5RzbQK05sc27qzfLFYCIHZ/blijB0VDSD99Httm2AdVZFnQB8rwfC6+Ov6Li5y+61EDY
owepFju1QAwiIjTD7tIXcLFoYbWR/dji+FuPA+GHpI1rm6asycYg8GBnZUI/dix6937Hx+io8z1C
tZqdMfXxmfRvbkXWEF+RWuSxyC7gcZzFTEq/mJ6RN1NxjyDINtiOCXtl0D7QT4jJOORHbQOybQK7
/MtQx32RzRB+zyRjuJ2QOEiDcWF1mv06Wcjjhm3FptqvyJAW8cqt/eqDCCSUIfQc+LBuVx9FsmAv
5H+MqpWfQIkkS9krscn51hMH2ZF5EMiXlZNkYFFF3V3M2qv4TVsVUqil8uYELkmRLt6JXHTPpq8s
1fEUmJcuKUI0a4bsIJBQ+qYX2V+makafVI3wxTBy0JXVLM5dk2QiUNYCdZH61UXK9Qig/bbllIW+
UPu6uzpzGpnMpJUZt8RiduDwuydnTseVpj72obMknTi4TlI8T+QuHhCZ7hZlFXe7gZi4DfJI6jVu
whB+hXaRNSJlCUyZC8iFzTaGT8wT0jeidan3YqEUqfUEjkUsxsHyPndteUUFwvEXPGqtGWjLq57D
LCZzpMzCTabnPCl7PVYIjkrQdBWRTWJGY59xU+nTyifhinVie7pVy84Tm8YEyORwLM2fIYo2Tqyp
6kGNa3S2wIwuEuGVZ1mk8+FNxSc/3IxxtoNeY5xko5oa0Efwka1LEzGPxCEqpDH86JLo6cZSQN+P
xIHxM86Nh6hz9Ycg78oLCYZQXf821fNVA2HSG0b7eLcPsWIsrborNloY+3CiEezc3abjjkjszmje
ppITIznanuqq/6HVE2z9Ici/p5e6d5rvSmy2C8Mpx2enmlz+p0Z/YGfrrvom/8oKwEJFgyPkTs0C
TsJIsZPVe8OtyuFV7NbZ+Q/7YLTqKoKrvZLd7kWe48IwsgdpMZy0cFbDqLVLYbjZevAOqvC7J1kE
Dh+tJzp1L6uQyjWIv5B4hrp7UvgWPoG5zLa+46AuP4+SNmiaZK9rkXuQ/fqGxJd48ja3AXO3XATZ
pp68cSVH9ZXRPVWV+oYkaX6SpsFBa7aro4scROxejtpIsCs4obhoPY64UUO5Uq96nLFg+bl7ik+K
n/obw9L9A25l7UmbwLvKHoNdf8W7pT7XqlPtK7PuN16DVrCaR/s6L0wdkRfhXcqGfP/WNU9QSUC4
oiWwMo0ZUoU04QoMbLXHb+l8WDxcwsI23oJQi049MWjLwrOcDz2ouRWqVcQuOzffTA/5k9QJlk1O
xLymOfG+TnXtRHxauI2iqL/mTVOsoY2qT3jrraVR19FbWYYafJkULr01flYQhPhWd9G+iHWdZ5sz
bkNv8sgroWgDbs5uNgp2N3jjLQ+wfjJ+8szEWTaTOx3LuLNfw8RaB8WEHf7KVpvgppqZPnzKBF7p
DqyrhycCFXKdI5B5+JgTFhYUQ3Fti6l69IL/Iew8lhxHsjb7Kr/1emAD5RBj07OgZpBBMrTYwDIr
o6C1xtPPgbM6IzO6rboWKLgCMwjC4X7vJ/pvcnjh6NYqFciy62Sv4zC9Jdhs7F0XqHlbDN3JsO1s
HeC2+yhKTUBhzcJvtYV7tNzyVP0+7HrrT0QOnoQV529hnpdLtdb0+2wY/Y28Ys/W43pFG93Wk5L2
mE8NVv5YDoMA2q+F30TQ3eqxziaKK2agKn5oZLzGP2bvGUMPnDcrNLgfvWUcjTQwH4IeGEaf2G+9
AZRFQX1gb6Ii/aD6CbtIBAqmQs0w9MquKDo/M9sDM0e7lCg6UK3tcsy+e04ZYkDlOctKq/Sd71Ls
uwSxpL7HNZl4DRjqxtyGChbhsnWI2aEFQLKXstUoIbXbUAvx9hMHxdWdFZrF/vckWPPy176XrdZg
2pWqRxHWyXlUzGymqg2PM8KsyPV9VVvjE3v94sbXo2AtgWW/14dzvQSi/V5fsF74T/WyvzIUFRnJ
VOzUJPI3qasFWNAb0VPQGcq2jdE/sL0ofup1pbixdMwvZWuuJQr7jpE30tzqujpu6kNyO2lzEqep
v0u4h6l0yU3fI1Pwif6QdeQ7Scf/RH8og5ncyDoJEJENtSAvUAMOtQ2Ejl0c2m6dySCNrET6W+kw
s9e6heVJ8dbgeP1czQL6BAFROJu7Jh8i3rQ5qEYZKTDH1jzJM30+Q9D/PChTciOrPuvzzGq2/c9R
soGE+F9DvUb8MkoPph/VVJs7XdOic5vG9iqH7rMSBSrrsk4efKgNO71wcbWCxHOuq65lgQv3D56X
ueymuOMv/DkEd7CtW7bO4dpPXsvzIE02M3Hll0pF9ayVPYF3aEUdKqvOzKtdhdDtInHrAMPN+RNi
PkFeW17nOnr+BLPo7FXqacSdjNa9syYNpp02VD9c46PIo+G7KDJjydeQnkkti5sAg7CNjt3uOdBi
gUdaba+V1GVnqXXZs6V2sHNKvd0NczETFdLLsVPdyFbEHDqgTEF/HNUwexZt+u5GvXWC0509mxFb
eZ6qmybgZ6MmfGo9qcUbGD7kjQIzOkWKmz7AHDrLeuHkOQgNSMMTjkpvdl+sRtfKnrF9Nw9FH/41
3EuRGAtRUT8ZVvIfh/uAWt6sKb8OR4TdPPi2qy/t1ACNYYTeMnaJ9sTGyF7AaaOXun11ETV6aqpa
ufgJifTUiV5aI3BuCPE0eNoU8cvArnWj2jVoKe7JwlWsequPHg5zRhWchgZ39gF96F09YpGk+GO3
aoJCPE+h9WeR4E5RJndQk1lizyQM+BqLyMpPjmEOR+m0K/145yp+79hxiH9Z9P6sqko8C/s08oCw
Vu2+Ssr7CHVqdQsnoPmliHdMu8cq6r5s1fwUxBUMQ89NV4ZpooA4H9K0fU+QS9mPXYlx4NhE6VlD
cXwZ2Xa7kUXZT50b0lEniVgZ2fUC1VCtXCMBhdcZ4+PgEUWIjPoVB8KSDPkoVqCR5oACgttocie3
Ay+1Z9Eki1jEzatpWOqNNzjKUo7yfb1dpgKbaNmqvo7I+70SaAmPaYKTGhzvhtV7lK7G2itu6lC1
VoQ1g02X8AZHY6Cz4DGyA7PN62mOUHcNIPcIfogoSUf2Pw7qdG/MMjkr1t7Ooukr3u9olC2JPkZP
ThODzMIr9SOtQep51o8IGAJhY3t6MDJsaIfB9A+mgM+GVES4Vmw496LK8SuaCDeTTUcfUXzvmYVJ
DfpIW2KbsB28wt7D3bZOdeiWK3dM9NdKF2f5QWYY7GK4kFjD8SIt1AmoQe5FZ3lm1eUPRQlsEoG/
1ZdV42Jgj7t4SuhzNyhsODtVdMfOqvujPGuz6K8zuxfKQQ2BitPhs/pLV9zR+2tr2826KlZBYDIm
bRa3QbpzsbK6ps16btBtqUevsrGY4SJ5uBgTJ3mUyS9bMb+xVMpuZRP+AdlKx99iKxtZgiTXa5Wh
q9ykA+nkINb9CyZ2YoVRE9CmEDa7rPPmM+Lua0XVSRfjUnitLz293nVkbxeyx+eAJERayrWHEpTm
vy4SpvxTnBCRn/ljZL0cFXeOuXJj7Mhlwy9X5wPNcxipxR1bifapzpzbcOxAgswlR0ufFDV0T7Jk
1/kPL501Oca0e7JxdMdrspiOYi4W4JkXpen0QCcYqSJas9R9t7tp66l7irtgXKb45O3lWCLeWEtG
5rSTYweVCXvsA3N7/TdoKIx4Ha4JcqxDkmvTGmqyka197Amgj7O/XokFZ5VaWCh2ffHsWdFuUnX7
3TIVa5UAfoA8FBSP8Acv13pUOVYx+/mjOmTNvWPq32S9vE441qhzus10sTK4110zOe9Da2rMtk11
DsLYPVm6sAhDaGgINumwqgdsJUsn6C+wMPuLMtPzK16Tk+oCOftZL3QRrEhcClZo9JANvtAwq8hQ
YJmr/EJVXIRdx3OGWclB1qVmHC2YMcWq3DcR4G+NVfy6dPVxH5PYfOzz6a6penyCGmKBo113j5YN
GRGHgGM/l65VAWomFZqzshTBV8PLPOkPsjh6Ubb2k2DceDEYRKdtrU0mmTtq4LWLYj7FPH5jVl0w
L2Goa2d2jwaut1g1UQAIZ8bhalO8Td3pJits5a1hShUpK3K21jtERvl1gYh8a1J3h4la/sRLoj6g
EDs77FKPRtAfI643qvYg+iwPVuMlKEvtELLMPhjwZJyWCLnOpL0Q/VDdZ0rm7oIxGrZDlIyPqT78
Qejf+iOymEfQS3jJCzPZOCAvbgimhxckcJGTsWLrDye7t9Sh/d7oWPzanpWcXA1QQF2DelXs1Dyg
jVAvPNY9THMU5cGLe/MwB2aA+8+Vv5y6stZoy3RDfhjNx7m9EVq8dOetJsv7JYYE3pH4temselsN
V6Gi2Ks2bewTDt4te56IpyUoyl1nGDb4Ghp8UQMY7cQASZHJeicryWg512YRBJBNXKtbDCh1rVoN
vRPVsKZ7vHPFdjaWwsJrbFJm4+EDc5cKm4ZouvddNpyIrJxkSQ4ge6iuhnmrqipFm7KwbZdlUlcX
2cXjHbafcs1aGKgB34v54OuIb/hZ7O5l0ej85BSoOxjPFyj3hPWrZ4H6gr+AOH+v8k9+C/w4xi4p
zB9UuCtrNcVioECVZW97U7Bnt+SfEjfED4nYy0Pgl8qCB79578rkryvq5ED+dcUa3aytO2XqGqtQ
fWdqMZoWVeW9IsT8UVlGdQlgEmD36D7L6tFQCa+kk7t15l6FbWyFHmqP7LYnTN91wb2mvkMfdzWA
5b7Bmap+zdKV/H+YHPvBMtjyQqez8wIudjL8WsTdUlmQhLKW6ThhtNSb1TFSIJxuxvm0m62A5KHW
ShvvEPoUCKA0C1n52cdAuXcrilRdhhlhR+kMrOnjLmtIVEU8kwsBRvNptBOdPNAED9jP/XVfNc5z
Y82/oPwFYzH35Pfhn9cSoM1dzWpvFZht/jKWacPU6mV731PCleN53UYpwV3rLk5dacebyuu7LT/Z
/DVD9KSdA7cmFJhVXMTYfyJEeyd8O15gbTZ9a0GS8gZLkzs9jhPSpz5sxZ9SjfJMCi5eVRmvLWy0
WeV6m89+XdSny9BKjWWGN1/fZv1lnA9J6RBH94uPNkUDRJZkveGHsEjLkbUo+svXbm5SledCvMpe
n9XNyAJH6Hm6+2woCwJYkQ2AUV5Nfl6tdhp4VyOLvxW9vzaZGk5JPeBz1Y7hfQaWZ6lboFDHCgBD
H+Tlu6Y1z5hehh+ZQTZUb5l1XW2btVrBFtD0b3SnxlRKER/GGBivbjkGRHDS4VHv42GVFaV56ZCA
2eh1VN+2OowSvTdnQmffrT7x8l0wtEuncKHokTAjw9IH9a1sruGD4gzTf9RsELcl4WCkePIYm7j8
bmotfHQ0YFyZUhB7j3XM3zCa5G6HzU0LHu8VZp7sHhFn2cddHSyrus93zFLILtaRuQrmCVcemiYq
gms5FlVWLYwaJvk//ud//7//+8fwf/yP/EIoxc+z/8na9JKHWVP/8x+W84//Ka7V+x///Idpa6w2
yQ+7hurqttBMlfY/vt2HgA7/+Q/tfzmsjHsPR9vvicbqZsiYn+RBOEgr6kq99/NquFWEYfYrLdeG
Wy2PTrWbNfvPvrJeLfQnfqjE7h2P+yJKFeLZYD/iiZLsSCAnK1lsNaEfKsx3+MppBZngnQ0vOspS
X3v2I7R38EbXVoOVJZKXZ9mQ6wPUqjJH18xBqMvsknXbGMWr74TO3pmSZiWLaA1my8pJo+NgFsVr
uwJRnb7GBsmgZNKSpeykxl23cgmF7s0sfMqc7DQ1Q3XRTK/YuX7eLTQjhz4uK7PSga4WeEdZIqRa
XSpNGddZ7cYrp0yrS2533/7+vsjv/et9cZD5dBxT0x3b1n+/L2OBGgqh2eZ7g3IOmLr8rhir7q5X
8idpCm9kYIqySVgbaTEfdeqz7MVuImEzzY7A17KPYubMyIPotBZPn/gDaF51xy2nPorbm5+9xBwp
+Vml+paJKq/aLgs/Gp4TdCsmj3SBLIENhowSPgdN0t5nkwOZlz6+4tWnSJhERS7/5cswvv5IDUNX
NdPVVMPU4OGZv38ZQ+Wljd/b4tvgeWtjVsPW5gP7p5bFG2cCiSIPhMG/KktnCFYVSY5f6mTvlhz/
Ic4VE874PFqW5VkwIA6sTikhxMlAIKppN8QwEhYCVnyqgiS5Hrohi1A9lxWQY1UVOQV6ybJfuWDD
/e4gx8j6axcSwU+okvjoItSaushFBivBwK70778ny/76PbFXc3TdNRxN1xxDnR/2Xx5mHXDo1LGl
/j5VdbPRzDbdmKyh94R7k6eoz8+OGanfMiclEdWKkLh/EJ0DN1EWsqFwzCc0iL0HaNnRTZe64zoe
SuwIq+YBk1asPackuO+aKNlfi8GcYpF5FpXA9bZVIgx6gqSFq/qzReZiRnTv4x5Lt8/MjDzTFcO+
/RwrR31e9JfOjJefK3t81nsDsF8kFpkXgLwcimz0DzaM/PxaDgzsPvm2trLVmrt89kNIMLiOcOWI
z+YkSjNr2Ru6/19mW12fp9PfH2vXsDVD6PYcZHAM6/c7VKtaje47JPhOCctNn6ouLkvoJDkuxFPC
MezfsZA7RV7VHYvGRcygy5tXu9bDg5F02V0oouxOS3BJTXrX3Mu666GDIeMHBcatcz9ZhwhwSoyn
a7ey2I5WdtcXukOwOWk2o/xwzytIfudlt4Y64yEXAp07No2sWQyVgn61EXNawjwglOzUy9jWiqOb
FPCFfjltEGbeRZN38dQaVkCU8Y33idgxh1nHaSjj7dAb4TmPEn0NvLa/i5g5VhhWxo9+RyiPaIb3
rBQ9VLxhUt6SIPiuqID0Fd05oss9PcJZu69MrdlNAMgIB7fxRScmfJFncIp+cAEULH9W5Q1ikFGT
PpvuNDjXAUXpw2BNwc9+jm866Jce4cpQYdbKZ2G8ycrL+BvhJwjcNmJUvlraS1P0+CHrAnr0fBbb
E5L28rSeQvdaKYsA8s2b5k8RkyP3l2Da4zlsmqzdJgDqLQ9+vDOdUdmTBI5R+lZqY6k5AVYJiA0c
sQrwjonSdAfi8ggFUJL1ll+x1/jlFPD3GtX66eazT+6yuF3JsqVb3yPTr7de3uxDtQieArUtVoIc
xTGfTOfkkkdfGnNSoE1n481EvPIqzjdkWc09xuXkkb2WvG5ljVc6g2QwDJ6PlaED5XUmPIydSzy6
BpYlGwEpR+e+QhdBeFOxNKt0XIxqhE3Y3NloXNLRWfhuG3ZznNxePYEq/euQZRj1EBOwt+znJ31R
d6l6ijTgi8jbb2Q/S/tQxyY4203s3I4ZFvaDZwXvbg87Jh4F27KuFhd7QO/OzY3wvepyCFqek4Aj
MpUH0nEns/O8J2JX3cKNbsiljSfFq1R/3eGxSfoXuJ1bFmdDgV+BdC8W4+lUHmRdBuYVTVCtOBPR
eeoLNDYqdur+mq0wATAwsLsRMWd/XQgWt0oGfkSOk0PkmRtEEI4S/prPa00OwvkJD8s6CRK+2AgM
3tqcvGBls61Ya43OCgd1/RNskPwgvMo617ZunccI1OHfvznkcuK3ecmwbMN1hOW4mm46cpn4y5tD
lBHuxopVfFPMKFvaRIW2eVngLQqQ6a0TKNiha/ecO057IJ6MfsFc70QoJaqFmM7JpHgXX5g/+sIa
8all/8Jyor4R+qC+RGWxkPWBZ4Q7oqHFRha1DItQEByPRO2MoxkM1fWypVawIG/U9DSJIN0kutZj
vJCEG93xHeaU2H7pkTeKZ1Dsl/rUX5pFm7/7Y+yse4yB9gm6iy+hml8BxhFapdd63Mzbl4R4sgT6
fumfUS8Bw26oROg4HMLKyR/mvOSqyEJzI4vK2ORnWKm7mHhXgfCyDsM76PJ91ObFAwbZZFia+mMc
FW3993fL+bf3PO8Qm0SY4H4JnTTG72+RqqwNhyxm8K0LWpygtfxlsmrvLkpL+9TnVb9oRNu/DW0A
fsB3LdjKjvaERs4GS+z+TXRDsnVaPdwKM23WdQDSxQBfctDmg0Nm7SCL8kzWBUInV2PbN5EeZxfe
40i6qCy4SryQL4gFYhc78ND0pVocPW3sjwVmGU/NKM5BFU1nRInyJ1cXH+Q7mltZCuYgZVME9UEW
0zbsl5Vr9/tqHln6bNX8ybC3sjUEN7420qre+K6e3gQz5AwMZHvsZj6RNWvHt8um7usjqD2glrJG
tn32KnsdGXGH3UJWozTVRv0PJjNrzu+lukV+jNjmPfNzsYujmmBKohLCiFW6GnE3d60bf2d7kDNr
d7RvbaTcpoUwc/s2r8xTlYtxX84NslXWa41l/5cbL2/sr4+pToxSaKptqCabNe3rAq9HirrrXd94
H3W/WuVWAaJWKP31EPODR43Efc6ryNqwpYhurdKx7tIJ4V0bgUVZIg+enEVnAgdlCzybSnXr3DPD
RVaDqxl7pMzkAa2o7OTYzGl+YyossvAcd1CdItQynDqWevu//1GbXxf5ujBUfs6GChPWMAzty9Io
NkXpGFqkvdua91JDar5tmGV+OQw96nzwHTUWKJO9SBGXvgU10q/MzHMvZarnm5jtPUZKaJCKLPdu
Sie0blQgNLsumaZbrxuqTYE18wX6Wb/ojbE5FKFGLN4s6h2ga1BCybR2vNTbm+D3buRZoUbd9Sz7
efafWj/rPvuRWIv/y1T9bw+/LlxLdzTTMYQ7b96/bIZYmEzs2cfqPUrTjyw7E573bocosk7hjOWR
+Byhp/EKxSOx+qyTZ3Hr6EcNg63rgBKNmoU8jaYZRGyU40ZeQHaWDSjZzNEP7zCStB7/gnp3KAyU
wRigteL0t1f4tzxVh3qWahqTdU8MFNwBhFEdQA/cML0+21LHZK6zw1a7vXYB9XUtGnMXH82VBVqz
IzKwdXap6vRRd4R5I82GcCLOLr4qmp1ARBcCFkV5kH3zNL72TcH7OwtRBu3OV4ZNH+k1dF+n1Rbt
UN6ClHfeAzXBnt4BjEeExGYTK17Nxnffrd5uljAXUBfReudSJYix6nMDYkOEg/MgO4Os8c/F5CG6
OTdkI2uXxhsxAxdBftsO6hweoiGaihcTQOTfPya2fA5+mwMsdsMuwFbbdgAhGl8jA0hWJhpatu/W
AHK8rEOCX7gLrCOlt59L0+tXoq6tXTAXlR4Mt2o02a1s5dWNey9R4bEQ4jFj6SSrRwvsFC+376iB
2s+tBv7DyU11KRtdHRsWj0eFw9zq5HdB3z/iTlSeRCnsW+GH+rJFWfk7MHcYVcb4OtUFqD9cU/ZZ
6BePlVK9yA6dktULqx2bO+Qe40PgT8k68QblWxMuZIdcz9xV4QbjwSsyF594j1f/fGn89B5Z31qP
rGKM3WAouJFJ4qWTWoT9/J77i8zRVtWi+m6cD9B//qqrMrO6kwekUn6tk50/xypRV1/7fdbpEUpJ
rCl+u9bX65c2qCC2STrZ8wfbVk8BnJC3xMBeKC6HbJ/Xiv3aR+jG1/Zb18ChSzq1Qq3Js97sEjtw
KIssTDtwJRiMIHJGPfRKqAl1Zl26bEDzOoEa6rrlvitI/CEUkvCYGD520dD9I+hz1dgfWHj0wbOb
Nw+ODvZFz+tnF4LA7WQ2zgNwNmPdu4i7hbgRP4x+1WFzh+9RhHTFkoULCPOhPcu+w4SDV1IpHqxV
+voaybAqn5KFbL0e8mZputF0l7AhOopBM7b6T6EUqXfyRf7kU2QFI+1pixXz5bNKDvgy/kvxy+Va
GH2rUujWQo6VMiuf10uxHLtRCyyNcrtZd31uXEShNSQ4+FhjPhvmOtmqFq5+Pfv7fjma4RtXJcfm
zRh3S8Ld5amfe09Ga5nXBmLT2tGVCHnZ6sy95Vkx+IBT6BeTI5oMSBATazFQ1Gp0Jw+51yBm4IXp
ckbTXOsaYU57O5vhwnO/dj6oTQu/JdbPn0Mju1VO+tQu+2jU16gbPZmOO97Z6lQvtb6rt7IoD0Om
tYu+c9J91xTTnazTUuDBCqQnWZL1xejuc6cYbz+rWhGhn99Gl8wQzUVkH55GqrhOcDQi1Dq+Yuv1
Qb7Rv7iKZt4PWnBqRnt4FaVlgKZBvQmHlF979TEzDdTK05gW4PJhDC6j0UjLZeKfPKTN7l1VGR5q
P2IXTcpw63fT8KCXo3Gc+YeO22Ul8Uk8oMC5gBSkb5crDmQUXk5a/KDzjkCXf7xjG1g8qEPari2t
19eyOLpxeJeN5VKWrj3GUluavq5sYSwTOvPZIyPsZVcbwzONQ6h3rP76bIdNpL0TptXXe9kgD0kP
7HPjCmPWsuqrhewtWxpbvQ2SorzXXMSzy0b0t7HtaCevBZAEiLT8niBAliLr+JKnabbN0FPcCTUv
nrD+upMd3kPdt28Cu1ZC1OjgdbiNeTs4zkBMZRzOUGDTE2SAxbWHxkrmoMTm8bOH7OYXGS5qVgMy
2VQdFsuVw+44wJp8EMP8nSXVQfMRkQ9SionVePss6401ag0lypoEKuzBS78bCOiUsTX8wKgIYDGW
mvfd5COPkzbWzovUkbnXsa9dEp4517L/sEgqS3bFJcvScc/7OEWx4qWF6YVJ34AAYJ3/dXDn4mdd
kZrcxplouQHh5i4CcrmvWPUtpXJAWtno7qkAMaMyt8+BymtZKgZMY3Jvp6V+LHq+5anoUXxGtfF9
cmbKkqYMp1QlVGViJqKbbFJBfi+LRivf4Q2BPgrcHC5N275BzbWSrHyfAPlvvXoqtrKY6DfF4AEP
G8ZyN41mvZGDkYRc5vDcXnpFQd7Ji8e1rA/qcNdEmngqJrW7SXpTrORltMo+qQlhMC/rkQ5o0Z1M
hGXCFvSGNxMb40VpS4OiabzDyP1d1ms+2G3w3dLYYHiNh0Mwd9cbRd25GPatZa9CFWeztkj5goC+
NaxCQbGzH95G0SABUC5i/NaWfeyIJ0tt7cXQ1NNr49cxbk/h+E1EPrz1Sv9hRNmONIkPCFP5M4cb
GRGoOJfs2IMFae5Nn6fVR+ynd8rQGXeTH2YwpsVwyYDNLyFMeJs41mdtX6X1dqPe5Kz1hqBee1Gy
qNBPPLtCybyFocEQrPhKN3Hmo5IfvemB6rLDKivl1us15Xaw0QGL9fIgqz7r5Znaez1/FAvOLw1m
YCjriQ/bVoOFQ9cUn50kRLbHVLynMTMSEM2ucnHzwr9jh+MsDCgcZGKps/w+Owk9uCNFeYxUoz8Y
g2ae1cYXZ/xC4lmWbS2r5CEFaINNy9DekIokMtuyZHBVLXjqYwC3QF9iUCRt+IRSh32Ou5L5ikbL
i4cH3/jIyzB8KlS9WjljiueROzS3w3wo9Ah5h6zaqV7W3KqOzWE+k42yW2kaxVJA4lvLui/9ymTA
9tJ6hLSjHStdnQ69m5YY6NTR4zSQBvcBX3yE+GY0pvfRiSBceEhPkW/1p7UPYuw6CAJfuYkSbSGA
Sh9sHeFYDUZah2Cl0e0Us7lci6jKm8exRh1mYa9N+HZPTYaBQVXwmEQirZ5KiIJrjMGCreNb5VNm
IGfJrG7jFkNRL02MRJ0c0cu5GNq2vQvQkl7KotN25Q0LzOhaRFHRPcBLBH80d04nS73VC/9Hoj96
8aR+Awr+RwRE822oS2/hV8J+TCq9XuWOFdzB/ss3UT+ot4NSDgSvR/UmGblJiVUgsYKfz9JS9fYC
wzbeqfy3t7SxOUHKEyu/GjU22d0PTQv6P3k0lCpJ/oxY2S1irBGey3AM1lUBRPhPJ9PTVWwlPAFq
ZLnHvtR32CzyABSm9ZyVmXFTeON4mUtlU/BN+UH2BAo4WSiaMSFiqqZPtm8CifaV6ka2ulqG5iK6
9kDiadW7oUflzp02skjWONr2BPTW05ilT+hRmYu0VeKjm9fBWde1P5kMu5cwSPNdAc9mbSFM+eLn
rkbYr1BRZaHV7YKjHjT5fZMxgwgfYZu52i7N6gCbWU6o3UuD3u26GGp1K1v5saByn1QJ+Cwu2fer
CpjSs4mM3tnuzV8+F1JgupZjjHbY6NgzWmpX3+M4lgNNLrHsiq3w5CO1uHKqtH5BLv0FZhK/z6hf
kvF2vzuTB1BrHiTgnmyHQGAVPg8KHJBaBrbGL1OQXAdZTr90qsL57vcpAhV2VN/78yelevDrJwGC
q1+yyn+xFF/5SMvul0+C1bubFGvBXCpAic7JeJmil4cqbTb/ZZM3xzpymay/ZuVJD+mmahE4A4D0
73GeNvOKQFHhU9hRYCD82cYHvcr051SP3iY/qs8I/+nPgRGDYK2rx6Fk6dOP3kp2gouNrTFQ6+uQ
oBlvIhNUkSzOgMktKnQGN45LOIPSr9AmMXbyikhEgrIoYpJPc+sYRucYC5qLxq78huhPeMpzL9sF
CT4LrNYQ/hBTePTdJF8EEVvKPBxgl6YDzliJ9Sh7+MMLmm/dg2wPsB3hs5uTLIUar6J0VJOb0Q2e
ndq1EEwx2I2r1tarDGUGEjpHuKXQg+ZirWTRLo6jCLwRRTcpB+Q1XXsni2ZjwQwtGv0QOOMDE/Gz
7ljZvR132X3MlgMkJhH6ruBZWPoRD2+YpQfZCmKkvf37O6gZ/xbOIsPnuqogVmPBEhJfwlmRzWxS
1k7PDm8YtwQIJ4Os5MTE6KWIYzWYaUe3rVDNg1Vl/Kj4WyHaeSRQrVFcvOy7rjrRfVHl8X2JifXe
iUVDeiyCWO6iJaoiTLyt1VBZj3nRvaodL+Y2NZqzXzuorRTTPlH07nXq+mk3CWCcAeJwr6WB8sZE
COxkmTjkgA+/Doce0uydmkenn69WtDBkXccqb3vsSZ5H4NlyeF1M+U1BdhgDLrqVM5wiM9PqmII+
fXH++kzXreOD42bmUvbyBYJ+GrPjQV4DTSSSdeNKcaJhORAJvOgozF0KzBd8prfTZ5UrwMQYA6Jt
sk4ePKx4NibqutehyDlrR7O0XlRMdI8+/oq73EjRe5vPPuv+09nf97Mj96/ruT/PvlwlDl2xBTpN
DlG9qzvF20ZBGC7ZoE3zLm2609Ig2Yi2y1efdb7WTquu1Yy1HCYbOlMvl2Zqd9vPOls4CKaNerkR
/fQDHDjymLUmePJ8dS8MwliT6FGqrkPnHv33fGllQfumd+IR/FgACEdZUwGBSXXKk1F29fvf/77/
LZFtGOwRAGRYsNAJ28r2XxJGmcUmJ9Sb4A2hmjC+sexdbWSPELyaD8tpt2KstXfVd8Qy0G3jXKKp
v6+CydpC9s+POer3ixzg4AKEFT/y+aAg67+yYpCgsqjXzenv/8nG16yJYbvCNghuWoZjOqb4Ejiz
NNUPA7JS79M4rCJ3qoE+cDCTAs9n2252bJPjRa96f9Wpg43FN352Cz01uzc7qw9Q+4Cba1CsSCNA
nkrT/s0Hr79IRare9miGPShjerZStX8rKm6QjqXMLg1W0KYLP9Nvx6YitDmY+GvnCS95y3U0bBNp
kWfyIDuSge/xrQrz/wJBMJwvExN/uGNbiChbtgmeBoTK78kjWPQgDLLZfsBiwhRJmR/Jz/izkTen
9nxIdT8/egWccwLY+y/1sih7fPaVdYnI0WpNTLz+5ot86fdZ/BybuxB3YDVFaMKa/b2BuPkhEO4b
xAFiILU5YtBg+2LjmDWtcxeYoMsB5vxFVoHWGvbMpBPatDTKi/QqNk61E5o75OiGe7Uoe8Q0LiLK
uaTS8dv0qxbVlnmAvIjilcECWIB/kBeBYTaeYqzjZKOo23jtFb0pEyWHhBghS07S8/F8kGdNbeYL
ZJbb9ZeGLEWrfSE7WjwqS11DSLZqCxs5vXhaBkbYPdqJNZ74Qu7btEPdaz6UwxuMqfjh2m4RGmWR
XB9lG+AM/f9zdqbNcSJtuv4rJ/o77yGBZImYdyIO1KKqUmm3ZfsLYcsy+77z688Fcrdsucc9MxEK
IpOEpFQFZObz3Euet5dFiueNWbVouQahwLNBVy9TUX0vrfvWTbK0vjl43be2Nq1hHWSAOs0wB+VJ
dTqCD1N6K0VZEhf/c7M2zjaC97vCmMrTWn9tVmMkjUkajCRpHfx2lVnZ6cvIK5aNCi4jFl12ZS/j
MPCQ5Dy3+fXwMgwDkt9h1tqRf19aFzcfJDhzMomgBdZO+ipTb2W3W9vWo6Jsrg+ork5MVJax/O+u
KvrpEPnG96vG2ah69iiBImTzjIIuBo0pknsfG5AssNJK5xripn29VgdtUj5qA1F8HQGGy37U8uss
bz/jL6xfoSpvXK0l0zdYAeKSYValwTJxBlyyNsSs87GRaKrtWn3drGfU6Lq+7lJJPridSJBJaQfl
DMAFMTYtt3ehairndd/rJjSD0AvKKD0SPU5OaHjhALiU1k2j+FPhrkWyVukObdTruAvTyzjIUcCy
y3xr8zNs6ristxkyG6hKoAdNkGuE+NZ9C6oC/Yyhz++blrj1MGnq9qXadN2tg22Qpht+4cm8JvRS
lT1+dBwcOkN3lcfzJcGf9ByQw0P2VNqu3xr64zhq5raTzbxfqwXmgK4xT8l1FTbB+5oZi3BS4zGd
px7C8k9nmf1NBkmG6WYbExfQmi88zccJ0Nqjbxb1vhhY/hRFWKJoGd2tB6D0NrlW6Js3Y+T0J1kW
SAiPTvkFNOjSgV0q9iYHEHRCWEi76SZjdtcGIFC3RErad70flKjLICib5KDXI1s7rgfICk1qhaBL
b+OnWnpJ5hv9w+CwaPXRaGPlXO8WEs7ncYNwIuChBAIbU2b9wo80473RADlammM7Ac1tsl7Jhtrc
2qEcjwu4GN4X0nNKqJyqVXFuVDe5hXjWSswIyuQQNmUGL9dpT2MRfCdsaGP/lXxCeYsH2nRVVxXp
KSCYHxtj3oqoVa7RW5juJoe4UgmG9CLJtfFOQ2XxtjMu17Z1Ty2sEtRNaHprldjFrWEY5hFPxfDQ
RLq+S1RRfJjyZrd+F+bY9V7Yzs1Vllak8CYpX75ehJg3eV7kH4XOQ40rj3oYw7G6lxg+rWfmIkEC
rZRwEhoAOIoROFtnnMJPcDVefgjNR2RvsNHo1PHquFbTKvfMGmEEpUfyMjfQNm0qeHKQWyvnpTCt
BZyEXgp/NU3q/+aYXy9BP3nT1cu04PUSSqDJfxiWtV9HZZypdBXwpmHppvN2VJYyaJ3M7MZ3hjHb
10naXWPfUX0UHf6YPRot+7WaI9th1hoBs5rMoDd0hCCnYeMXgdInfD1W6eUI4kESVGIg8X+WFMNy
mGVM8X4tvbRW5j+kJpEp+XnZusysSEuaFga5QIj0t2se1g5NVYKhfjDqAeFNVHfVWhcXloEY51p6
3ef8zb71OKe4xjXUnZSMrBSaMekhIjh97OeKyGPq+MdeKw9TPsf6Xoy+tZs6Rp6XOu40O/SM0UQZ
049916YbvamtY+UgKCqb+9hSUmZlZn6Iwijj9Uw1nvqvuC+KG6hMOqS/6Ot6FBGAbKvbOJmt1dp/
sIC0PJbABXd9Y9fmVTrmFVpzUfmodcw/mrDF/3GpRmWxCXS/fgiy2bjl+WPOtwB0JgvnpcLBcTNk
pWcnfroPUXK6HsjyXlr+uFtrU9I512up7mwVlTH89BIL+Wl33amY2UcUtPzD68Hr+USpdupy6sux
67lpx2i87uxHXMejQIclqwt/H0RqxVxlKB8JAVsgAcr0uP4nsePckbk0CN5G/bu+zYnw8h+Z+BV4
cMpHFLdyS34ss+hzGM/ZUzTHH426MJj2jz43qA2yEXPIh+WAiHHiXSQrXnWDA9h6mS69FNc5lDYl
/LJi6hrP0PkQrxOrWnSl771OpVAoxXMBdtx+7oxsZ0dzdWA+bj+QJr7V9Uj/XEo/QTEx0K90PSyv
gqphEFoaunC+Knmw3jlqHhysqO531cALp4mf1nZSz+F2TrGkN1p18Wbwh63O9P8qTZlXDMIpP2tO
/AjLq0fWT5NHErnKZt3Pt+7F2AN/WLRU90NnNXurdJQPIeI16wEp/lFbbdDrI/rq8UMeEaBZOlQD
o/bsabbPsIf166bsScksDZ1PwhclK+VW8xv/NGdZtTEz6dzEAwwXdEnfN3XRIF9WBu8ka4MyENNj
b1nl5VQb6CdN+fQIzSPatZGeg8inNSoRVlWwfrpaW2s4T5aRP6KyNF7V2CawJOGoJJrn/RQoiCF1
0fzYxl3iqdjfnNaTLCfYdki3PSjNoNxYOU6y64XhvRwsJ+w360mYLqab1rfNA5JmzbmO0WaZpxlg
R7OsmqJYf/daxSfqe7Uq/fpEaOnH6toa1YQc1nPbxV0pqgJCuhm5R8cg8S9D/xgFvfxeZOjrF3/q
yj8KaNzK9pe29QzFl1s9MVUwIYck9335oRqbGskOBOcAYBKyT0jQ9Jp5SItFms4vVXylrPhUTr68
T2b77mV/6phE3UDI2u3o3zKbfl73N0xJvKxBEADSUnqTtWXrhgvURJmwa8lC27g252q4Av+JH0SM
rG7fAaxBnHdr5a11fCniV2Md17pPMmaP7SYaOQyyiOEY53xCxrKpsOp52VdV5jlSZ+X4A7hm2ReI
2wmots/LgukrKLc+jr7UQ3BnxX703A/VHqfiInTL7EuGQXjslt01K2MZukUSo2gRzM/N5F+btT18
wX3n61wX4qM2GyOqYAjcjYS9XVTikdn1LQtJwZQVBAQ2h3FI9dHT7G2CXEtxPWgtNXqLV5RtZ966
T6mhzLhKSB/Z2gcZhGiPfue3tfn1PHvAeiwM52Lb+9noOsicwzVNgq1iVsYVa1wVNqsQh9yJuzO4
LWTiZNjcKyFzZXuu+08oxV37AWhFV9kEed+/sJuihdS0MptWFlMQZOIUziB/Fv5TO2FNYepZ4fb1
aAFAY0OwD/pDiWedE8RMRCCzanR/g4JafwzC5oNY/NnWjbMwibsgO2MQr5zWXeuhZogopI/O6eb1
WCvEeVDI8CKNa7nRtCm41rJ2xr3KnHCmS41zG6v9VnOK/AFfLA3urR580UcgMA1zaLdPyk2CrM9T
MSaLAp8w3jkR4odrT3UgvvdULAatuqloe1Op5ZnQViGj8GwvlZRp6Dkb5hRht6GKdo2lLL4ItFip
EcNDxJ/TAwlJ1CRuLyhkl+NSikWVXQZl3V4UOBC+lMK/9r1pLYJm2KpQ+UEHqEeH2CiskqUYmqp6
VCSbtbpupG7n5vblIJQNpYbRBofaiSm8QpTRTY/0Zmrr6SOQH+1oG12z0UyozuhloAwWEh2Arpbd
2KmOD+vSgB5auRmczj5WQei8r9POS01jxCMF6H8+9NNurYL7OuAkJx/w9olJF0MAS1Hf7vBz5atm
9l1Ejf8J0/bIy4pFoEzR612eRvklsrxgmZHd3Vdz0N8KZ568MIS9rqYkH/QlwhQssaZ2iIyDndeP
r7vWkl0NxiZa3AxVDH9EktmXOJLbLPrhzaE0Jz1tqa771s1cMnNx4RxiEWkjzodi0G1NAMwT5MMQ
0i2RUljr81IfmwAU01pnFP+zHmT1o6HmaH7l6gcV/HBWq/k3FoiIduaS9RJAgzAxzDuwwuYutMvo
ZFpZcO7sJeGktPW7rshRv0DZ97n7kqZJ8S3XwJDWtWa/U3jtARxI23Mw1NqxsLJkn1ZddceqE4mP
rEq/9BhurmeJvrwOJt5WAPd8j1fr/veRP03+TLshS2g4lqYSFnak1FVup59jXsQow95WS/9JFov8
wawHp4xYH9yOb1oTNF+yZN5+kB0y1zEG614SnScNazzRQCtWpIiuO2084ISE5V/l68zIiqsorptD
52x0q4z2WVmEd2F+lybtdaEHxlFVpH4kWoChS1GmXtR3IGAMyAasmoxNoU6ofo2pyquD7mDQovG5
6x6FoRibdkK/jbhdu4dWQThZr6GKtCG2FuJoLuAbS4UVhKD0B00grpXrH+JnkLP6zVy8w4zOAemD
grFGfhPnKDu/VIUv9lndvVOcGaOigAQmXHt5QTY18yBWKicrvifogaq3NjTXcsKJy++h2USoSJ8U
1SLljkKqm+PTustApm4GH38qO0w9X4piB4VL3Q1+qu9m+dQZWn7oCbVsLeLjnkTIdEcEfPSsumTu
LbuDP0fpBVxcsDIzuKFEFi4SvRA68VBTIj5yU5DjSSQazlnljmo03w+IRscK7o1TyJgPvRdNES2x
tuCYlC3Au3I36bbmJuFA6j5pq42KIBvOD2jJKIP2OSmQ7OvNvNrmgZ+7ilJlmyzQyrsYNCCQAu2M
iLV2buE4JSLqcGQIPRRuxiOAY+eEgyHC5w0EKXKG4X0CadJLR42QI75ugBCr+oAO3wY9TJL5cXuY
0bFHrKF0zZGIQTx3T5la6ZfAZ74Eob63QuZMZlXEuev3U3UkGh60QXaZ6cb7MTb1Y9Cq1iaRyPcy
awm8WDgt3pFmQ47lgVVddgmZP7useElPIaKvHYyMOvbL+9AoH6Rss6OMSFX7xonw9TWyWOYH3r2H
0MbcHd9xO8zPhW7Gj7WS7oU1DJhaRY1XkI68NQDT9bXhpqEF+qEMMYDDQQ+mbOz2fd+eO/M4A4PY
LmqeO0x9z11qz+ewAKCiWGTFoWZdlj4usyqMrJ01GvJYVvH7IvOHsz8RlE3QzLBF7V90k3Zrsx51
eSXbB2RLEYXWxnsR193VutEslBPHKseCL6wBXVWqftKnBqicbl2WZGOvB5Aom8kMke+3sKEFbOsN
/uy26jmobPke+qFrh+GpIop9VDJlPExO/zGDP342tBFstM7PqANw9TQdY2FW9IAbwU9u+hqBBH+2
tf3ITHaTaZYXKfqTOlRbLdIYXqZxPKt5dtPCycOdHnwtJHnkMSa93SR5hxF6Fm4JWDj7NLCKDSLK
G3MMPpua3v/Da038vNzmrSaFtCR0T6IGWMC8RQKjRJZbTu3kX4EdaY/FBJ4K7xirVyDktJbCogvS
MhpS29KPodb3svyGb4a1DxnR8ElJsE9PkmNClr2L+gnWMM/2P7x5f05k8xEtg2gAcGWhkYmwjDdM
FaFqaZ1VZfw84gyFpDeeg4Na3FapKPCsnYYLzcJFpSQO5JWsHXepaFx9AGm1ygiXM6oc8YSouJ7u
dGE2OxIuLFuiNrst1NzZqnOo7eblXZsnQ+Q5ZqpvjUziAVSEj+2k/tM3/nOUZv3GAV4LCfweUsgv
9E1imU6RwGz7miFodkRz0TyB2NngIx9jypSih4VZi+/m8F1dwrU+zucpluaaDfNQ2t7vv1xH/BRu
WT8NvuxI5DqOINn8lrs/AvLXel4oXx1WIeiedDUG3sVzb4cLaWlqN7PhJK4Zo9Rij/Y3XUmeurYd
L7vBmQ+FYe8r1WLNQtjwgrnhePSVEMBZG1k7EVboys+oSXZ9+AEMmHrVzOFV0lgCcEcfnbNOS/cd
Thxyu4Y/sKp8VIrId7Uyfoi66p5RzNkG5ZDhaJbKfa3qj1GK0WNsoNpmmAmqcUuCIe6cjq8LEaKu
MtWtCPpDljWaF0q196ZA1Hh1WdCIlmptmum2GaxTAPUL34fMzUbcIBHq/Oa0UbiXUftRy2ekFcvi
rrAN56gF4jhEyj3aYPH7hKfWFbbzJSsQC9SnTj2ByzEu8oABpFDSeC99rT7xpNQLrrnrvsnJuOZ9
AAuuTrfTgH5s7Sfdpaa2LZhaB9MGtTy1Vdee0ww7ZjMoOg+94sRNVDsiTiRuME9QyN9EOJU20/zt
97+/+GVWw51ICk/y5BuaZdlvZjUFSqlWJYP8a26p401fOyX2Wr4xeOR17ptQY1lUElXXlruzrIrw
VvIu+P1n0H65B5fcLxgVbkSdlOrbPLBQrGaEzjp/FUX6hKtbewl6I0VdLgtAqaIUsyantaQ+A/TY
swILDuEkxi0hbeDPQ2HvIql9wZigO4+Y5SINMymnFE2BeMrVzTD02uU8YAv6+48t3oQq1xcTNgOG
Y2vCWXKhb+AZImE5Ca7J+hrV3HxqIj873aBtMB5EJMQPqkNumUBk5va9DLcE7w+Ip+ufCns8MHRD
VsWHkElIOVwpfekSfXWOjTWlbmzjTYCZgSf4zZgK2+IhqoS6ncLiAn0oddM2wUnYaE/4WBiaTbbB
P8U8jMHcbIic2vvBJtY3tCk6Kxl+oZgzLTLf6aOvjPnOGlBjDslVnyrgo9vK91FiCaL+0jIn8jmk
kaHiYknaFXHjVvH0JTfIbYYwIr1EmbrtFIzWrpB2yDq06DdN3FewISdnF3T6LixkfasPbQZ3PrW2
I75dO98wYmYkDrNVGQxE9+YWvptebWojaD2/ZOLqxJ8hBoZN9UUxDHnmzS43ioJ9r7AxDq2gqbtW
HE3EwvwHqHLOYTCibx3zPlhL69x5nA5I8JYXZdOCJibqsmfGII5o6EaIBj+pOra+CITodY+vVtGG
B3PJtRkst3G/jHCYDI1DMwTjdkDCjCFA5vcOquwXTt89S6QUMyY1mrgQEOJuyoaZ6jUAJNZ3KrjZ
oz9dOlqZXITVINypN6KZaEnuySr1JqzPb3RLwVa2QstyUJ0wd8lcKLdR/iE3ADDgRCGyE36bzA1z
sQmGb4iNZ/dNYZgXRt/MXksIWpXiBoH7xeYINmExt80/DANvCEEvt7KB7INF+N1Bdu8NIaxTfYfn
0vK/mnUUMpvqczexFGeXgEDaCTXqSDr3/ZVpyv7KCAT+nnFwKlKo7UwedqPR3/eL4SDMxYeMH+X3
T9qvLwhmAI50ABwIU7N+EZjRtWGek3FInoeouwY2LO6FA9y9BmHs+by3N1NXpzctamjgJHpPaBOM
NGELr5VMYRQdV++mEcWn0e5A0CaWDggy7u+t4cEp7C9TMJUPATn/fwKLOG/HVuYqukYmRtdtx+DJ
+3nFaIqoyRosC56VAOGbGUnFobDetWnMwIV86c4ctdENFb84wNkhPQQs9h614RsrdY65MOVhXUz1
qn5WmhG8Xn7QBtyyio71jsCfwg1AV1rt0Jx1UR5iAod7YQeLEAfEGhTTnGM9zKqr+80ea6CnCaTY
Rz2xAa609TnO/HpPbDh5yPqasBlvn7YbH3//y71BsK33lW2weLNVqYF1dd7gZeasQxFgTOJnO9Oa
rZOYAeOJD+27sW/1qExO5ijMLVyp50nBKKobj8rUyFM21lvYSwgQD+FZH9X6UmZhib61+GBhXH+j
28oBx8JeaY33kH1xg4SssQG9GLlVk/YeQRU0PeKguppz/1OndrzUfBZV8Fzf+fB6TnWHFvnv/1fu
n19+b/A/DKGazU1qCvPNQ1QPmWzsIM+fUynVDUja4Qo2sIPRdh9Yh4hJz3UWJRtwMvnZmYN7ow2/
+dWseYmqyV1qOMF53RQOoV2UexAxkCAroVvFXZfc8qryD6XdfMSCebxUCPfabbaNlPoKQ+URAQbC
o7Abrww+242B4FDEvXXhGAGe9qli3Iyk+66S/GNkHbDUSHGzxMcBPZzc0V1Z2tBdVf1dZXZbnxy9
nhjihCk5WP62V1HaxSWsAzeTQ48vLcYS4l4XfhCHXodpiNsE+ZL8YIk138ksdyfDVDA1yZAAgaBz
jZxBftkuqkdB5lRY2CMIDpaGDyY75b0ypdWGFMU1+MXiShsf2naOLlhyBsTpTUjdWV7iMtynHkBw
zZv1d0xQgHg2w3NndienqvHy4W2NGLhLUjG5TpnUuTOA1m2M44mbLTr8pqyxKq7yK2aQzsk2i+hE
Eqtw28SQFyL0x+NkT9/GqNPIOuTi6C+Orr6WP4ddhYQDcUwX04DxssSlw6/wpWzR9ht5Fe4k0xQo
cgQ8VERrllCoIZcIXN9bLtYzp7GvERWL0/emUeNpuTjwajYxNzBDcGPEqQmn5mz030jQt9cpswcX
eYwDWm/D3vDr5D1A/6NfEyMupi92qgSXLHqq3Rig6l0DrXPjCdUhYuPqSS4bGNIuDq3lZeCXX9De
ea7hgV+IQl4h7GzcGV03XlioqQ7o0l5rEZDKUWZPeVefDRNV+tYObgZ8tm4QS/Uakd3hHFF8swLG
QvOK2L71mIvZdCdSD6dc1a5GKbT7SYT7yS6Tm4EVD5pnU3vBa4n49hAOWAiFMGnB612YEaF/5EkZ
jMvM2cYM5ScQ79M56AhVzbbT3AT4n/3D/NL6ZY5rmULqkvWj5Qjwhm/ewz3OlNx1RvdsYh/jJeHE
tCeDl2U7He9QpgzXtl1xQzY7DS/30o0DhDxMEWxCjBn3ZjQ/ZWMk92mC4HwsER7/RNTDcpHJcg5J
vESomMcz/l3iEAkZBCk8XnHBGW6Gm5j5gPuLb7qaDk06GCZ7I4IJ+f5smC7V5lOS5hc6oM87JAIK
DATz7ox6ldzFhfi2qsHAGtnjXaIf5EgOCPmy5GPW9OkG6hijSBeyMOdaQxbJHZwYbQ95AG5oEBWn
AVGtZPH7zJu6u+9iTXhz/5CR+UJ3bYy3ao40UDjnz6MN0sgc+3Yf+CSUkuUW9uvoqo/76RyZ8qad
y/plVf9/f1KNa1YVuacCWTHAYO2b6n8+FBl//7Gc89cxP5/xn+foiYxk8a397VH75+Lqc/bcvD3o
p565+vdPt/ncfv6pss3bqJ1uu+d6untuurT9U/1uOfK/2/h/ntdeHqby+d9/fP6aRfkmato6emr/
+N604PKFY8gfxpXlAt9bl//g33/8vzqaixylt5feXk95/ty0//5DIfz8L3VZdYDANFg0GQwy6ASu
TcL4F0EFE60M5N4c1WSwzYu6Df/9h279S2UMNvGLRK7PtBzCQA2upUuT+BeO2LbqWCh+oQZg//Hn
P/9d+u/lV/t7KUBh6vw3P9AOpIoADDkiB0cxVQgDhaqfJz0ZwddmTMwBefIFzli183HdjGMyHwVu
ZEdtHgsvL4MeXSm1PvpVwwax5e+lpRrN6WPe8joaWnL8KEpALfadqT+uJZKMGV45x1ap8mM3QdNd
S+tmWKrrPivD5xpBeo5REBjeOxqW6cgR7IJiesBCJZg9R2RQfHMR1B9UbV7YKv4utvX8+LoRqLMw
Bi47kR+l2BvZo6HN1hajpPxYL92HjLzESAKFrazMHD6UgteFE5XHdaPBaJq9eaypvxa11HkiVdts
A9ydiBwuzX0/D9+PRD9smr00iadN3COjZGpxpb58Yzbj5QV8um1smz3e8su3+NI8VNmpyY8jwXTG
zKOc/OLYmn2J2vqf1ZQ8dYpOeBiTyEKjtG2P+ZxI1VuLwTATxVyL60ZxRHu0xwomv593qjdjQegV
y3/+uhFYw5MHgcBA1GL5+uUM0xiVLPRxxVgcQ2ZoR2h8pbqFHhClrgxMAQFk2b0e8HoUaZ73pCeh
23Hz7qaquptwHsTiMmuOa0n8VYo6vca6+OdmNRp9sdX1ONspo3jw7a45Ji3ieu564FrX+uWL/KHp
tfcf+sz15auFflG5JBrF5s3Vy5fm5errR1r7eLnSWnz9nOuJWbkvJ+61REm0Y5/a4qVExloDJZcy
YqzFtXndVHP6yTZUf/u6ay1lSwdrSVYKwrJF/HLE6/7XEySj97Eo95kisErObb557KDYvpTX3a8b
a7lXXtrXnX9b/6GrtRhV2HgnEkLOco31lLX00s/bLn647i/F2Pmq45x1eHuFH3oC5mwylSaa/sPZ
P7T/5sP/cMIPxdcP/cOpf9u+Hvn2o709MmL26hrksCxyqiRbefxfb++19F/ue3ku3jZHaEtdvNmp
FDw166ODinA3e2+uUJJ2VrfKTILMNaCr7jVeaa/nvB79ptu1wZxvw6iU6KByK6SBVhzXksh5d7xW
3+wr4CHAQVhO+aW4Hro2raV1s3a0dvlalSAPU4hN9JGt3a1FOaAS6f7+6uuB62a9DEDRB6UbEA1f
+tISGJof1iLE517dxs0s9ioZPj1VcYmRdnkkxJwRcgMgdlx3rhs71YyZ4M3StB617m2jQc6eNVeN
21QxkkHtguRfm2aImfP9WlRlkBXXP3SjmYHqYrkNxzwJitR96UsBnBSf6hot5QUusJlSgXZjjR2V
OX6JagMXJMA/mWDFEGaaN9bdl4Q1iFe347jt06/ToAIgCMNttuBIkHrVvMGOTmUKfwJcIWivhct1
1K3gSZ/7fofqE6w8Yk2eX6Nh/cOnfPk3JgPcwxTV4bZbhrR+eY/3y3t+rf6X+5p1CP5rs56xnvty
xtLBmyq2LxDU3nT93+gGJGXH5Na+WHt21sF27fqluO5du2Fmzbj/+0+SqdExjCeYoj98mmYsdqU2
3ZXrSKZKmR2dbMSIcCm1y7/yuu/tMa/Nr8e87isrE6Tca/3vutV6ZAjc9ezXLv5nl1m7fb3Kazfr
Pidm5ZDYOURJ5gvjMnRpy2i6ltZ9a5UR/EYgwLB73d+HDdHz9ZCX4toUr+Pqes6bHtdqto6Qa/PL
ketJ83LZtfTS/lp/6TM08ARSUAadBTxqq1CgRZTyJNRPZEEy8FUZ1AsVaeVsCtyxG8Z9ow46UAdB
rBK/2MJO1M3s6+TXDbP04pAlcG/OMOKdyGN8brdmaIFBk4mzr7MMuUZEGvpW7J2S7FCS2J90A3R8
iYlw88lU7IMAQnAY7ArrBR9TKcO6g/E/gfpQyJY11RMeIsamZ4axjfQr2wzmm6Dy9005ovBZw3VP
o+pBxVdkj1rdhzRSntYw3SQ6Z1vMEqV3FRCoNnuBfEQR29kjT+Fs5WB5Mgn3aL57HSpybg/ZyjXb
aYtr9lPiwwSfBvNCb5TWkwBOQyPZZZCot6jyDbvcMi7KpLpBIv5bkg++y4oDlSbTvGSJgKcjYhrk
0aEYpPADpZ3kJzzKi41tWsdUUx8zHWhnFpWX6tRsC+bupMite3Rt4oMkVE8uHfu2ytlmmCZsjXZK
vH6I7kwxK2Sv0sT93OdFtgm7xf9BUcXOKKL4MhrmD0UafbbQ7NmK4aPaIBBc3lSG9IIK9JeabUtr
ec/hYjfXOoYV2Ja4SYQVooSL4nZ+LF1rBgNya5jpBVEq7l6t1jx80nIPQalPxTAOrt1iYJkV/gJs
0G81/WuKX+Ix88P+XWqRzWftf5e15mUOLF7ie7fpbB/K0S1+fOgSkkosx29lJpYVQ+0TFKs6fouS
CHiL4B/mGrPrY+lzQJjeZ6pbg6ZMjkPLS5XIV77DF88DDNlsCXZ2uEo6T7EAIonxtX2JJM3GMatg
I50iOoSW9rEPbzEtyDxc3XFrMGp7U5btXvgq/EZpbXWP9AxzfxmVuy7i3zLn4TAiWZOHWnzdd6ju
dB/seyRt+r0VTYMrG+VZCS/8imBZGqrvC2fGOhuzzxQ5APyqEC1KW5RFdoEs0epwSsfD6cnwRI+H
XBnOrpHXudfaqJzkBqmcPG0OVZyGiFxH4aayawsd+UU8L7I2Pk5tg8yqC91pPwZJ9w3V5HGjV2Rf
suS6V4lLTsRxryWQyAKXLce/KvXWPNkIPk5OCi6j/KqYAX4BTrpLMyRAqwKd8LYTR6cpv+UI7MvO
F7uy5HbYAgBqEDWNyr1DjiHue9ThtBRbS6KTMiSko2els8n8KNo0cKT54ljZANoTiDr0PDyzuCvn
oXEJjNKPTzYgHj6283hrtma9bYCgu53WkVHmjKkM0ctXpzOOxjck8cqPNrY/kZhPrWUBXVIfmySr
NzC33CaObztm+27ZpPbJRMdh49sZidsuu3E041gVkzhpMTZX/D9gJwLxNEqywFATUk+SdLgZc/Mw
jc50UaeOuiltHa/7tLsteaq8LspIV7dF6IEdy24mMt/uksCH7G6/m4eeMRzhWa/sMK5CJ1jsK2k8
aIjTXVZxe1/j+HUxz6xZIUa7E9oZHhFAFmRMoSucUs+qfczCUO5HPb0ZB5Z/fWJM26KQ70Klg2I4
Txf9kBSHEYZT3yHI1wY1ghN2u5vj/jOIfVhmEGzchgffK8Di7gBKZq1WbyUs5g5L5x06n5gVduU7
BYV0V7a6celXfew50ycY2a6pw341LJBtaEbxdqvpIOpriRpZ7zZGtRP2KeFuPMh6djuwTJPklSDr
MvLCLn0E/+bpQ1e4JZ9soxvNuULNmsxbW7lqCFZ3zkXuqmL80LaA1GQ8XJT8uK7Wh89z7z9DcT7j
bH1hxuO9n1cEdQlx260DP7OydqXAI7hVdAVr8vahgFi1CfFRcVUFEkGr6/c96ewNus2o09n5llfh
dDPEDeIBkULIjZduGKbJrs3InZfFIr1hlTssmrsd9MF9gKRRVY1Xvm5+yBy4fkaCD1WGTmCBJO5m
yrW7yirf8/TFSGh3SN/CPtik1FrH3xWDwXo0iRBDmoNTrFX7scbyR53y3huz4F3EYwqu4rPAaoEA
ylh5uJYQWwQFB5wMG+A+RL6bJGgfg3BCIfkyCcSD6JiW4SB7qcpPTuoD/8cHGYkobM381HYFSUnd
z2Y0UJLAU/Kk8kI13ZtOK+/T0ut7Wzt1qINWyokkncuTpu8RBJ5c20GvairJwJF/0SZI2yhW2NvA
vEWyRWyikmdy8HGZBhv4/9k7s924mazLPhELnIdbDjmnZsmybghbtjjPDAbJp+/F9FflLqCBxn//
3xBSKiWllGTwxDl7r60fZ+uBXJW7bi76sHM492QhXHq0xbEYvyHewFLhBGrMcjeOxQcbhCZYpsH3
Rs/bNSC9fctuN3Ob0SO4yLOISvrYqyhD9GV4KOADLLmZI7gn271mfrsui3nOGkQ2XHihSBw1kB1q
WzPDP7bumbR6gcC1EgjH3C9T/LbaSxOYs/eGt3GNzBIHWclYZFziH72wzhPOWrAqFf2twv5d9aUS
QnfKAq6U+hCzE/CTVn+uZ6JTsQf3+IfOup3C/+9AkYyzRwZ12hVMLTJMF/aWHylI2OsZMDguD/Wt
6h4WR2nZwjff6ahVCLypiISd7RTLfp1RIdukfNXrbDJEqOkD8w474OJ9bOoXwkZGduvDSy2YRAiD
yZNnoMhxGxlNi1X4nUai4ODWrr+So2LU+X3/xBhqvkORsHPyeTw1XBtOEcsdC8kYjtOPScBciM05
zOyYSTcMajZ4Fie0euqKsY7ILznJIlsOmUDZPOTZW1yRLrHmyp0jzJ/mhGmJ0ehJddPtzCDMXAdr
uC7MGjZ54TZMB2Zxibf/dEtGe4N7CHEEKx9ptlo7yqjeaFyGm/1qtQz8hUmhMGT4fUbVbMK+aXuU
6J4S6FO7F3n94tIgEqzHJ6jGu3TQ5LXON6CGpYvIhNYkUtWOEqPVSV1uUMBMr9gh+nAcxwfP6Ho/
mRDbjnp7b9n6G6HU5ybezzZTI9sgfw/8zRAK1a+64lkU2oUn8bYZj0xJymCtkgtIt5+t5Fepubur
1WIJHMs5oUvoLpqePplziRAgHwGOpr+K+c2WOFb1+auUykJ6uULcZKIdByBcgWEWDlIogHSVPfTB
/GUsLCBqB0eFMf+r66XEDqvpXTwRUpi6CuHYzrQA4c09X9RKhj+qjo8dJbTaN9CW1zqyVRNH7BSU
jgtjSzGOmH/JCSsu2GhkQHRNHpACMYRmZ6jHzpl3a2MaB9a4qNKY+tt1jh1++hTO5jvVCj9z+cel
ULdzofRUPuLcpbZNn9c+d+2hLpeMybcaJsMR85l2Hr21pp4H3ZfPfqsXSuA1rQFVqg1084OAAeN+
0Lalk5HU3p7nENHkZ431JrHTgP94HK6J+8KOrWVbt2+GFkuSyajKq55ms2Y4WrfXxFCfdFmRz6rW
z5YQv5JhwqvUqn7rpO9ljs+M3A8deFwXqZkuDnDsorWbWZrTPD0jJGPaelqIGGDMrr2jlvB8FkM7
yov2wn2Qcst2+Xe3eSAaPAYIoP3WTGHZI+3fdx3qelJSaCBILH7qxzQuH4o17RIDjBZ5MU+V52Z4
aas4rK3kIPA1h6ret6x54IpFlq+ROun3ud0/lAk3Y9BkRwH84NrmRLtnv3pXv+ulbn8zagxx2alV
qLfngl73mv9GjdIE49RTHOFwiVxr5Rxl6qQ4W8xaafqUaIov3ThFIKQJZEUaFx9wegJmqUweNV02
QR7rd0rLz2jGnk533NgAYG2Mw3kcjeRG7GrJCE3gKc9Gkeydfo1ksjBPStVdnZTfUrEm+7pfC1+w
/9HpV7yOICN1IMdcXlQHmiB6U9LumEcI8EX6gxCnFzWB51XH8ksftYvjTRq+v+nLTl5pxxc7OSxf
spoNdFYd8jml3QrL2Yik5jCRJV7gaoe5pnuHBJO0MjBBHac18oSa7F3lWnnyp7cMxZXOEUoywzxp
83AdiqwjnzQ5JnSFGUbXP6xmgBcwrhZxlUc7jde944nfLdNOYkmjVM0+UZT3fmfaNG28DPqNFMe0
HH/1VeztSIY+u5iwMkBUoWZzU2gd79NWqrDJBQ4772phADTRLbheOQLqTB5dhr+NHh+k5r6aw+T5
E5tk33CWl554JEwYrxrOeyDcyMcctSB9fbiwSmdBN9K66/Oo1Js3ZNk/0kZeMPb6S8MMfSHpscWw
d4decfCLUUsPk27q+x4WQKZoj/1YKA9qbsUP7dqVD4C1TMVDRnN7SM7TsZ8B1/15THOSFiKerI5/
vyvRSR+o+hkIy/aTbl+YVuPHuDpz2I1TaKTr89A9M1KXD1KT+9HpEd7XEmE0McPAJfOcF5K8Ki2q
Uj+mis074UTIx0mzyM4WTkWiNsq7SZuTx3E7LGX82APoqqvm7CSSDIftQDtyhQW6Uok2zj+P1fbS
YQJNueT/85jYtI26men7zkW04FrxPX6Y+F5wMrZO98BFobPkj9B2K11/WLcDrdn24C4AJG6fwjsw
HvLeye4lYu7bQ38fH2zzW0b5e7o95Cqd/lCiCgwrOTTR3+caeqwfh4T0q9tT/q8v4KVCuP7nF98e
3jLR/Gxp6uPtF98eI/8cEsxo4P3o2/D20O2LGZrVs2Uvz3++s2qzO8fBgZqk+SO9wsYplodR07JH
2c3IH7r4KDXjqi55eSHLHNXIdnBXrqtmtJkx/+excplqaJb49gpVQasMztq4GIo4FVZhPWTb4fZk
kdmMc+IC/SK6NeJcUt7UMoGkaLUu2Ontc8DA3a5vSjNob5+nraVTGc0P+eDerx5rCN5tybUjzAfP
K5R7C/XG9onB9ubPga3Vd5Gn62kxS35iuakh5xqrwd/nzehkDuWqdn9+kKM29jmpsoeqrcRdCw3l
zxm1thnJIOnoe2UF1Yfq69FU3ORRzzGuxsl8vj3tdsCEofuxW7eH26e352puPYZWJ1X8TXzX7TF9
0ctQaYor4PsZpGPiPRAi7T0kBS/YMMRHEvfew+1x3amme8KE/Dh3Vf6O7WmxWI6to6fwHvlOdoEP
aqYBk105/5olGw9K4tkoBBvnAaMXyWmpu4Yb9erh9gVtzIcjGRvwALfn3b6ACc+866DwGXkxKhT+
6bgbKsMIpmyhcpss/Az/fm7adY7vIdzel3pHDuOSJyFhHekjkkQ3nM0FhqUTk0rnYH/eAdcWwdB1
2aPYDuY4jEd6SrWfzrP6R3P1vyqC/6+KwEJ89p+Qvv+HiqD4UQ8/hv+WEWzf84+MwPX+ZZuWiV6V
AFOdhjZj/H9kBJ75L7Rrnm3r6IIs7I8oDP4tI7D/ZalbbICGpNHyjO27/i0jMP7FvJ9nuzy8Tf//
RzoCnayx/9YRaBo/TsVnB77GskyAtf+tI+i4T5qtLjZ0lOvS4TG9MKmGc5pZb6XpZEehZ/SgbJPx
xs4ZAhtrx9H2emi6CIgE7f9DwqLnbrADr0zJf3Z7dtcQTjRuLR5LXFPJ7GisYo50g4iHNCsBhl6F
uqAa06spJDSKLG7hfIN5Me89QlxS1Eswtd3TiHh4sZz1GqYQ6HZ4g1y/1BZrh8C9AB2BAKjQfqLx
gmQ8XNQ6A3dSqbM/OmxOKs2Ak9w4X8Vk2M8DoSVSN0MIEOl9acWHchip/QR7amRezIhmON/ccXze
lhmcKAYHZ0kfzNrTj5sArKg+jn2bvlK/017r3AUTBK2uCcYQDNT1Ic9yLSxIpQ+Hx9SW4wVm3uqr
eDD5bxTeoQGcmBX5MWvy7GEFiZyBWggaPZ/vreYeuUizw82fR55aaVThNhu0Kp6DRDS/a8v5HTtG
uUd/9+4tOl4KWRN5tJ6XdQXa1tQqQWRT7N9pE/axRlCXx5AVe4qrCdy8Dn7DyZc3WenPFSVkWFfp
Nw9GR4TIySRbTAHdYnDbXeUXcsP7sY8fypwqv1MLmqQTq3w24QCgj38oRAYEUW6wX9W7dzxzCFbK
bCl00p9N7VvcFFk01mofxEW8i5NsRzOh28WU3lUHa8b0JjTj0rpamrsj/Xyfe+5paoxu19Jg9Ocy
hy/cz8leK2jxqXUHXXbBBppY3ktr1Zbf9YTXZVtRb7f5YZX1R6MWT81APu7QfvSuQJlKrvJdrNCH
HkZ1DbmtZcfFG+70pDsxnCFnx04ZfKj1R6ccvA5Gw5DvnXoN9aT+zDHT4AR5Gke/ZgE+YF1BlmLN
H6nbqDiRNeyGBLBUqkYJkhwXu9UOo+2+qygsd2WPCgzs7C+ly17pT8cegQqly8S+hDtnaM4PcwbD
4VKU2oJ3t7OaH85EuymRRU1TU2GGQNzxAcfjtWro+DNsjc+0VYqW+zrMVPry4OR9dCLf1Tb7vep9
FeLHIF6gNXeSfsVI37IsW7yMpH7ki5LzcpMfk55YxyJ+UHKk9161vOeGftArew/kOZSdlTEzS7wn
7ogHQ/ltkSjwNMzW55SV8O/r5JDXw684pe+KTD3lH6o/DtJ9LpHtRW8NQT27mlftC1i9mKhlMAv7
oS9A3jSBNnhZqDjAgboiP08EE3IjJLo6ZryCY9ffBo28k2PQ6cYHLQXMULRtg8azd1qLP04r6C1Y
m9wYGrWsnxpbTsTET/aehshbih2ktlGMzlzQqV6+tar5vSmdAF85qtPE91rAKBuaRV75m6A+XLXM
fcq54pB+Xkipv4t7h6LUwkdQe1rmzxM71hJTmw7oS0H9PJVMQhSPrrIMlk7kh9nshD8PGlYdpsip
Wn3qE1UEJOiHDn1SRPjVS6JgHE10eU08pApVTVB71d30yTgZZS2/FGMFJVUyHBHwWlakNEqfn1zF
/BgI1Lsz+/4Yf+/smVp9Tu2TmWOAHDNxyOal8LXR+qIFh1monONz8uS2MVKiuFOeTf3k6M6vsqbn
UeW5GWVVyaVDtHUDljhSk46gbRXbVlwykyS3bPaS92LTXHEP4DQ3XZwptIYDKp7vsl6e5tlgpl7m
8gjokG5+bFxzV6n5a/ohNDhBjQk2gz5aTMYZ/OnUnweHPa1frdtofNJy1rIMpEY2f0jCV3BY9FRH
zk8zu/ZW/4t2RAKwoPBXB55yM5TEXuGF2vOuzd5a7iqR3xsFyctLgQnXToae8UOuQDlPfG1QvWNe
9yfoyOwXC9Lk+s2VPOLnB9UdHwqYVH4JMgjjXCIbPDcu/FK7IRmTGG+vIFyxK52J1v4EosJzzwLs
BtRzhd2wMu3YgAdg56dWuS7qQp2HpCrI2PUlrWafnArZwGIP5X62ODOaGTjGcE3dRCduK21Dt+yz
3YxrdT8uS4Ra0eSETvEapcDCSpkmu7Gr3mK04NzM5mBMhywyYslkYrJtKGO5HjYZvyHty51e6cqP
WSt1Mn+Z9tmMFwkpJE1obr8zJXIvnhzvZoaF0TzM7wqTzOMs3pWxHoLSJU6tqWlMqfUaMHNxGXMU
NnbT+z5JzDOLAYtyTT2a6RJTXQ/IyWbFQ6XbzwXGLmJSIWuAujesN7dJ3jpbcaJu6uG1occOwSQa
fh437S5bXKK1xV2Je3YvyyIJpa2A40wIi87ka97069vqHgZsXqEwqPz1IpoMiaUvF4hv+P+MdGI4
Z9juidk35+6+nsicsbxTYgwdfWTnajcKd0Q7O8UuEOSaQ9FmB5nJDNCJ9zbZ6Su0FAZvhp/Z3l41
DbZ07XShQ81LFQnv7IqnAxsxTGiWXTCB5Z6MAn4rvVTuQMD0ujca0+jcYy8O25UntqviMLVhZhXr
WFeXZ+Br9zYeDl9hIUHFmymHbBtOQ1kgxGv0yyJeHpfK/mBCDbZulsc107wzpqxwbpBM9ExU4p4L
uaGxr7Uivca5fcmWarwM1hSMKrDvOoaulnU/FuzvuX6uY0dL6G99eUbLmb/sUKQMr2nXn4jUYM0l
QH4mdxhvMPMtAUZFB0hyRfIO3wbe6Wxc49U4YJi3sXMYgQubLcyEd4CR/dsbv1W5ZQY9SNBAlfir
RrC/c1kxk5dxpDjLg3UvFk68gsgFWy1omUtu0HRKfYfFLMz7FjM3xJdCFNle3/L7yKNkbTF/9lyI
IYkZ7xM4uGApSWQQpR2u7446fiyNWV3U2H1oqN7OZbVg+JrN5Ixm4EMjiHDX6Q4VkCxeckXxAme7
awMp746uqnqnnH+gA9svcpIhDo1qeF8VQ92nZnt1QC/zzBe2V+lOrX7rXYGgfLH2xPYcY1n+MJkc
hEPLnbQuEA0pDovVkA35gQgWWKLeIybuObBKKsHMXL4tGS46Z6AtUtOpofU7kLGmog/iCkOiMOrH
vKftGwstDmLc+6GeakngdfNxRdwf5SO6fLOJj66zZkEDzj9YPdYuqkDhT+5xNnjXi0XhFIXU4E+k
0HtTJi4teaUhwD1AkGmhhyRJHITneUFltFvmdfqjhKKAnLTf4cG84740R05jLGHi2CNnJCdoWcff
dGZ1q3iZ5skL4kGqV/yCcZo7u6nOm5AElXfL6dqotgnSdIf5T81VkHq/oMY4uvnAWRufBgXUSIsd
yiph5JIU2xpOfpS42MgNJYllJegv6jHdoVVm7GsZWQgE0gzjNmIDe+/JKeEOtvCSOvVpLdvDGPdP
aUbuqrVqro9gLOx4E3r2sACXvw1iXI5aTvpkXsdlpBo2pYR0QmXqcPcJbzqUI/5TEpJCmzczqGbb
g/mQlEfbVKNifS+pXfZwtsdQn/vp6qzOh1Z1PwVu0bCvk5/ZKiJ9igdfy916P28T1Lycz4sgv2Bh
yxFU+vSlDeSsAQ9uIjCA9LclNlNMmlvZZlJuUmoykPk+NdK4k1/SaH8sqb3rGuNKSiEz1pJ2VyqM
944BkShGMzTz8dSCcGBxc3eUiCBuGsQB2I8AuewG2TpHXZOYWITATpuuTw7NzLCs+nxH/OvJGuaX
AiZ6OLcMaazRZOozuwa7DrrdvYqM1naKp6FhebeU/Hl1JgsHGqBNb6QEB0f/I1PVe9rGlJtQcAsI
NFmJp2i20enWR+fXliBoqUKjEV1zneDMdyUd2JKA2+rXmnqKb01IGkBDndm5qi+LPKKa2MwU/S5r
hk9qpQ8qvXpG79I0pohAD4akrDpRv4ghIg8RWk1Cr1tPYn8kuzdImaaBP+miaYt44LSOK3qsKtuW
EK3FJVnUDUhrXwXt70DK+HO1ZbNDGeQLpzaiOq/sYBh25egqtGeZyIDATCdn52oGYr00pfgqx3vT
RH+zTi5LHIReEsXPBRfgsTf0e/AKKGPy8RsACiQFU/5RDZLpktIyl0TTUXVE+VpWjQFXENrFjfFR
LPlVST1xnB2GfomLyEbAMzD69dC3xheAreepYym1tSvcFbaIGHoIifGislDvk2GnZs6I4Wi41PaG
H+wN0k8BmU1Lf4mz+KgUarZ3O+MtAWPod0I2pNiQ/sY9dGUX5jvT2dbvp4RaIlFRNdezHSS9ysSV
Nn5iKZ+kJagjpWw9TGaEiILeIyfyzozjsFeGfZEpP3OpQVuyGJPGGIl9y6AmYbPDwA5CwU5Xk5MZ
jWzmxwWwCL57xijAnylquZ9rqeanFGJBgX4LQ0vld3WBxxd2RcDt9Mt1nbt0cHY4wrx9U7RzQDjV
98zUv2lqPD7T4X5SawzNuIgx4RGfk7w6Ne9ckTHtTNiy1wt7k+7JJJck8NYJJagd22HSLr6utj+0
AnWYnRXezh6osvK1DnNTgHxuihfPmS7ouvpDI8wXxQOo1/YL+UC+KdSXPDf8Ycav1glEFKnGjElk
hV9V5HB5bve2LMamXh/bKMmsn8pgvQKO423X3z2rysM077nvUUYZGpwTrY6kzLNQo5u5I18pnEr7
VBQIJMSAJza1zB2EOqDgzfcR2m/QZOq00+WHzNLm3LAUZKSd7vNUf3bpU5YqPBgTj7pKRlxmM+Tp
1Qd1cJ1wWnEliyKcrbGIiMrEE5B/1kn6LXc764Jf5LoquMm5X87aF7LWj0TEJ3dUd2a/dnsUmhmq
KBnplQGYSxMXjwY1kCSu4RRup8ZrRJHjouFACkILIj4miHG2ef9CFrMcWlz/+Z2jyl+i/tKl54UN
7H5fFQKcUIE8SEormnF4zbZZIweUgHBGZ1djNoUDkiMvae4cW8aPMS5Q9ID9qdANJjcaZmHhXnER
ROzeFLS1TG8tF2pfvBFnBphdUJDpD6hsTxdBYrOww6YcLyOudtZUelRDisXeVV902TlH11i/Vbjl
lSIOqpzFpYm1a4FK5jBS8di5loeTZALUJ8jQere9i7e6JInZNxllfdUsdIOju2isp+pbO3mvvcGV
Zo9vdueuO8PWP2VDIx0WaLuY3UVu9mZB1/9q09Wy9ORKZ/tlUlmism00PAmuzSp/nnGqIyumLRPk
ZfJcbpaNsVquY0draGwXyemk6gRaZu+Frg5PWkqcUF7LH6u1l0PeHklceLeNObiO3vicrenLCriF
d5QFLIOHRAQBVgI0BrjXtw9vh7z6hZSjOSrZmB86ZY3AvnHb2Q6a7e5trrn97bObQLzT6nHvmvGD
ro7BUjnqMU5rYByERO9gB91PGdgRMmmOQ2Vqx3jz8VgLXE/OJj6Upbsf6b3tUy1jJSvE4baZdPEb
7spkNoLUHiYiKDt4vPKrNpCXELfYR4mePgyO/iaGPkGONW3WPEqHibH5yIr8KWEapZb4Kcv22MFw
RGVs1XhDoTmqwu5pcUiwW1ns8spmFqYOIB7qpE/bmY+2stKwsAQrmmZF/KfrSKvwzWh6cb9drig0
SPpSnlUHHpGqygcjdq6KtKkhAbqGZGAeieyjCaRlbOlUxJ/j8hQreALRZU1qOT4pVvfJUsRQ1rCv
pludCll+2FLeQfaVYaOoAdKdO90595n5Kg232K8ZUgXULz5ToQBQQhWlHlpUVf1gzI+IQUwEeJbu
4C+u/lTCwQhHp/3O7QFB7njqcggRVQ7507UsUP+Qj20S4/Z9q3mhU7p3xWh/91r9vWUA37UtVJ4W
ccDsdb5sUN1UamDamtjnHRQnLI06Jz3Lyko6pW+HKH0y9UF4/ZVJL/qXxtHozwKHqbUWEslw5yyq
cbDK+nlVIkqyx8lSij12JoYZzvReGWngGFvWfFWh0WQSW2YQ+Dpj19cp8DV0g77brZBsywIntHFn
GvqFnG3CMiYTv5RnYF0WqQhVB/uU/p+DsZkhjO0pt8cwUw64zecaUiSOAzlXkBZd5bOtSHcDMnE/
cCrtb5/FXfU6VO7PbKJrgkt9CMHGii36oznZEH9PpurqLDJD4JZgsmDcGafxpM7YwmpP0pWRLjOd
7v3mH5A3bwI1JJ6xTSMwmDYr1faylHmV+2xl77c6SPNuL3WcFjxfjkzxhCcGEYjFR2Ouj+Rq88s2
F8Tt8Mee8PdzjTcKX0N6/HsRL/XM/+3P9awfTNrpMICS82jk3g5ta69j98q9AtvGNNvODvXpNRn0
fA2yrZnDbrM7ju6328VoOHS0EL0fwAP/s0RoCbG0f3769ruB+tMgTdwK2Qi/pFTqan/7iy1HwAy8
/R9un9epBzxdX54sQ/z0JoRoKe0TOfDuWgIOVNplFffaWZ7m1aScYj8G2ptXxGYskSfTG48SWPBe
aSZe5PZKb6vI7VNIJWtAvmQS9NsbdXvpvVG+d9ytuMXgL/PQ+gp7MiGbmOOhjpvIdVh+U8gH7MzF
I9JhczdbOd7BuaoS7Febt0LxvHrX1d7TP0YFEz9cM+2pwVgTKs9rD+CRaUthPViqWdkbaHxkgHf6
rBJKcNZ6wY5sTmXk9YU8qQnIlbF37LBaF3R8KQ4kZPb8njXp2cuUq8bCUYwnB9bOyVJIYlcGHWIT
btKA5uLSHrYK47b+Fqk+nrx6IHfz9ha2tPw7j2q0SPGh5xxuH90OtzOOAKGvVZ2R/NabtVBHrBu7
ann4c6ncrpftoG/2Lep0J1gG9Ami3Qxp+eYy8vhmpLqDE7ZZLjjzDSSzxNZiyzE2glyEPPJI+lvK
DsP6XSVCP1WldefSKdhBQZxOt4Ph9E1kjVzyDsnqJ6PtXM55Y3aCHEYJt94hod/NarM5UgdKdTZX
m7w+3hdznp1nbmyhNrLruV2Mt0O7nc+3j1IwC4eRaEWl38yaloe5K+mwYt0O63ZqfMIi4C6riQYA
XzsbJ2G/qjU0v9v7oJc4L/68I3RzXF35VCaLraCd/US3ulzY6q2XgWEp7sgcHoe6vs46gl0rq+4X
xWUivx26LN0JRV92w5C+qRZbuhlo3J+vab2yt3LbPTpzY13KWJ/8VcFy2bJhquhIXGyXTleZ2fvb
E5CQDYzY8RhtX9MqeRns+EuaI2tGpyBEkcsebh+JxDKZTB/Q57Q3uNAQIdbV3YTuayq94TDQDdUm
Yld92MjptUOF7lsz7gZZbH9V04Z0r57pLdDB3YIr9O1Fqz0zLqRJU1BRaFzTmW2pMvGpYq5IcQS3
R0NcRsc8T0N9KEBOghimfYGiFwrgVyO09GID3STTi7pjTZfimPX5gQg/dZeP7J6lXMwFf4auQQ/p
9OvUCyckAzzzzaK8pEW3HkQHn1ufyt3IFgt5pfK9Sxx2UzldzqY6u3GNBk4gtAnb2XpUvYGkibn6
aBe6PZZavotulZHVcjIQ8v2Z9RVhE4h44SLkewG7JFAvmdsiXrezi4aJ5SwYsfs6qdmhrQ0525M0
Ya6Jcz7A5l2d/x4cIi8QNK4agqcLcLaNm+o90riFVgHusTxXGgmhYh2pQTBRi4xb3YaMshYdku2g
6JRCfGQCEVE03T6oalmRS+OWfw4oSWkCIapG1Pp7XpwsTC0wIh6K7mZJ9BOYOA3UBB912+H20d8v
pEOrn+YYu1nBxDS4fUElFRVom4WU6T8/4PZTbk82textoL++61TFPk2mbp902FJIw7cPPUdTDouZ
hqViyROO3tujfw+9bJw/31T3eKgaYudwLBiUaLNzqsdRxTa43Unok5+SGFU7mXMIwiqigAkIK6kI
F6javuxQhE/9+JPmymZ50GDWyb0n4xQ0N1eM1xoRtwLeF5bHxFBOKjfOY8uqKheWzUpBsg+Hyg6c
pJBnbcFdmUtilxGdBVosjyZstWBUimZnsQr4hqV9WqnK5T18y8byN92VoLHHd6PpuLzQ7YlmeMkI
AaRN632ThRsHCIrABRsH2q2kocTpr7IlhGh2yjQwZMvorY/0obJvPcyTUZQfKFdzchusgk7aBGc7
VPTyc1a7LjL4l5X98Ok5zLzdkYQM4yX33s2FxnhmYSIczeWVW7buO96IzlXS6Wr6Z4cIOx/uK52T
kX125aB5RLKYZi8ovbGij64VsD2K5qb6Vg45We7gi2pDcJNlxbMArQxDy3/Bot1W5w/uABqrxHrS
FenLVH3gZ3BZ1+6NRWkCV63uUdVjeqhioiq3i72JVLNE1Va3R62e6Q51FAtrGmi5Q8yrU7d37sY9
6m2u+i1JUC+JMqEu2Kp+w2i/kEUz/HIOdpc/GAvpuLrDrXQtx5/cGeTO1e9LZT4xx38ApLFHX/ve
LczYvPJlZHDKicUVY/u9rF96hxjkOEPnvjacAayUe88j+pWtA3qZOL8H7Xk/0V2s557/EdTxoW3o
GOPQ6CN1MM8OiyJ4Jkvf8PLtcgdjkcH+yzBmfTgZSMhYALmC4wh94RSAB6B5u6pXWGzfR3K186yL
mq46zqCathwEwgl8p0p3Td3dlQ3THOVB0Vto14y8vfKxi8NRYDUb4/rO1jxfA/CTzt6vyanvujhn
pDBlPxBuRLOIRGtM3NFIs3aLoBiMCCo4JhLERIrXBwqmOvimZIKEdCMwR017jZZfkysoRtvIMvUL
jUCsBK56lTEmA0n5aagRU4gL7XMTpXj5RWTgAcb1a2z1n2QIXl2w/oVMzoOevPU26C77EjvWL4J5
Crh+Pv2/5xlKHZub4tjNXn5eFHsOLRuD7IrLAvo5h9tHtwPASP28uKylVZp/tCsmj8WhZCvMNd0h
QvimW3GD2w223eylKZP1FFoESwAzh45rXKh7d8C40x28jQ5wsx1CdRxOpMTgcrx9PgzOGmYNVbfU
R88vZhwAOR1GIc0tgpaVVyaF8T2l9vDLcWGlpFYztn0mvQrezJFu6anfDnqKhjZtl5yrc+hJFXDu
hJKHmaF3JzIQoQd47GMzG3XyjVxxO4DVehxIqEJASevYR0rXACcy2jUY5p8kaeRBWbGJcbYdxzSh
Q4ydZZ+25I0tHvlNNwf17YvzPZYUxPbb7kXbDrDpqdAqdRqDilYzoukc6QlOkjznWsFZRio3Wau+
U3MNF1oPjstWeeMZ0PmoHIKpXol7qwovmFJLYh9YCWkgDK5momvLU7IdKrY8J/XD2OrtcVWe3Zq/
pFa2W97tSZsa9pDadYCPrT8NqdOd2KwNwAm2D0kSAU/TR1qBphaa1jf95gKvsg1cYG1/8fynemQY
ZApUGUrpGOI8g1b0dVHRit8qVGMAizyZDXbrv5/XmnVUZTLuvVEy7f376/PthTDYY9LN2rKRSKoC
jJHdge35gyjZHrt9dDsoOvGDXPrUR958olRxDrMDD7FcvxvmMLJzrd+sSUOqaguNFhxNJmwLDOka
A66rEIDSM1rC0zYspPy14ZOdaAWK0/9h70yWG1eyLfsrZTXHMwCOdlAT9o1IqleEJjApIi763tF+
/VsOZWbcvFn2rtW8JjCRBCkQRON+zt5rhy7RqVNs0wQiIPC0LMKZEzbUxn1BbRhUBws7UqlRWnKQ
yzdsAcqgmB4mKgGJiVFLo4xlJPEursRLpnFZ3I4Z5kjDLZtN1ehcp7sem6QaazP3YroRO+G2JfOT
Q0M9mRFkdRqk/7RI0P6/WO9vxHo2bN3/Say3/sjiP8qmiP+N+vP1rn9Sf0D70GQzXNt3LIEeDn7P
P6k/pvVfFjh66M0OBFXMU/+S61kmmjyPBGsQyS4kQl38luuZ/wXyFRgQRCCYyh5c4P8H7I/576RD
W2ezUPDBVnOFLtDqKyjQn5I8MfWWeGW78VoMwt8apc6lixDvXq/GfVjhoSmtsTh2Vuxt6hjNKNEQ
DXoRHJ1x0D31AaCoXM9+QE4gLM+PGFoU19jBdRrRzjeLW6772imwpvdY88AANll/pI17aP3qZfC8
8VYk03jzpefs/vRD/INv9L8K/JhlXMj2//xvW6kMf4coL1+MiFIGb8CW4GM6SqX4py9mFVOV+lHX
X0PG6PvBRzcirR+z1RCjKsPiDo5qtDGQg2BpoJ7eda131wyjca0i65ckaOfsj/2tdKrxYhoK9dVp
kqFI71wasn30oenu3Tiy1r5FgxspO0koXpBdAi/4iYswPugj2iK3M57dvGwAW7Y9qfdVf8Z0KPcO
UQsYRIdz44Cunyy51Yp6OIZ0UM+iG5JzKttuPboId6eJvBPK38FZRAPOcGLsWpWZQzWOMr1rRWdi
7wsNOiP5ME9kDohDYU3EVwOM+Zt96nCs/sc+dVyHWGqyVKlp/QU5bMVu5Dk+QejhDFy076J45/d0
5ULphs8E4a7tap5OS6Adbsp4X1TJuyyHn54VtqTO1Oa5hbZMOBJlYDIRDrKUHX1inIV1sm/Gxn7i
7p8+QnXC7OmYLz5tlFUT2OQsyZ5ymYMluOqLczjq29CCBrkaqHsD1h2eaVrD8nMYkTBwZcCHeGef
RYwrXTMvr9YI5q5GjLLhpDOYJnrZDZUGHeVeJpsaM8RqMgfjWbjsS3++9yInf53wGvawqOiYV9El
Ncrb1Hcnt8JSE0+zRB5mP6axNx+SSOavJt5Hu6vvBN265W75e9H7MYzCKYn/jv36nycvyTO6y1Hu
cA6Lv7JfXTr8SPSy9kpgB06h8uyRmsiuQ8/URF2AjMaMkcjZzmUEbrtPYYQ4AQg9MzpLHDsotuxr
Jy3mu/j9RKRxf90weNdf/+dzUYHD/nwqutB1Dc8VpJnraqEOqz+dirY+hlYFZ/Kqm1p7SlL7QpKd
vbUjVDbdRNbi//zvECz/5//zdaC3FuHbTJX+cupTzp7muonK64Z0oOimGb9qmVJU0Ex7azSGdZ1k
yrhHzP5TzQm1wju3cfyuPPu6XIWdpT+6j1jywlcp9JyBh+By5n5iZWHIGGuvJXURIsmDal8GjJ8g
57qXcs4Z9JmYllo9cP6Gortcq/59B3KumbZpCctx1N3k33eg64o4Collu9qWeGdeGZ1d6H+r0TMa
LldhvQ6dFHWxa/fbFnXZneBKdG5m2KmJUz/GsRluej3C5MWbxMTVsK2M+2WRWv4vGjbuUcScgpMx
E46g400e50Ku26jZmfQ273qDb4eeddgNHcLmoB5OUAXyNRND44RIxjjpcW3tiNvLrqCIa6w/ifvm
Q7khB+c0GQEdq6RzmehkXrfJJexh4nAYALc7IPEeFs50pGOSrQ3p6wR7QKMnmBK0FtGkssUJqTU0
kwIDtXUXx8adhxUUzkQ6o/TM2nNQFgNSJln8DQbY/s8DibBkbo/UIJDUu5Y6//504OpOx9DZDpDr
eWsJIhIFuj08eHbzbSBZ6hz1DNoGcrKQ50w/U8NLfgmAY7hNho86dQ26NpZzizTCMNNBI+DbdINH
JLQjSW+s27frUWjTz65Lr/iejxSPkvek9KZVjkL5BvFiuq8zpHONnXElQpb6YRkBfo7qEUYsVrum
RaLSzy7z0Ok+qSgEzukMrNvytWNYGE+DqcTYZk2Fevb69VzrxYG0pXpXWKN1iIlZ0rRiOIzEmGwt
p8iuCDtXfdB879OxulHWaF4t96Ex2/HNa2150Y3t35yp1IT+eq4K2jPCdZAZwWMHQPjvu5jqR6w3
6MMuGCexvxmZcWZ2Z5z1loLIKoyNfTY73mF5YVmMXhBogAdYpyFmqN79fo8R0L4BePmnp/60iu0S
S0WuPW/8/Wl9myfrnhSKzdfnLi8HaMZxsP5ec3Y0bQ0uwFLVKkG3ma3UhiY/UrjZ/emNywtf/3LZ
QKwDwQ6h5uvXcwic2ILf/3zyU36MwO30YxtRoP6/faffa//jc42feehh9Fm24V+b+KeNVS98bdOy
ztc/7ar8hp3AaHqKPoo1W6rVlhUCACba155fXlkW07L7lz8tTtm0vkbc4/eU3+Yt5fg7TQTnWPky
bWbbuDR75deEZSy2CF2CnURwtB4Yx7729vwHlZx0N8mXSRv+6Eu6vl0q7hJr/kMfJUKHKX6WmEUz
5RqN0vGzyhHJJh28iYE6EPZVCrB69RJ07jVpTWz7rROCminezJjhKtiQC3xDeAFGuEdbf+aGj4tV
+VmTQtvizUM9obyu1eJ6rRkmpBhhTeWIncaHQTlkQ4ACMV1MOTgdZbo4Xs8y0OCoUz33cNiaQVOu
PJ0Qx4LLaKd8uLHnlmsdZ65y6NIUF9s8PqEoXbfKw8uM7OrEP2usvb3y+MZCO/Kz4eHH/gsI74Yq
bNqmCSxaXRbVOnfktHE7bZ8v/mHlJDaxFEfKWxw6/Y7T992CK5jDS7YnVDwx2iN78SUrh3KCVZnM
GdyVHu7l3PHWlfIzp8rYrBzOrfI6wzn/Ni/uZ3FKhXsNEX+cNannK+LEsRT7YNkVVKVozDsyj6En
lum3NNBXkfJZG9n4M7GrJ9Nquk3pmI9J2Fz8GnA1/czHWbm1K2zbtfJv08PRiuAZr0Kwwea6LjF6
Fxi+STveNMoBjtsYpTg9yJuw3mE7rZH7CmTNJCdEYiTjCVO85hR72gLGuUR7bBqINfCcN9VBw4Le
KC86d+xzqtzpWN3xqWNYt5VzvcfCPifjj7jOHnO30C4AV7eTcrtX2N5DQ9OPk1u3G23kAINAMKwD
eZd3JUEkvX0cI2yxEOTiJpQHIyHJqo3gstjT3gEicezonHNVL9jTiMJpKyQm4gmS7eYuYXSTcylO
3RdDOflnvB8rxGF5NlKeM9tu684YeT2hjzQkzWOjkAC5ggPMUAJcaAHZ+GrZyU+nBDWCxJCiXfJY
UGm6g9t6wpNC6wDExa6GQZDAIhBudEfpHQhL/Ci5zxMHaNwV0At6KusKZhBbRFUYZHmDNjwEGi79
zCZlKqpvQ4VdM+pQIrf9fbNAEpjpzVATIoVP6EoHkEJTXTWFVsBe1K9ihVtw4S70CsDgQ2LoITII
yAw6TQngPcAaOoVtkArgMI34aqTFpTWZs58zYb80GQA+jHI9KwBEpVAQNUyILocVZg36XUj5pGrA
RujwI2wFkgCFi4AoIhQv9cLTgEK5SNzPXgtvXLAyuiXp60QAPDO7CpqmKU4T4aNbtIEnvC5gLBTQ
gurIAzLZkVMLD1jwkTua3AgGG7sQvSSzdbr0E6ogJ5yu/bObZDcxYGrggog0swjW80xtrfU62kVj
cu1ay4QSBYAjgcRRo87eGbMBzp0S5ehyKo+4SWfGl7h5yxcGW7sk8V8GJ0yICSzvDL3Nj9Ksv3MM
0SJHrnUQ1FEpyiHArgf6vHNtf9c89h/5Ium2qlJTIbjQeKC/X43pHejzZovxx1ghRyO0zVespKI4
KJXX2tRqFPS+92toa7z+dlsAfHLPTIc+wZSuS7WnY9sBfeLBbY/hCUxO+EYk7J6pGJI6BUyxZmJ0
ksuIXn3dK6TKBFslUZAVXeFWSH9PKKXbmzkBxZLR3u0VnKXFTgQQ/AhkIuYHAODiKJRLpaAugcK7
zHBeRgV86SC/pH0/gArBFAASJpNvERIeDPEejQIVya7wMT4cmQkX+IKVCQDMJJVCzSjoTOQ8yNn0
tkLhaCRcmkYBanxINZOeTRhLYG5bFOJdhbPpb4SRmue8WtMtsZ9ixPEh10O8PDQILIXEwe30hByY
EajC5TAvOgQKoGPY7yiC70wF1kkL8WyDAXMDfuEZ9o63QHgUjgf+1JOpAD2jpL1gKmhPLz44wfp9
1sUvKRfO9aQAPymkn4hR9azQP9UABAiwwz5XjCCFB5oUKKhRyKBGsYNS/RHy0Py9oCdNARndpZ8Y
SFWcbw3kIbAE2woSUaeQRC5solpBijqFKyKDigaaQhhZsIxGBTUiOGaihALoSId4NCj0USfEk6Fg
SLHCIlUKkDRBSuoUMgkdXb0BsO7u4PKQzQtYicLEPWiCpwTiUgl5SYfA1BXpL6NrIwRW48Ge53xt
QGsCx4zkSgGcYguBFvnDNibI7lIjpNpYCvgUgj2VdvHmKBTUzEG+6qFDOVCi2siuj5Gi+jU7LjDU
P60fSN8OBCcY30xb67ExWsO5D33tinxaXy9rLIvlYTqryHgnGs8BulwQZrxNvd9gx/zw8Dziq5y1
R0k/4ADyz92HaUhUldT/WD6jHaYLopHura6taGflyGAHdKX077NiPavPKLyHHuXvp5Ok8aa0jeg6
yrK9yzqBzMtvtO99TpNAbbY759gYCt97MLWxxB2R5fsOQO45iQodW1L2Qb+r+WkSOuuAIf+mWWg/
kRWUZNH4w0XTo3FDRkr+DmZtt6zKrs9guYSUR6J+YvY2oHqb5+ahsTh0vz6tp6XYZj9Ml1A7zEj6
DUY8/OcI2xGYOPESVP43W/1fRPSXnoiEb0RgtdtRD6O7oZP2JUy5ZVQWiK85zOBvOPXP0aXLM3V1
98SQ5zwya95OAUb8vjeMB70LLLKrWU233oRVWZ9Ti1BNEP19I2nIONmtrHeD3sSvrum9LmvaeFuT
PDLfutAbtzEhgWcgqOFVxVsi9zT8XnuHBLEpa5xcXhhD7XJE8uQ3CCTMCRWvC9HhwapNAz0638Ui
UqzRi/YTFwx2k9mLbp1b+icHJc2up1XHDN57XnaQkdX33K7qt8ymd8Z5MJzrtG6utjskJHKazUep
cirVp1YOGCzq8/ZjRU77wVH5B0UX148ZfoOv3e0z2iUbIfjQbHIuPUOzrr5w0rOmZdq29kr7NfCj
p+XTwi58RNhL2aDWvW1T2eU557i7NiKnku901ofM/H/sSI9+QzEX/aMRzC2iiKg6GIPUH4Oy77/+
8QAQreo8OEAhn2G3tJU7Y6ruYO9YyH4I0ov0vPwxWG/anJkffRDpm7pv9LsyK+XVpDr4tUKhnRth
ZZ8JqBcCmxqCmzUtuk5s4zqYRPED60/WDMZn7mA9s6yhvEzWIC59aSjIHv8ix1fGAac7SGEzT86X
wHHby9A5hFolk/vpoc9dNqXpqK5K1794IPcvuJPIVSRJC/uLyO6C/rCsxZDPXkv+17UcNUHaJSvo
fuJ9TNrjsj1O0GIpmGL9CkxX3vmtLTZkC7UfPRLDrw2KkKGUJcDCqTKSO712/U0hbe/d5cda1qAO
Qfq6l9c3Lp72OZrMZCvLSb6T0fP1rW1/yNdMOo1bxnQarJFbgYfpg+84Ar++NqLAeM0Oiu5Dz87P
ubo0qcn9dycuWZUdM0t+HtMPoJaFwjthDTS3imzxnaC73fJdAoi4K7N0DnGixcwN6vnUx+QZcjBh
pB0hjqrPkZqtwE9O+mBPDdIt7rk7x9GSb32Il0L9RoBVSSFKmvGhNbWQRiMoDhsJ+BvDA7KtWCMN
4TrGnBIPc11ZRxMrO/kUzrozXfgySOPscR4/Yi/1UcZM8RkfivmIERu9bDp+cPLo1AOc4OZFjPb1
iJKGq95AruMddUn7JTNFcNAdJjZBhBjdaM/LG007wcpEXePE/TzbwrJqd45XvCwvVqUXUUCtnOtg
e7gMUZ98fWqSzo/DoHfPSUMoGiFc1hbv9/RBXIbJtfBD0rjb4W4ldCnT6xeTAt+y+bojSVmecnEh
4XW8GVkMcFRtZt+P7+RIpU9dK8QpLsm/W54voopJpBy+V1PJ6ASl12EYbfN1Br+6bCKeJ8yG4WTc
JTIW9yTFya9PdPDmKWWH9xAnjnnuJ67Vy0di7tuYWRd980aQtIXWzHvdd9Jvemxtlo9E8TdtPGx7
Z01vggc54U3yHSZpmtf691VhSPKPauO+amNxN8tBI5uW7z5W0ZEyz/xaFjbzM4MEtwQf6/dKZ2jf
AfylzdGtHAsz91g15gmoSv7UIYn62iqEU8ghyuGmox4h8Zu+wPJCG83XNHSLl352qqP0U+a4Y5d+
IMpZtrbDZrat29iGglTCGzADasRm+fi1d9quWDdh1XItD9wriet0tNX+bozuZaAw+uQaQ3aCTzl8
/YCZdja50b97AF12QhQcMmPpvHhNzPSUL6kZmoFSk0OsCwloWw47uubWu5nsdTP6MfbcukMjRQNi
gakU3Ntl4LkrspVR4QJcODaJ807jFLGNsOtLSf479HGBr9sq3UuVQr/xXAy3dd9zV+0efQR4x8RF
KDyAOUA3ZewHXQX2+RABGfl5t0TOj5NsrEuJ6V73Kh/cTQfVc/50JtBIZmzNWzE49NVbsruRmEwb
2i/vrlfRnjGABOaDV76Unn+MURutSAwSp7H3sJgyB0Qq6l5cwaw6tDpa8TGNt9nsn7TMeqeMccgS
z37tTPJ/TbPvD50jzV3kco62doU8FUncaZZpfQ5qt/pahGgxVi71JPWjFSeEYmgTlj9HpUPtUNY2
Yx3tvTjIT7+f/+t6y8rLQigx/tfDzopIbpzPy9uWD1ien3tFvV7+/P0kl3F/DZ7JWnW4MJg7of88
pT1SCAt9Ua+1lAu8drrwWSUWDy3b9mnxCvaY+kvMDCjSJOxGT77G0TeE+D4D4jzbNA4CCFwJ1Qlw
UHVKO52xbtUz5if39WTgQaTnHbNzdRKDPShfHruIUPcPV+rTcQnCKBvIXDPZStu+I/+dzmNCevbN
tXBzLCv0Siy2BGfkKljjK0fjrFOcOojRfEqBENht1J6k/qvUNL4QvH1w/moxoXiebR+qdDiYO5zT
KIjzaRvX/be4DeFa4RAzMYa0LsYZy65vuSvu3LBp98vu4SxrITFgoitT4MQO2sdVUvcvy5ejOlqd
8HDkeqVKjuV8ktZnKvlUjZkKwOj4hfx0PruVz3oSjes25Q2oJNhXhq5D0YK6FhultlueW14tWobo
jkDf2U3pBl34OnKxIhWFu2GgECJdWS8bFiE025TK01pmSv0M+RG6krNnOPbc4sxdQbG+j/Kg35Zm
f7UwL+UqEoys4u0SouF5qHSqSbSnMuTGC1SkXwdQKk5BGgGHFi1yBnV8fH263SAtXh7nqM3XyWh3
qOrk0QiSQ0vL8DAbXbENuVTRYtFBMtK13jg2JYckzlCuzi6g5T5p171sHjqr6PZ6RCOVfIBxb7bu
naNNSL7i1AXw2mQ0RCpf283N8Bpb8c4ta+9Qhr5/YrJoSRvGvI6yBEsiaqB+pAjZx87a9kYyu5RS
plLiCyMxp60RCQflfvBjaNufiRvka69rUtpr4mr1RbVvSueWzSjszXF4XRTjizJ84d0vfzV0zijx
a0MBQRTzsUyd+VA04hVErXMJMsS/nXuvlXV0nk1woEVSeceOt17aAZ5y1vrWrqk15ulYrreJG6NR
wpa9D9zm0HYOSWzQS5HLptPeNnp/K3qju2qQk4/oU16l3cFHTkR2LlqrepynOt3EU+hcbLL5donQ
oM51kb2mCenuoJeLU4+b9hSMMLamkbHFGDA15tYAG1gj5F6Uxc3r7F1RUyDGzkdGbh0DuH0OrSG4
T8nH24osQ+2NLvGRUHdgMqWoTk1HzTaNkvhkTHQ4ErueV9lgGIfFfxFZ/gWRu7tbkiK+HCBdXWb7
VqTnRGmslgWKznu/1SHsluadpy5gUcLl7vci1YxiPZTI5XRX+xGm8QuZSHLNAIyU8LJ7dSINe+NI
s4GCiIsp+6RrnPJu/w5r3dhNo3kfKfmX29pMwb3kEAkmOtuakT/ndY+eKsL50ZtGsx9EeZcrfdnv
RemgEZgxWqy0vPwMohz8ZDkhpnK8r+0flDxq7DOsqFUffSnqF1k9JSf0Pu6rX/YjnLlKnqRMbnGR
ET1ognZdniJC/R9/9Qjn6CrYr7MyOWTjiOY1NDgNIY+1JxI2ta3ujt/ClJ441Zr73Ih1zsSw2mTA
2ikHtwqcsxzncEiVzUtTAU7KeyDDWYepn05nOx/vUjyoK90MGBwp3T6+qu5rsTxUgVZEHKlXwJTy
O5MRM6hvsixyodmboChUsSsKTqTdB5AHgPHnEJRWhh6JdTGX17LXnxefRBSwCcvCw9fz9Vfwr7/4
MAGGmF5+mkjEa0qDtfxljcGfHy4v6MQb5YlTHX7bAIRyBaTYfELLTLByIhpbFnmNvDBgxPb1cHnO
S4HqJFForTUVeBUIPKwR6uNV5LkIgYXz0oUOuPlZgFBWb02VSC0Sc7mGuz6ilMdTNmNMWyKwyePK
gALnYb6h60Zp1OPabiJ2q1B9VcSbD+Wr1c8Uaiz9IZCYH3JS3M+DgWRVTlwvQtWD1SRS1qxRjVLu
iMuCtATqhHqcf+2STkn/jMWcrY6K5ZukcPv2AdN1XTsUwut2Y5x+6J2dnO0+3NSTMRx+h4F0nJ2o
xHH4enpwT3kN9OUssm0YDePJtqzxhNAFjqs/FOTconVLkjw8ppiimCJx0c5dTjWz0AF6L4/9Dtd4
0GVHc0iKjU5VbW3lAl2jT/hOU2wzEaDeVo4W2ZkYaTM3LHZR0D0vLsPFiLJcDpa//vJc6HAg+rKm
48px0Ums0hVqg0sy56A1owYbWZkWd/QKffz6uAW0CE7NrIfj3s11SXeXyZhZWs8pgNgd0WPebXTM
Xcc094MeDAQNsuIoTMuZXwMN+VBrIJpxiHYjSJ25CXlehAfHndM7gYpH5aPtYsyb735uwi4Pmmdi
6sez1wsUtk+R7Y9kYs7+tUBjUAqtx4pFQ1BE9JYsWuJwaox2P8XhdBtqgPCOhJgTeA7gLvRd9bY1
B9o0WY8HEhkBpoVyn6dOdJ8DtEYgbuZyE+UhJeVETVcA4aJ4GR5MKrxbnPU6QsdheAApxzQKSzUS
z2lnzlpxnxMrMOEevg88XPimT+sGbO7KpfjyDQANQt5aXa2T0ST0ok/vDHRisEREuXPMDPZwFc50
ZzAf9nnoP2d98rPRg+qyPKIWzxCw5KICujddt75tvY2FtZ4013jvLM3ZCstAfWHm8Rskiu3yvFv1
dBGAYRwdkTavTd7syzKxH/2h/N7gYIDBI6gp1dI5mBMCGHO2nyscDG8Wff5jhTcS41jRvpXGbG/G
sKAppF4legQEQ4YDtMLb1eYh+LbMiLSjDmQTf/zUvGEZPzGc9z9ry+D3EPMW4ke613UZUcrZxfkA
4euaOkl7WxairWLEEyNAoRqcBONE40NqDeKB3H7GU90xMWDg0drZdN/Rbmfu8VpLzXuFFxofCrhS
NFK6rVZG5n2o/priGZNnPJaHxio4dfBvn1rI/w9R1sDItrFhT/MEf2PqJbu6xUKdJRNwXx2ZG4TP
kztzBcq6qTnqkW0e2iIDc97pq66oqle/T+ltxC3FNos4EGB44dbzrH7HuEGudO6Vn3345Kf9IayE
/jp68YmswGidOGH97JpjdizGvlmj4KKerF+J3rPZCHwIiQFiDKjbjOxvlBdEzDi0UQiv4MFxK/Rl
+9DU+ARHowx+iZT4CeSsLiPItjsOTV29NjQ40FtnN2tOEH3h93T8AsesaT7HkZDPUI4zF69vPMkE
wG3X3gq+heNO+UEKWdwtZ3rseEA38XdPYK0n3sOvxq2ueMyKrLsIswGYwyPDRbSn6TWdGxdvvghx
cARzdDtoY2a9uWO2b+Yy/4RQDG+nT8Jrn43f67Ga7miLUvu2BQG9nm0+AGc0HyAN3NkJdfRct2Br
MetbmzUHmZ9k8h7t07pDWoEtohk2ceBMD4L0vWNPnvgqEOkmKBGLFBMNbTNg7Bn0hfhmUqwExqmv
3cqIPj3YKhpECfra3Xd0V85mbFubtMWwfPZ9yhZ4zd9DVUqgVFnd0SAi2iSHg1altk7rY5p+eJmz
9eZo/u77PYqoLMo3oSe6TaUTqapZk3ySOeBFHFPxjzGMN17lOr+0BMj/TutB9jA88wiqk3CXKHAh
gAx3uRflJ7T6C9aCedH4ZviheKltPaaByI3AjHTzxQ7qfzxcXqXDSZPUZqhYEtH75IxcnMfJ+gZ6
e97XIFZ2+Eqsb3UzfusbA8WdOfzR2vp87SPA/L2f3SbEAGcvIYJHWFSAbZBTN6qW+dppQnql8UTd
hPKu7vzwc9r3SDyiZyugEUCXZDqEuuc+zoau2jBlvbLEPDwXe9sOrT902X+SpUOqZTGRZKGN+S0L
lSLeL7RVTnrqPgclRrOh2aFNTF6sePyup2UCGiL1PkzSsmvPrH8NTklrJsCeMpcHij8A6Foo8KQz
c1kuM0qkdqqSacL2NLmO8xwojn/CiGCvuTOoHlcD6Tb2wy3OjO9ZHM5Ha27lxZpdkNRJ9VpxZc8T
66V3nOEp55wvhCVvwJgLvCGeceQgwpVhe+W20dMcqEQn4e069rnq5VNZZ89GLeQ2EfM76OkIyJXJ
vAbby2OrtcaGCHntEM5V/8Z7vqWNBRGz5sRoaBUDt5/JhiEMeDP5FVM0CHxvczlCKGrXGFWcb4IO
f14cxxrEoajbPbE2+q62go6CaXQQlJIOlJnite0M1oG8aV3dX8utJlN7G5nUZUSQtTe6wkwYe9Bm
VhrIbVmY7lMzgZRuy8I5ZSnkH8vGPyVTKIpUj2ay4uxLkurR9yiEszJn2mdkaPTokpG5aziRV8UV
+Uc7/rSwseA3FyBaNIsEiKY3rm3SvY6aGay8Mrfvkq59bxqjecrCCv+Oqm86XmN/eN8xSob7FqjS
82CQIezL3IC/oBUI8tuMkW8hXubZ/UgqY6NFpVw54Fu3c2CGRxx+pPskSbJvZwpzXlnLY28L2EWN
z+xMetmetgg3MT0kcHiU1BXi0t3T/SovVudDzLS0S4JIe0u/uHqsGtHscBNCvP76BSXkYiw3z07e
jhsPCvBHGyc71Mi4TYcoO3ql2iu6eKrTWBz1NKvOVUAf1yCNS/T2+BjNo3Y1JO5R9ch2AIJyT4EB
Cia5dMjUXtHc2thuLH6mc/mzsQ1rl/Prk4sKoS9r3Y8BSey8ShmKrTGm1FcpaWTU9fzSjggvDC+2
vvv9S0Gg250zeBOCyla7CN3Kz4QQKSmRfsZO889FU+5drftFJ+N+SAKEhZpgaEEE1lkrp7ssMpKX
WJvcs4Z8bhWRlnCDv+DfOCsnxN8GNkk0W79GO4ONEFnzgTZV8gSVrGla79TgmT4RDvbUipCjsG2p
kDomrPUivRQ23ooWC856DmS0I0593plRDfZATabbvJPnIDOPw9D6T5mhIYCJ4/sO1xwkJDChXKLc
0rtmA9OqSn1D9E8anjEGWPWwTYaXHBv0heKFd22lmzOv6O3XJor2uU9uFbmo1ZGmMWjwGnBUXPBe
adc+rIz8JdWHt5hJ1as5QrYNBqxTQV19V53HjziqCwhRg7Od2okRWk4DgW+TXawKgztB7f5JGya5
t6viBxXem8xi8wHqobdLKY9tqhYMR+dB0LMBu0NXak+FVbevjk4tPczJbVCnCTZf8HdxPT6kk/2p
V7mjpvDDAxL7/GwxtIdfplAeZbuXPQXeVAQvIc5ebtpZ9CNQI0ptPDiYIUgsA9PpPQgBs7rp+/7T
U6FvmG+31Isy5EEGnNte9e8DjWiFuXvRgmSLQyzmVgd9xZ5LkGBc/0jASpM7uxVPlkuXxYm1+WZq
UIIHRNiH0B+DXUbvgxZ++5EPNIG6Jv+DGg1dNcPNgbEwWjKd+LH2qnhDdGN5sL1+WBeCC/bs2NnZ
UnxI7GzuUdOz8tB6JL8HQ4dcbNaGeRWbozhYkbWp3DJ7A8hIiYV6fSFT7vmO9D91bhZ6FOZPlUtQ
i9vqG6t3/FtsCrknzKI/T2UcYhYOnb0BCutmdvSynP57XtYhzds8O4+usW99yT0sDr/ZoTuwwQGq
b21TGlV7iROxzXQcJ2Az+uLehF4CBTCl/2QwFeJrs1HiJZSzRN8QPlRJamzZ9GxLAct4xFumP3IC
NwD4JJ1Ry2LiZzV3i1Qc/1qz1eI2BczcA/bwowAHm97vuX8gi+rM5ixq2ZyrmLt82UzHEAH+nhFH
sDJ8E/JakUF64pVz443NmbnyFafacQrk8DI22YXAZ3FkbFJsCouosDmJxJlhFne39nskcYiOnV2f
9VS7ZJGZXr2UaDQNG/KFyhe8rUyP7tKM+JlctmdCcY6Gnmv3QTgbwBI4lXHXO29NSo+y6F5luIuz
OL9KT2RXrZ6NIxZYEgJ4Kk8N5LTk2plVNl2JNHkOAdc894CwkJf6b33cOA9x/daPe6ys1WNCFhHB
P7W578eSuC0r3XoldRIXmG9UcsJUMwbSptiHGkOd3N6btCvehUPHNyntd/xm9WOifMNtnjufCoAn
yjB8SidXJeVhownj96TrgXXYTqF4BuObRJeUFCP4vtzKjppmtU+pzQFL++PggXZysMaGlP5yUaN2
KZ7YGxSlGhmdUcKswv9m70yW41a2LPsvOcczOHoMchKInsGeFElNYJQooe97fH0teNx7g8WnzLKs
cZpJMCB6IgKA+zl7rz39aLtluqt/HwNQkPHok1cxY4uLouQ09YxzitohsglnxXuLrLhXIQqbia0B
6RhnjB/siRiw5gvGE7I60FPQYLLHF8YsCCmB8XWGvtagbt8zhyBbKQf8aRVWvTcpYCy1g+BaLqIR
nIeZi37tBq1XG639JBcJpd1Jq1dDlI0vA0bcbRUH8W7xzAcBcD51UNSjT6DYdeNzOTYg2iPIaxNA
fqF6JOkIRG4GwZlK1V2r+6+KqWD2a3qGVpwK4o7pq9M56U3+XZs43cUduFfDgprdLI5hamAKsq0+
3U3kfPHNTslTO9OocZkJ9JWy4iolbvxSgXijGMzVowxAWFLAALPv4gDpdsuEhsCD6Rh1DQkXZV1e
aQow/ShQ0ZAPhn5oEe3lrRDXU8M0E8pwxdhEiXeIbE1+k8zbxiG97yyjvY579xRYJHNoXYHILKPh
rCBqsW202W1ZEXVK4dttONCSXj8a8FeubYceFUVM98FpWs9Ng++NbrvfusImE5jhCBrRglis0cy3
35jk57hb0vwWgcmmt7XhFO6EWgS3AalWz2YYkbCgDteVtnQDs0bAejXsAxzCV1GH4hYdy1XeRtVB
76wc+po45pgyachUwSaaxpJiRRz9GKdjG+8GR/OfqmEanjSiZLQ6+aCP1V4rZtDcMwPO6O8BSh19
hfJCVhSYfeLq2h5ovKrNoKPN6mhBqK0NaMSO9kkx1StOHum+bd2aAQYLi+yZVauPVziDspOZAJhg
DIQqGlrQKitM2sODaj6FbXsb5Eb27moOyZgagpQ6eCz1OfX6LineCLqngWObv3Ta7FbuEkGnm4zi
TXdX5U58zMxCXFOmUq8zWi3XyPHwXtbKqc2rTU5Z6s3uEdZWbRhdFYH/0lIT3tPBo9zH9J2a811E
4HNQ6dmT32rdvQ6K3sxyuvSMQzO1Vt87iO+rVKFn3AkVcRtd04Pp2JSMqkz/pjo6RtFJofyf0LzW
LOQCQCHSxyETlOqd5iOa02e7RKYD2Xpm+tqUW5raYIMHOsmaf2pE7zxmdnkdJtmGopV5HMFaQ+gl
88vkTLei6MHoTQ30rUZV53bs4fg1bfNiNYVxK28CGutsgO+Ve7MsqBly1Uwjws+5rCZeWw5UNZFZ
nibN/GlQ0vKKTnnJqnk8+sDu7yIjGO+EWQZbFwsgnZsOERHd5Nh00P2PavqNGd8NViUQm1GX7OnH
2KsW4eWe7rtO5SOwTqTo3dpIIFoHatqAXeuhpZ6Bo1F5tkminxvIeVjTAF4qOrzfLrpC4Fw+WCYH
U64Ua00hyVRzU5oiE8XJnKLq3llIg3gbtbWSFs/anHLwzdC4caZsDAP+ODnwz1YUVfsgwEA/iAIt
AyQeumKIEUmG3hT+HFxDI/xrAULQPcKJyTLOU+V7BjT/Si4UmG+wgcqekotL0EirUkYoqkfE/uLe
7opkr0b4vssgtTKwmFGFAALG4Dw6xv0U0zuo2/t4WSzURMVAgWQDuG/pqq4FCZ6DmryJHGnjNIl+
Y02zOLaMVih16zEqTmDurdUFKz2LcxKWOrEhWNb06rHUbiNYSR5uv3bfK5QNp0EZds00Qt6kkoqB
J3eOBP84WxFVj51lOxj9J+fKJZxm3cRzBf+6yFZz0hSnSMnnxyZ+Igc0XQfg0nd9NtRPSEOYyDdg
LJS2+cgsZCbGFM7rchjLI9ERMTOsJtujUj+65aKCyd8bPwuuJ9AciEGn7naIODB99Vnvu/baT5Be
JZWmHBQRPEyzYt+MRWc9TS3He4RR7Dyv7sNp9uhIU6NGA9fW392qn99Gizmo6evxVm4iEDlZxYxG
nBLBSi3y8KiNwrgtdTKIDDEbXm6Wr3Dc9Lth+BgG0d3NTYCVoUAN1FGCvWYuuU2wbWOnmgA5pm61
dlCXkHLuv8TG2G+TQVUPWtTdcaDRydfUfu136EWt2rd3YvmphkW5oqczH4e+gsvULw3sBSA1ysV4
Q9WnOra0VgsM8TaEZ787Womm3sBobNfQML5loAw9hMb6mwU2J5t16x74qINI6lAUuvVhBAG64i4e
Hwa7OjE6cPeQ25DbFkn8TDvQvYkWObmj10ezZmztQPp7yMk7LGtqeokeHjPKUTVWftuP0ULqZbcj
TZYev5Z/RFXAlCdqbmC9E6gVhP1BUFA52pAXdENzH9BNx55IQmMvNxF79Wsba+7d7IjTWOZo1noS
ixOHY0VX1GvUzMWGSqnlwURTrwu1hzw8aJzRYy6JQg+ax7F7A/wYPWh20zyCndspgfaWW6r6HFns
ikDJ/1qTtyk9kJU503d2qyCfxHT1qKfuNWWU/m2eKHGRZIywSdQLLQRkYFBwyiBNEzgswbuqHUzf
KYw+6kM9PkYVVOM+TTAAWAiWuyGrb81Gi2AAzzqBFr35bDiINaeFJcOfRGMsiov3rnWeoabfRxzq
u9CcqS+q7V03Yz+hzcK0vfWt2TPD0fmxuGS12EahHQIlTlU0Tyq81wPVOP/JaNBOa3D97TAdb3QV
s1kYNYtzoEgPmGzBWajCPybbVDeGU5z2+dppO/+9NWO08aX12scmtMvW+hhsKr+iS1G+aAiwqlRV
Highw/Ge8+QN4eJLQHPyKp95iYHZ+MFqkScUrhLcc/5Ebg+6EAFqZFKjpFWQVmP4KBcKoVerYHbt
IyF+1Xq23XkNnzg6yUXU0eCoQv1dVnBDdJZCCSA5dt0vjVPkoQruWs5e+0QZu31M/ZV+eu9sfIs2
s64om4JOG/JqgQsyqoBqziLbocTCbeVnNHV7wssqhDtM8MjzdVq73amxQv3JUMydRe9rb1L29ZKa
Nl4VukyB6EzunR940Nz7lgKX16QO1IjCbjac0oCwmRSUYa+YS3m4Mgbtf+ORfjEApLY+lb/+8z/e
P7IoXzMqrKOf7eeoI5sEok8ewn+LR0Ilkv/62UY/uz887S/kgi3+BRZBFZZNjVLXHKH9g1yw9X/Z
mmmrKuAEQ8BdwNH5V0LSglwwTYEVkdMNjloDoEBTdG34n/9hqP8iHMniKzVNW+AX+h8hF5wla+mz
H9qgf0E5XtWMBQsBJu2Ljd7U8DxbZKzs61QFRuAHXhdUJ9z15CPPueuZbfvaKr+TWn9w1D5ezAAt
BipmeklsEbfrEPgYoaXyeid/IaP4Vm2dJ6d3kmOQl/5VX/0eu/TUO0azshXrJiqQjagR5wyqkjYz
CSQdFHBdruEru/eZ6AOLYhIXeblFOyGfiTygOYsZ+IYe2D06GRIPdfudgvYzXvT7VBDhoQYDSYIo
auw7dUOSfbtM9VaCaFG0BnzIOmNcNICDEO+xwOE2cSlUx2ffmQExRMa9Oz1AoXuqB3OtzICb5vB3
WFs3lhn/6Ab3trHC6wFV8tjCB1Lrm0Qg7gXqRZ50B/iw7OvXOSyfMPY9EMD61qT1blLHTQOLiDwP
+5uhh3ednfwmVoJkHC7W1Jd/F0Grr8aC3Wxb2r1VmleULE9azn5KAj5zYNev1J05b231TNv5PiVI
cmWZUmxUYewc07hBW/FKMNIuEDB0kpnKTZB/6AQf1bVziFR2m99Q+8cRsIl9kwQj14eOkOkrOyVq
zZquyUZlMkGtD57dnowKVC9Z5aHeblZpX+pgO9O9ihaerJclqMXZlKpzMEbru2+3P/2a5xF9jXw1
RiA6ZPS0MvKafPpIlvylKA2Kmvm7sGYg1jVjkBDrEDPyg8XQnMwJ4x4DArEdpPUsLxwbPo2p5dum
LPlhlC8BASSrEqH7phqdl7gDK9TEXNFpwN03pB2Z1Qj6jzDZJbEpIUXuYA7VeuhHBCTYTaJmuOny
hQAKJLerlkgXhm5rHOXPCdPqFV5XZw246neD+X6TMuqk0HUT0She8X/XYjNedfaSWV7YL3Xr9FfM
W3/6KVkIbe0+xXbNWSUgCrZYNSn9HFCdqMHw5IXQbLdGSxdf2NOd0oufWv1TQCZ/0MhyQPcQYj4p
VVrq68q1fM/0j8asJtvaZg5JzWNwACfoDZ91MO0D/ohDSICPPFh8CGKeGvZkyQrDm9Xfpd2ra+ZD
9xR4IzD57lM1Bi9Mtm6SiO8XNjMG1nsKRBSPRMCcNo+2yUSl3ODqElc5f2a5Rc4depNfjoeF/db7
XlmChLfID3fblqziBxVXhgc75obESMoHpER0qfuLxkcYZQ+ltmjspl1qqL9hmY+4DZcDr0oOaUj5
JTPNm3FKfo8M0laaxl6BVvRiDkubhYSBhCNBfREwMPmNjqteoCagvGcM/ESYs9KsyfiughzVDl2o
VwrnzrotrJ6faUMuQIP9PbagaCyWVmCAzFA9hYMONNyuKrMTiphxFelPtotdrC+TfSDm45z8SKqA
ynJGE5R9Tab0b1UEv41arAlvZW7wRCF/KxIBfIPhhmNz0NR9icA9w8laZIfKGBU2fJi1doKKg/st
J/6hC5vx1gJDGSr/Na/Dad/xFdqG/aTVOr1P+CTcQ3IqOtsVhWriQyzOp8iQCd4JBwx41D1du3m1
E97Xsul3cq7dhc10YuhJE8DGiFze5eUCvWTytK2YvazKJPvBUBPafFsdSO7hSfRWPYgHqbbIw4KK
Fquqr0qVBIc6FQ8dNUbQ9FW3z+CVUlaklTvU9H1cbTlmuxLbZMScJeZkWdT1u1a4v+mrJ0AQUtjk
1bj2qwmJaOnvCkO5ghY57kizu1tyKGtkaRsqCpHnht+ahtNRYtMHmgb9FFGC5+8pmnXVAJ51W8oF
cZRzMUiudXYEJQfnOiASLMKr6kb6I8WszdgqBlhkY2UsaVlqnPzWi8xHnZsXW/BhN4PCN9gbJqGg
SG1WPdLRVTg5z2iH9gWTZ08Qq3atZvWAU5G8KjXD9OESJcLaQPUlABlDfNBuwHbnke256QVNv544
c28w3DuhY3zUb5Wl9az4+Ukr/Z+JZnuBEMk6LGPY8SnDbr6txHwd2oF5pp3M26KsqcxM5Y+S4FTC
CkyqtarmWTrcTyMFq6Bo9AcMfi7LuQS68f1UJ/E6cNsHehGPat19YA97ri2c4A58Ssz+wZ2dLH77
JTxqj0k9pDdH68TaDcZAA6SZIsKni9uISoyTDZxuc6M+VDowMnnBQtSGz03hgwLt9dGKEx/luzrw
djP6gRvpFk/Vuw0JP4TVH8/dW1HxMxAi/QC4CdebirpH+XyXQY/akAh0wARDo9BVzBV17qsqdivo
t7CSR3NXcbafkJUoQTQtks+bebCvh0Fdkgw5A/u95lWhv+kik8hP6kr+rP7COfHNmal7hul0P+v4
1ua8eos6AqtLdB6wyIjm0UcEL7bFsYzku+biRKm8IZprzsGL23H2TsLPS12qx4UuEuFecShylqr6
i8lu7Dk+Hgy6navESAMPF4dhGL3XlydzoJxfIO6uzWblCwSf9diq3mBxsnET6+AiOPPsts23ApIs
Ya8qc1qI3Sn+GzsQLUBEvhamIE9NP3OqcJb+V6fd913tVWS1buflBGmNJMj1VN1Wqo5omOCRavRX
VQA2CCdb5A3MOxDzIWWYDBvNzw2uai9jdrXNbISY8nLIwaOvmIu+psvoKyafZFTEDkEw1NtAeQKF
9EopI6F4RmpEjne4No17lWiyCBnj1u24Uob6tYkKjfEbwwbFLB8VeoVe6F7rjaDrX6TqOoTOQUVu
ExT4sJahS1Rq18xjFQhG4maa1Vf5y3H1AgYnElbMHMcwRyZljwq4Wy5xWyNHiJrMGJRrpcH76r/Q
EiETwwSkcePaesIPycg9c7Tb9RhC6J8HEjli9Okh3ZmYNLFNwcyrjvJfziCqI3Zh7KUq08TONElx
DhG2+/gMVkVlf8sKhkqJwjDLSramSw2gaOOVRbN12wrjgV2e7zXLaq9aihjnRYXP9KoeekjJEwq/
ut5YY+8edaZ+TkvqISPwt7DC9Yhtad00mRwcg5atXUHgXvqSquM6pGLGqz2Yof0e2CaZtmWJDM6v
KW0FDYvztgrdeJ33YEG1RfsUoh8ivW7E/Ko+XnTpUqZe2ICEg3jDFJQIa3qpR3Mh+knl7UWvKjW4
/hZ9BlUW48fwD5LbIkfQs6YBKG8EVwnB3a1hESiaLCg+14FfXaOB8hS9uXK1mpSeFivUoO1nOyJc
zbgRWSh2akRYUpgQv20YFWbfmL71LtNyHAIt2sd8YftJge+Ypc9m7abIJ5Y7aJYZHmxShZE31ee5
FdjAusV6sHyfTKDdxJ8PUePS6kCVHuY32Bwg7GgBsOxJBCfbak/khXVenYLtYfobnKilEzmuqTt9
kbZLor1r6NCQDfq0FOURZD365i80Ov5jM+sMwNz+Z1HU/Sm01f4036ehdVNWOhqL1DGh/wTPVvgd
Xat11H1KcYh8D2kbp5uq5gfjNOp4bHvwBJ5cpb/EEMci9WW5IypTcjE6e16JOX6UkuRYwLaUayny
mdwOrmwLG0xcROhXNfstV+hVYfShV99Zr7ZqNdsCws9RarPpXWOqvmzTNdc2Vh5+SJk26SEo1s6r
Bqmek01kKSFANiHvsJOF4lOETUMEXUMTrRnm4KgfHQwrmXaqih5LZYw9JTAB5y5b2hAxnXIDVB6j
05fr3sEIJRfNcvd5cyi/ETvhb62itTdMVFBAZe3iPGzFRhtwdqi21aMg65kbEt60TvJoOFl+aK90
DZvNVAc3CCTMK+G45lWV5dZ5DUaCvTZaBVjNcpt8SIfMHZXpEb2QsZG36MuTIAhw8NbE6nSNei10
89of4h7wsXJVjmr9himFapGp4tfz/YwZTddfDdVgXU+KcopnRuGzMTxGbaPctJl5lQ/I+ip9SK+q
hX6nNDnOOLTvO7lJEuiNnoXlxh4Ym5WDqj2R7iBOzTwSIt+nUAlEBiLOdQJQEvoAJjbYIVlN7ulx
JKA3xress7NvZeeamzRngJDkJsNzC6Vex94ObevpU33h7kzZ+gwSFMts/BN8a5mtGxYpKJbFj4WM
ZKoJnyFQqatoGIfqbt9mTb7TFvRv+DtKJjIdcucJPBYTB0z8UT8V+O65ev3/vL8hHFWzkLbr6pdq
AVHCkB7asts39vhsztVNbTOYZCKoR8kHg32tAXDeWSCbxbz779/7C//q/KejjLU0g9aK63x5awb/
ihHNebdPJ+aJy4Sx6dynMZ3EKjAAlxjqHmtncMba/S9t9P9R+9IEZatPX9C/Fb+ui7x9z98/18v+
es7fsFHV+JdK0QvkpRAaHehPsFFhUd8SwlZ1wwVppn6qfLn/Usk3ZCxsOaZJi5ufwd+VL+NfumWY
jA0Q15mWZfyPKl8ac6//+2BSTXKuhc4/3XSI4HQosn0+mMq5wArnQzezpuae0jozgqTI9zktwVUG
mmfGH7mNU/0q62gAoaP67jRwDPSR+WaB3tjEBtWpOVCDOSCRMf/tlLRIy9Z805yWhK+aMWOP7nDq
TW0L5YIRpIt+mPFKYxb3TD5u3XAZjBZHR31C2vxjJhC0sON5I6JwWlFyewNB9TPn0msZWXubJpN6
T07dGnvUKlGQ8aZ+R58Wj5YgzHHTt4a+GtD26cldNc/fFDN7AZMe7YrfROJthqne1YsaDWU87oU6
Qc2ajp0X+KBIeBq4DC78ZIm+pik9hciePsYFasDe85zaCPZkzC14QnLE3OkY9O8jRYv7rC02nYuK
tZnr+GSTC6T0tFE6VIUrBN7QiAajoKwTfVSdc5VzVt26Jpynfi20Rt2pTrErRmIfKfxsMqNJPB6B
Sa5kYGwm1lENMZOELnHPBrgQ0+EvN8auO8VMdgLT2mLbjDYBBigm7smGWAhQr9p0F6boJUbztspJ
kEZivG6NwMFc5T4qUQRNvVbv2h5xbaeAFpwT2lZW+djwGyDrYImXMFK0BM0InTJ9Fx3TygV6uI1c
E5BASRcE8PlWj5s35NMMXnCaURJVj5pbDKeyojHj4H5bQJ5ZShpbZNXdLmAPpBHNmM1IWGPaP1gz
obBaTHxRbpBc5PQaEVUzpHqge7fVENbQWdPfcQITcsygvRnTIWyh1U49rzFjOCBTmAECE32yMbT3
oDDHvQ50EahSfyA7Ex9LSl5xyoCbL3a8UfSKud5M3mUESUbPVYxxQBvJislIG0A3MLs/BGm1Oyux
v+dzm1M/gD7f4zxeqTch0xSPRuJ71hpQyEF0KmoT491AvmSVs0UY8EnXcB/CUKTrHA8r2EFEAWu/
XRo20FTAVUfpvMH5i2nH1CFuYeHRa61lBhtc4ZFoip+J0mbHOAerZhH7vjN0E60pSVZeFGr3Li6Z
dVj3+UMYfvNDF+VbtRTnInPg84QQuzPi3hrBBX9EQBQ9wFHgUhxvKuOnWe3ykGqsWt/ai7kxEKUD
Xp1KHcc3iVCI02JmyT00HiM5TE7x4jIwWKGHXmeR6Xs1bpM1Xqn3rPY/Wk5gdKCE4tWTtqXUtqIV
jVxnMn/Z+YhiNOe14wEgNq7Q1RgRGyfogTPjxvG3jOS3wgRt6JYl/DBkRdDFsYGsasaFqEZfK5yd
Bxvlx109MLvr0LfWPdIVIgg3dQQw1g8hL8151q27lEYqY8hyBIenUuEk45TQLTquhQ3P3tG3nIE9
3Hcf7HHColtNXCXDXdsWB5yefLet3W8VULkTSg+6+Ogu9rpvacS/FhohbMM7ccdbkHqAdbqIObfV
oGFXKXh2EQEaaV8Mh1gLX0s3vFELoGe4zphPF/zkooQCpwGRZg24nSorBcY0LjYTSexbSsrjjjQv
YiAIRXQVfE9F+hoUxGkP+ajvqs6/pWIFqxIxZDMdMLrqqUHeBsD5rWYo746ePSRpiHAwus1x2d8i
Y0tWg9+0a0LA7uNuuiYqOdqkqZjWIm5bb0RNgSRmVw1NsVUt2v74dvCsdf6+ZvAwoFinfdiZaX0b
xlqCaQ/9ICZ77H95hBZplc5g+CPiJGmfY8McCPreuYFK/tjfN8lHUD1QMWWen3O+b3nip20tDOv1
NFNLJGq8P6JVHo5yTQz63axYH3ri79AZip2W4p4WSzaXaToEHy2bcpHUVrZZ7ABtPzPVq9Bd7abG
vRUGUro2KTBQjuhvOmcgOGxuDpaW9KAzBpeii3GaOVGvMeRpnqPZyk0IToLUiN6LsAV57uJUdVoN
1JhclYumrBNvZjeAScLALxf5ILJjs/j7L7eJFihWHg6lR3qYfS+4jA7EF6/D5UwYz/WDHhVHkjr6
baDNTwUVEz1Bijyb85588JT8lu5WlQDXZVGaAekzQXjoAMvAxRbJsTKv+F0lx9C07qwgeGn97L4Z
mZ8HgnJsEUB1AXKg2+pA1EcZZPs60TbtEqAQmaLa1m3wOFpYvz15WwPYh4ATYl6H9hkyXnB0mFsk
DQ6MLNpbWh5sx9F5ByLH4axXV+lg/i5Iz90opJvsYhsXwD9BAkkAgV+1b0iowgyhU5vca0tala39
dHuL1HhyyAMLBxoKLJOmFJ5OuZBBAF3W8IHlqmg5PdZBQctDn+y9UjMzbS1KXqPLBTzJqIUZNK8g
+fMNkSSZH1ulyo96kiRHA9fc+GioWX/MoAGQFghzLsRUKTDSJ1ZPQHP/XUVIt81a6xANVbZVU7HP
cqpxTCLFOjMw1vc+8tvzL0BXsR63BrM9scROyXe6LL7cpgVEfTSD1kGbaDMQmMseobo8QtlDWyHj
FuqoLEFTVr/kvrksZhumwmXzvBYvmF9TfeiXKohczO3UrKeIomc8F7AKDcoM1ECh79ItGEsU6iC5
F9+yjLqQC92nxEgb9TVPxlT+HKiANsfA0MtNpWq/tUkDi4YFTs19xIBTFP4IkYIrY+hM3oVNIaES
l80s6fNsL3ETI7Gf80belVUW0UJnFIU90SU4P0LeV6OMM/qGKmKDpOvySn3eZ2vkY+MZXnEhXZxf
5vwWy0En1z69jdzusu7ZGehkfHmcfJnzx7m81eUx8rbCNzfGpDhYhmL7+5c7/8tNeceX1zx/1PPb
yfvPN8h99unP+LQqH+U73cwIZEzGE6bB4tPO+vQicvWPf8mnl/t0/6dV+dTL4suHtjMDMB82YyNl
YF7p4EdHIw6vigl8PnVGgRd5rvfyDn8SCH3kahZESbEqlofLbTOjzzByyIfmo92k1TaYcb4jriEE
48+rTckQT6mANecCszoS3mGtj0v9DHsA7nYtBXUonyq35UKEOf15H1Kf6EW9L0Fc4YiAeGBUlDiW
P8KgDVs2mrpWuYxujL6n7YlKb2tJJoiMWzS4EK2DqLy1s+rMISiWc/iFTTCiKU9Wl23JKlAWSMuF
WnB5SjGkqPFahkUFcYdyIaMN5ZqWoNIzYsYBbjZmR/kiRVa4pPMurwcJzF8Aorw9qlpulaufbh0c
/RUJtbGxlgSWCQMhAvbqzRKo9kDABqsuVtJD25dkQsa0IDZjoj1HffgeaBbzoOW8KBftshYzGF6Z
PrQHbUp/kL9MmI/OuQ+rTmKUxJO73V4mHYpRo/rnYnsv8SgXwUbmN+rtB2TU7CBfUFIy5JrfrFug
AgcrGj7mwb2rMqoS8u/wE+sRKnkCd2I5Icjb5G7g3GvTNVlfPp+2XDGp1SBB/2cvliTpQXp0CCPK
nAwugYmmCVIDAYeK+4ryWd+UswvPRj5Exl6ijnwtR/Jg1TptlqgyzoGqMla7ybExM+gPYx3vGBIg
4cK9mcXpuD+nCXZVDl5WBMT9UNhfy0+JkxwTcULU+PIR5OfyrWiEFno763nL6E2/Pz/wn69WbpJI
8zPWaUKNBTySCT/X7Ml36ZYrVC/TKpuQP01uJzJgUmR74CUTzY1mUDciozo5mW0+XHfw9Pdpl1ZH
Zxn7DBHyQn4Lv0syhM/fr/wmJLnkyxcTOfqvFKKBMblQeMPE5SixdS9WQeUzyyKJL+RaWrLL5Dcj
f9uB2uueyfTCL5AHLn+XvE8upuX0e9mU955/0Mvv90+b8sHyIf/9S7U5CI2hvZaHnPytyQ8jN7Mi
5Qp/2ZZr5xtn6n1IXpBey5cPlI5wPkBD8iHybZlrciTL1VEeaudVeXzLD8fI7+8DkH4Pb3T5yEGZ
O97IOFFxuyc6lRw/C9QkVHzCluVhQtmkmD20299Joyl3btgn+6IJQ3UjH35e9Ze9FpGj3TGmkEmv
l4DWSxDs5bZpzsDDI2kuxRJt/O+8lBZlAEDBBaJC2tzf++b86ct5vDVBxRZtuu1Zb4pp3lqjmzE4
TpviQI/EkR/EQHtIusE56RmCyV8RrZd9f7nNLjpm5oGp0A/k08g75LtfNuXaZXH5Gi+3XV7vy3Oj
/LlLlIZzGJmf8sRJOH2NmeafeFj2eEJ3adk+f/i5FBRSlIH23LIX5Hf66Xc5v5PYlB/kzzXSVBsL
/vIdhF3HUEb+Uv68Kl/ifKoai6nZO2W6lggLGaoqzyUXooW87bIp7/0T+eK/f5x82gCmSNT5Qb6/
/HznNO7LMeNLctj5xyxvdbW8mzeXJ8i186Pk6tftT6/66VFf3+DrsxRBmGZrPYmZiDR5mpGXEbkm
n/un2y4PkfeSSMwRKFcvC/l9XDblmnzef/mqpeQxXZ4iH/jlrf5025dX/fJOOKzABKsbwn+7RYzA
0J5Kgt5X8+4CMJJrs6MTFzcs15Mv91xuw0fAIS63Kxk0d36kPN3KF7889NM9ctU3oBAhsOCUvPyi
cfG6f53z5BH0afu8+vVWuS2f+vnwhL88kinaJbOgpMfguPoJXNbSVOMunROLyVO7NfPS3bUVxTd3
eE7GXPfUplOfOZ2gRRxL+566MI6muauecSgejAqV4Sys6S03cqIhdeVZE75712tFtdb8/jGJIWwU
9YgTLE7CA9D+UbXMh3yEyS50n6Jek5aneUKIagewITIjO9F0pdxIncQLJ/oWTp9VO7TvKzjGFp3Z
5Rz39Q8+n07mHMPnMqmaM7zU2cBOk5dXeWG9LKDf/321/XTJlat/eviX2+SlW952foc/Pe/8DkT0
nqxmp6okJMohnRxWymP3su0u476R0jllMXndXLaH5QR1vvGP9395umUuwQQ0WFdKu5zU5NMzx87j
W/lI7LjNVhure3nHJA/BP69GAfoPMy1+CpyTnihwiDcTrOKhBSSEEciLh/CnnZ86peSLLr4NsWGT
UfKaZKmxRcu+p2BnHwcVFRXzqGPvtMY3GCt3orZOzuje6HkPyBRPpaPoG63JzDezMx/8Uf1Zar7p
LafnDWC5dD8A/PEa3B9068iNmfO5gaELJxcxh1RJNbBgoA5mcUtdkzrjrlW6q/q7FYTmVgsYGVYK
0axaA5dFDfZIX1GjTUW9iua2XQ9hMWMqbfYAYFV0UAmRszMulpK/BDs5aRmg7xXF/2Z13VsQjooX
pJkGDU9bj9TZqPL1VMEohK8qZ6nA+9jbXNviwFjMa70/LcgLqhTwbygZZsXWh2WObT/dkHfGDu70
lREM8y5YuoJG46eb3Cg+FOHeGgoZDXPf7qxS+Z3BBd8sXolNGfLJCQZILQMkFYW5qizsuz6M38Op
D/Y29gWKA5um8F86q7p3sniNl6/yUou92pOOq/3Q3by96Sbyp91KhUBrbu3atzZEXX5MTnkwlb5c
FSGSHCbJgGyS/K4qVPeWed9P2w1J7C1sZ2+ja5k16tewQ40DLCOo7TifmhwJikF5bbZicjhy8LxO
2lC5STdM26icQyGvAEDs09o4KnFvbTOa1tuhSBh+0kQAr5VtUbaUuBVIeHCUXRJQthBGvdZbKp5K
rj8O0P+uzKky1naer+uqeXZnX1/bduBuDMd9jMd28hK1ie5js3sNw3iXEOz+VBCVtcKs8qQUiLZt
zTVWnKBizHr+NcmZ+RZvMwVtffCmMFKxnZnzJu+F6XUDIim3ep9wEK7LOdHW5WjgDcGkeLJFM+ws
JX/rnBtMhIALUpLFaUlQKBf2czaJd2afzCqNVGzzpt+PAFf5c0kz9lHnQWAsvEz0P6whdeDuEDOa
KtaJfvxWt8vEW87+ob6c9ag3rcfcS3MQqlOan+ou2IWG6A7t0JYr/UB3UdkoZfRmjMG4TSiwEiy7
z26NNhiY59KrcEX9NutYt1wAlqmw4KnQ5mnyD3uh00y6+iMux/yx7pP4mJtFu7YKGBhaJABVUyun
3+IZ9XBFEqnzOKTiZA+cO32j3BbD/2HvvJYcx7bt+i96xxHchlFIegBBT6Z3lS+ILLfhPbABfL0G
2EdRfVtXoR9QRAc7mTTJAoFt1ppzTHmZ2rI7oMUFEUWHbTArFFrDL+km5UOmsp8eHkZ67fU2bSua
c71zN0P1MmGfmIP+fUFHe2WkyKggoBBmGvqWTfOAFojhv20alFywEjHluRutxdrapUcxc7JlQ/y1
9E4d+FbO8jNH1h3ZH9XOrFBrZU736ShaCen8IZWLVq43oVaYn+T2+NuKHJnAHwkRfprrH2Uj4scU
AWSArJe0ia5dMXfaBgd4eyHbud8YjvpGrBsnCTXiOUkkp7T7A0K1sxs12DVgBiglWuQ9YOjfWFjP
Z2kXodGZFebCidQPkA5+x4hhIj5oU90IxrWXmNfIyeva/wnD/ncxqX0dzQtsjPLRbbIz5dhp67rH
zGGvaeTvfsJsOAbeqlqbtVZ79uDQUSk9wAzjchFib1vZo+nlxCsnd0x/Dm7awGnco+R73M7Nc6W3
5g+STuqxelclSRG2B9xFAbTpcg6kZuRn1CREnvDnQjm/mWJ8B7Kt7fJ5huTF4M8C86EApa3wbm8t
bUFFURcx2vjeQdXEVYuP3OJDi7dRVPqpid4XAtZF7m6tonuzWe9A23YVgkbz7LXI7uw0egR3s63a
CHnY0HeAwutzm69FcmR55xbbrjckB/TxE8mAWkRSSscMMTMvFZKYbxoA84X1TNCM7W+7sp1DM2Io
jtE8RjXuRWI72MEjvLKX8ti3LSEvaiiPjc2OECkF1C6Dq1xWJDrn5qz2PV/q3Ch1jeq+CdaMvl1N
0ybx6/aQDAhf0qGgvpKMXIGEP/IiOezaipQQiNQ0ZSf85Z7/rQYkEKBpJkdBl7812f+A4EmggvU4
KsBTVgUb3m7N3WRn2SaeiL/GKna1FvNVQOEMyjnLzqQ8nKz5q+lq7S43gWzWcX5VmjYA30vHI005
oAGjs5lSe583DJYMDYFboE8fxyJBONudPWR3wUC9/53xkRjrQm6kzolaAk0bLAYr09BqNKbZE9X4
sC+qZK9zxMLM8tO9lcWfKXbZ1KuMICPIgLescBJI82pq48PSp2e/ZXgbIuc7O+Z911Cs9ZMrTXEI
JqkD0CxjNtIieTUds94MjXcX6QjQLVQ5wTAadKuc6VEkIt7XOcZXu1oOVln655NR0wvGVzidde01
Nzi6kjJ94EeOvbGSd71T3jb/iiK6+kjIyPVKWWMncjgk89uoOzX44scmz5KTKZzHabb2NOayGG80
xaOVlzRffMUl3hA31CEs3izT8El3mws04o0qu9AIFzHAsBiv2Rz3jzKC/m1W5t6L1XHIOUIlg0vr
T+nZwHaG8nnb1hc1YeCXiVTH1g6qpFi2UIMSVgNoFXHHh5GvDqk+nzI6ynkJOViKh9lJRoZxIGLM
UCez8PuNylmPj7CmSjhZq5Fm2kZgYsNxSZ4xeaA9LxxW0w0Oobn0V/ddJ7dQ11mkNc1rZDwQjH6X
KSKT3E/LXzIQ+COlLZPIeihBW92Z1sKPEPSiSKGHY7+etqsuNRmASZo4drKzrX3MKiN6w1Jc9bnW
bsak+7aALsQQsLxMs/aQdA2HAaoz6kXc18xd+9Ksi0B54tuMUmMqagjzOT7lSesCCzXkIRnVG4H1
B8MtSZ1PcaY6iMGZ5I6R22CS8eLh6IPnFhAx0FkinJugFg9kM7Fuqn0ZWtDxnlJrR2U4jzUQLlK/
c7VouotUs/Oh2mxNAIVBO39RaYuCUcQ/63K5TJYbbenXciQSYxcfK1cufEHj/VLoYW09o5Lwgi4R
Wjj1TKi5g6kjwxDT1MuJWYlO8EAmvLmKtYvuY0R9EUpRf/PEiPTZNYAdoIP249/Qxb6hNMFxRV3i
0pb9EwRXfxeLURzIzv4eF9mLKOC/I4jRg96FxY81hmWSIZ5j971g/0M72qtI3qqdrVEnl0JcXVDl
kB32yUA5eNbOUGvURa29KiLcd13FukX2LMUYTSEGxU/J2J1dHNNHN5J07eMeqgODcgPPLpwNl66v
GjfE7mR58WBaVgoKaXjzZu834VKAJgrH2vgjCVXxfB2RAWRtE28cr5/3pD6oeEG+kA31MdEeoNg1
ICeZiz2zPZp4U6mxDVogJ+dowoi8sLlgz1CMVJdPE1/VIfcqe6d9rLLDPRJr4KkJzfTCOzIb2s8J
o4PrHRnRX4vFCwEXzGe9fcgm3d/lhfqxDPbvqIwIuEIClKTIhwr72ueY2IGdHVJtBa6kVegMOHYr
4c9HNJB3ejeamG2O7torTOh3Lsmg9mXatKEeaxiFEz3ZkozOCMTgZ3XqAT36CcRiyqoq3y/d3Icc
SM57X7EIz/Q9rlZc0b1+mNLCfiyWENELjdD44GtrbkR71wnZ3vXljJQkbjUIdMaurcsdgRn1Xc8G
Gvlgif1owgO1bk0wO6ez91kUJg1CqIqb2vEazn7vNXaacGYFMEUwawifrzC22WMPF9MC0xFHHWke
jrrk5bKVtCXD1DHf5sb46ZIKE9YiZbPgRvmuFlZBln26Z9vw0VR4RwY0Bzlq242WKaxAiunTWJqD
X7b7aUBJ4Lvbic9/WrlNcAPcU5k+DLq1rtARb3pl8VUWLihpCkDCbzJ40qgsBkOMZ+rwTjDKYz5w
FiqzX+78vMDr7f0As6g+oHK+N23eBuSJ/CRRw8FITw4cy93DZHF+5fbdDZCRt+57h7KHBqmx7QkO
PS2lGcalBSGv7xSYV3RJUSMPRpm+1T05CkREiLAgPGtaEDuR4fJKWjXMTsgYUTUXW92jil4ay7sT
t81Wn/JdjAVKw8PImYPjRrYzaYnTEO8c1gPtXNWhhzAN/z2q6DgcNetOWUqhls3rPWbzMShXRuGI
C8bMjb10/fngLIg786kMWmfAX2ez0DGnCQCD0L3QbVNtO8pHk/lmp7mKPkzOlJuh+cKBo1PeRKxi
BAtZdLtKROC6Jcbyqem8QHYwEIYYJ5Wi2pkz+59aNR9UVpM42CNDho23gIO4EFEZB8nQi/eC7VIq
aeVXqNI2om3zTYSEbRkbRDB6XxysBK5kS1sMuFsSgEIdw0KiHmMdfA+a2ZnIzYVeSThzdxIuGvm4
yCO2iXMUtosCMB8vDlkW7JJHr9sXGC3yAjjj3KWPhYP5P/anIxd1hbUSYnXau/dlVEQ7b0JK7OAK
det2fEyLirEB8Vbs2nROWtRpuo/Nnd05FxxnIMQKRn9ZCuMU+xak7Dl/01OLYZ5JS8UOKcguAMTO
g0jdVk+T6t685Cm2+7e0r0qsulkFlGBHVLdz5NtoV9BSlG40X/LlEUodZnA5wWrgnOldtMEVvhMv
9t/iuou39L0fDVM6exRl5d61cZ8ZaRYOLZRDwuSMe8MskNPhKg+M1jQJIdnObvwb6t5IyuTs70mf
/pUo5zv9+/36EY+pM3wKqlxB5OSv7aSohs39QfRy7xcAsbyobEM1fJhRtxtd/5L4OykgfGZNL86/
wThnpyiS/Atc78lkCwIYMa2J4CpYHeGoEQtfaS3GHfuKQMLiuBsq1PiC8MSQwjAavHZgGhheF3P4
AFhm3lUcvft+ae/0KVk7ApVLFaTENj/k5c5vrefUW3uwjitDo19rEPM9LPd21+EqDrHn1UFpGXLr
Dml+9khFuQlm/7+2+P+pLRY6wvX/+j//+4/pv8lf1f+pLU5QDvFfXSf/UV98e92/9cWe9y8DrJUB
PdPlG7rZ59Wvrv8f/4WMjH85ti0sw8Tt/m9LvSVWYbHluo7gXUgvQw38b2Gxpf8L+71r+AQrM6e7
RC//74/2b01+94/7f9fom6bxT6m6LwQJwnwyB2+9rYt/qPTxzqNdrckSRCGHo1f1n4Pt3PnFmmpY
ThE9d+DQ2rjsC7Csh9UBKXHIYrWP9QMXGlWzOl0jVB7YnfVn31/u/QjNnqPVX/lEMUkaw6+pgH1S
kbPOajtjUSrV77EycW3NpCW75BvCt112Xck6zEqRuMz72eXyiLXxzko/dPRImWlW4TKxtNNbN9+r
2KZTZ/1uTYCSk5AAE2H7iYdBMnHodfdZNJKFAPLl3Zyi62OhFA8/ZAwCjUb4swNzedMmdgbmk0SN
aMnJW4sgvVDkm4Y6A5PVxkHlJdrBMSr/Ps3YiIMmLXdpjDaPBJG7TBPZwyQ6NkqkNO6TiUGXxKr5
ZBTyh9Ya/gkVtPXS91Zy6BtysKw0uaMkHt+xgEnC3tATiOLRfIFMorZQG3W4p8URkrudbMuuNrdM
UQA4fNyEvstyLZu6AZiTy4drGA+FxU5/DYpM5rzHPF2A0epBxmcjULScOkRGsS5K1EMeL8+e47Kb
SrPs2dO/T2MFLLkcf7XYv5cu+qZsuoeFjyFFM6JhP6eNETYqbAiWoT7WEbszeexCWc+U6/QAvurF
qLEI+l3LGyFMZnx1qS2PUZiy6vCUmh5uvtLailknTVl1XJp5IxYtv/iQRaqWN7bWanMCIc+KKV+u
LlRAuHcCAD6cnqeCGHYvspuTVgP30nnDtGgEPmnCI4kZRlnl4461as0/MINDbjbbvWfxj9QR48EN
Iufdk3JHuM0PbLfpGSFber7FmtxuujjJ/nb39ujtebdH/7O7twciO9WRJtiX2z3NIcWoAFq4adMB
pNw//sbt/erbI7cf6RmzJJbO0+3Ft5vbx7BT0LPBMryj0UFt8h8/6O096Qaz1+kbi0UywSz/1493
e+3tUULR0cWxZwtur/jzwO2uTOWItXh9r799vr+eqS1vwqFyAZ5rDv72xL/9eHvi7c8sXU1BQdSb
CVLlJvYq/XK76QyzD/OF2AJHzfpFSSpl9oj2e8REdxK+yHbkf7yUxcVZ4fd/bsBRAr9fCfgOamMK
/BSbsfFkl4noz50V7d1Gfbs9/fbbwVvmwPLMhaWcfRKqe2+RkTOrmuRmWmnToT+/xFpzBf5esgji
VDKAWmLUUxqpsvxkxQiVl0iHBb6aLXMXoIGvlmObmmq7VrlLpHGBjsMSCNTF9zzroq03vkjMC55V
aZIG1A35O+gUa3973OxN5+B24yVytflcaoJD7bCMHCHRXuAv2pfbT32Oeayb5yd/DPyOxItI48Ra
AI5eZEnNGmluH/75HcCGrTWQiTGtz5jb6Efrx14IvPmQKOWc69WshpqVvUOcVTt7Pe44wyxCfmqv
vbAsIwt1F6XkJNWdWDZL7ulwC3jW7UZ3KCPffrI8qvS1yj5MhzSCOc2/VNQUe6tgJx/5MxJadzhA
ehHnjiTAbtabQxE36NOp50Q2wXkRtWi4HsWu1A1wfG72Vtb4vttGFbuugZwy4/rb6tTBYF1UE0ZK
d7rMaeyx7KpeCjBYl2q9mVIToIYB+1KszzDbB4Vd+Vww0tOLi+/AjSrbCbWoZ8s/ViRQJ9Uxnsv4
kq4345RaYP7jjY6WiEwMLfQ6i1qeyxtCmEC1jzjuapWfDjvLyxLtdWWjZu0ELRCckBcNistFR1d3
6dIiOy41XtiFX91+j7+rwV3ipbvbXWpy+l8PEHJwsnyvusz5UWlevEskSaBWw1dQ+nApIH+Y96Wt
j0cqSc5G91oW1Tgux7El0tHnk8hFSw/skkvRPyMkDTLGjcs8QVidC3WwIU3VVGQya1vWipNfk2Jf
W+LtdmJBbZjY2QJLBigPENauiisErQ7EyNzSDOKurXXdbrYx/I36XFwhtFT0d8jw1tpu49CBZj8v
H3NZPLQDebn0l6KwythgZRIWppXWORn0c0fKONbYoZLGvSuKfWVZ+Tu0OhrzUXpvOrFxMNdW/STW
LLObEOfWor212OcoZRfWKsLZVa0jGbao8t1a7H+a73/98s/92wv/UkX91ZdfZT5/Hr79zuTr2fnW
cH/707hh0R8nSMj+8YK/vfVfP5Y4g7vIjHfVn09y+3u39/9LMdCqqN5Ih+7d3z7E355Pz8XYkFu+
VnSNPg9uATe3G/Ba7enP3VukzT9+d3t0GEmLs21iHpD7a4a5aSPd2ZXSvbMGmIAz6Q9VlHLBOd+b
Un6HfdSEetF8dxYcOlM7Xoc07cNsTHJ4CB/CJqCE43rMJ4CvwqbubvuCvhXVads0VoFm5tI8c3gF
EVRab1MiXJKaClg+Q+Uw3jW/RYvPBrZbQnsxaBXEa+qlWz+NYHTjcn5Clw6XRo38m7X4nsq1MWR2
mAkrCeuKkpY1FgS7OWrryMLY2B55zD1m5GORi4tIov6wNindqAoNA5EjFLhFec0RJkqoA3UOqSFM
QUVjBrBIjYPA/FAlBSUtTl0Kx9uiLfSrazb4BPruhejwrIze43Eg2cFxerJnrTlUdjNh6/fuUrZJ
WQZ9MS60z6KmCAbNAULE5B2amC5iJ4wirLqFnIYxGS5DwVTLQBjousNmq8Jrk+pHrfXWqPvOP1bc
UpZZAO9X0THr43WJIpJt1EzHOAGnbxIoHZoNuBw2hSYLSetI2RGZnw5qyWhAE1QLXBrwsjTK/akB
+KXeczwImyjHlJtZ7qPG99ASK3KIXKrWRUbRKxUdxpE45iCo/KseuyM11v0gYyhM1s8EO9mu0J8d
AyavtGtcxpa+NymROhKSjxMReZTMKDFRqJ6ivGiPOCXyMNE0f0Ou0EttuhP1Gvaw/eJ80iCR51hv
u53i9GQt5jzMYiguZdZ+lm/ukDvhQu1FUa0B2jN8dCtH3J/c78rV261JRSwDYbavqYNbfkfmrypV
aCqNRQXJDK4OHsMDMWwSvRdCDvTUQw1wdRsNfn40aNAtKjuM1FQw4giIKj2tq+hXPPh0u7uGGiAa
mIQEQn+xMI1N1rUt5RToZ2BX+bXndOwTXw+VIox3wSzB3gPVqKhPNl23VzJVY5ovQV/9dqHokGkx
6Oc55unlVwXcJux0smIEfeO5IDA3dS46Tv9rSQXSbzmCFsEsPcQIqC/jiqb2zxZtA9uECdMYQKGX
eX50LExScdZeE8W55K2uCh9FnOg5Qb1av2+18bkYTu6YGIHPBEdpSLSr8Jdvyl7HZP+VBj8VAnsS
mxRQpBdZ+T4h6RyDKB438ijW7Cw6uAw6YSbJFFPUTFLH38ckNxFnv6Na8mrg37RTOrV6JA+kGVuH
AYJCPDjJya00VKTuVc5lQ2z2CXcbhk6jundBUwdiJOcGgj3mQKIJcNodBksdjGw7WBGr7NzGxK0f
xjSa33zRvzpW8rWmUgZwd2RYYBIgyP2uwR+O/IVhRSTwlEqSSkPHyYmPmIW71TX/deqstzTDCjXW
ub+VbZPtibNziFfwl7LdsArbi9KiQ1+wB+yktM8pHV4jc4ANxngkdSTBdaltJnukTp8QYujLD7Kx
yFrrpg/VVM3WU/1dnLjeZZhoEvTlPfU/fdvDug4N1ZsHpJfaF7VhTJgJ5cklhX5NVkeQ1h0y26ag
IO0rdMg0Z4XM3mifalsSdJFv1DSt0C7Yu4GO7Gyl1L/yNtmhLarDxIOPUEbddV3i5FLR/4WtXrqw
SKu+c06YXTZgynOkV8SrDrV2JVcpiRj2ESzsjJ7efK/kU+T43rkaxm2d0/ekRA66bhZ66EBIDUrp
Aezi/7j8N9OXJ8sycDTPPwjGEC01ExZS4LsMnaU8zaATYhf/6Om/zciNDolbYO2SNKDtrOHfPqT3
BtVsNuEcWpMk3g75x4xtE69ixtCjIAAl9U9Jokf/3bPwAcJWIwQzmT7ZsU6BO+KII4I7Id6bDiVL
u+iwQI4CoF5xBlvjtQUHhYW0w5vo8K6dbl0NKrOGj9un9xcCdDNFcgYgipHic2ID3yrWEY96a3Xq
m/TDKNt+m0c5DuTxuEhK3aW04y3cpYKBnZqq71lbAXodIYD9Uw4n4gggbXDQA/mAXDs6R7OkXY8Z
LaaEEZh9MhysdKCR4pwYqRSUp2/oDI5tHrNN1+xPU2tTKs5bNsgxQ3PzrS2ZlOgU/K7pb26ghTED
2iPF8HU7GpvqGmvxyJCTvLRuz86iKB6skcY0OO0fEdIt9BE69UmkIyil0oMqCd72vK2bikfpa0eU
7KGdK5B84xBWvkFzAN4LuCRiXgE93XEWXCyvIJTYe1qTrqT+JNVw1cMpB5CkxeRltPDEc4YTlBvS
zN+U4GtwjBShYBKmuXwTy4hBzVHjHnNqzc6zESTqQOVFUJN0G0mBNjVo0SvItNu5dD5tQjo2FeH1
qdHRc4h/mCnd08FWoNGb5EyvsESPCNqZ6nuTWRuCzB86iq40zMkFTj0XcbtR7x5qr8IY0TjPpac/
ZuVqgo1jBZaj+5mX8kDbw973k/jhLLH+ZGu/vGI8DJ30n6ZGJMHCbsgB1mQ1xoGq6ge5xWrrzQ/K
lKz8C/lVDpxeWtaMQRETyMgWp6J5aNZAu+ktBvDwCzpTyS/V2N+cnroJg8i0Seu1/5fy9Cg65xV1
LfTCfImae/A90gqZGEvyIxh2a1F99YU3bSpI2Jsqjb+5ifiyyCOim0phy7TKlxg0Typf62L5GS81
RCGb4PLB8T4WpzYOVUwf21zuq4rvNZYGeqxK3yQCzFNZoDT0iNjocBjH01PSoHOR5Q+H1hBuCK+p
eVftMOvlZ0/hORTwSQi2wjyWtncjqrJjF49LWGSgmBp7Jt0pQlsBIOCzpEZT6tnTrMpP8EnpIenr
cB5x1/dzK6jEyVcvLebNbcllApkL7JYJ2kjZnebr3nehp4SX3Du5jYTg7O1KJa6WP+qrymG1x487
nCP0e2VCzzdi/NDbDfbnZNt2y3tV0tQYEeFZE5z9vK9JloEn1uXCOo9udkiszNnYyqfp3frLHpwf
Wc1t9ODn0/2sfgurb3dToRE+2mf2zlsAtBVF/D4MEo95az9jZH+b49ZCCsAWPh2uRl5ZZ2mdhKWr
42eWLdEaFs5hboGV2x4tMVWeJ1MUwWw3H+Ab8n0h3F9aX/2SJsMmhmIozXGC3Roc5TYuzGqXR9Tm
bXWP6gwhjB9tHBzCD0nsJUfbO9q15x08mbGM8IBjseDtL+1j2i0U5QG0hLRZF8DENjR2Bfar8Wai
gRfn3NTx68HSq0+ay3LJraOm0pXrbmx1IIJkxKxbdlfssRzZQUFWN5FQfcT6OjqYri3vlWWFWT1u
uqJ1nhO6sWTUjzi4scGb/QzYsExA5KU6yjhO2sz4HrNoGqKJ1Cy3Fbu0cUEysCnd0RubFgLEId5w
9Z+Q9FB34J8+p9OeaJb3LEKfl5nFGA4LlIHMuhg5VnNPiFO1tNO2BJt99Azrqmvytawgy4jFg6Tl
5zEC2OKbJubnHt8LM20D8dRvv1EMd440PNN+Z2fmj4HKTCjMJTn2lvmm5ubcLrMfGq1Fs0y/z0kZ
h6laMusOZz8dmBQ1ee1lTYTOONP2a1lYi8reWnVzMT1xGNIIpc/ihzN08kBV6NcEmudgbNBAx0+6
jxzMS02mq4nsZ3lxjHI8EbQ3bLpp2RamwdE3NTjM/gCltPDZvADyjDQfi7A9vHfQTQ1yOvgq2OFE
wrlzOyqBqk7vnQLM/pIjeUNMImyfsNf+amDUoT4+XDlONsDvezO2zZ3Te+/z1BGmWHVvta+estp+
Q97Airf3x7DUsqfcWJv4NTqKHMiGIn75M1cx8ic3H8kmbfaVAyQ1t/bzpJ6SNPIOtRZfda9xz8uQ
OiFWU5qTnbefiQDRra48DuRToCVlH+O04tgYY3o3DOVd3k0oURgt6npmN2dF1qGjyh/v1Gh++BIs
dKSKeFtb5t1U6nAv44yojEp6WxA/P2tHc89sgpDcUvyvV6/5ItBSEi4/8XZuXJ+1jNYB8at0+IWP
Gs2K6fz2NXJqb6V/BSWl9Z9W/jw02UxJXnr73sueElSH27l1PWy4OZlA8ldRD+rSSJSJ5bAZEEmG
uluILdnxbL5a4BrKKEkGm8qCvKbkMBVMig70DaqJlLD6g0edfMuuxwFYnUAVJYu0AdS/HQiHjAgu
IS6UiOaGfPkxxmtrR/fSta9Z6o07zmRxjCayN9LxoYWtsolmUgCAHIHrxDfu6BWb6e5Y0QD0F9yO
U39UQOSWeD57Fb710Y4AOBjmZckduFgdEqu5ww9M3IpgmU+JVHqLSwsVg2Yvf0f6iESHZHFG8gQC
xuAEOpbpwF78UzMQa2s7jMEjc+HWJwZzQ2oriN+qf0m7zjx1N5hpCkKhGFuSfBLaFLrGvtAFbNUP
u2ZOXwyHBr7f9E+Tm8itHOmnd4NDLQ6OFNIamp5YzAkVpHPrEl7dEQKZzCyCS08itNvphlUfXJMc
YumLGXq4XWxnRYxdW6coUQBRjP5ibgZmyyaHpesZICd0MznXSn5L0oPX43YjuJvU4EF89nnF+JGP
bDFIzkhc92uWNe3ffGAd7BKn2853PvXmjexS+GIIKsEp+qA2XbY2lhPMizpgRXgBuaWFxuDmSLV0
cycY+mu9+CblxFKl9N7Qjg0c45Jqja/B+B/YPOuleUJF0yD9jh9rYzmyfqN5pMM1X5pPRCAno3tr
czTL9tBV14WoNL6iD7Ro7GZb7XtLkcLQJwsIYUOAyUI7XUK1bNwnLRfYHWJx6kvas1YzR5Qh7F/+
It+wFZGGG5OQzjWUBKalvqq6K3bEp7+BqpJpL69tXFaEKpGku7A2p2P8VmK9ZT6hkONq+a63G7Rr
OvPHVCIKLFIvbBY92o+qeLGICN5OPctSZK7vnUUNeJkQ3GTLT7aCizCB2dE0quf8MeYbo8adMs8/
WIoldK9Tg5iQVw6+82g36e9ssu/HYnxpNeVuXVrTG6MnlomrMmXDNW4tAiamYq81jkZdlQ0piQnt
xp6Tl5yd2dGw/adhMU+lO+0Tz7ySZZvu6f/VrOTZqyZvFI2KHc1J1COIEGy7f+rXi5R6ZIikSduU
uX1SvUzOiFqz77ip11NtTcxVEIIqYm8wDsCIHZAzDrG9n7Tl4Fm4+3vNnXeQW4utT0t1r7tqhzvi
TTlScIYSLuTEy+9FWd2212wufI802x+RJLcvVs/eqIJBTj/FMgC1nbVT6zUf0QSCtaxqfxMTOxJ0
kf8brNq0qxvxSaizcWDaLFnfoD+ny3LPadFvC4glgWeVdZAUMsZBwezoodnTacwGfvM9hx3YevWL
Nerk0kSIIAbUIW2XPeq6/aJAAwUGUEdq9u57Y2Y0IW1MNYWxdXXJHnj5btj4qKemPccAH1mxsVWU
rW2C9yAN2nbSyxzjHzfAJylV3decIlzXOI9yJZFaYS5tLRADcW0QKWzA0zaIW2KiQhzSlL5/KIYa
EV0RnaQ7H60Wpn+lh6m0fwrNfWnz4T7XTAFkavoqvZoUltlrtujW3LTvrpQnsYd0+UErnsfue9rE
CjO69VkA5akneq9oSkgH0jv96Ew/WWOmz65Dt1EM43nxquMwkqXG4WZTrrZ4K7aZEGzaQE5SdUT5
0hPYu3ZFfyHoDVyIXHe4RbnSOqLcVPlg+jSeySqYgfEoPhojdg3v/Q4YqHEQKf/8XCeDUQ7AUtv8
JzyS5BCDdAld4dBkHNC32SwvA5fBE/kjWrOcAQ2EDyBZRyIfJ9V2l5FYozvEA1ct60NDeXuYjXsu
oMBI1XDy8yQ5anG5I7SR2KU84dRo5lfoMtGGfn2+m1vv2BO+cLLRhvgFgeCqQnQWI3RBOoc0eiyN
5EJkZZeOdFVarARpd5lLiocY96o93K74ZI1UXzrrvYqUQC8m6D847V3C8lXktMcHuMS9ph7IRHIP
XDFUDfrsEX45c6aCJzrgJgo71OVANFVgW36PwM1/6HP9myMArhgxAOOx8i+ktOcJOte8W7dHKcDe
Uh9Cxqd9oZdf7KyuBN2Tge0RuO3D0kad6U/aZ19TCxupFGDzJqzcyrur5sRyM/kpCdUkZO6qGCW+
KO9GElBmZFRCoVtk3uwsLCLjYDKd2D8StFy43YkbeVDDrFMk11jPRrLf1prrbrXSjjaNmBGmUWXQ
tCfPOqgOhVBrQAITKIUpAlE31x/I94j3peaXnFCKRX1uXRPbeXHddi8I+Ni3c96G9bi4myYha2CI
qQ1M4CMpd44D5hOrNh5Lbz6LNJ9XpNF4TPLpapL2HdY2pUeBWFjXAedoI0v0KdlaSfmIYeWL3pQZ
uEezmqdd0UIbg7VOFVqtrgX9exv78omx+bcbRxRR8Kxt09RERMRGadsax4QQq4ekqC6VYQYZUZGX
ciBZKsLyb4DZOpjW+EDnv6OLA28rTQ1WDRFohRm61nFsACDI0r/q0/gOI6vfLn3GAc4GDxzbBDWi
j99YiRA+x0ltAo6Kmzw5Lh0l1VmDo9/tos4eP9zZ2Wv6SApVZ+cbm0z13axX82YaIQxHLd4itMOk
72iSMsIohz2zOOXPbvqCuPtJQ+LQQ4Xn/OjQO9zgxuZFWAo04ly9Dqv3/gZuuRFjxM0x+Of+7ad2
Nen/+d3tJd4fyszt/h/ezO2n2+8SuthggRKYOus7lCYRqJtiSfOd5pnPf3ubv/7qf/qWKBfLQJ87
nGe3j3Z7d2ZDmtB//tBfryRc+9xXilg6MGN1TEogoG7Jgnf9J/4v9s5ju25ky7b/8toPOWAjgMbr
HG9pRCt1MChShPdAwHx9TTDvrZQoFvVuvzrMQzLFA3fC7L3WXP8c399/hzi7E6hBb/PTn61r4r0r
Pdq+/8tv3//9P76dSeM6T2HvE6E0/+mQ0hPkgv9+l3/e6u3CvX0bkkZJsizG+rdv/7mioBBzogKN
I2zcOx/hO91GapUkbZFvTEpmqItihbimpniHtwOhOTsXxYw5mCY7yYRJ1zTA8yg2xayZry+EJfSV
O5jkuVvxVui2sQpaKmEjctaUES7GTmUbwTNb/mARzt4NpljyGcXIMJ9h1vVo30Ne0/wuXg1jw2o+
z++8rtqNFnoWJ/6Squ8E8OkITLIWH19yoetzywQILdYcmS/c4ATRmnSP+HluYdQjEJW4K89gy54S
0twXXYU82rS3HloSKFAL6Wy0XAO3ilcgnQzmpzjoV41q4yUFCuwD/pVO3vEyligELAcDrd8DiptK
ueQDm0/epQgYInPAhFMBXDb2Dui2s3VEsjQBEFuCHuJFnoZnhH4EV+FeW5SZeQRF9H2qubwFLS6r
lOsAZS0Vw+auzYlzDBLaNZKHFsDYsGdi22l4aiikGYtQoLGnlkfW2GyWxBppDiekOUuLmu1CuQgp
naje4g7u12FobZxm/Iosh50DMU1uA+1Yizc2QPR11OMG0+3yPkvFS9Fbw0pV4wvpcC0bRJuBG7MM
WlbmQKMjcl5Nj2Fg3uJEBunCSLZSxBasioeOVK5pQIspgPGaOmEPWuSgke38dW7EQJVrGuhxNJGY
4LnbSicu1kiOPs6KFXHCzdK2ckzRLaOpStluIOsnYRTCPTGx3WPVm0Cm7OS291lXiJJQDU//OgE3
pJAmaUfV38dV0KXfRya1tYbEY9MSOW4QvXGStYlpybmZEymqoQ42KOWJS5zyC4axNQG3CT0aTVvG
mcPBkxWsT/512eDYRAJXwJ0W96QRgiXOxTLXYOi044bf0mby6mnhdQUKTu++meCgJe1TNhC8O9K1
tMPuqz50Yu0Av0TLI+XmTfMkSqD6P6kPP8DumrNg72fsLu0i07EsEKEWSyV0ffz++ekLy+7m//0f
4/+Gvj2mUUdxahxpumRK8w7gmE2MV+kV8HuCQG3/1ikra61l+F7AEaIEDqgKZ11hgNveNzURLh2O
my4IuqORad61PZCiGMrsMuFBKGRzw1AQ/OHAf+MFzwcudB4Hy3UsQd3/1wOforwWwOaYcXo32aMG
R65BOW9BZC9+mLilNBgD043SEIBGGB1wcxR/OoYPLh71D2EZsxTSZZX36zFEVRQTFppFe8Qa42VJ
NnVixOGelZ+x9Cap7YgEcjc+uwOtYskAR1NcTmFefv38Jlrvk464FkhFiYUzTN01hJhVmz/dRMI5
R7tOZLDvsCGijiddvGtpzxOUs+qb+FFNASzSFPCDG1RnNzEG3FbBUpX2/i0oW5EcfmJBD3Tc7c8B
ghnmK+K7QyPs13bAMI0i1Dj7UMB924Gi1zfnUmvMZSnph5MsXa3y1McxGRlPwlW4ZYtqm3iFPL19
ieZXbTo9fn7aHzy7uH0tAqak4equlPPt+em0O/KYwhaf9l4YZgbLoUSyjpNobQQS54S5JHy8Pqmq
Z2+ppp1jlvtsyOnvp1D5quGUZ4HaZXpv7wwnU3vfDiP8DyEk+dJX23QKzV1n9jedX1ibtyP/X3n0
H+TRjC/GT/f4N3X06gcCsaf6x8/S6L//zb+U0RKps+1ZVHzZR1geUrh/Mscc4siQQLvCM2x+8ZM+
2vuLcY08Mp6VWVk3B5X9Wx/t/mUjtHZ0/p7JJl+3/hN9tC3fcZdZqzvCoMutw4EnG028I3knMZtO
Y/Iq1m4U+FzYf+x1qo0r3FmF5h8iepTrgFLHAiW0F5UHTYl1H1X5zlD9sKIKhC2EYBnsCvg9Y8x3
Y0zZEYEMNNVEVuwg4HZuAMeyh2na4KjycK27zLIl0pxVX5jtkRL/Ei7YieqTBgL1mytKgF5OK5aN
EB3o3YDmrEbuilGFT7on3G0jgc47Y7YnC4MVh+0cYYnkoW7Ptfk5Wbj4QXNn2mLfxenLKS4ThS4u
bx7RG1wUJac1jx1d+s1G9rLy7W47DFVL454OtBfK+9HSA9Ll/QvXqgkRJCB8Xc+gCL8GP4CgEsaC
s/VpkN4U2BF05F4LrXNa1k/hdBRjsM0ne0uIYXWuDcdfjy5rgmzYu50+7aTeVhvoyldmEHwTWD9v
3Ah9beKefDiLh2wajaU+3na4uRcaATRUEesKHehEWncsMb5Xc+RKwJJAx1+Tkx4ymc5N35vlenb4
3viB/IomoU7PVk0OZN+yaKtt48eUy541XXlhpCaj/eiBBCN+x8xGzDlN9K0rAEVq5jpOWCYWGW2C
McI0RiMSo2i5ybJMXwicM0J/TXqgDFZJvbaO25u3SBiBM5T7bLb3mYkj7E3L7kyIbAS5nG5AMQXy
G7YcGvYAhGtlXjtJh57BS1CmdCFGO1r9m0vkSriy+h54XvI6gjdO5WFSuoVUA3nfDL7N2Mf6fh4u
aEtUy6Zmk1oiuGaj/WIURLo61ShRc+PLdeLsKuSNBN05aq7tuZ27N51pXufM7qMlT76ipeYj2gzh
ESiSjpaRr7vLeqbU0vCgRZjTWw1QIrmYqdzshLvr5LCPLbOrsiLZhX0WfhiarDEWQbRHwTdCxPZj
KS5KjcUxrgPLuk7G5FvlAOYHZXHTUaKn8pzeJ3inaWNl7UDqWhiu/ESvVxlTcKdDd4WMDb3jMuiq
y8FCOCRjsUh8zhx36AL4irlsABqXmWFsMiRuC0LqS8zXdO1HVIoBcrVsQG1BKPhStaiDYBNXePGH
XdH39gaj/q4ra4/ibD/sCXCnD0RClTFY+ZalKYSNqp6zesY9cslbYcxlkBaLeqhnr7FLEll4xBVd
renhX/q2dmgDVDNdLcV5dG+6uukvRZ2dMl1s5VTieB3bL5gKiIZnyUMu+L1Vosfro1e8F36WETrV
OzsSAN2F67QVGX9048ebcaRwmQ4k+tgJeQrhWeKVXaeJvywGtFdtyrZT9wDlNllM6SJhQ2ElyMgo
1HD8lYep02b3z1CT1Cral9/r1PGvnAsrDQlgsbQLovfCTTmPbVo0oVnDwrryjYexHwDE6upLFklt
BeNgoSSGqW40YUkfGvhEhqzrlS+w7dlaT+awqK6rMR1O1gR72iSiY1G1Y7AOrRz3e1Ta26wI5sIh
o5NKv7gV5HBii5YIVyg5JCSlsEgnpS7ULz01eZt5D1Z1xdKPwpsirHDbhTmeQ2TIcZth+fKNbTsF
+WYMjWcZHTSsfIf+BofmTo1w86nGGhhjPbzZFWwFb+wv1HhtWkjrcwPOrxWKZZn5K9fXn+NIRavM
dO5J5r1B88F6wrQlu0xfHIWdy2M8KGOfi3Gt3CzYBOXQLbC9dEcKAtmm5wCsqoWO3pk1sSZxQqF5
elEJcTws66xxuI8Nx2WXhMZGOe7WCtp2N3bRNZnjwxbFmFoVvsu8IWtxNE0n2JddsCLGo54HfjqV
3VE3hnJdpEC5M11vd1MRHe2IxXvix3MgZpWcUB6hJhjDfeqqbZH0aAbdfmDQYRwdvWgmXqO1yn12
lpnVvJIBDKXbnzTEppV2BMnjbANlXmlQLY65imhEsztehmmVHcMU60gS83YaaW+7vJ8uWlIrYQGj
rR5GHSMaVEguxaqnn7gIKw99f249eN0E0sCW3nFUVbmzPHEuYh2gfz7Sea7RdUctGqy3o6jnQ3l7
VU2voYwlQiZ+QtjLgHe9/vso8zCBkNnB3we4mU2EzqgRic2/XlaR2LvtveMV0yEQ1m2hQw3SunA3
kuCxoVR+PVhw80j7fGttCtlYODFocuYmoHPKxySfxciu8G++Zg4M22KkG2SyDE/5Kf5BxBDdtKxN
m7is0b4KcjtZj950TlsIngEYhb0BxKmjU4BkcjpXA32P/12A/v/k3howRFn9/c/+vE1a1NHLL9kf
//o3//bm6X+xgnSFbjnGvHX+7/WnK/8iBVfM9jjT0D1rjqP9t0HPwKBHyI8LiU3oRH8QCvKvBahp
/+WQJILXQxeSDa3n/CcLUHPO9fhlNy8sx2ZH5Dh8CCx9Xun+vCMK+kGf3LLodk6SQozP6uhSiwuE
4GV12TL2rARitW2EGZ4ccp09u4lxpqDSG5dXNvjeo9l1F1qbsBIq634pnTo/zbNjlQaUtLscqqOh
zo1Tubtaz6uZkPmnIB6uxc+ngIPRdgkTZi0+b6hJzfz1FKoKLQakS5KjuVVMy4R6ahmFB2oM6BLp
s0+VSatRviBJTf/DEKC/39wjZQkIq80teffmtRUrgzGoxYASstItiBGxSMwbwzWLPBp8fnBZilJb
JPS5ffpKf0fy/O0F/aAa876o8fb+3DaPbBmeMft9NWYyhqQc6WhuM7e5suyejldv9MsmF4tMBsQy
JPsqYjUXZc3aJSPg72Hhf37/d8/P3+/P2ds83ibpJ+/Of1Bo3VBIt1sHx+YyrtWXoGZtaI2OsdBt
lOuW1TKjuNFzTa7WsqfuwApyi0SWsAJIIWWt/eGSfHxEDO7zh8ug0PHr49ASoOdbZdtuNQBBtMgG
SqaGXZ1++pB/dOH5cL576uiTGKZ0XRu5MfvIX9+mCVyrURV+RrwzbLVc1Fz1IAAU+D1EqjY46EHu
X0wNoYCmMtBF0x2TNRSUVFbmqbSwY2CeEMcYJer282Obr/lPn2nuiWMajA/E/Jg8kvZ8hX6qcjiV
Mq3QoMvUVC+4QYlj1cJnem6LcfRvI0wCS+GjV/r8TX+/7I5p4iV2CM+2jd82sn5IhCK63W7LPOsw
23tIJHTgwp+/y0dX3bRNz3MlOirnra7106npbmPGRpJwapgrVhNYwUVdCCKaLaP6w3P00VX8+a3e
3WBh60EVOCntpTHCi4QmKujilzJOUFpIutgjkcUR3JTPT9B6VxB4u3mudIVjUZfgAX43II9hQgph
zwfalHpH7keb77xMP7YIqjesO+yF8ojlQO5Vlv1tK21UtJXaMTSgK9RkQkGbQJkesbjWC5N2sARf
05kbJRh33Q7NwTgkp8phR6Y6sGi+Fr3WgTVtNd88+yO+5bwOXhtyqndjghCJvluQOMiDR/TeKPqC
9trotG82otndH858vqDvHluLZCzdoCQjzd8eW/oEwixaPrip2SYbY4iurTa3kLJyVsier1tslFWv
tLVU3m2T4tCObRS6uZKrYUCnJPKbtGGThPCfwA9JFIJbwJMfY4AfEWpHxcNizkbopmYrnzrFhSun
HSqBRVVR25hM6+SYNujk5jnKWIEGbq/v/Ef6BTFrse6kmfHD56dsGL/PXShFmbvmwYqS7Nv0/NPz
HHupSCYnpRteyWzdddOxr+IfsIfJ0e7vphiD+9S52oz3HHb5yOXQnNfRay70NtqUU6ydguIlT/iv
rn81I5o7dWl8Df3JoBuEicBzjI2goby0WrEJrFTeesS8eBAAcQ/eZQMkyx63DdtXOuAmo1mrUOva
vj5jjbJj5qEY7jR+Z8fZ9aBckofKu7Y7GQkQyxw8Fa7os9nq7FHQvw7HeAq8pUWgyoJMjUPfqWsy
kO5cdUwGolGLjMZOYd/ounPnOulNHTvOzsPKvxR5t26Vy9aSZXJC77C2tbmHUVqrwkQ51tnRPV0e
1yhJACZC1g3uMLyTJK8uqbEs0ojdvTv2z2MJe0zDPU5Jt0LSwm5JJnCuryRKH0BfquxuqczD3dLa
y6CPjkljZ5uhvKsi6BmjDTemUOnB1ivSNGhfL0anJrtLaV+MQsIY8J7D2nkuZI388lYUjUOwkfPN
nBmLk/0o0YYv0HHuM8qRkDsQjrXo0IjL7u5E4KpV7LBxLjI894xX6BJrgszC8Q9P1e8DF9pYVq0M
xbYnfityD03gdE7P56iDs1Jmw9ZVibY0ouHWHyi2EfCM1wAvx+fP8ofv6jDrOroj54ng10nHq3k6
4I8x7er3jdVfd0X62tXiYpi0O4KkHhJPPH7+jh+sfVxKtC6wCnAV4Gfe1U4R7yt6ZB1rL1u1WKkR
XQ/xTQ00aF0/oVKa1p5+1FuEK6UzXX3+5r9/cIHtQ7LThefpFll8v55u0FFP6lXB6crisQTuF4+m
trenRNuUrXlgpyy1F+Rs2R8us2H9NkryxmQBss618GK9b2FkOmKMtuc62528wPOLOi7LFL6CcdiT
QfqEOUosHdXO0LTpomHwRN2ZPgl1DyPV+NPR/D7rczQuBWyK5YZk3fHrZUgibTJE6TWUb1kF6fOw
EeBMQLFKh9wd+WT2jXHRSKTjgV1c4t5e4UBFZR/2twWxQlv0havP74z50a1hPUxhw0DpTWn/12Oq
qoLQeiWbrWmZ7jJNtXUpsPerSN2Xwfiqml4Azyt8WDdmwLyXPmRW8WWUvn5qUgMgKZa9Hfm+h5Ao
Z9CjmD8lXeAF93XV6sGtEZvnlvyAC5YiajsAuCR76VwRPhra/rDGOuz/4TK/b9exKHDJepTzjtDy
2Ku9W4sEaI00P7QawESTt81XbdBdGNLPwNZ2TMqEwS/VzP5FAYUsJx2S3dSAMEIeygc/Y7fW6OLJ
nFi6CIrwKP1XfUmuh/AaDxMRRN0+TTe6Q9Z7EvjWvrPdW90sKOghYFwNNmam2jthv4RfVHDCgb0P
SPzDFpTuAq5REYEt+fwuEmD5fjXAKQOOsSxiXhnO5t//NDMCaPSy0e2brUqaZRuGuxCflQy1cTdV
xkm1FaSt0N6HUAeXXZ6j4gtfIYEBO2TBrzpb27E8J1rex4TMBpDSi2VPi0lh/uzj4jEbqm4Rz5vZ
GQLapt81t7+rw9Q9pLnRoFeb1z/CWmVlbS1MR9G3N0trKVRycAPgT3RBYRlG49PUZMBdE5sWit8g
bdIbsMXi5fOr8bbq+3Vt9OvVePc569u0twMSCbYBCDVKzGO9xI9eLwqZ9asSX82acaFczqBegex+
6Zn0WqV07lTcXn5+LBCAProzLpM0o5CB6PHXOwMpDZKD0zUAFWBd9TYyNdtMHjrfW4vKGE+Ro+Sy
jDofBBe2YnK1LjNIPZfSK/eene6gxNYnv6CH45QQMBu0M9LLaAdN2oSshjVOnFdYLpPvjskfiSqc
UUYHfRHX8cKvBFiK3r7lz97imIYHCPZuGaqCAi8B9+vMjV7THC60L83LlooziifxmJW4Wl2PEHVr
8odtghafFtM+NBmiXCxvK1yb3mbwMAxG+oNl+084IO9EFzO3l95attVDB/7GqsLoFFUWONcA1HGc
Hv5wbX+/tELXDTqMgphJShq/Xlo6jkgpYoZT106eAjhHK20CJY951/rDRuqDQRItBB4RNsr8VX2+
yT99vJo0ETm83WZbBvlrXFbLDCwfQ+eV24cZrhB6RRk5hXZu335+ih8seamFQfCYraskN7/fOFd+
0JXSdxiec2fdqbghnG+wsbk3z6Yl6ciAhJAmqhmR48N1ghnZOBtmocl6yyTFRyjdF9vpou0EYACE
dx0jI9j4AiHV54f6wYOOXgwIFmoXYnbtd9cIQXhl+rHekJcZzC2BY9HET0pPrwbcO1kUvTay+FMx
623R8u6TTsXP9OBeUZqjyfzrjfGUhpwz4tNlqO5CB73G2L+SMlpNQp4CEG3AtJtyo3nWjirDF9N3
0bHmCkd3gjC5sK8GqyaxCZnDpvZZaJJVeBsZBJdrf1oC/b5f40Y6TJ2S+2Lr75dfUdeCXFWMSb0L
Q1wvpWAchN4v9ARyQRi/fn43Pnxi2SK5nkG57TfpjPDiJMi6oaFBdsZYfbaBlazMXFwwOFsACWWJ
gmZIV9qfHtjfd+Quucgspkkb53Tdd+Nd3BARYtgl4MOpfehH+xqirbYk6X2GOdckEee0P9h/JgOG
bQI1fOzMBD1CkVz3fpAt3awRgMLVRneTwzTRGP38whi/F0U4QJKgqcHZEm3Tu0emHzvS25uET5Rm
PzGq0DK123iDTvfMvvFHGLE6Vra7ESb7NTnelHZAy30i672GNM0o9mrNUq7Pj8r+6H6xQuZOsbt1
7fcPchsoH9Oqjtm4C+KNntEgosWzJ5Rr1lmyeG1aoo6JWNY3gdIDGs7lvjQpInaxm12NGYBhJ7qx
huFHF2OX6IzgGgpqcxHkR0+zpmPlhhcTI82p8qoO/oSDrpSF5kXOvODFxrl1abZFXuidp5JpIicg
jbF9FOtQeOqhqc45+ut1NFDh2TdtC03OeQQvXew1K5b3ZhW8TFW0TpQRbuGnD+fUYFqDZl2e6Ds2
FWuAzy/YB9fL9QRSLMZE1tLGuzVeqLnR6OSi2ircI9YUEfgK+m3d5x1W/s65jcLuWmj1a9z/sYj9
wVrLY9aRni4N3UVb8uuYg42Ucn8tqy0kUAm1urN3keb7W9O3kqVbCGPf1/VBqaw/pD71TcuqnEM4
Wv/5noq9FOwYsIRIdd7PDCV5oW3p2gjBovGytsGoVIlOemafQ/ALjSdUkcbFWOSn2Db/JGv8aDPJ
m1PNZRMjqeW/+5SbE93nouPNWwCoGHPCrekWBCUEwQn2vLmOEPOTRTjtYxVsyhBO8ue3/4NRxgPU
4dnCEIaN6PnXe8BKKW+90KkAW0zZsvT2lr+M3WaW2hNDUut/PGO2Qh/sJVlh65iTPInQ6v1e0k3s
ogsmg/eEnva9MLG492UrrgaKNpuorW9SMspXxlB5t5rjwpft/BdLhtDvBh8720DqT6w9gVUM1102
4oWNonCZ9FZw1ZntbFezF0HRactWhhFCEpKCXL9ZlrMznHVyctKSQd43lJga3S9vzDB9aPCOL2VT
x0/t4NHAbtJrQBGgvKzCYQbU2fbmQ3SXt2W/jsos2GXmYD0ktv1didBZ9+aQ80nv3HNgzH/INvyn
RGrbGIcJhoMvVHM00jBYRsreuY88wM+Uv/yzH6VAXApbu8KMUl9Ppo9qu7euaWxUd+2rVWBpjQYl
HlzrvpuM+Ieirl/3JhKm6Fayg7guekc797WvaO3n7LkhwHpwnJFpB8F4DDuEuuiK7husNiFLT+8R
uQBaDwlBuTVt+zL30ntWMh1ouGC6GEwdVU1nHNrW+8YmKDmXYHdOLgTIBTNkfj9gsNTroMO2hGDB
M9rxa8i6LRvb4ckunJSxw0xW7aRFi0RPYaGPXXETR/LZDMvpWU9md0n6tc0ibZObdnQeZRedu6F9
KUdsa1iDUpg6WUEMPdoe9nupIvB5Jl0gyqxXUYInOjayQawjyJUytZrDVJSs6rv0odXITTfm795+
JMPJRbGFJ5qsjOiCmT26aIuiPYyUSd5+ZLglDkbX3KZ51J/i+Qt4CfX3q7ef+QgaGlX7YDDBRySW
c6L0KE5vr/750qPOXJc9NTnXKfGkoDhCTVFEZ78fo3Ngo7bvg7Ga8dnFMRx0KPgexvxjJWtcIwW7
l8lvDxHEC9K3eAVdI12nKWLwRAXTpVbU0yVgB7Pwq8u3n9D5Gy9h5tg7dyL2j7yjNvedq3++VNiI
I9YqFzJrEMg2ybAFPZfsmjEfWOOW9t2QwNlsZbZFSj4tcH0TK5GwpTog1bnHylRsQikDQlwc/wbE
1cYYc9hZYVEcG9yhlsYyWS9L7UtbGtoXNLTXKkVnVcS5dkUa/XLyonbrD5q1cgLHvwVGStxpQ8DW
27cZS/wz9P5V1wz7mnQTDS100l+xTAA5nWqIEqLuqklWUo+PmKV8YhY8Z9FoQ7pXZeUvjUoUG9J8
4mu7UPEcwqPWw4jiYxoF5XehwqOlR+roT4joW0t69ynEv21ZYD7Ac0DWUtzgvgSwwtoKVaEYpvvR
NihhBGo655o/3eOoPmi24V0ju6/vs2/p/EMbL/WeNHg+DKXcVmxf7gLggTeE32BZM6q7aqyrVZOg
0SknK16LYlZDsiW+FE1kXb69YulKxpS7kG4TbSD1sEaKR2yssprkRlbJNyt1nYN0W3HIwlTwfNuQ
WfziQoEDQefc4uSCFZ5xLndzjXIB3ULCogvUJgaUfKNnObGT6goFWLP2MAFtPcwdd5BRxUofXLm1
Et4YHFhKkm1fnomNmY5D2Wwa82jUPbwHKvXXrVLdt2CwH1XXQ5/K80vRm9ZF0fCcFKY7rLQaBEDT
42oVZfgSimxcmHaAHLHQq00ROHNCKHqbOG+zmynrrkd3EF9x8ubrRpXDXgO09+gM946D6MeKZsiB
RuE4jxXqysr92oWHyhzFN/q/w4Z053bXaEHy6GC/beafC4tVblqSMKUA1yOSLJo7gaBladbmiK0t
WpT1FN/nY/SNgST9lqOlS8vkJjaL+sqFkXIfxsA6o+x+6Pru2nKjczjel3Zl3Lq1V1wi2rwLutq/
c6IpuYhb7fntu9SOojMIoXyR+cRRQFTkblB7vWaSWchA+Dfe/GVsbZSU4WQfU1qgqzI26x1W93Y1
UVzalaYx3s0pI4A0Sot+WzHepTZRHKQOfx96ohqqIm5uyIExzp4dfalBHd608xdjoH4wFK65hGM6
02scys6wLg79bKSp5m/jro1vInJWRK9/87JabSt3kLteeI+I/BL2a4LPopnwjBCnZgRJ9L35wY3G
Zq71HZOPa1/5sNVxEhIQ0TgXtOUIjoGRDK6lpU3RQ7ZnwBMnRyNtyWmjcAWcY7wM3Gq8fHtFqMNs
m8WbA/NxMw4W/bwB2euQleGlSO+9CoRtphyP0lhgHnWFK6s0qdjISk4roQnzIAzmXq/ypp03ZhIO
mQYTBHbRKItjYCTl0S6JNyfRzNv2Y7zsEgcbamM212aEptEabHmsTLc8ZsLmKZUT4LR5sitsfhvG
MC4ouk4Qi/ni0DcwEk/f6k0dnGwPslZgmHvb95+mqD3Cc8jWcfWj0NSz8A3mHOpsnMDRg1PXpWG9
YUftrQo5rCMbmbOhB8HKwQy0yIvsYI7TrmYbsXCgH2vK22JIfomS5EuS+ChS05Gs6uiHBramxlPp
aL29zhubo2Ddp4YGS4q7m8yJ5qsfn5qweWhRXPtm/RKrk808zgZmObT2VxWJLzowRVhH3TXL+VU+
IEnB8sCcr5xgBZ90qWX2ifCjB3Nsr6Z+7irPkGoQXnAKngvfRkkiF45MHlzT35Fc9GyakBubaEsi
s68wqSTaKzK5C+SQL1M7oAzFMKQFPotWOHfLGrHcoLflklYoYsigUGsJz4FYqurAZig+GMV0343i
qhIgfYy03Cf1tLfw6StYXQD4I3Sde0COWOcGoLj5tG0ibT0qk4A2QbwTLUc5/mDHeV1a9FchadvA
OPDAs8UDG9qwZHU4LaJYpr2eHFWr+pMo7xLYSUsRO19iW8ej2NiAqpTPqsChXutn+qqJ3GfXSKtF
FCFSntL2Ovf8Lzh2qhWZeMa2geFITlQ2FxklwB7SAAv3Mo1xl04TtKjcy/ZtQ1C0JXBV59plNAxP
0SQ2QJ+NlV6PnJBlfMtL/YJSiVq6mNt0cyUn9p4gBF/CPkKDqkxiaHm+mJNmsP+ULuq6djcjlF8z
0eMVihA4VKV1pdegLhonxbMHmSw1H02C4ciFo/js8KiSjliuif5u1lVYXfRSy8mxMGrEgErB4lUo
fguTh559RF6Tl0lyCWJFwZBgz7ggVa6gOr4Sgqcv8RJbcFq9i0RN13rjsUM2HNz3Qqxtk1Q5YFfB
LvGJ+qDwT1461tuFioD7jZKmhZjOEm7lYQjnmCwr2FZ9cTKN6K6dphZDtHOgEviaU0oOsPQ2XfbD
jeNXqymwKk7QN2AFaNDXAFyS07m2VXMvlPWtMkoEBuQkOV/sywgG3yaAKiN6LAmD7pFFgknQBUSI
gMHRlmUMud3dFElTrvS+S8+KKNLJFE+oOOAkVgCbgVwEi6pTTLuGWGFsdxfV2J6s2E5XsT48Ooam
bWXfX9alsrDYIXcgg+zYFcxLpZL7zMSA6GO2tAJ92jdV95wzAcblGF1DorpUMTr+LgrlKq9KlJz9
OBzfXjWRvqoDr9tDEDpTzrG3/RSUx3KwimMk2eZSZ3SMsjymrq0hBQmPXg5yt9JlvfYiL18VOjVj
N8ZJmAX10e2CGpVBEwBecyjBv/2wi63qWLbByRow79O7qY6GVlNRLHXM4l5SHU32NyVhZaW57fTu
LOc3BLRVHueEzyNWAIdPqbtAd01hvLDd5duxh5iTSA+Mn2kNRMd4ZpAI9u6LPALlrpD4M1wFOuEv
SXN0qthG3jfLPmooRCpyL4ok2UGyBgLvZ98VQZhrMPkVjr6uOHbzRUhimgtejp2EwOvuGDpy3BUg
QUOa7ajb+33motgemDMXGpvAg1sL5M2igYXsdbuRUJpF3/v60pJmc3z7Ql9wIxvT29UaFIEGH1zd
OjYStSwl8TCk/1/Vbn6MHO2h1vx+08zfvf2ILfgJXE28nursGBVVfpyyMD+6w/TNdVgsWR3CMgpR
5boTokJLPuFXjeerDKsBBmw55UcOL99PPp/5NrP2Maz5KNTTYxvU6TGZXxl9uJ2csN0lefdIPHqx
4Tv/8PaFkCVwUrlxn0MvZjhxIDHNv4xTj6Hy7WXvxGvKdHJHmklwJNUtPL698sJpp0EKnnyk/409
JySWaivrCnu+qquHsGwGkjnnb7XQS488UvB0LBhzVsguD9Ax1Nr4+PZl1JzoOBQPKSCgv3/stkRU
5iImTWQqifJobathr+EjAOw6qCJV8t1gY7qmmeEerE6ljOPkHiTegJO7OVfRdk4ZpIem93Q8mdcM
yeOTtpaGy400xTKLkp3BDm5t9kjTJ/iaEea6M5lcfBlK6I3ef1F2ZrtxK22WfZVG3bPAeQC66iLn
WZmyZNm+IWxZZnAmg0EyyKfvRbkLf/0FdKMK5yAhyZIsK5nBb9h7bbPZtUZj8yLH3Q/SX+4S8TGH
VnxmyLd4BqRcy4pIlCWGNPZorp3wNBkReco5HEaX3YPR0qsWufk+9sYI/4WDdTKj35OtdjoUcMHA
CI4j6ZYwSMS8/ky7/5vG+/nmnLp1d+ZFXJ38T+N89GnY/wzt/fxov1jyvdbKtg6YxhVg7e0MSvPw
+XFHkBZEpcxXm34f4gj4/PDnw+e3/3zLHB1M2VEe/v3Tv3/P38fPL60NC5hiT37a3w9+flHz+eP+
49s1uDQg1Wa4GhYH/ecX6s8f/vNz/v4khF6+QSwL/v5I//hEQQzlVmv3rf5kC3x+MUkRh87T3KaT
RqEo13gklreK5a1/vPv51ufH/svnIeUodmC6Xj8//vkwJgRfoJ39j28VJJ23a7V4+vzQnBbzVpb1
r05VtMohsI8yClyIyrz7j4d5gZPAIebZ/nzzE1biRtrbwDg4AZiQeCqJd4zGlpihur0MpuFe0VD6
RK963S5XWbnXpRXDkYYlZy67QJ1NMB9c9UdnFhYhotTWaem/cyNCGM/hvM+lOCK1n0mW7p27mqwO
vF6lr35IJ96w5C4hxq9kF1l7twGkvcTR2vn4UZja3M9Etq38cGZ+j3qfbW9q/gppXZ4Eow767C9l
8J2KTWwkB/mqLaF3dKUD28jl7PHz4qPT6iY9+4FgBdknQZWbWMRvNRN7OGGzsTOBaUfB3bPMXa3b
X8B+ilM8tf02sC26/1i9FhktXY+bLRv8FNtKehRy9vcEJX3BiZ+sKpK7aK1wfTtQE0E+d7ifSOGz
946lLoUs1DrEv0SoGwBdH7xM7uqVM7IETutoIweMGEOA3a8s2l/pl3FoH7i17VUDA7eKkrtT6zv8
zT/K9QAhYtLi/vkxDFa8F4rGI3Qg6XbuKYMujbuLLYJGYUFjtwCYJ/RZo6RCUjSlxrC16jq8lE7z
XfdPvVk9x3k77mUSkp4XhNE9GOpfRDWJbR62v5ukfzFUO23B9jfrlCjIJBM/S/j3pQx4ZhdZYk80
iBRyW7b9PqgJjkwk2oSU2siqRlxb9gcIVgBJw6tAvvWcWJQzTRpfcPBHZD0fp6FGjeSYlyhSzTaP
MsxmfQ26uC2rTZ+mFrfnW9b8rt1Ebzta4J3lJckq9+piPaeQTgZzgJ+WSJww2JyKKQFT1WHT6GTO
WMvKb4Yhk0MXzx9oHPNb4Db1yZUhiDRcSZM3jA8H4VlaNm9G0RDb5/aaXUdPteO29bVIm4M3uOZx
ytMDo6evBj/C2WP0gU1lYA0Yh3o7u2Ru10EWHzq7+Ul3OxA1Ztf7JLCHpxQYC5RSaHes5ZueGEXI
vXIzsN5EkN6yUSwDGsKa3p0RGKA6pgP8QfpCQzPtU9ZEq4y97DkeHuiYIioTagOkBmdf+q+DHYIB
nyBeQIrHlEIyqnGcEdSvU125R/C3zQWrFXeisqEOJigSzF9H7shYoIqCZpr53OFn4O1OJuVFMR/q
QpRZbhnKdeMlqNPH8JsmC/QU/srrXj618T6Lyf2DJXbrEyYMnTbgG5n1zbRQfwweWXKdEEBWp6Hc
+V4X7dG+RhuRuz/GAqZQ5wIWESn1fs8Cl7ZiPVvpm6MRl6ZV722ymsZJ1BSpMgEHUYApNoyiY/qR
NpsAnx5jLGJo6qa/e3YhIVswk2HOdez7buWaEOX7tAiB2EIPKEKbzEjWwrlJ6k+CeXgd1xzMhflz
0YA1hqQY4bdDX8dEv5j/VKySjTr9btTNn37U7qm3sMBRycNJ8JFr4TEiDywqeRnx9ZFWNuG14l2k
8U5XHsR+ldYbkUbBVYBsR/+ckpNTIef0JDtp5n4XdE7hBrKVx63TjXdwV6eDrOt5n6mUTCJ7/J2m
9fTgBEQIM/T9Sra6P6WAH3fTCKJQzqV/JM5hZaH4Ppf07onf1mdroABzTPuraxDxVuJrOWI29iiB
lrCcIT63fTZukigTX5R2fsfetW5uXcYexxg8Z5kEZ/cZ9tNV1A5wHNAWlix5aS+votFpx2OrCX1I
JE1cNJTsKIO970zIMimUr+3ygIlWwBQIKhWcVBC5cOHkhSCj/Pr3weZsVE70J24FFRVLiK0Zjaz+
ML7yzYJWwK1GpuKlZKayDgxYATIcxEjqARA5dwjnzzSUGuch+4sSoh942SpluM5JtVST9t6TyTGC
8wiIv0SPYFQYE5NxWwXBwZ8qYydTEk/jnmzp6qdrZQRtOk3KmlzYm6/dUPk77HSshXUMTo4Qj6SW
CTJXTmtjAr/gR+PBNXtQTrMg13Pge5VrI47AgkYW1O9ZQKRMm23T28k6BI28NgNVnEE4Qd0S6c5P
k+59LId3G85eiicWhBahj3KB+OEk/Kht5zj5YD3zyWcWGpIKaDQXVM77gQr2DtcdD2ciVz3SzZXd
O6hr5PwttRN3RzzXG1HAVxGz1EhGYibZ5Rhcbhg9wHscEqZeO5RXcnrpYk5ZnJ7elnXzd4aNIE5E
hHbHBpqpQQzOfiTPFXFT4EAqZS92cF6ZZOPtHY7Hp5Zf3ySeKFPHXYOxlpwGnxDQ3Ap2XQat+Bnz
UbTrK+cpmsMIZW0AvcZOC+iI443oRLiLiCy2Y7n0WGExwUkzgLn2+i66s8J8jfM9fMqpABMSbx/S
ad7TPOKic4f8qvPuW95m0MQYvuwApO88pmYQEsNkk9YI4+TUhLs2t67CpQupAVON9ZifA5bp24JD
ewNLnnQrOeDzA4s4Malfe6ifn7qIm4szPFszUE8Nr45bLNXD0Cyp3d+xdJTPAwukTZZXLgAlcKM1
I69d7SJgI0H2otGIH4ck/z1aCfHjlk+KY5Sz4CmcX0UR2Xt3BD3qMOs6WHKOtyoAHcRC7chcZjp6
vczPHenqg2riI8ZVQJ+h/mV4kXNuVRZddBQlOyB9S1ykzbJNg0AJ0P3dGAWYl7xoCZONs3vr0sPG
k/1kRbUOsd7X2f1hpprAaNarh8QDa8BpaxJI6Gv7gHNL3p34eZBO+aUpkk2RJfYdjUL1BW18vgsx
N2+s/rvs4+bFy+Asa5F+5+XWvqiwp6z3BKCi+I89ZOW3tB/as9kYem0u76KMKzfKt3MQdTX5GAUz
hjYgm0uP1h8jLc5ho7YyWkBDXvCtnPBvIgJkSgK5yZlq/YSDX2JvUPQEjJK8OMsOtk0+WWCN8xPY
sGTlZW55LCpKyIlvtI9AY06t+OHp4VjAbn00kOZu7ExvSjflSwqNjBGUhRyt+ANFYYACCgjILbHt
qyccqNWlHX8xkOggv2LTUgXSSlFFp6zsXZy/DgSAVB9NcOi8umApJtBhzhnLLPy9CaFrjcNui7Jz
as2CM3JkSULzUiVxenAamPkxZYrHhXsy7fc07LfeNOBKJpl266YxDW6sfthOffMJ1brBC7JIP1D6
6HUzQNlqp1PMSvk074xG+PchI2l+cvwjS9vDoMZnz/XUbcoktlTbGnZNPZG4W3J3jb3giHZP7B3T
jC5FSw07Vt+kLTQVUspuz4oOZWP/CpTpHKPMuWqHMYKjHQAHvdybUz+cCvZNK6cTNPGheyl18oG1
joFoEIzbPJv9bVGNEBVr/0jme7VLCgUBq/d78v3Ab8cEhjJP0O6BZKkAEgQk/DF7ArULBdLyHmkK
ncCMy2BVNpm7sysmIgYrMIQm09ZPoU+ZY9cfZlnER6Q8x1kUNnjtAlkVJ8Uo/Z3DqGrj1Sbo4dyb
Vj7pFKK1vLODY2FV2kiZhS6jXRWSwKq7tPliFeW28xkp16hbSCspM2gFUYo5vOTcYjy+sttu2gQs
3iyzO3IiaaQf0Ao7OYjnELKgiay686IPy42H4+AwGe4cb6WmlKJvzBq8zyG3FxfeRBJyGzVLl/gI
F6pCbky7sgcgtvSf53kBJWR2zJLAS3/YjFhhi0c/EqBuV+ltLZGJe0KS1a6A7LRm0Q4GMQ2YqDR0
d3S08mAi1nZ0W13G6YRwmsYvIzwhEJ7cO2m6R4SJ4tzXxziXuD87wKhjtaTp5fcMFvhNtv4a8Yl+
hdNOTJjxZmm2MgEk86mNd4aj3wG2jZeqpvFkuHYJiVpdoklrcFJOfJDuGzkP8dZIY+OHP/4mtcZ/
s7L3ZirjbeTp6eKGQ3iU1cweLom5qefiCt6WqGy3ei0r3V1jlVvPw/jSgB6kOOuNq8jC/FYqThJG
+fscwcmjFD3joSL1r0Nx80J6uSRENY33vqOy7dQjpoL5A7wxuBkpaeyDh3jVd1CNhgbXb8N4YfBI
vwqWPDdveejcRO2AmgYrysboFpkP1l4XmB+HRNb5Qc7zSyNUdmFFMT1Ld14bs0Gv0Wesnzz3WwvO
9fH5wNjukOX2R1M7LO9MQhhcGaRranfMQMn0MseZvnI/GJ7dwTwJW/wYGRMztR7Y0AhUaYERdde5
j0v6AkNuUAPxa3WqR+3k+OuDfmQ03LNjBxa/Bv3kbMJmDBf2QMNULpZ34n97DyK/HW3dypm2gW9W
u14Af3BEt1V5OJ8rBsXb1DaBapnMPE1jYJ3jsW5uPbG3pnh85OhGRpaUbabDC95RfYoSxNtpM36k
7diyM5rdbdtU+uTRsNYpWYyDaLHVlom16QVBd1bIWNE650XSfKk86M+opTAtEYmG/8OpxE56Tbyy
U4/6PRbRWhlxcknD6p4LB/oqCwYmoNPad5pvLN85Rdwq3eksKzd+CpPLqScFQtHPdnYB4pjgEklQ
D8sgy/uFFtU4egIsnrbSE3oDef58MOQYrRsYhNumTssHYTJbmEPWy8Ar/pQN5FrkvTmcpjT8XsXJ
h4F58w6YBKlk1RwRU0HWi52RkrFqICiX5WYaHQI6pM3muPWTY6mIMJZkjoLzAEzoNaQ4xz6Tu2kC
3muIZcdP5oPn7VQWd3s1Uh22KbkQHYiAvkb27ozyDIe7YSlSfcMYq7gkopQEVOvX5JrUv1MxnhQ9
8T6zwnaTQVa0517eyiHVT3Fcn6cJVshUOt6u4hTakw5ibgYfDg5MoLepM6CJqqLbggkiySTMKIUy
SIcNE4knL/kZ2X/aYIDLUI/o+vziew0SFYm3zr4zV2+Iq163pO0daax9Tm8Mf6NwWiQDjiSLenwp
rUxeAaTMXgmt0lc+0MU4OmKBYTqwz9WQHvDYv1SCaBzCOkkJCUZqDxX6uzRX/TEjg2alIrO9AbQo
g4+wtxFvtjHsCG96cf1ywZ/1hGV3iBUIqlqVVcUzqhR9R4hOoEfwhtRGeavU8BPWtfNv30WFW7Mc
p3tsoGADs9jXhlqzn0D4jhkE6ktDIiJZqXMbIFmnK8pVjigHER5zrdnm2Y/hCsm+2uRg0Np42y1U
MpweB5cki33R2MS/RPWhcacaoYHo1w06031BkuxQNc1GN4je82Yzhgnbz2bvu7X7ZzSP+EdWOZN+
klecu2FZA+hpyHJmsc0LBle2Zv7jx/1VlsZ3Xer3xGYWUvawa6qZZIdmdq1jTfzzPAQR1LZcXqxa
EWqOMoOFJkvUFupN5dgEyXIN89Kt1rku5c7R37LapkwJTu0SPxi47Ub6bcutPkigV2WQOCin0mnc
1mOlD8rBIe/HNpJLRjLUEujrmnGtara5ZZ2FqzwT39reYFLLjJ8mFT1PM9HK6fBWkOFwasx8n8dT
cE68nWUBtp6NroJhyfDL9iJ1MKIUaGNdOftYxiXbkEKdak/9Zh5u7kMoznDR4dWNLNkII/nJmszf
T4nDWMvAWkMVtE1soi1T3zyXXl6ttNPHzy3DpUmzr+1xL5yNgWQCXannNge82+cJcghgyF9U9TOw
3QIyD/s+VU5E3orGO/RLX28wWBtU6hwm7L1rI8W14DEKx3ObMUZvqRzL4E0YUch4san2rSn0pm1m
MlxiHew4Dc88WRpfg6Q3MVvnCYDzCfsdgGbXHKllEYlLHEUrjFDuWojOuQDZmY/lWN6jQNWXqoKn
Izspb0FAzekrTSgoxTt4yuipSJmDpMzW0qz1VrpTL1RQkovVQSwjuiOBqNnGxcvP8hOuv5LRfjZL
5BQkj7U1OO6ylbc+mF8sNmXLRCo4WXZRbty+nuip+cWNzUT77wN4VrH10uazOnHCndzJzzHdjD/7
0bYIJSNArHMY74ktyQ9ia7eUb0lN0EhBjpRyq98dTfteN1W8NuqPKu/EBYlduAu87PfoLaMuQFiH
DMu9F471xsZFuHPD+JdtV08xsFjmtgyyJ5s9WScw//Zc1ZFh+kerEh7kaPYvZU3YRqIaWDVeRiGL
tXAN+cflnC0/2PPSZJWUL6R6cd8eGBaFRsZgodFXR/1ghgFYJ83fgvE4KRmccktZa8vLeHbClq2o
KNstBv4TKXM/Sa8yd6kpYFo1vkLID9g0HfpjW2U9DTpHCXXko4r/WIGsH6ZLJEJG7Oe2Ih177ye8
MgPyQ5g5RjTUCFQjbCOJs9xYy+iYF+N3RXbYOVHTo6kC8O1tcylwFqwzH9h6QR4KkwRkWCPhbglp
Lmtw0/1pyl1ipRjRuLniWQYSVQfjsPI9XawAujknLzR+FRiJTTytO0aO3A+GKTxrh3+eq0Oydyqo
bmVMzm7CyvEpmsTBCZB0MaFNNm4bO/uAZUtOQFZSEjk3TlZ9DA2ANxljv93gfjcnIzy3WkUYWMmB
CdxbzZAFdHyuDeORWB5MCSjsa8OGPTsW8s0J4vGEsa/eA6L31zXrJ+36LPSdtkFF0nDuuyo6fz6A
vfrdMFtj9pe2O4YX6ZGdzD0OG/cipPOLmtJ8L6T78GJT3MTUknon0mtA5Bb318HaMhICmR7T/+A4
4wnu4oJe0z8wb0nfsqi+zWOvVwVDsKxZ1mMqeVHIWSmYiuxkV+WxzbvilMCvO1baezhLgoHdcmjN
ect6b80tQyQLJFjpd0W51svwLS6ImhKjk+917uYAbg1NHeC8ZkEFSr/7addd/tIwEtqzLkPhMTjt
rezlC0XVdNRmiZQA+llFjTQJ5RyHSAKoJUYgDnLatEZ0nEijux5yBqaEKd1Zz0wroWxxkiZ30V7H
9IYtobdpl9MKzLgwrCQ7tQANLkjmdouQfVvpJHx0oh7Whm7M3TRFPwKEa2vTTzCOa7wHWLf6dVGr
Q2sTqUSSi7eCTb9XGeO3HCwCg4bR2kmHnmauzWs0E8zFnnBfJuxiphxePqOx4OpH+b6rI1od/OU8
x/HzjQg3f5dFvb11W17lXWMzoRFVfC1NfTC1G50KaunjUOAy95sOvZNd3ASk6YNOdvwc9OVG9jzV
QYXeZhK3CMugyPBP2IlFnBN7SlZQuiOz16VVNq5ZvST5mbDyHGtujqpS445YQ2sTmvEKO8jASNP/
VvBauZfWJCkVxLFCQfVUNsatnORw7P28u0VJAvqgEcV15HUpHG2dvBLMX6tjQAho4UR+E4pYl67w
0kseNzw9g7L3sio4rSozW38e/OFANxkYJDXXyraP3Dtu6USpaLbNvU6yJ8dm6Du7w6YwsuHMkwnR
mOtymzSNeWjy/spUvl3LVvpfYp/lhJD2l7qiRiGKlYTtnM3QkFq/qqyp7mnQbYe6db+HDFrWWIH4
kfB3bKu2dL6aw0ENH6pR7kvrmOoeZuql6tBP0Q/bZJAmxVevEB+17w8fdc18z5vgL0v0sJ5BK5zO
02UwfHDBts6voe3u54iERW6DFRpEm6QGvxan3pFMx/spuIkcTUmc1CWc+H6TWG1xNFilx6n90qXR
syhnLiKT7nyqHdCEAw5BlJzOTUnuH3GmvKehmclABERQM8p7apeHyST3L++kvrt6tJkPmO7rjGp8
Jcav+OSipccFqzEW96lx9KHTzZ+yydt1CLrbp+lHUORO+j5GVnKTpkmOYP1cxXS+jG6Cs8eck6Qo
kjQKB0QmQSqkDSZ9sKG19o5tJ1NMAHjb5oa6X6KlzShq0cFB8HYVTR15p/h4k/yH5VlPuJONPdwU
sbMlIjeO+x+BNXtU5LU6pvWYbBSx1NvZzn0cVKI7uHidvuTl/Kfh+k7DoXpxo945tPTR5L2Gl9kc
zKdRc/xkAXRPcx7xPy6h1qVchC1u2LNaneNzSSqFSOf0gqExv9nWJZEstwkvLhGQRA9VJPXT6Nfy
lA9cdTiGujN5peZ1cKvuZnfF0WwJXPAMxs84c46hlBQ0ylvbARWXFSXOq56iZ4b96jSEYuNiESDj
O4m/oBH+6o4hEMK8zc+k4RYPu+MFXzukBQYOqEpSgrIr0YkM/2wMulrY5YUdLT1WA8c3sqYd2Gf7
UetPU7C3acmdvRDq1d160yRYqyLIpK/tbbHcRYyC0a2fpCjv0DaNLLC8Yq6ZC/bqOTFq8xGJU+fv
MVsV7znjqbWvze7eDfdaFcWlwFxA45lb3xAmYuC2JAJz1gxv9IvDeI0bN/zuZKpm+8NN0WL8Q3VI
NBURmuQ4Jf3PSpOlwS7TPZVW94OOwDzbkntClDpbsJO3YJzqs0JPzrPC4ZQXg7iPGhZdSK3nWoIJ
yfIQsqACudE/Mu7fd2wQD8sBeQ8j5ETqByqizErPw0R6i2rxG3UeWVhxMnLV8pAo+m1jHscDMSX7
YcitYxtByI8Rxvlmuw04F9elM4BgZYBxmPxkZCRDnrqBLbCJnOSrTBm7JmUXX3jWKxyMLQNoN69+
FOAcWaoG6aOsehvArNt/ZbeNTO/BZM938ye7RHBXqlMTBuDj+6V7hi4gBzD1s7q6ifkas9D8Uzst
t8DAuxPlEayGzuS7xqFzYyv0yEeKoVDFxKlCidrUfXkDuZdSP9Gik2thXk1m/ZDw+y8KgTK/1yol
yYLxThviFxtJOXetyaGjtdYeRehQDmD+c6I8SlSZ7KEiDuEMyKUsffJS/Xov/OGLbSRPUiC47fNK
72OfCNQ85q+RbvHwpjA8s6ev2QSPGXOSIj5UBeCfAQL1Y8RdMuI7+OZLBp95nj6IxkPi3tv+itck
Lo/4iPtv53e2/7vHp+DH27xmNvX5kHlWcHMT17xCY9okG4N90LfCJcfHL7jgrbwyvylJiMBQivDs
jMj7+k4E+8IYCG5KyTVrPK9/FVzcDHvzr4ipsj3jQ1qqOQmOTZeQLTxGza+JFdGUWuZFZKAPmjDy
TrZD3J2qffSdHat6p3TeQ6RCrx0jHKoBr10HATFFZjPqZ6C/9dlQ8YdmHPScxtm8ayqECtHnvKpC
Y1o1gryf5V1fduUlnP4EgaH1xnFQdgKVsdYQ7vp9qxbXQZo5r948kilhDw7ZJYPz2lrkq36+6zfc
76DFTeB5h/5g1sjCi0qXx2mcMAuUyY+pd9LXonmOmqj+Othx8jySTGzLLHtEozCeAB/sCdt4Yaoz
XQiPEcjzooDE0Vh8tT53EWTAnIaY7DN8ny+imC8q8gLGKfn0ki8EfExmZ0lANoWr5RA5hSUqiWT7
bY5ZYWEuIEZ6Rh8mJTOHCDUbYIE+2uU9LbSHCLta5OWkOet9V44h/pKiunkTPsjKYZM7ITXfDoAF
d2x3UVR6XX2z6/IPowaCEEAo7yN7dECXS14SFBsrXbLgJ2uOY4ZKd20qPe/6iF6W2nq6+hT866Ye
B+o7wzpElquehpmWt8kT++vE7kH1Yf/MD/ZnkjLazMhDtj1R6IcKGdpKqjy+IPtWW7aaLFhj6T/l
KIrDfK2GPj4PCQVv2fV/eDoZECZdx4XUOzsCS5dbseXc6XTdO21lj+XHO5eGp7dK1/nWfZu8Mn9p
E0O+UL8lK9LdxN5rqI9GQkF346zQlMO4ZVYevPWO2b8isaXFDcrpwWrHus1Ew/d5kF2xcHhsIKcf
0lfW9fPBGCyWPXggmV/wMdZkB9lGwz5M5zPPVXFCrWc9x94p7ft8yW9wznGpOdMs2ho/cF5m64si
eO3Nei+6/hbqKPkqDDt5gijypv2o2RReUONvE+PTJ663DOcLDtg4OoG8ydzVzNxgV02UqDPGV9bE
lbnrWtl9Eg3OZj5zV3Y64kia1L73bvEzi9Be6qxx3tBJCUR2X9RAR5L5FjRRZ5BX0VVPgTsYTzQM
iIAEWNl6zuTZSoxT1/DMA01582erP7hDAEIxGL7TWVhHjGPOmZFdctDaIkVN45mRxVxtSQIfGJzk
rq9pVUWwtZO4BWFqx7jN5FfBVHzNsvtn4dride7vviKiBOP/uJ27/mNo1PPUWOFGu/V4hVRxGmrH
Ax6XvCZRa577UgETn4x5w30i3I+2O/w1XP6PkPr7j/r2s/zo/vfyVe81S6w0Eerf//c/vXeFTVh3
iJ7+v5/1Upf8/18/5Z++b/fvn3+cfNQLx/6f3tl+skgf/Yecnj+6vvj7M/zfz/zv/uH/+vhvEU0x
OmJu/X8TTfmlyCT9Z6Lp36/5B9F0AdZHsNpsxB+ug194/OjUv/2LEXr/6gPm4xxh67EgKfmj/2Ca
Ylvv6l6Jf/sXx/xXyEVQTT1Ib3B67P8RwhReBd7Y/8RMcPGv+vwHlB90Bhy1xSD/n2AWkc0lEtdh
cWBe9kHED7HC/cqc2z/QIWGEk+7TR/lrWrYXEwH8tCjhw0UTT/jOdfrcYhXDNgFARyOMgr5YtPSh
bZIabWREyMQLdz6yV9aive9G6xH2xg1X5jIq4RXQINSXk9lscOd/zEj4Td+IzpkzpLtCsAevMxdp
GIp/wq2GlbW4APTiB5AYA5zFIVAsXoFxcQ3Mi3/AwUhQ2t9GbAVq8Rd0GQeCX3v3xkDtj8eGYsvp
rgZ4nJ1cHAp85YAcL4NsA7wHL6+xAuP+m4lCsslmB8fIQZgp1hDY7lXt/rAWL4S/uCLYqe6mzPzp
FuIeFwhQusVAgZFiWhwV+eKtaDBZDIy90twP2OBVWzBrcF4Dz2Izx4A3E+ILddCjjWsBYaXGO4iR
A2QhI1icHebi8VCL24P9+8xPiQFkcYJ4zWu/OEPm/EyIM5mkWEbKxTsyLy6SYvGTMCd2iX/sxw0C
soeBcsXFfJJhQkk9Z5+Dw7a5laSYVMbFrSIW34qDgYX/bewsuc8kfG7Rllvzht/V3cT4Ei4OGCSX
J3/xxAB2GLZy8cmMi2OmZRfeSxRlgS9QT6MOw06rV2gcf7MHAYtvoECIN8o41SYqFWw5pOe9R9h0
wKm9VUnI9eBD6PHeSVbBq6IaQqaHTTzLe4DhJ8b402AASlXMTWLxBOHvlvT3Pnuu/jEvvqGsDJ9H
5X434F67st477sVW/e8GWR97DBg7hC3a+JAqDEl+B5/dwaJEfjvxfXiWsDas4knuDVSbClNTGAiX
SyF/trE74R3au3SGQ4u9xsEQVWOMUhXR71ojyUAwkJzHaNqC+4o2anFUhVirhsVj5WO28hZTjDm9
O94HuYUkhAoz2oIpWFlUmEjM+K0XOT6QwMLp1bjNccI9RfpscQXDyDKtjyHlVwz1Os8njKGenjOR
lbu0i8W1N7Ojm089/MYNvLz2wMFSPgCuKCTIoC/1C9lvZDFl09rpGJkzpImPXhR/mxWinnDCDaMR
+rYI9MLMcM+hra/D4CAONiD7ZARQzQHCHCdBDMtK0cCdjd/NAM5LhOepBeWxh+Yfbc2ey3eKu5cu
7MVRiHbaVP34A4x5nJDkp9qQaEWmrMKvr11u/iDGICIGyXrNtGOt0sBnXsUkbJznS2akl7rm2tWM
9WG5zN/FgJpPDPJSKXcJddJr3xintVr8cDkiSMwtOUK//kBMlbGNOaV2fdA9hjA1D9ZvYwIJoMh9
xoGkfaws7YCzkd03lKpzpZZ/dKPvYZWNeITJBOQTDgmzaQKsQiBrItqPlmVszJ5kYVuMydrN22ZN
hTW/MIzkMhK/UsR+bDHbL3oK8yc4RYz9ouIkA6+hYhpa/gxnQcZuj0WYsaLWb3d+8C0Ht3nDrL4p
2JnSensX6SXvncqxkNbkbcvUJ/SAX6zoW/RzCQYVXhVQIl02iiEixV3Jqm8qa2T1QzuipAvrjbab
70VPUJpruP25YNcla3s963d3LtMXT+dEQsL98UcisrVFG+xqv91ChFsk2cFlNKB2objm37MYNI38
TIY0JPhyV5JPGxBI2Vo+ZvEhumZqCPhqGz/fsqtjwkNWCe2CzP2vWCmCTclBMyx7vs7Od5oskOc6
sY4JwrSt2RQdLZBfoLUOzl2LihTVTEv4gnXokuoVKUu8o5feO2TansF3HV2R/uAGipFqjp/TsVwB
2NIPaJMbMTsRMy0tL6Pb4S2ZkfMac1V+VRWrJFNfM8yhTxZhKuswit/LzODvl/kG84ZgVPHLyNAU
DiSDbX1PeuvQsl7tLvtaYlPbdVV6po5GeZYixYnMsdiWZvMUchnYAOGge8DOAV9+8NKBKNOhsred
Bw/LnnocNgn2gDhWDH1NImbFd8IM7fuEmURMprtkSvQr5k4l8cb6/zB3HsuNo+uWfZWOM8cJ2P8H
BncCelI0oig7QUgpJbz3ePpeYNXtOlF9Ou7tHvWESUmZKYmE+czea78Hss0h0/kv3djseyeUJBiz
9ikiO1hYmh0uG125WlMdsTVVUY+VV2x37cIRdf9m6vV0QtNw7XIr2w8NPyrZ5iyWZR8sNXt2Kdbh
9JwrxGviZDrghUVqOxC9XTgToXZTwIirG96CQjtyQ6tp2oxwPxaXLJ+SFbsMDZOJVx8EDUY965Li
iWU5g6/6HOQ73SNjhjYevB4m7ySyPlu9DbE40WUbTfVuoW2fWxIVoizvXzb2Dy2BzmeUkCfdL6ZV
YzF3rK38i3uNeJ2k+Tzqt6TphgObl2yV6c4TMTZsiu3qNZ6SXx25wnv0vHLJsbSd7GktcFuh54Gb
nlqbSpXfdU4KiCnEWxTo+N2K6NRjtdmz32imbkNCMHpsEzK7X5sLitvpULQro1e6K6xbtlWJc7aD
olsazhAR9sBGweZmnKREGDJ1PLJ+cij9CYuvAjQk8yQTpY9yUzmhKeGbd8Ju4rVZqtkGpQqEJ3s0
eGHx1eJKpTXFJr3yJ5hHMjZQixZoaa0ic5apqBjMRiRfx81ujNCgDFW/Ebmy8TiqdtXEPZA02fAk
wAeWXbUrp1k4we1EB7N9GEKP6uT9vu+O8+JddZL2pM8Po1p+2kwHNDTQMAQY6sU4nzlpC4RlC2ES
LahXCuE9sDVYXRTobvKUV8bRh8VUpKQoaNFHrHRcSEQ+35dAHAx2SxqHI+OVEQcV/ZJYQRjgagnL
csPvELz61Usb/K6bj9GBx6Y6Na25LG++1AF84GsMDDZMFQiHPJ8Nt4HmEwE/1aDOk2ZbCD8+m+lm
FBIpTeZTyA0G+BFKEVVlzNhBJknHQdkjxjsCmSLkQZLnEefyM/BZkGjB/B7HCXZA7ORVcvB8vAem
jtBK9zk0pVpoK1EkP5RDDsvmknVJbMOQqHgxpkjjpjnpr5WedavGsJqloSjtumk4VUygMhWg/qaw
dqhW9sD5u9+6mS01ue3qLHgz00HbiDQ0ia2ZqLFygejE63B/Wd2woq70tqFJna17fbFu9aJaxln9
K7INf2sUVrHVEQuh9NmG6EDK1uqPSX8iim48IMGzH+dDhsmZBVT42pes20vyZZeKQOcuMLmsEPPt
gQVyn2pDsXd0EphGsltaQzQI8WOOWd8/DpJSXx+8TV8IKJAapJeRiGU3sOW6GLPsUmXRMrbrR7Zh
9SXVK+ITiS6lybW2aLNuttHeYuTSuCAKFrtaWS7MQA5bLZmFdk40uXnSOCtWrgYyItFshEC0XrdC
cggUXyg84gPdPHvLkL+GzUddmQGBwaQOnB3xkQaNXHqFnmxlCv4/qIc3NCEPY6q/W7NYu+mDbBF1
MS4dFN72nLaNLU1Zdu2kLWwvM1dFwa2And2eBKBznsLn7Eb5wXh2oRVpvJmm6Ow3ybLT2GFbVWss
nGw3ULooaUTwjXONs+4TSjHx0B7u/NE7gkb+QSO4LcuXUnO+ZMX2K2s3LZuiuLe/vD7/Cch9tsJ3
x27PYwhtk9Bo8VI5Fo7Wzy60dgprqsE3dqHlQH5uz4pq7jyPkCmvOQ9Dv60CdelLJDFNrBwNioiW
QASbYUBF2g4Dj00T2otSqTfKVK0bpdk0YnqxhtpV8khfqkiyUDQ78LinrWlYV6NGJGNL+WW109L2
m4ehLsBHLHGedKQH6cWjnYobd9oGh8dPR+GNNad+hcW5rtqgwVXvHWbnEdpKySuOVTRrtWOxLKzy
Zf5LOlNJ2JvbYcz3TdRfS9N7sFMrXGam9pRr1aHWkWGGBA1AouROaziHZIT3M9p7juzfreWsfD/E
+MECfJ6noQdZdGq7LpLQLSdzbVfFU5P7r3316Dsscsr01vgXi20/MjCc6z555eaPMC+1YQCr4BuW
Rk24G32HAxCEr1sdS0N80HN28nb+vjTUbqwBd5Pc45UR74D5ROosSVNatu6VQF8B+UAY1RepKw1i
tG1vlRLXjWtYnU8QlqaEH8p+KcbwIEkPz8kwswM/WxCMvYXLs6T12KEeIEdJZWI5mc7GQnM16eEx
NevmFyiU0EZfksXOS4e8nVyj96Gu3/qqRqC+HrTyEwHrs4LNP75KT9NJ4yrWozX8UpxxN9kf5OS9
ekHAsDi9ZW14RbzxUZvDSaG6DtOJ5XuxMYdgW9T5lzGql07XGf1SsGAKsEUAjx2MXTbYN+wWxkbx
9Tesy0cxGttIa3dp95Q2s5esOFPQr2wMeG5vjItCkysrS25Wl2yDc1Fxc5085DipMWJZwzuuZDs6
smThK6yXoxxrK44mzoaIGNvqoujphVz77VDolIdqQfMgrdKtB+ec7i1qSpkzg6fTO5i+5izQHli9
4irXrphPSP1StjNQQ3Wh8KzaPAZ0Mq0KLXGRQlwZ5fJiNMMT0OSbPaUPsg73Im7X7KfWVmud+qyZ
x8JnFbpHpcuU1bmybezyVMrS1WjDRBjC7LAeGA28dpiTwXewpbRQ/ZrGPq3D9zZWH6PMleOsFRHN
PrLMqyDuto5Rl+P36br6B8DgwVSyoyPCRTQNJ37TB5O79EBaraqlH6M0Tsponyyz/ImHW6WllxJF
AZ6YvT89N2q9qRi8U9+5pm3j6kPPaWgXR/jPiqx3oZzz55193nKkIZCndltHKagtZHebJE0v1WBv
fTb+fhbbC88c30kOvF8yM2xvdVK/14p6FTYhhLCLvXQLcOgX3ouVKoynFPvv2OdfKhLFUWmXVVff
sEUGcXJ20Mep0nNZHS6aNN3ZZviYZ/HcMLIpqH8DV3oUrfehlq5jDx+yKV98LnBTLFZ5I24VUcVN
gANl0u3nLjWfkeZ/O43yhZpmn0m2sR7RTY7zEKHVFj1yunSjRqBm54MFK8R7HuHVsyneAhO5Mduk
NHiDxpTVONgMAIlVZ+6G0j+aOeCBrlcWQw9CYbI47ce0Rp9rk743/tZ7TjlZqq/ZwHwqtuYKeKah
am9NYz+nsbWqFec0UExkhfXWG+WSa9rCL7pTGxurInlvlegz4z3xnPipzYl+d9SH0czhUTjZplVI
O1Tp0a32iQuG7/qKtlSKYeUU2V4Rw0XEyAbTYFMb5VZtxk1EY2FEcI8c7ykiwzYytY2vj8fW4tBm
Jmy1l4GZP17cArS+jGiJdODoSbiVXbmCRMUMQakPivkhTwwaz7ZONcJwDAtb2MNLAfhf4pgrEhhX
cRt8V2h/yw7aBHY22nYTFMlguQirDmXSbTUbK4XZxteSq2uKUnthOfpiVIbvNIleCtBqGx+yKJJC
1MbokEfY+24ZK7eK26brpcVxrPR9qRrrXJMvU8FRPRZoVUN1TZgPFjdxapzHIiofY4vFRl1k74jT
1jKqaNqmy2SaMwAKAZN67R2GTka5DkX16gz5Y2lAbbCijM7UhNmV4FVGjhe5CntUX9kykSN5YM6g
YzqhRowIh6KHK9/UH1ouHsE9T2APszA5p026E4q60Zr+nM2TfCtd4HBeaTGt0VAurfjZ7PPnTBSH
UXYPrREtR5YHUZ29OeN0i1LtySyw65TjsZiU1O2RvbsGNic3jWiJcou1KES5udArvWmT0waaYttw
MRGRt9RZZzLOwdm0MHT5UKbNW2DAfUfaNZhXy+gvlczegvSshNkhMrnj0v2pUAbGHpk76pzWeNOA
bYLZQ00XUxqIdWkBUAiqN5w8t8INoG/4XCO6QR4ZPZ4wmnPa5/VLQ3lehTXBpP6RAphKq4+RH0L6
E49W5TWr+f/K1PEhYEqRjWJYNKHyqAviHPNvKHmryLgf+HihthROvCusbHvL/FHpaH2v/V3rcp9B
747J4Nad8TXW+seO367lRqFlh0HvVrZa/vgxUTOjDlfUml6rMkPYSjjg5FHidBchJK+bUuALAR0V
Bf5CDsPD/H6RJfjeie7F0ZuPtE5OuEg2eNE3BH5i3LjqBRt6tEI69+PqmI3fien/Dknsa9Tk05Na
iCoGU6ljtHioaYXNKQqXHuqPuUZk32wsg4y/PdJFCZOojsYgt1KRT1nvPWp6s4fnImH5lBMVVv7U
VE+Tx/Z61NxEwd8nkfboQ72NzSzZauG6ZpKNqxxptwUEfZ3BWAZAReYl1hXc/GsGKrPmvj16Wq+u
nKy3ljToT5H5gVbgTOdKwZTkVGzjYzLtpJM9oUfjckWUe9UZuMnyYoMEYmWJ7Kwq4p1Fe+wOTbcc
jfQ7rsf90P74gPO4gL8kHXAuI1F0Dtlk0xvY8waNuSlheHB+I9aoHnOF1sbYWNHVY/p3lqbALoxb
Tmu6/JLX3THnWN4nFg16PLB2Djt7b6JqUEiAPDJ1pqrLx1Vfiq2cmG7neDLyiPoIVOjvpMnu0rdt
7UBibRUSAiaun0KjMrKyem0agXNpgFkxAOFSV0+4REtaeNC7vuc6Fs76dsx8rmrjjg7AtZdd40g6
58ZmmVA/DblerVBvByur9retwLJUB/6NjuBrCsx4XdZRtWs7RuY+ngxZsZU1bASIegCRH2PrLRLO
xdNKfdObxkX05rmucjxhhvJSOgmkPt+/TQriJS978SwAyVYD+t8YWmUZNKW5jQqIhAkoEfceVpZk
DrTRGQCC3FZoQEHivka1kOAFZ4kK+BDoQAYqkPtWZYo3SzEof2j1sJUFrlf5ysosr5aitqjgo2ap
t12F2AMxt68mi6qmn7J13NIw9RFM2s6mLGteoXBcM2ZvTq5XSGfpBOUOjKbxnCe/WDJ8Vv3JJPsQ
eeVzVZCPmYX2NpO8hRh/VB2lHDpTOmRMSJZ4cKRFJTTvcFgi8nfxxjI0iKHHokTx8+gzKFLO4LTd
WRpQhkYWgMeBKy6itNwZSUk6iqKuoPyND0QsSd4NgoGdGo2RF3kfVk956ocI75S6AoMj6TkHDiUj
RsKViw7RZAddwhp8coZEerDy+Clpk5+ILPEiceq1I/jx2ChzUxOXoBp+p7bN7e4VmR8dQD4tEuNZ
icyXPMCiBATnqZ6P5KpiLdLYMzdUw9CcwJ3DH9e4gy8YbmSYLCtU4TEHW4VE151t92kbLOlUcaPN
mlgcWMaNfI6XAEG7eQFhfJBFdi4yexVrHLJWB6Oj9vp31NPfk7kRdrol9g+KjuKNVP/4/JMfuETo
hCO31RxeQYtI23jIXooebJNijbtWN0EclV/c4o4qdKWFptLhmlVfE0+Nd0PDF2D80lAfmBcCB79S
vV4SbFSiT+XCBEcIIX99pb9Gpt8glZHz6LCAigGzDDWf8T17q3h9ZqIgyMGQIgF3PeS7LJVLNVA2
JjlnrLyRbMdIu/TdwNIBgfOmH+QN4dm7V4O1D3N3KuKdKawdmulnj8AkRN3gjR2k7hwxp95uNZeF
4VZvcsqE4Zu2ak7KwpEfY9PI0RP0CYBKNc7eNafb2VO/7FXt2kfht9qnC/iiT35kfOnVeIwgXiyB
j/xSB2sb2/2LEdKUSLliOvSs9tx9nOqXkr8anRnsPO68dSPqhcmZzEga+CYDuzVHYwDdi18WOynd
RRlHe4u7YuSRLRTpypf01X0dFVdyFxcMQdygG04suV4F00J3EsNPEFSPIVO/3r6yQ1mWqrdWlQog
xVQ9+UNy09P2rMEQUaPgMW+Tg9V4xUPfqDsmzB1dIlwB5tUZ2/1mUShij2WWVYiodgynv0XjbePB
R5MFzzREmeT0DWeCfiy75NOnvidKynrs434zEGruqz3/mbYbBMAVEb9bXvOmqta5Uap2FaTJEzbq
WETfY/bjRww0MupGkzxiIa2DTLWj4oiVbigush/fBSF+qsgF4hcZtwh6PzEtD249Snz+Ybss1ChZ
kHn2VIMkRjf8iZ6WK6M6UceANCYvcj44j36PFxhB48FRNZQoRfGD9WE/slOsJv1k5sFj2Mh3p3Oe
5xRWkrowYeQhsJmeYqSqVxhFLrZiVm5aNS9+yUoRcmb5jEb5HMmOLPMq2IopmWXT+U+SlTttyC4Y
BVah1rCVNfFmNxpWdQcJsYLimmkvpFhPlXh25gcoA/0fz+4fKvOHf/vc3z782z+7/4s//r+w3sSj
weopnY0l4imMcg0kDS9hVYI29zQiauFbZPuMXQEr5umaRbhmzAQAlT4/3J/99fDf+NzA8iRxPcYi
sg9jyHp+vh+DiaB7ybuhZVmxt9Hh/PFw/5AUnGYnp+dKbbsGppme7zH88h9AzwToGBDsCSs6mVCs
GvQl849rDqhnVvenRSpJQLk/nZo5Gtse1p4dclF20iHd3x+wkP7nsxqIqvBwnCUO6aFFubOtlp/3
/mP+8TSev8v942Js5oEdNsoCsC4lXLUfADfA7ej/fLh/7v7h/QvS9jve9//15Xp+RuR1suB+0S+g
uOUqM0s+WWQvwIkbNpphsWeDVuwbE34eXh4UBnFQ7lmnlvv7s78e7p9LoWbtnPbLLrqLp/TfSYI3
WVSQQTw7frB9xnEIYb8m1jcnfBcjBQBarLBHgWpuY5iebsrwLUEj2dk1syq9/4kbu6dL5QGeErT+
HHSdNo5LxwEGM3GZNCxksekA0SuONW/n29mZ0OZxX5kjyAGVi+vYneKK1GhpyWGBcPd9sAo8AtwE
6ZaB2Fmvajcm+44mAJtHfkKShfq57sbVlCPn98GOJPFvVZZ7Y7DNvdP2IxKq6WpHfbzXTa85BDn5
mmP5VUVBue0yD3QI2/S6z051WbSnxiwdrqjiwJYhdxnOr3Kr28lyTnyvNb6Njq5eiXkz8xTIkM/m
kppUcquylfpExvxSpOgMTdjPO6VXH41eq0+dVR0JzG4hAQuCCpD+Uoe7z8iOk6OKStrPGuPU6YZx
giXA2W8Me08R58kofss0Dlf8k/aEjWyZZuaxCkMxO9kvYTPYO6kZ3kOse1RAmM+U4UNDariwC/2n
1pv0mOXU7xCfjm1AycKfkT14TAtGXtXYYfwbVFypnfqzHyq8sUaenZV6ys5T+JvgAAvZ8YTwmuli
1KkkhAveFfhwlLhqg8c6TrNTIGV6UpUb26XhaE1+tQyKhJUK47aMiNl1p2Hnpz+XRyTr8siMdOeH
2VX3S8koqxwfxNax1d8GI4KJFZsrSofARX3ysQ+QMzVyY6JUTaclPkxKRp15v1bQbgbpeMII7o6Z
Q27Q/JOwe1LYzlHeaCpSYU/a7eauyM6hky+cIq24EzkJLEz9jfudumVMd6MAWanzm8hGCaUJC5WU
nRx/KyDvexGXwljdP/fHl+9fQUmJF74lAN0+TOE2K4wE/mL6ajj2dyumhxwXm0siwBPcHEZo1Qny
2j5SvOdhgD03fIrS+FHb6Dam/jEm24I++tAP2i1s/NRtTO0FV3XpKk7xIXUIHNrEVLacrv3UtYc0
MZamopKTTKWoCXDnLGC2ilyUZbIvjPChzqjzohJzNdTK0ACzKbHNhGpnLXLZvZq5vu3Iy4HsqBd4
6HAJBwhkhUedikr2WvrJsCCTy1xkdscGRetuDvcqZbAfexDBDBvGS0nkAwOtPe0tEAYswnZjvfRe
f7TH+L1XTMpUGk9V1BctRTqjVftky2qbsmRwVp4Ft6SPahR6RnFO5bFhjQqWs3Ngx1Rx+AR3awlJ
gCpfEqQI77gBeVD86kuKMJmqH22BkUemzqpHm7hUtINNdJPrTcZvi97OLTVCGS1/uHohV/5xyJn0
+fUCg8FOExcP1SjBluFa0fPh0MeTvRjS7q0VxtWcrtMM9ggq/9IqevIQOWg2EkA7uh67RYfOOAxx
uConFeYFF0IMVBMZYGWnvHoFm1c9yNjtxvm2sqZPD/wUjWt1JfGWSNWrZZ244t+cJmM6LLPnESOW
MhoPZakhnbbEo60Fu6KBx6ldwMSNDMnZWeR285Gh+IhzMa5HSevXDj9ZkTs71LHKRRmAkhYtKzVV
1w8aolDhF9sJQtfSos9DAxKdp0k1sR/zMiQjCmz9QY2oKGt917IIGzKtdesGnGieFQuNkAzXoMkx
QvKQjBwRbAFvNwj7Y+4fJFXcMqxVUFxpjF5/wIljpOUP/IwviTbTbdlVqphqNlXkPOHnGbaBpeMV
zSztUPqfXaDpr63FwMWq9ylk+l3YDsYSO9arppxK6rMiR4FiVuV3Umpcprt9XgS/NcK0XKniVq6S
i0Nx1ukdnbGPVkwJNYxc4GZyGmgliBdJxR04qKf9XErWhnoYLVZ2ugzx1FcovStClrEQ15+R3TCp
RynuehZtGXlTrv9t1yI7gM1Bqkbz4/rCyM8D4wRXH+2tFNDz6Haza1UXzyimvjoz+onabwLorHWn
j95STP6W6655SXmxYI+4OkTv9UDHzz5geIa7NC4TZ5TMzppm/UlkXrsuGS83wsRKWjrEyTXDWQuG
dlUKlo+lhy4wnhMLrM+A1Jq1RUfJ230ukFe/e5b2UwbTWYSpDmihslfRUC8yNvRuFTjqaupVzu2G
WaHQKZsZegRj4bPRbBWcEJ65DIyCUNLAbPl56mFJQJHtCr98JNw2Xik61lfcRvqqkuPKUcjX6kBV
K8l0U6YIvAmWPih5Jytvwo2vak+BRc2sA8tYoO3pFhLUAIYz6rck+xmUuHfraKQd5srGSFccIwuJ
To6TwzaxGRQo3xyA7FZdmezO0H5Zgb2SevXRwvHciKJ6ZCzrbA1bO4cspSoruCYz1NNgU0FQp39l
Z71lMmSffIlBum4KdReRVgF1rk23DpCMlW1BjMsTPF710O8No/0tyuklJQKY/1vsCYd/aL0xekna
c2DW3/7Q3Uq0BxRqYPB61VtVnrppI+/ClAV8k18yfcYHxtXGJGYQyJjna1+VMvRuqs3dQil+cibA
LkVpvxpmEilEUnVGk3YzpDSGVoqznl8BfqmZmbYbNrNpOGE8MUNOwxl3Wma7mN9sUTV4iMYZiar4
P1kNIpVrngE8DF9oyH13Hc8o1TgAqhrYqn0kf2GpzcBVdUav5jOEleDVkVUxYFZV1njcZlhrM2Nb
5QxwhTBGCQPvg5Er+Qknpi/Jxpqhr+qMfy3hwOLaUfbmjIatUecvuzsvNp3RsXKGyMYzZTaewbJ9
/krGGem498/MD9OModWDmzFjaTMVQC1sjeQgqpJblV8AsG0h2f7xIZqTTWWCuQX4Ya5pslkuzsUf
UNxhhuLenwmGyFusDKtxpuiGd4ru/elUMXBOZ8iuMdN2J7C798/fH8D6kDgBnZePmq0Krzeawb31
jPAN5mchVF8x431H5qmcgtlOndG/xQwBDmcccHYnAzcCSLAuwQXrMzhYzghhCUt4nKHCwYwX5uJ+
CGbgMG/QQzFziOGAAyOescQBfOL7p+IZWYyyJFuUzcwx7muQxiVsYxw5ztaGdqzP7OP7QzejkIcC
KLKEjowNjli3CtG+N6OT+xminDAGWSYzWNnvwDhCWvZ5x9EDAl+2ZwwzkJKeUBfQzJhX8gPaEvjc
M7gZusGX5oNrzGA6t7Cd2xnyXMy4Z3MGP8czAhq5o7psZyx0OgOiLRUlXjhDo40ZH034zy/a1myd
oiI99LQnYGJYXETVHDAKgJr5NuupGUrNbKE4NHCqk77QN9qdXY0rsjx0d6D1/CrjWINqPeOuc7jX
zQzAbmdcSmbhHdRmPLa8k7Lvn5TQszmkGIKHALWxLlcre4ZsS2jb8YzdNu/fMGTiBpA7n9Hc3fwi
+AMLgxZudzkDvCtI3vefPZrh3vdnhCLIZTujv2sY4Pi0w8eq40zTql/6jAl32PkmMzg8hyDezChx
FaZ4YAIXL2fMuDK15yblBwhxTums4JdY7h+KrLZd3JFwauGVlzO4vL4jzH3KuRGqOS/0GuN3cmSt
XSxtwOfohHwFELq0mSaJwV9qnj9j8qEM+uzhw0oN1+ajefV6ar3RKaFxig8D1no0Q9cVtV4TYIl/
cAay6zOaXcJov2v8/6/sEP/ew/D/YIbAQvBvfRX/H9ohdFM3SAj+P9shzkwF//GntWL3/R//+PMf
/OWFsDTTUYk/ZBrtEDj8lxfC/Cd6UxwSjHVxCxhzqOufXghT+yejaF04hG4J/rBI5vpPb4T9T8OR
qoatQifVb3ZQ3P0oeEEuf3gesJHwlvz18f/I2vSSh1lT/8c/zL9FfJmSDF3CmS1aSFvT/7fwQq9X
fCJnLGuXBfARbXM8ew5am85iSJz61pfRjsSMfdmddsXwhvfBYdXU1fZb6djZ2jKx3TQ9QK3KxMZO
74BTaF5FocIDfXDhVmwttH7w9rmU0zYDHWQ51WOhMVctOipRrU9R23lkUVFmrvwwcOiaTzjT5xBb
Bl+W+s5dNFjJzLbd+pblm2Scgm0KhHIxoSoAgqf/Fzl7+r95SebYbotXRTcEKIG/uUVau2J35TDW
ViQLej00FiAgTwm1HQQfZSOQb1GBFt5qmIyT6gdbvHsfCpGty6hIl9XIb9oUTrxoUVtNkf/gFDNt
NnLYAOcC1TxFik/a+cjtZfcvR96fb++/vp1sWv4WE2iS+o2MmQm1UKUt7t6bf/W6eIGeFAJ1987z
vTcE3saiMEBODYK+F0rAZpy0c9a/ZqRfIecpuZJJoKpwiF/zSOlxFjMnR9IrFn2Pz1/ibhY9ST1N
vBID2/xIwkRCZuum5VdXFHJp6AqLANtf5D6SWZgvByOBrJxGqNr16THUSshoSvXDZKOGVNywjQ8T
2oDhMHb+q6lPx7g3OzcY7De9859l0bC0CLWdOpEx2wFbiSNiC+yLH+QsrIq2hWsdP08PSQfmCK3m
LgV9CnF+EmxdVp2J7AY9K8SkgMrI/KqCCWW56H6N2b4tbeb//LtFH+C006pVjT2QDrtzXNF86wB8
FwnNBGy5cecnMIcxhG8TU7yWTE7YyKFkzjH3C+WlwEu66HTlF4gy3DQSPEAA11HqclyoCPnpuolb
81sVliNHS8/imWMZAqIpbpkOrLga0oJegB8690tA01zd0+yX783apR74f4RW3Bm1T0yhA1AFlinm
px3sNBtfs1c2l9CyD6Za4AQEiunGaX2IU5tJVfQ+wUF0PO5peYXooDZH+swUjr85GWs1QF1iTfqG
FugTw6m9EFaqLiYyVNjFvRGCzHvZh1hd2mFYlbneuqa9bGALpM5E5YrWHL8EWkrAxsZZ91p4n/rS
8DD1gyl/jJUnwpJjxu1U7BHI14m1TtINtILNl4egwgpAgTeo3vC/fyoixQ3e9Ggg1S5bT/kETI9Q
rLEY39PuuerGcpGU7JBG86Nq6i+ZlKvIbN+kzUava+D7ROGjzgCJgX54ruKGnVjbvYqyeJ+AyZpg
SZiGAedWJsxbFDSmd4D5gg1SNd+Qta1Yr0IMxueDsHATjsiK44rOotD8jSy0lOOnjcGr2qNL1gak
jHI9BQC/m+48du0mIMIwyKsNeXaw3PtdHVe/pP7IEnrfOulzrcF68dXhU9GsVdm2+5igMSgNnCvM
IvNpdElH50zD+GCj2QxGzL1KwOIxzQog3CwlVPPVjuUticO9qeAYKQKWPQMcuiDyVfyzYtGmI7PV
/BqJ+jPX6/cg6dhzJWuLMwnUb/vR2Fsjq/l2UuDTt7e1xiwgdhDNq0oEEQgQYiZuU85QXCZfNStt
aFkfFTRc7LmfCqTNhQ5FfCkRTKNju4Sd9RbxfmoR5F2P+r+MNk1VQmAo92XnX6Rl/SJotXAz89Mc
+2ojNXijmcdotjhGDvY0lZkZC8FrYlarxoR3qekOJCIPFPeUdtBbtB8CNGocOAO5U2byDGVrLVSo
j5FAomWpIc3+BJHVGIj+rtXcrWV+lZjtNVqHBYafiKsGg+siMc45WWqAHPGMdY+jtC/hED9GYjyx
AN/Ou2QNiTe7ytZfyQRLjOOs8r4+jSFht8LPzYWR67vaAw9XIVZPIENZ6YOSBU8OqqKFGIdn9rSA
ij2rYheoXv74vjFQHWAFa7YCW3+KPsk8Xs7n91jnuBo4lSp6AMx0KyNSVzPvZYJ/3CEygI00/CSE
iaKu6XiRjGLVaBev0B7nL0QOVhr4HmJwvvTGu/qsqeoeG0uIPxwxwoc9GOQ/H7x4J2sgvV7ZvU27
UR09xmVOyaV3kycTMy1HhWzX1m6vqCCuaMshS9euFFW6CAOLoaIIbl6P2QPY6k7XuWQGjXAWNUZh
zezPLCV3WaO9GtbKjKpkGUt5Iofs1XeQpYfWG86wyLUnnH/ikwltuCzD4WEKGYllNLisjmDlBMDi
MuaLBRhXt23kDTVo4VpagCieyUOPPX1BCq69sPKQ/slgMxpsk0Sjyc70fm2YxjkpqhcvQHUmWU35
mXzRAPVEcf0NlhSZXmt8AxaAMkIFn/Gk8kIWxyl6g/lLVNDXwnQesDRwD2SWnAbGh051Pje8ywja
duBMeHUYATE6RAA3AlcTMbhrMXW/BwPwRegQL5F+CXVQ90zViWwRyAt6ONp+OFRrxpYF9hgL+bUp
ViOiwjxpb4OS966vjlxfuPeMGr9zrP1iktxBw8+XMgatIg3rPR7QGkWe/lko3msVtEcDh/+c4wV+
11cx/c1Se/WYMvRydX0u/JH3LpCSoDMZzWOhx/+TvTNZjhtJs+679B5lmBxwX/Qm5onBmaK0gUmU
hHkeHMDT/weR2SVVWlb91vteZFhQTJLBIAb379577l5P8jkRlEVIoMYSck6fq2jzJanir1M+U4Ij
nK/LtCTpAGIiaK8Cd4QfGHeItw1YCMlUb+45FKvOQ5DnFzSd0GPAzpUFv1YUd82DSwQpMjtGtnGg
V7JyunuMCQXkclXdeQxGzl1LS7I0mbIM84rfYcSn2KzIkRFns5DNTQITAoVCe+WP2KwadpJQPiZy
i0g+e1yyRyIL/HmwLDHcwRgdh5chOPpjBh4j9x9MF8VYufr7HDvY9expb0/2a9S0xd6FlMPFpV6j
qL9oMNhpKE92N1yXPW9UnQjMMs8xeLVct9jzf808gniCQ+JuR6r2Tgf9p1lC4CUGSdLKRvN2n3EU
MgpJu8/LW9cFCTIzfw8txHtY999ng5M4j8x37euVMArgha7/CfYaxSAe9VKdtW1L691v7Grnu5AH
3Oz7UNDdULHa7mKBFKXqMxzyB83G0eWGiLkCa3JQvHr0gq6HDNR8XZdvMpw32kG+8OojKNInw9b3
CUWKqzh9Yfl5MvrxJYjwBAgXhYa4ypGWiJavWs2heL39dtwe10BiGKQARV5+rOOBPE7Vs0y8H21C
F+o0+m8VvJWB3xCY5Van7kEGV2+q7w3V8MJdvYnAqQeZWnWNhJGqVPbQY00aclxzaY/ZtyVMhrji
VdpHUtKA6ic20qPnrAedPzqlV5641FsT2kdRvepu+gwLsz9B9jqMBqwYBxDJCgRnuS50DHKmiU9o
EbgGYiMhucjKRzXlriLas5NzvKVtsDuXSj9kvk0fQon+VhcYSSrbOVlNFNNKk20oIa0uqZu9WB1w
tsRmB5O64Ee6xILWCjusnvUepxbWeTKrdEowVXXlSwKEDrGr5c/Yd+sgNZ9BQBQFya1AJFj1Qk5/
Sx9Zl/QHVagfcchQraA8DtgTb3yqdbxEc+0NuCjqWyoAQHnQXLEpmE8F8B5ysvFjnYOJSRW+u6pw
AdHCa8OVnqyy9jiGrSTU0K7boGEsKD2LECRcbxMfR55B9ax948yUCDVtMOYVUaKNlwX5HdGS5yiC
mNpQmYcUGJ17iij2UHf7lVHn0PoIOxFpj7JDF9uQmZwJO0jZwq/uyP2dhuXBlIvo/M8Pb8+syTs3
no73t0/qZf5rFEW9uX3yjy9wHsBwjqyMCKX9+ha3Z5M5Dzt/MHC9u9Wp1KbawCvn3u7so3BG4e2h
U62HGHU7QjOA3xdOrJU5YG4P9vKCbt/o9iHEsIciSQYccVQ0jUODon97mpoB+wvwsfTKIDOL/FRE
FGcXQiM/449BqLWOZCCRQnyfscpIV4nfKAzElQpP3D6efTwYfTIFLy4idXn79su3uT27/YjQkvy0
2/fOlg4p6Vq0EQdcmEIjrXMoRy0h6Nzk71XrS9yCxhkYFwMsJuGUWAVNEaZ5DhT8FhrO5iuSFDsm
R1R7x2gPkgzVmUMmuie5Ft1TdWXtjMknMlW3BTn42lqHVptcaVzItjDImk0VKsVZOT/rkZvCGHT2
kx/i7KE8GvaXyFnNZTU4A039pOsRk7MMVzwKG2KxTX3CJnRrjNH+UK3x1OCkwk+Zl5NxVwayZt0O
zLVNE/OeSfTWG8ovrEfKoxuq+BJHzVuXYyeMh2JbZ3B8gF/emZ0zPxhkZC2JSyiCJEmwpRIM2fj5
9FKFFz2Iz8wXPuZmTo95ziq1bYJTb+yylvbJOBf4oY3KfYqs5KSmvl8JsdDEyIOskWUhS+eEidpI
ZF+WTKxMHAaS1YDte7nOgmh0tnWIuOC6zdm20PqxVDyTLR7v9MxmygT5v+v6wiL3Oa0jrwnvrTFm
r16II3t899jS6fnYKfItIacMS43i29DBJTAIKrjcwFojL86FxUosqcP2NZzijlbDJaHkE0UPAAe+
I4Q9Yo6E5p4m466Mh/CF7sSfTs31W7eLKNd0RwWc4TQN+nOd5uPe1/58xyECPc6m1EzrMDx49sAa
05dn7S1xZayksLWmrmJ4khXvTGHY7lVqune94SGFrbaHCfQN9WYiwOd+y0afcWkwpNvRa+tNhWx0
pVIqvhqgnVA2MGr3Nv6tuZ5eDA9zP+EwrpaZ/SSI776EoHOPxtDnFGOgStctNfATuTfw58BmyClS
LpJIRuHLw2C6D5MmEhYpCzv23Nmvse89pJXODyiCdy22uQelgqteIojURrUMa/Vr5mfliXV5MM/+
g9wUwLWfGhJVlzjzDlG4OMCzCR5U4a6SRlgnXbnvuOjpNYIHtINNKo/RGFKE4IX0oCjuqmb9HrAa
2XATgxQoEgX+Alc1TLprtTSPuXnoHj3k8Fg4D6FOzYMBgootEtnMrAWjpV8sjO+s0T1YR1F4b9uL
DSSjUwnkwCl2iwIAdfC9G9LqyRrpPSoGH4IIvcKzJXjDrPnz0IzpgZ5tYzTLY1+kZ2cwyzMpgW3T
ejj4nNc8Hk5RJJyjr+EU+FHxKZgtklG4nK0A8xlA3BU5mhhZjQNimPG4MRg/h0xlfPj96YjME2hw
RsxLpDfSLAvKtiS6siYSJg7mzD7eEpUAtEGPim1Exjlwz90g8Rs2VbgO+/5HknXRfT/KzwFsxkGx
khnnZl/BNKP7hOLqGtkHHsZm7mfnaEXtrhoATufTzOJoqQibm/iLE5cD7oKQ9qH01ORFCL2/ugZO
PmwZTxZsQCAcolI6hXGu5MRv5xBEdOe32cxoqU/yYh8n2ZJfY/TSEXxnthLCWz+7Ou3PoBmK5lHE
+UPMkoZaCumOe29qwSn2TrWPYFyeI7DUrKeTHcloeQyM/Zz26h4bPwVhRWZsQ3+6Bim+hiZzcWnm
ttoTzfSuwtNcZRoIvaYZnNzeK15p+X3vBsu8az7VyNAvPQ7MlCnHQxB1hEpZMOameDJD7LRzmFEI
7FrbGiJ36rM67xrwcL2ncfM4rb0dBcHqdpTfwzyfAOUifowZJXRiJl/YCRRbqjJCqpxtj1i4yjuU
r4HtERO4MUvUoTL7AYWwuDTpa2MnEGaDBa2sgxNRT9lRAVriAJszpKSyNR+ZWa6oLQd6UkGKZ1dQ
K3Xyl4fbszi+VGT1T5jD8EI0y1OwAmyBA+6OkXFCXTroaSA/pappG5jMkowG3vE6Myisnxx6yXKj
Mk5YgH8WBn6p1jRs6knA3Fqm6rd0CuELtPrSoS5qeQrw2GGigHsFG7UsUFrv7QyTyywxzWF/7Jgv
JjSypPPJVWzguzzJtxCwplPUImL7PYp+AMvs9k+3h6lVNIIz6ki7UuNBjO35NFBy9ufTlKj10SS0
ZubCPE3Lw+0ZyJl5MRDrPz/upoyCtwT6dHozMDZdebo9Q2NfjH5uWp6QYxz2OzDMl/+lj0nhlmPi
rZpl4VJ7Q3Wy8S5tzLLB9b78W3Bbuvz6tMe9fxu2YDhHiM8iVf5vX3v7BreHX1/wlw9NM8lpImzg
9zQhe9BfX1L7rGfDm8P7ny/m9llLAib943/846lFCR/TN0TTX1/92/90+0e4ygMsSar7/vob3D79
l9dHnXbFFjhCuV5+NrB8qmrsEZPS8pb83Vf83b/9+qbWyJkbd+auWlaLXAjB2bljtg3K2AGe7ZEw
bMso2d4+XbuSt10rfsmkeYpD3zx6JZnF24MfxP2J4SntlLeP5fKZsSWylgZZuaVPic2bl+f0EQ9g
FuvJeKa85wX/WQkfgCOA8+oDY267FSUYzS2HeIl7kUOBJlg2+EEzllghs2fVzSeQ6/XecPJoOmdt
w1AAYWHJAJQneqy/jMV8bAb9PcpLvSMV6oXBXW9XJ0zpOOoHTBR0sBPWxYS54ihaxRnrdDG8umlO
ECCtnuPY/0kF3b0S9SZ01ENphQS2cc5bA6WCifezwRY+xA9Us5mrsY+xCnkxNdfhO57LHC+mXFu5
8w0xeVwGPt3KbIyvPd4Fb/ZJfs1Lr+r4kea5w+wDYmIEfZC2HMlP76Y7pzR+wtak1s4iLeS+Jql+
AXpD/Y4tH24KQgE/d5Vl+sMh5xNC91p7dvWpcX/IkUmukMN9DufXzo+DyQTIbHSyiaLuB/XbC8H4
7EcpzL5wb1vhF3v5nQ3kCqzOtiXPYNoDFohL2Q+iNuu/pB93OPLEGkDqs5EWZz3S3pEDrKYQvRDu
vS36t5hhWMQwPavfhkk8CcJFq9KFGx0b31uoZVR5x/d2PT5La35Ny4Ewv0s5T6PKS9e0h8rAyMba
jd739FQBYiIrMD1VoTdch+CnX8LpT2sCThHBIEBABP08B3nZyTaxh7eGixpmgaBZUdSCA85iN6Cy
13EJaEL92ckztBV4iSmFZIo5hKpnYjtck9ZuwvI/NOqnrn6ld03/tNmaIqThL/4yGXoH5PlIs9a1
FvqA2/yuKxZvh7Msz6+mTF5cSxEtLtWzP26S6Y5mGIy1w10txcHDkqS6L4OGvFhq44MswyUdrHRf
hu5bRfbRTj6NQYSbMeidvaySs9G3+VZpeKMMEZ6guQQb6VXfSifnJbdqO3Ah2TuJ468nYJg7slFi
x9FDoZNNOQGQwmkTICYtkhclCIgQoLKilVuJ8dbvQKOvtXNLFvLhspHxyjKgefp7Y2gwHDao0xbD
NRJ7ZBRIDjDT6YflDax0wfxpYi/ITv0kIQRNT8qI4avN8rvfZ/eu73ZraA/pOqhzDsbg0W4CWrOL
NFwzUoTm4E14joPXuKSgxGzf2JTRhcECJh/427mmwqniiofY4ReuRowYQTNDBs9+lPAOo/S5zNRP
qeHYDmV1UikBfmdOuR4o+0trkrdwsViBDk7WLhPVtY3rY/axkSSmS/qB+b39qczIlJe5zyAoI4Qg
Wg8O3VhXlO8RS0krKmrQn0a3J9c6Yxj1ed9UmL5Pyjz2Y7xmUIQrk7egKgyxGcHicpPb2cu5Vnk5
m5ZTJazr8l+QTPEad7ZgwOmAplp690TzwgHPlcaLOLQayiDTXlKty8gOtBnD6ZmbI4YmFkJjtB5N
ByhqQkw9Ik6RZ/hjdNWj3hCfJGt7zZEKuJuRVwlMqsv1agLhSRDMgIcccufOdMGg+HPLuOeMJSHa
zdKZ+G2bcUPRu0K+1dtGpu8N45Gtk8MkIgf7HGQ+Fc5udp+2M+Mm4z0ffQQqzXkFN5NWmy92Cc6/
Xt5IshToXyK/sltB1QqegeKSMlQfDfMQ/hrWF7kPG/xtQR5gkB5/ECT50YA7i1UJi7ggQ07yfBGk
UbuwHeN930tiHI2u462XLw6TdMI5XdO6FQQs6QnSQvcSOfQYnVB0EUGByHN3pbrl1+/8eCNrVuqN
Qy8GVKeshoAVuewHR8fjB1Jv2QrzoTMMvR28+sOuo3af2FO4rc1ji5AG9ZVD0HbR/Nyfg2Q3XIuz
IMk7LgP7bjkji/5YYFEkO4dtCqYsCC7jw44SuvfKj2aZp9sDEb2KUeH5TiqqlQYFOcAxqODChD12
1TGwp4+aM6hh7Ez7y9sQM7qhMexzMP4c4Yit0wImYNlctYW8azD6puFqNhmdmt7PlJHBriI9w0g0
XHdZgQF0Lg7snEh/s5kZCWuUhMKoSt65zGCJ74nPsYVqnKQfTmZnW6jYTASTCo9uqB/xjX2kXEMr
Q7z66dIjytlgW/a9kWN57S33a9eS6uP8btZdy2vKqOQtDCdeB4V3n6R5v/aKFmDc2G0423n3PQrK
WEEk9e1P4b4grFEgpJqcC9XEARGYBA6V8SQ5LVd5ReVGR6a6hIG8Hx0ayTrjkBk/iLRmzA1QdnpB
AZiVU/Wbj/UbuABo3/MGACJ5OqLOTmXf9T3Bv7EiudVfTUA526qf6L7pAcrj/HZJMK/rmcUBHNrD
TfD/P1fOy1T9+O//+vo9jwsMxwx2P7rfTTaWg8Hh9lb9YXVZgKl/enAWY9F//9fhq/4ax3/zJX/6
ciyB+wYeKBYPIG0AQf8ElFqe+Q/b9VzLxWEjfFw5/zTl2PY/bPw4NhxR3yUmLLFe/GnKseQ/lKmE
NPEK+Rafsf43phzLgbf6G7DUVajkwgU+anumlK4r/wIsxZ1ClFKE9jPTXQ7HCWuBkbElTwrrLo1x
U2fFzOZOF2er691XOdPmYqtmOqV5pfaDNb+1VG5tqDbXRMgZPWKFGE8drX3QE42zCcgQhdNq9oNq
ybx0+NMpszrqHntAUQuY1tIoLk7avgA42ZldfODeatD3ghXTDDINiInTRhkMUW3i9SCIjQMl1C1T
xfYwWaP3RRI5QM3xfRxDS/OP1A4zEKLjU6F9ROkAQDA0uod55EJuepSElNGYYhrqH2v2n2uuN/aO
cmhS7m0i7zo02rn1Xusi2tiqfa7L8eB6AXVoRifOIWwLdoOHOXHmg1qCOgXdYosP0HKTDMe8aNZm
zJY5YDC8CfzBXEXukoYe9EeLf4CLHi2SSdWT8NP9Xhvet05Mn/BUcsEJ/UfbbSogp4vTkeo2zYDu
cYLvDgzGp0UoYVyMRVo86Yrio9rvPrUy+EnOiNl6qvIdF39jRZdQtY1hiYEb3aQ6hT6nuEiACikO
kPt3yaD7q3DDO1p/hyP1EBsr89xTWY4/b3UTujfeWew8tKU9P+UUGgJ6bcPnIoaR5HNHjmq3uhsa
kOt2lbnHpDB/ghPR5zgyP5JlwtH4GcHBkUrI0OxoVaFXsCYyt666qNhXpV9jaWdh+9s59zd+JG/x
Sv0i794OZM+TPieHabIjlJxNv7uRcrgXhGJa75n16pphfH8QTi+wMWQMFgRSnrCoX10W1GA4vmCX
34iKe6DMXHKskd3eM4mqNgbMDcgp5V6zcH30Addu2nlwHmrieSp8scrKX82TDE9+NTzGqTns5yiZ
tlQU7YAxxHvdW9fMSqtjRQ2oMrr8NCKnhbr292ADlw5obt0OPQGXQWk8TsXWRKO8lnm7j0CEbL2s
j2nBInBepV/9YW4/tVji1ey/DVkvngAKbodZf8EaH+KN41BVSKU9/I/7xJqeWld2a6cHcwh8ygYX
g+WjcIDJ4ENWz//5DbdNroL/+o67pr9chKQ0TdcV7sJC/o11jDBE9Z1ZIVzUaU8eYCnBJtdN3sS5
c8J8rQIBipZJZnYZ0wq0z2Q8jNXwpTMNA9dURZXY5LDa7psP0Rcki7KhYNmeNxfI62xV7bvYipMd
U15kqeUhrInlWiGworbS1ikZtVg3QQ/HPnEerISRZ9TCwhq/0YuVUoE5fKILQRJVYdcaAaszY5JW
s8zfGgq/NH7jV7sqrTPvUnExkINkH/o08ui1E9bjg5DBG6RKew9eAwJSZWGzLzR24Xi2VrNffSYS
cckyatHyfsYZLC8t9Q+bqWy6bQ3ncD3I6nNstvIBHMJJeUTZzdn5Xnj9RTe2dfC5uKE/x/t8sOo1
7Vrl2xTqixs4G5xSPp4Vo9vgaF719BXsomUZg48Dt05YKkoQ83WvzXQTU16+yvLIPSXoS9yHrpkJ
gwnJQ22cDjQAHu4cQdMaMAQ2SyMge6V3f8EVIW1QRBlcKvc1b8v4WWCsJMuF87JNmNRS6xSV0VMn
DQmQDlShoRO1NXscQbnq94COiYkXzYX9TbNJsC0OEfIT5bjiXHkWOvJ8DzOg3pltOm6msWb33sZ6
R0E3M+q4RU2P/JyjeTpjjLIpMGeHUFX1oc5S99qHWNInfTYiyZ1k4JSeh2o610QgWAYxuvewM+uw
P7o4fQIlNZI1pmmUSXmifYBeW4sdxCxc8Sxlf6iGfjpNUwiLV+R7TvTvHdjjVWMPzLdt2AyEVD+o
omkPOY6yE/7trOvMO46rtSQnaWO7vJCzxQ9lVueei4mNlf9Oa5oaJrraAibRCIJzej9Oj06Uuw9B
zxivCMR+jOF99BMam6d8vArLg49tqar7+jTxm6HzpNWhyOFjKdFBtQymzazlF0oNYUXRkr2zKu/A
SYCdvsg3ahLt3oDItyq0PR4S01HrIQnTk9OKtbZDZ+/Obsui0ef2lIaXSHN3tGX1QKL/A6S0/mNZ
+G9tvcAo/uUyIExT2gpYGPgsRzm2rRaT62+XATscgiAEE/AEtFbgP7Q8FC3cnspPaGkS83FWbkPb
qiTMrtkE+j07sn4dGT4dZyVpQJP4L6zNGe2j4PTKi+EtbBatits7BePj9zk0xXOcn9iD4MocL60I
VpmoT7IwvL3REN8kLt+dDDqYsdd011pW7+PiHq7nsT+yGUr3BmLZGtXfvqgwY8vl76N7s2NHaYcN
QS+6ggBfU9jTtt02ty3wIU7xg/6b/hyFbJEj24ImUAXDebZtj01pQW837dkR3LCyyUjwRwHff4yT
rTDtDT1OsLi/UerEVMd083PDcLkvx+xAqPNE4RJuwIFrP4DUeC0cMV2IXaI2duxoJ06si1OBbetM
MklJ3xE08jLmSoafb4ie5rsOVjtRRkOc68l8ozPlC6Xt3zwQ0HvseGuMECFVIGi+A03bvZgA4dCd
gbcKiA4pxK3vCnut4kKfmnZeJ1XCposT+OwpDKTh4Ay7OOgot7Q6904XDqXDU25uGU+xLiOeco5D
/rzdSI2oh2bABYDis4a/qB3rQ6uq9I6NOFvMkrFEidJF+jv9XvqWt6+np9hQ0c71SSCYiM5PdmL2
VHSDTSzArJX5xaJioayr/NIzNny4PRzGof8jYvBvj1rvL85rDlpM8NI3pefZAvS//68HrSZ0aoRz
EzxBv2ZCNoTqHHiVOqMftgfTtd+qJj8Yxjw+DeIjmdV051LsScxz7cRz/dWkGckoMpJtyEn7AWrR
JrZLG/aJPV5yTcjUmJ+MqU2AB3v4LBr5aIhs+iwLcGCSRsQn+ADw15UZ712mIzFx1C1i1MDchd2b
ks2wcYt8vKtLrmWO38y7OR6zix3izso9HQCZmb95sbbOnUjn7UjVWdc6d8NIMaMvLyPdPuxW4cYY
QIGeBE19LKL5o3mN+aYoHJpBDB20MwMnc/GTUIXRceY8JLAJgMhl/t4XLX46pPH/vGpwl/3Er2Xa
crVwiDmQJvDIIfj2Ejf4/WpRzDgMrCj0nzJv7rb4vMdrXXH1fAetEzwUkCb3phsBkqS/T3fdShnR
GQdEf2HU5K5hDCdPlMVTi2ls6wUsj4XSozylejMDUwDWDg1mOoO6gryndwGpvJSWuBYNBWhxlJ0t
VgbHoAwzMu0VM7yy9Q8UfbMnEANZpslJXyw4IFkqPzdFVJ5mbCzrAiLzxYOpJrmdP3dh0G6QEUO6
SQnlE2I7/ef3iIHp37xJvutbFhovGJq/vkk6b2g9dbV4Yo3IHZOu7fvYemxnsz810WDu+Znvnp2k
YEXoxjT7eWS7Ar+3HiwX5iSXOkOJYp+2PWWKYtRQ42HTeC6VMJVf1WSzlLVZXEheqOY7UxV03Qd5
w3W7QNat0Ijh59/5dfIJjqR7KNtLlA8XE5Tqrq0iIDU2gQoZwu9lFLhXrf+N/Lw4cFWcX3ygPA3j
jWNFYnZGG7wMQ774X6dVYy6FSqwYKV/Nxw312dM1c7nIpfFgno24ZapDBK5UpXuqu0JechOELgaX
/jhBuWZgeU0IbrzjcxYH+rAGo28uGF53Ez0/d77nhJseQfzFtBgtOensnfO2clYsJLiQnGCjDusk
ztlf2YBuo0EDhhsh85jdum4tY60wFKxAZ7x7mtNSs9fZjroQq0bSXeCWcLF0jhcqKTzrDKXbMm/h
CuNgsGh6wLAab3GrQQ7usvxONxNwe6Z2beldgNn0T/EMZ7ULsNN0tXfFCO1vktiMLsTH33un5bLR
4kIr0282BKqvMqUJr5ME0EUgDzlrQs1SnMC5832gmWjMC+ZoQcZQkDCe1ZM+u92B3Kh4oBmovlDG
e40r4z7TlrxvagPXWoQiBWqZys32CnbsWJswdErU7dIvrRN841IQILUT3zhVkXc0iyZ8c9JcrGCz
To8QZ0/NwjuNJ/NT3knrFU0EYlXTbuhwZ9rqgrue7JhgBBjzXWeQUEyk/9BVr7mdJ/eYiK6ljQXU
Fgo3TcuVJ8z3SxPWuR0LMh7QCLSL15WG2B++RfWgWXrhriKQRpKNfiUA6lFsRBcyzowFGWrDUOJD
ko17P08+nDIvj9PIKo5Tim2vDYJeYkaWKW87+IwLqyVM8Lp7dpwp30UTlFO/C4H24Ku8482Vq/98
FnMx++tZrBziWISehLgNbP6yI4UFh6kuHeon4bE4GHOVYL/s/VPLROXKTelp9rj0g0ty733yDHYU
iJVdt9U20yh9U1BHMHw8VhRLctwRzdkhk7CNAzxOxaNrJ8XLghgj4vFo2kl0iKHBM2yI7FcFQQUq
jeesJGIYruvqpUuk2Jst9+3bddZp8NLGGT7JKKBkHruRvpdp8H2Qw5OZOeoF4WtX8me+DmlAToTS
c6qFx4ZabKLhAuT52h7kCKBemBumMxj8SivbtbrF82V4wSGwKub6kQc1ywg62vF8vL/08RqzlNeg
LmHM5RCzK68u+MFhcS9650xZCOlgpdCPi7D/7FfzkY6H+cWzcJFlIeGserQFVqzHoegEA5kyenXm
uj6kMT83M8bkJQ+ePbX83+Zs3I2BzI7Kpdixj0mB18xxjyYGqQE55i5QEJhy07kkAS4KLZv0npXi
p9azMqRSO714QFqOQ+Qi8ExmslW9/5EviX2iNt66jWJi+Q7yblUeCuXos7UsZ8IErmZGzwJgAeb8
giXTU4e7sGOGsG+Zia9iwZ0rZrbupGzoRmtmNR8b9S4jUEHBMg5kPw+udl0qGKieWEfwW/cyasj5
dAZQmTFlrqGNt3igMKYIKnPfTBbXOFpktj2LjrK0xbmwX0xCJGDfBihsAdA6VDKBSyTaxE5Uk1LQ
Hp7oxbsPxA78pkdQNqprcu1VT6hGhYArwuQT8Q8wgsgzIDSYfBcYEAm9K/aw1CYO5Bso1o3RltIP
LTLrGfU73YvSwa1EMvUexglCYYeKpuv8w3LvueMGX42yRbTrOCNDS2dHIOn4hFSATShPr7GMT9jX
s1dIeN8Y2Fh39fJRV6uzCucnqCQOAEWPNoOCmFhIB9POi99yWljvW7OlRTJCKoSKlO0kaAmc67nk
T6hSpEUfv0zJ9ttNfwaN/ubV0ntM3oB4hVg/UEzHA9ng8hHxNu4iiQG4kecoI1Eb+oCdp0HIjWWW
8tWds3zPFLHeGklW7lPNvouM3ZsByAqWIfdKmtc9oijUM0Tcf8c2n8iR5PELDmOCWGORHENRvFZo
2PveLMxTZb4MDkmAsnRi7In5oW7uiFaXEB6F3HVl991yEnmecvgPfoePZU7jXUj9M00JXfyoQ3hN
xuDtQnjJXF6r6S0NOOxYHCGAz+/1SEalS4dikwsL3DFX8Qs58RROwOdqzP216/n+wU7EhUhb+eAv
CBZjGLOHym2e+w6kRKZqA5OXyu7w6Q8rFTCeHOKRNZkBJTPsEzJ+tljo1kRbpMr3OcYbjpYhWmH2
jN5zy6/xFQ7+QyIwREfNd+YU9hWbndqMMTGbIo3mnfIzb+8Obgsy1drFYSdfiB4JByS3OiLQWhfp
Rq9J0BnbKjxkSdccasQxxmAiP3t0Pmx69k8rKu+DQ27IdkfAsNk4iTU8WdUOB1W5NTuQZlkRLaHC
JngYBYNTdyiyYx4O3aZ3HQxZaU6HpoDETzUf3MY2xjE+0p3U1fo5LCEs2XIa984wnfIcgtBt2TyJ
rx0xkSObd5CmE4nSiYLKwpjsKyxsKB37qk8+skRnOzOT5sWuzdVsDHJD5SKtXCW1i94UXAxdz1c9
AABQVe2QSXJZzJLPPcyW89kv/AOkzs+Yle0DVtLxiB2P9uIO3TSNfX21kvrLzLB4ay7q+SD1ExqC
4k1TD5wsFEqYvSZaCtajLpyfWY0Wmo7W9MmdivuwAejpVjXXNDdt4F94O6Xe4CsW75LZOSVMAtNH
1LcHj7X7H3fK/1OW/n/KEit8tj//Pu99/P41+pfAt/XHV/yPsGRZ/zBdRCUkJMf0UJJ+aUuWj4Lk
ID0xm5GL6PQ/cW/1D+pClOlLmupAn1i/lCWXJLgSioSbsyxYEKT+N8oSWtRf1z/LtzB5XWhMaFyO
XHY5vw2GQLLVvfAD72pNyXBIi5IwbBzC55zJ2FVxBucqI9qIuY8H8kDDzgujJwzH7SmzYryMt6e3
h6TFGNomNEb1jOFOt4fZiFoq9Xi4fYhTTpPAyqJdpu344DQG0LbloQ9h4+G0+PPDP/7NKGgJCqBA
pJzTmBOymgJNHm7P7HbkH91Goub6AcHTkWBClfjcz25Pg9qmtWBAcXLLT3PtNRhIGnpDFvSHL6hD
K+mwc2llUl19HYlq7VWEZQL9jU4oH97yyl3QeggKetfJ/C5qcwgXI6q/ggHndD1wjIIUdaX8Yzul
3xT3Wy5bNdZdsMpQrKPhRC+otavt9sEgeXPCsNkT3fTxGYd19TSFzHAMn9cUJvK1n9TRx2AcU6Fw
dGym12lLqwQrUNyY8+Jsuz1tm5anNty+k0OuIIVRcri9TqMiC3F7RpGrf6R/qc7C+XR7sOY62ps6
vh+HtjzEzXQIITWe0gY+KDTOOgziwwizmqT4sLPYXHZfkzg9R2zAuBj7zFExKQW6OoYh+zvXHzH4
u895HtcbmkhO3RJzgKtRnCx8GWt4OBJsOebIXw+hwC7368NpmovTptDJ4yitfkc3LD7L5cFcEI+3
Z/7Cebw9s6Xtkbom27MQJ2+v/Pbg3wCUy4OBZ8cecxfEKQLM6vZ6uiX+EaZ7G730eV4lxMvg+oKh
DZN1/ehcrJat7ap+tcWzn67H7425Qf//f3Sd147jSrJFv4gAvcRXenlvSi9EWXrRO339LPVcYJ4u
DtCoU12llshkZsSObaDPFi3W4Kg1zV5wJQyYzcwNvMgSLATa8+nzPSsTTpVMbmB35CtAdkOx8mtP
OIRsQ+CexF3bw31q3ACiy2yVvssj83lP/yQb691bsUF4RJ2nwP5IqXvsAlOt5rVTRtzWfwrNBXmv
iRCpGdeg1S4jW2qXUW8OFiThwULWiPMJpij+1C9eX+IlKk1KR9go8RG9zIyT34yeiPtnK11cMEnD
6twg/qSGirSeqWusHPEkVJ+O/ptAuUc8TjtjVihcIpPK93l6npTE1a96h833+7Jht6vheqbiXWzH
6jIbPHjZBM46keFDc8gwt8THfsQ3ADrqtjS+yh8GBly+XX+OD5RcgMyh067bUw/2QbFpI+d9dZ5a
WTIJZvIG1TlKhXhVHEpc2o98v/yAVuN8pguIKythiywc0lj5gf85g5YMKlsPv8MmYi0hgBh7XPwY
THXZ6ObYe1O8J5sHCt/020HXr7+T3Jph9YXJYLooKuv1LeJT3WKNbnJ1WxnGnpkblvjJJMJAM5g5
zZZsYQJuR2BWeUl0QneEmvjcyxflRgrzW74dmvTYSWg3B4V8Doamp2D5WvS1Iz4d5CZp6Oo8m8dy
7iNFQZAFS5RZO/7n2Ulf40DW3p5fs8vzajjZLkEWODizbmXUHwbMFh91m8Bd7PDB8KjyaLLn7Ej9
9ww4mOwZL95kmArsp8rOW5v8rPlZWQt3BNN8GJYtSuvf8YzYL1zpy3LR4jmMbgp3L7uX7eynaFzk
Z0ngJQhNTRG9cGLnG1lhp/DVK1l9uBDC0jmkxalfV9dxLz+YidV3LIAHw2Kx9et5ie2iiZlWRsQI
lhCQAB0WlJa5Msbb8IxnK3A9NLvho145EK/JxTjTvsXcCWskNeytf3Ikpz2oTPr+jCXRPI0p0w04
Mytd6n/Gd3QGcfhVf5Sl9hn/GAf2nalx9FNIxBHlKk4Cl4CYkR5zBCCIVblviBZoLemGj2BlGUsM
HnFX1mmkd0+fBnE3PbE3smioppfZfMqfeeEUKE1YDznwhRP9VI07AMbbP/0GZ/h+Q5KFflPXRL9i
q9xvDBsvYTj7DmZmcHWDewyFzMk2Q2kRnUPypF2fKxoCvLnYMwiT8Od/z5c7XcWX88T/rr03ygd7
RzAxzDZH/YeONZsdtcjhixqDvoX8Ob2sgsEorFETedZ5LHizTv0hMU3zk5829HQLj0X85o9SBG/V
aT4JaXClr+KXuG9stedoy2DN8+/TnFjJfbpoa2hKbIuDFzrqYsCYjlQsS7vE6CqtwcU9BSe4R5+4
r0W5T1pfQkYbeNzLqLGDAO7SojwHSynwnshf9sI3gVfc3wGlVwaf2Xqex8jmH5RjwAlzXHfX4LVA
NyS+PSNtQ3DnfI4Cmq/ZEJYzrrTOYkD25KBj3wHNOicsSvIg0GGApUFdM/HgiApTwV038dPA0Q88
3od8k3xFiWV8h8c2WGrEUrOBKL8M22ikMNsIzPFe9Jek2qQYhp8wCR8Fl5dB5kck2iSsZ8KjQQyN
MSmNX/1N1vY92BgYCU77dDL70A6vg+jlxVXTIU7WPnYCqQqy4rXSFZBSFA/NuJuJfwhcOgj2EXJP
FrODZkYnGTH7zRNfJDYPrsVhvJdoLcj7gSx4ep2C/iE3v+9IKp5e4kHlmcukBnF7RqeeMGHU8z2v
gV4OJiR0MZfNYsYAjTE6sqXQxCSmMbgzUHceUX9TCb0lj3Y0i79swX/kG7jB6PDB2P9Fj9psGX0j
jJTMM8OxQ5jdU3VDiC9vt7Vem2FhBfd6SZ5rzNG3EgE0BJhu/hh+9/oaM780h6KJO4FL2o2c+4Ch
cuFI0b6oAX4dklr7wePt4R0OPBDnC6nYoDh6oWoH3ly09ttezATlxk3dTdjGbLU5zJAjSeUq/TCW
yjI56qvJV7fK7rULLvMlKxplyEq4zxjHs8WkOLjD4L3zFrD+rBvCQWwUjk9lC5hoZ4kjBT7Ruk/5
JBPdoC1plYNj5gznwiVXwoWxmy0ItYrxeScPpt2mI/GYG0xdpxVCdveKSzt3UPuRom81cgMZWbGp
MH4obLW25ijHYhDHkL4PjxlwfRwlVriwVUS3QXB8ktZJEUm6kYXjZ5J4leRARJYrb0gwzXA7bSP1
fq/a82yjBxY/L5dOmB0IikQpmNImsrqObESX90thGriDZT2nujXB4X+Lyq4vwl6tPEnHgtSkY+Qu
oZZJfuP0IEO+xpB+NJEkAapgAgh2OhBhigiJ8SqWbRWWfU6irIz0Oht8Wcbqn/m6GX+rt3JjfORz
83ngu8T9BqtoNZJITaVhzW9VafOWjjIeaea0Hr35l3pDhr/OjhMT6vd22v4JM7vehsYCcoLXdnbv
ybbhKc7z0R4Erz/gp7IXpGW3aHbDSvmo/IOO38hv/Ri3OAbPdyWv8XKileo/AWXsqLOTYYPG5i4S
BXGucQEhvw75Gupsc4K3zhTo9OZ9EyJDuWrQKyzIHujTKxSf9s2yxOTpmdoDYiVP/DI+xFvX3Hro
wxdSs/tD7iKbaE7TilqJd+FRs2uT1+kerLhsic2abiUHdZUdpttwqy9cf/6xuFuVBwEZz5aDA6qp
VSya83DGcI8VW9qv0m2ho2fb5xJvicvrNxodJfbz5wbv8SVtwFDCpTNF2Qm/u335qbp1w9EK8ssa
skWIMiDZ+CQcu0V4Es6zHxZO7UkXsb1BbNCukuJJxPmgl2hsXbzNX6eWooR38ok4Q7qSG4uLfNX6
dX/ExFArPOjRFdimywg6Td2gN9fgvkgq0CEQ0PR8oFFVAVPdpnMyvxPdomOEf4x1p+s9neBu6K/M
qHVX+cxCE3aK9Ok01a744Zw2MEHJXeXKqCnyih+80r1227ULKPZycKGrqnbtRfzK7Zdxn7skHqVP
l4gPbKKbZoPfUvBy84Hqdt8f62Mtb6TY6o9K4RnpIv2IBxNB5XxV7ScZixW3OqXffPhKcQbIXRah
oIz9jHhZ7Zmz4rnbELDJ78+2smgL8ZIxf7NDdc+PFrjHSv7zqLaLbIYLKpE7JD+YyWNqrGCb7oIb
76hjIvWKrWe46wsPdI1oNtom40+jPH+naFqleiBuoI5PsxIqgN/9VGDqw51RLG6bjLSAvJaatBsW
XHN8DNQ1KmGmKa1CzRkRpmvWyku1acvI2eswz1QGvG9KPGIKab789wf6TWP5Toibz+tHoGT9ErAT
W/Cu+7+v/n3v3x+hyt8aokqFMSfzJAOoJKNVtxS8Jey6kQeY42lFtU+7zKAFVdG/rwYJmvW/r3JB
4H0l77/J1IaQjKxfjcyvCZp8/8qoKe3T/39/Wy2JZUb6SB2p+bOE2MVUuFd12Dvyk0pRa/5x7+gz
u/c/+E9zjzXrNjWICsglTIJ6pHvqa0Lu/qyXxrPi2P/3pVLS4k9ZPljynoEH7M4Wh5hfTD5kDEQt
cUOL1rA9WjEc8trTaox/LLy245kJ0X2E8ceT/Hx3KcMvuair2ldUVPPLOc5CX7pkzqE3YF1iCluR
TkI1xQ+Nk8Iidopxf5NAQjJpJje9iJu8JSQEq3i8qKpvu01vziz5pJ+UzSRhvLgS5q42wxIKt08n
/33epr3gtNSiBkxYan2nvGH7HKwjK9x0H/IHDdJrxaffJrg/moLV+rppHKbI7lz1o9tUD7rOcHBw
GY1eNiBqPicjCzcHs79VBGV+4Eu/lx76qf0SJjv8ZZbOhVY/CgTf2G/Y3PupgkbjYEct//Y/yZ4m
tcyO2tfc1g7EtRAVk0ZHbYsmc/x6us8FhQezkXLdrhlyICdq/gQinu6pP/1GrvRIqPs+ZgfMILh0
c3PaJj8UxXR6g24FH81v8ahCjNOshCTMmSetuHhE99Hv8Gsh2AfUH2Ql1/pEsP3IgYQHArvrWvmS
Of8ODXohTLbMakOQDDMWO3K53WVrTgRAm09fO7TLEEaWqWwnCajIgZeLXpbUJPFnICsmMY2Ukr1N
/BES7ztDqmptxBkwuPglXorpgt3cA7cMLMJ1W5mIztIqMiuZzMEN16xK5DbPryR691T9DWWuOHCp
Bed7tEb2sXgdnGdWbKULffESzXQTuDV6VTdeKn7NfJ2u3mu/EEWrP7xqpVivyXr6pPY2lvFFbJRw
aiMn5/d9vnEUjhViiI1aQv7gfD/SPysrcBRphVtYeSJsVTV7iXxDuxgcxtbqR8MQ6CgOFmtlhjb1
p/SzWx3Q4VNTmfwE/ty4mlUXEjMlW12GK9UJIYvYUEQHrzrCEitjl2WEroNv6ZAgPYJx2WyNjbiA
fDn63SXZaXgH3aolNunENe2KR3TC+FUp7OkHduIh6LG6sMJLG7AyLe4LCq4vAGdYntFtGmgt9diR
f1SabzoqwaLD53Mw24KIG5zkRe2PN+5G5RluuXsb/XzIuOlcIL3mG7qX7l0E+vFDLV3kDhjVWV3h
CmjEjxTnhzLHZM9+07ELG/OSSrNIhCGd5x0O6qsSeBcEb3ckFE09gvu/D87cAjATpMPbQ/j0jiH8
nG1oB/L534gll7DRyJahd/+m+KM91b1y8QbLUAC9XbEdjQ6FkDcQAzAC4p2u4h/Z4/2aPhIvluHx
Wgf9J8kOEcNYzomGN+HplVVQlnKUNm73qX3l/iwnVc98gU4m7gwBEUxrckFvrngdFyURg3AUKGL8
Ef2NaA+h9cQ0kWccHOz2/MBVInx5HS7Yok1U8fglYbKxgkPxxlsaq3m8V9Fj/guKAGHwxMJIsSsJ
rTdfF5ugA6iAcKf51r5YJNH9hX5IsKqH8rK1r2Y65Bj/JC4y6eTe/bLFRR8lZlupXWTUaqt+32wZ
uMyICb6Vsp9gt7TlfQFOLPTDoNugXMl+eMAwAMrQQwsca9JupNMKiCgrR/zNsKZ6TEQ2c9GGDYmg
KBmxdyTxc/7XgH9lLjl2+QPGHKzX3BOAfcJ4OWwMmumZ3XwFCAZY6hulM/Pry4aTupu1MObM1y1/
GMdJ2+apM6D9l6wsO2TpGY3e8xYWFubufe2Fw6YZ3zDL26g52Y4BZy/gULgOBBc9hGYhfGSeSmIC
5mUmGz37ZVytX7d+Xyx7PzhNDIWY3pivA7AW2gaHu1v/pAceklA5zTQOzs1L8ZW5ixQ/j5YG1rq6
ieLpIjt0LyBpPgYs0yU/YJBfbcrhCurFSRRo+whXhcHhyKm/Zs5sC4KGOfKNZ7eFDrEpd/p+2jMi
xuvJYFdaNxQL6CyW5GBC8DDfL3cgz4/7iOPmdHnvFETGn7jzPHLCDb/k+eGdr8YOO+dh/OLUaCYv
gQiowOLo2HlXxSXdDPvZA+KiYWWhLf6Oqo8ev0tXwleHkcDb49GfomVeunOQ0NgdcbCijCAHjipm
xjiJenFRCL//rjc3RnXEQ88mMP+wRZzhWg8JoLaizw68cteUriZZMWkREINnzI2XUeEjk8bfUaL5
hNJaTQSteEBY81+OWhi/mKQK2V1PVpxQ7KIsLKIFZhKtptmeh6P823KbTzxuum7lgwMkDnaXCLB5
3QD/g8HhH1RVzFNMGAcCD4psstlHW+JU6P1xJseSkgngZwRPgUnAHXZzfp8ew4YnjQ2btLOEkHvI
e9ImSy6wz0jGyxb1As+kifEhy6lY0KFyrQQy5GR3mDkvn6dWsILEU4UjRB7jqNDf8t653uqpGXye
C71YZ+SyrZSHNmKaaGcoZl6LqrPSuVeN7jzfdazGn9ihPXY16MGhk+aE5J3fmtPan8jFwe+js8TB
Zgc5vT8zO0vlgHWyHBnnM+l3cl/7yqhT1PcND/pNVPrhbI//49SyFOgqObaZyxKEEFhxYZESlMkO
OsD3QlGBU9w2O7RsMBjedcOGY6OunJg+OYB16Bpbtl9zcPQrE+CIGkpeYbrBczf8Ss3JmLtNT3e5
FS8cioCCHV3ST3FowkXhJW6s7bkpyk29hIfwov5olP/bftWTeXTD9RWxgxn6xk56Y7+29J3sQwhE
Vl8sSCHnGcXFjIVHPmiFgtMULwUPJuRxlsRt+KX2qhjZMhxC2cvFV0Or3klfU+8ATL6+Ri4F5dyh
PWOQNr8SjTXYBMcEh4aN5A1Hp3SLxQJhizscm4u+zD/To+joj4q03ciluYclA6DfDQvpBn3xz6j9
8GVJbmQx1sGiZfyGLdJ4BDt8sv1iq5lfOCQxKRVPXNigez+7zS+1OLKkli6uZDKwET450tMleWzL
+aa8S+ie/3QE0TUy10sLTzeBpC56IDYp99AKlhivP/mW+gZWRSBLrGT/UK5a8QMNNM+K/CuTaVna
VWcPl8EJrzlPAAXewMHn5k+fEMIcComp/0XswIYJ1UrEENcBBwbHJBxDXo5r+Y9dFwZcjGPCLlyx
ytrT8wdvksB81vbISjDJlz+0aHZ/ScpjB9dLqwQHSpYvhh/DL1kdy2RfHUOf1frNm0TB2rRrwNKS
sOzGrJbBQqV088hmkmnbH/NrtVWdcRV7mQthsXmZiszyBNTp/jiWjcwiQu5C6aWtUpqSZbaWdtpr
P5GqBkZuYXPoGkf2qFrxZcnNGJAV9qi9y4xAWoXzNU59Uewi0hSLNa1d/2V88XASTtvfWCzyj9za
XD+TsPMr7iU7nt7mMt6mxOaBsrl8P4/s/FrXp+bCppiAn4DfnGPKBEdeqB+vL+MG12e6IBHPH5xL
uAhk3TaavjloKP+DtfIIKjvSV/NvqhMB1ukTodgiOuaUD2ftgGXh/JTKvGVyF219LZ/xAstuvd/9
ZvQ9S3TMm/Eg3tGRFosMgsP6uVJnDoEztHvQKKGRtzXzFlNelI6xCfeIjiN/dFS8S6nANQcyjEs4
s1msY0fxDfe5N1ajPx6Hu+TN11jqljRLJEq9K4d2ByTOoCJyuRv4/skUUg7VRUSa6BdKhv7EHtm8
9w0z+5JqMrbJMsF1gPYJzHmOAppujJ2ParJ0amwtiNeDDr3WPPI5GAecxdimmRahz8xtBWcqHA1A
eDv8UFYTTDInNTyoPQU8nxPq/udqjo/qk7R0M8XmoIdyYcu7lzX3odtNyqVkY03BokAbcPzD4c3P
cNDRrNIZvqVlvWwfw7lvXG2w5fto6TY3nYq5I++c5nBH10dheiTFUnqQp7AoLnR8KwYCCxqL2eUt
ddhkW6LVM9EC53vxjKRm84FwOWTTD32IWqwd4TPwh/v4J/LxsFzdVHehdbvv9oqjkTH42aFqLVwA
Uzgz1/lK/AK40npHvQnLWvKi43gdakdrXaCL4iehQuJdgeZjkFyKfqss4fYTaoobD0A8+FARO6UO
HOKEROgyxkPCOVryuhVp8IFTHhqe1Wtwn+k0vdaKgzrtVN1DECVGUBTjpLTkgDHAJEc1ffR8ongx
3OMBjZBrTBZujhHY/Bok/dtvBDCv9shtqwITGQ7Am4ld4lyyJyBythHEkqbw01qzP+XK0ANxZB56
GiM2yY/3ymsjYS/LssAbyqrml6bzysbFmzWiDc5gQPolk72JA9pGZIX82xKfJt6psGxAFL+xZLbC
O+JNUcV+GYLr+/rHNQGZ5niUJuLnqDRMngJ6+Ndx2pF5rL9BqWI//x5qnx+mL8gmxGdOumHXJkGN
aUb4M7lkx7jMFvfVFlYMMjVHdstlzsNDqcxBEm40p3SLz+6qfbXrpMfE3g4/RaDk+r39pn8FDp1/
7cd8fB9UzPp0r1k2q2jDjDX8U86JZ5ybJbolGv7pof693RJi6xW/Z6McIZEP94snDUnWMRD2L9p+
RGKZ+QqWtbh/vba8YtQtx3vwDoU2GUhK3DaQ/w510HKeLrH01FSC43DIRbOAN7YlYQGFQ/f7zLpI
X0QxYdMsGR5DSyX0oCMPZEjNvVdzhyJfvRi6WYyJanPsvCe+Ke86gpkoCVedBe+0OqoU5XCPmdHd
lX7J1BTnvQI/QoEANBN/ivknxfHbxdNE/a8thiUFAfNCGj/77Tn8/fyAe/YUbHbLp3HQNC/Orppf
nzAUm+YUMGbyHT3N95Flk6P62YKe49oq2inT4GzHgGMwAKWZfvo0LpUDTXW2TZC4meIGixf2Map7
RyZ+yufuUQGn6DXtl/R+By8Mww9EioN/4q+PbnZNju0m2iXapiGdj5QialCrB4nx2LK3fFwq4+RO
tZyX6yehBa/Cp0YzPmeXXLGe1/QnxHqX2eE6tQwHY7Mzb3tiM3oAM+WHcR1uGZ+2Zyj6c0KXUYyc
6eEZKBofNSQzAJPkVsF+BIQq+ASO8Dt8zz845GSM1DiQet+g2HgQ783xzQkH05DNtT8NW/U3P1SU
OIvZd6GblYP5xSQvgmBNCpfuaXeSqOFtcsLyJKUus/5xIjjZaWv7OaEEhmjLkMpjdBid7ap2mSYz
LyOySjLbbw5QxSID9VLMHcjdlGnFBk9H8Yo58k5gO5KZTL2obaqBoGcnEXAUtgv6MJ401jVm9ZfY
bU7oJkTJIfVljoPDA4eEal9eisKfwZxXQbYdKQGzc41+ISX7abgaCU5M1M5sFBQbvBW3+0rBeTwd
eMdmLMhaV51mM22eC80UfKAj1gKVHd57F3DZCfM6CqbTbI+Rk7aTlxyP6lVxa7e5KVDHBfQMVn+R
CfBKwG0REEQQYqykd1pqsVN4fZ0g1HbKI4Z8yRtkDMEoy5+Dk+cOUQaJZsVC8Z5UzfRFiNkIwdkQ
UqKHvtWdZplypRKrvseQDZJL9X6v8eeI0xXGHlag+BMBT9OegTkDo6Fz9ZkNZEm5gdGgo64Znr6u
IBcOY6x7x5jyIu2FRb6rztmRQ92omRkIduIpPwyMEvpR7MkXDBxii734JKq7ZDnsdDyWAyv7DW7i
baL3pfBeVB9PL1lC/3dAdZRPwO72Af6PISp2zpIlr+oH/rKOsGgv8YmPo9oB1jHMhxcRxpg2kBuf
O9qEu3Hz9GRYwYBK7wkd4QcsGmq77FyfeTTHM4uMDU+uXO2k3FF94CmCJ+DCQJmMXWPxIQJhXHXA
mNYbUFg83WxkJmvNWptxd/n7VFZ16kBKhsT44ojm2lPu5H4z+SQLZi0zF3cKHI3tZcDH2i3SZTJf
oKqU8NKeLTrs+UiCVL3XyCzDhUWWB66esvpNhCbMHxD0zjsrwxQgvWUEP7T4WwpbacPBgqsBoy+u
HtKs9+XVbBEnrxnzaFP5qH/jU/41our8ZSB84OVZMe+fWuJ6j7yuoFG6Nav6txZZIhzpJkY8l1I1
5/h/vD+dAl+byRLQVmUyAiRXqQf1O3N3+IwN/Qdl2E1edfZso++gCVnian5kdjjWzuyHdCq8Kpl3
WzMGhaQdJit91X9O39ioKjSif8w5Fu22Hs22MsfEG4Zr2G0lBet3M0qd5wGbrsosQHZnm5lHFtgJ
hy4eP1XzXp2tdDblRs7MDoK6ZE5f8Y2mIsi9mmRKJjoMT5xuqfGcQun5mq8wcowO5QUPIaIPF+wO
oqskXl2sjYK4IZ9IRsnhMahsWKzyWd2Hv9IRcULzPc+sFvMWfvVXAL0tgCVs+ca/h6fmTQaz2jQ3
0VcujBQFuzgJH/px/AgTX1rImodc67uhRPkh/vsKcKddhHBBEqfHbPEymzy2jOZULyPUmLfwxKag
i28imqZikvJuUrbzzeAzZygxd3prGqzKjfeSN3yn+5bhm7DvRJMVX16UD5UhT3zKVLu8zL9gXGuA
P6vuzPDknfGROrWHb9l05jXaQ30Qv9RVujP4rLVFuBcVHnyU8fp61J4SvketDUADuOiJITNO2YED
+02+y3Z+ih4su/AkAjZb8x0jn3Ky8/XnJ211CsLgj15KDfY7wzXnUgEKWfiqwnRniKmy4Z2Sy+sE
N+BJVcsOji1qh2+qBd27+jL4HWP9l3FBjXXmoedm44S7wGz0lAc2Y2UGt/CmnOx3OuludCDWgwp5
5OCFCGBCIbkAWK7abb7Tt4LNLU0e2M50q9itj+XBWGh79LX70VO/FAaGgwktZCX72n5uOO09vvHo
Rkv8cw7ZdrCZLhKEJaK7vWFzrlB2HmxpgQVnb8l4DJvTzIeHB8wCMH9ExQVPng/R3fAS2+p8Wsa3
P2/INuRWM6V82dFK0MyJ60y7HpnPi+pnRz101tpfRagb8LVPFhzJNNznH7CYCJ/Qxus0E3oHRDeW
L8QbUAeGiLPl66DIC31HiZlWZ2MprnK2T46eas26LJfZBRug2af+xfc6yVR+2SJYKNJHAp2Gyv5W
b2SbPIEupiKyK3k/tE7CpGbCwhs+HbnbJp9QxcaMzraygJ2H6L1ExHN9gPcpMHKjo85Byz+p3kvl
3FMkvRxJ9hR6d80Uv6s1rwRZdq5YYmfV1+FEphGvEz/fk2DCWVZBZGuf3Tk/k44H8ILxF4IckG2I
mKd2IyzTM15OjoaHPlN+usajvI4me1hQqZdsfbxFTkwaxMif3xhhV6n13Egf4Lq/I1XVOrw+12+K
WGjPxweBNcau+owWPFov8NQ7nBDmNiVBhGa2Fjjuoc85pbELYMTCh7vW94YWfLDJLGPfHu84piH/
FpfhFUaHsNYPoAIot4MHJ905TZfzA8SyAzTXQ/tR3US7po7O3PKTHVtAnmb1CstH2XGCcNLoS1hD
agUNDSDcotCUqk1YWdOBKnu2lyY0SLgIm119mM7NSdsPq9rL0kWM9SCV7bX22GB2KAiFlXHOwoW+
FSGQcDIDf7y+cbIKbUgxq2QkZtsUXDiPwCxUvVNEEIY3eYbNTnCvZ/Z4ZdZdX5OrcaEpbecg/qZx
CWmDKL8cdInLexZssJSZUdeCGPNdA5dM/H3N6Q/Vm3FPzjQMLTcy9DKaJqfa19uEmoO2prII1i1k
KmUn/2k/6VTj3ku2xiM41ZTa5JDX+N3bkehXNJcENgyrZ7lNRF//1r9TGUNeM+IirmczW0t9xujx
nZ6quxMFO06OzuBK3M0odnMr3Q+kSvrFKfGfW4UHs7Nmn8Keky5Xdnn4UcFhUVhcWPon5DRM63bA
gv4YZwdMd4IIDwToSVb/WzH/u1FDxJyvD6kAxkJM7LaX8HtMHTzvIngStDk8QXMnL3ws0nEXH1Ov
q2+k73JMcjRVwGkSbFmfVYb1/oidNgYAMrMmzF8hRG2KVetZ2YPXmiir+D5bS+/o+nL2kUtO6Q1f
8XPRNKAA+krTrYis6d5BZ67m7w35JbwrmjB3UDiSC8MBHJ4mv/0dPVIweYL692xBOze3FIpq6EfF
moBFPO8j1S4Uv8g2WFFAo2LnQ3VTQOKb0bRZ0ve0jMjls+LXu4SluwG3DK2mciLOKtxYDij1KHLH
djdbzBmb9r6iQENdc04zlnZDNhx0ptOR3AVlXFaQIPSl3LlUJLzhPLtLAZRRfIQw/E76BQmuEocK
wwhqa/l9+SvZSXclnh/CCjF4WxzjdCfnm7z0lQIiO7JY+yVchWEx9PvntJwz7WIGWTCYwMx+o2Rf
k75U55DFrtMcuObpU5ZQl1ELUSSgzakBQyjZKbtlhyQG9kpuxyuBq7c2BC+AVIfwlaRILE+RQwEe
3tWjsYeehGFn2iIFQyaEsN6kMHqWrlR84oqN+FUb4XBc2ZhjfdFf9K9+/2+w372n/f+b8//7X2wo
IL/kkvBfLsC/n4vm4RsdqeHD8QukdKeihcJn8DQ5IleH7024i6Kemu17XLoXWNo4eQcwljQ8CaUA
KKe/gnYZh0MHlMJXsxJG/TBJ2qKq13NBpVf8961/fym/cOLAxA+e3/vHpNeTvzbeX/77f6MmwL6q
DK99m8fmCR7T4hj/SP9cZP99r37/RfW2n/33x9QgPfj31f/+4t/P/fdX5mpHuIwQ96QqYN+J5ef7
ZcnFYsd7f/nvR9sQB8Y4kdNlr2X1LuwXIw47jYp909QFvsKblfR47tVDU7hB2HoTHCA5aVtrHPTJ
1p9OfEm7aVOH02EMmpZQV+5akSvajoCVXZZFn4aSHxVV+JTFvnXVTFUtg/FGnE4LQjKcmue1C3bj
cyRYoZBwjszugYAafJZko5vBp0vDfvReWMa6eVLQ5IEgGE9GjRm02AlvG6SjEi3NfEab3METzZRk
K8TpPe+LYdHH1KcoTjj6dM5NgucYXDXd6Oc6k+14+CzEQl6pAbQolNrTXHW4K7hTcY00sXcbZLqs
QaDRYZ+3srQiCZHpxkxDi8Ysfq64JQ7VU9rY83p6oAohholIDa/r9RzfTQ+dIIVRFjOyjOF3arAt
GtwGnKmD1tgMHITYSNK+iuMiK6J7n8jLAnbqW0iC3JUZWlmSmouJSJx0LhfkSeJQ+ITyXUG8NIh7
02JIXi81gUzX95tQl38bETqzHr1jhST39WJeXkaDaMmv2U+Sa59PAzwji7UA4TYJ3TOYCeMc7gv+
wQtEb5Y6Y7TXK5JE7ILDhieIJZHMwkD+Wb3LI8h2EAKn5w/+uYkzNMze4iP+aW0DW6zuaQOSKbRH
9TXYGvJ4S3iH7MbRNa775zEoUghPkXyQRA6Ofw4ms6h4es8cD0exyfJlo32Nk689heVLYA/ETDW2
ueROM0Jxl+Ls5cR5dw/EqFyU+R++0wCDhBuBTWYDAkdtaTAL6BE9xBKYQ/2OEEhass3b916TPT/j
CrWFtE3KCpJCMYe08CK8YJaSbzabtZ4c6F9G9NpMcgYoNZdgHouai76YMR+fiOQJSs9IH7e5VsFq
KQKfjGiKXh61xUzpHNxLEYROL9jckQEezExR0YtrxUok1UECh6wWKKIgR6ZsZsk8+6uHqH5bzROR
DiYyj5FVJ0+ej2CIRHgaKFXFjNp19mALLP9IA/hJ9BpoDftMN5WAqGSWbAuGJldCv8avfDl7KTwl
CdWAmjQfAumtcQmCVrUMiGpVFwgM1tkM5OxTq3Kgrjoha06mkAvgOs/Kk5jSEvTCE1y5Z6oqghuG
CUdbohin7j/sncdy61p7bV/F5fZdLoSF1HCHOYmkcuigtqQt5BwWgKf3AM9v73P/sst1+7dxeESl
TZEg8IU5x5TAxc0ysVY1pzLCJK2LTvdvqKvPgbTye4YRRuCuYHOgzk1Rf+c/BK90J9hmwBAMc+XN
VlAtyqIZbGQdOkqamGiHrT8VybJCdFsYEp0h/vOhTbUtFmSLC2rRp8VmtOyjzRPQV0wPM9LXCRpg
Ch6Akdth1D22Ux2fuohCJSN5xMvLBJPrr6ghDQ4zN0JEl0GIDHbSIlRLsoYAK/qdEUSMETJ4C3FA
E0OX6ouCdCoIW90yqpNpa3Qy3zQumEzSJLYBySHqq55kRAOcvAKkfZHJdShZTbXsEIdkRPzccQSH
M4tPMMQqWHxGnlhlyajdOzJrL4VBC5MMX5qjvQ8DrzUe2XEtxmSNLPuzKejtYRaRYWGM5sWVjByF
fIEewbX6JgEaWbjEGmLbLEeDa9UPQybke8K40TDZVUKKM4Kw36RSHBRFhEH4+8Jp3PaQ9NFH2rnx
GhPd0WxCB1UknCWrZ0E6BNgSfFQi0Vjde3q7cLs4PRYma+K4onJodVNb9VVRb/CnXox2XBu2Mye5
Y9Mn7+cRv/XsImZmiBMYbhhgpk031dhvnPCS6wEUaKN7q43uuah5n3RTsW4HjTaeIBgarSY8ZyUN
qMXSfrJg42pE3BV0c44qySmzOL8Zwn8QfsCeohLJAS1iBViRTAq0ux5Lcu/kc4os3DctYUzpA+gH
Xxds9Xhsd4Str4WdPnvDbFew59jB0MfTTzms7M/Uzn6PJMhtQZ70S1tjBp+tQ9shCclHWmIYWbjC
/qZfugKpuacXycqV9EudYqRlBPZ2Crr7qGzCtRd6L7LQUibNzCl4m6GUa2BLSndaBRzlKP2WTYC/
h42zymN7n7qbPkBvCAwtX3I1etG6h1E1L00BQA2Upe+EHFQhLCBz9Bd6TKadGNOXyDPDDaG4+gH8
GZpjKCescdB4kO+LtrDlrQiMs914HcV0zuKjt0WHBFojJI/IHUIi/Q1IszkhEXGzJYu1V0/7Tgdl
bjcpUfTZCCiF8agLJYME1JUWTggbJpWyrhh9hPakA9rOaG2gX2MQ4ZcMdDhdvALDd8kDDnknbvrV
OI+pGwpxGfGaeloLy65HuyJKfWHXDJdJZnGXYmT2ZfgaS4jWek01hgaZe5paUjFlhXqCyMMW5RIB
7GUfk55NgIFFllBBHPvCy7D2xQFT/tLyu0Xv4zv36cISEUVs0GhhEJ4oJAuBy9TQHOGiOfW9qZdi
HVoaS8KBxj6WTD0am96v5wq7cFg8hY434kBM2WEKtNgoR6qxB8VvN+U2ILEecoJ1HgdmxgWRPz27
2I79fuTIpcGpfxPWGGUSmAWkY1vxLmLRrg8pfCwE8nimX3WX6TJhbNm6ZaBWgMKmSRTPXtq4K9/N
WHJCq69amT0aefwiqmCnD5yQg65RzOFpRrTcWHUkLB7yJsa3xMUkqx24hZbxksnzaAKrlg7s/I4B
5qgR8Oi2xTfPOC27673arqXexs798tPscQAFcs66nhSXYG8O7AMMO1JHy4DmABQDMUzGFKr23JOX
Z78sH+t5r7HFL+LrELrOwZy655mzw8FKWUN1VyqolLhAm5FNY+xrzjKj9kLHNeG9Yf+U2fIty1hk
QSZbxsSzbVpyUxamlqao0fRvM7FeiroijqrUQOmMJwIk8evTv6ysvk1XpS63eYJ0IWweJsfZRzYs
0ghRg6FXW7cKGBXOWUGkAX6Yjarovtp1Gg0MsSBhlNbAoTdhGGN5UGbGxhO6uHQ8/lVrBfW5GOuz
L8L3kSCrnU0m6bQa40zey1bbBSPTJBJZpm3l9Ou+Rv+jNWy2pZZuh6GJ935EPkijrhUM6G1uhtsw
Ynqlh6j4i7jChhR1mBXnFkjU6TqkFmh6LtORdw6UPu6djulLHRerRPTeRitZ0pNVucrlnS1AetsB
61XLxsio6T+War9creXbgisy6PFIfccTVj772eTuqxPQEPk4GTa+W31RQkQ6ThQn2+kljCO5wQEO
h1bHPs0yR/octfpknVRosUypxEJ30Ao5Rr2PLKb0Q0NIoT1dyyDDcDtiJYVd4bjtiLY2I9F0ctBd
qbvB4yqh2P00la3DwUcNqboX0zTjfZpmV4QIg1FjuERQX+m81FE7mGBMidzE7bvonYrwYac6ykEG
DyXRAoERLpsaqSJoMHsjq/bD8Up1yjwwlh7timeV2374yK07o4xODVbhtXBcVkAjDMXIeQ1167FN
B4CXPFaephg1YeYnFJDJ0xi4n5HVWztzNL1Nk7cPetsHp0xyKsvH5N1KxO+k5QklLh2+Yr8PrfK9
huxCTde8ZUbEXkMrzpFfwTmi4Va8c1eZXcNYb3kWIkvQlKRYmsxHLSM+MeovUCvGhb6tAlfbuEW/
9FoqpyqfTsoKvx0FAF4En37CZMdPRmtNMbbJ23I8m45+zkIhQbKhUthIvURyTPYbb38sInN0zr3m
sVFpo6LZlrOyN666vedUYhmY6L8wbFpTzxAjoPZscIhU1vgihwyzohu1mI8bfU14x7HSsnXRuO9g
fyC7pNDndGZHRZ6gFGoYvhFKcq2xFjxpLM1U1LxnQ9yQkaHQTarE2VoI85Oj3Ru00EZ/tE2uH21o
YDLJMz4a0c5pgVmvnAh9mmXW6yhCqlFHkhPMlzZNJOi1OX/pfVvhgVZYykId8LxtYQ5VZAgv7DGI
N75PqzeZyaMf2iAyOna1vBrFsrOSNSjPZq1nbIzoopnnu2BOaTv2prCvoESYdzWbRBsPAt3EkLEe
cllSmHSpSJhJHOWiBWdA7Xknew9NeapTcE/dPHFDK8ibB40T4eleqPZmYWxDv2atPIbtPTOFZ5Hq
+DYysTNJuUMaXDMDGbqPpMuBrUl3TTVP2kSrnfyRba1mZaggGTeOiKUt+96mGzro1r3SWIjF40sc
dDsvIenQCaEjZQGAX4s3u+GuY/VqkYa3DH0dWa03+2WbF8zdwxGocrS4kPblge+ZoKFKuPORFW5N
4rb6XqfzrilmfDNmFFq5Z9Nm9hqI4G7y52JZ5+CkLkWQ09xxnGcrFyqkP3qfbt3VTKPioy76axwY
d/zhE9lNNGxCNXjY++rsaPFHYibgHGEjr7qMk1+RoxJ0kgfoWaRRmC3SkpHnV5tfd7CnS1P3j4bv
pa+aDb4qFO0xbmefIuHnS2jiM9lLbFNAtGrQ2LsMHrNpXkoJkIZIhzq9G+Y5X1OKcx1+doN1qMc2
OUKw4uhwJWudOsDlg6TVpa0IRpOl9YTbVpnOPowfCjhPbDbar1BDU1EzHKhamh6Pvfog25Xm4O3P
Fc9uyXBmA+WKKJOIhbcoaC7sCtfWOA5wZJg4eEltotNFj2hXtroLC2dTepaaRxl4vA1EcREp5Gsb
Ehc2JCPfdzX6uk5OOd22XCoTNbnml+62Q+NSz+ibQtqYquqfkVOv5YXjKetScJsAeBAxoj5SnuWv
pE+cWpOEu76f7ibNSI65i+5vmMqj17XNqqx9tIN+tCaj5h4uC6PRyTia83rHkpyYZNa82KnDCk5b
2ep1CgLtABDkpZdEtpR94yx4UPaC1zPcSQGBGroc+0CQOWbeYZRq0U6PELJVJjamha9hfDFTAp8D
bRqWcYmyCqLnIuCoV1OhbYYceCRd8CvSjFKrja+JzE8j0tfzWd/hBcVgumyisxFFeIPN6L5A2FEa
KAzLsdo1SbqqdOE/amSmLYCzspNdp3r6mtrmpp/2ZoO3gsSFI2XhPROTCbGF2uaa8cOJ8jsE9bV0
crq7nNhW3gHZym+kID/IZL1mpEsrd4s1eck0tK73lAPdXcY2B6rDslDRwxMjH9qYs5yvKYrQhCB8
78BEbQxbveOgankRa+DTFn9siKK6KvNhI6qYPYdow/vR/nSDBywOJTOpReB13tpRxofWskxR8/Zo
fHMUnUtqNx+GRltXbhpfvvkF3lIsWAetReeRduGvVmMoFMMMiIsYbKiirIpZUjZV9cZbjgGTT3S6
qcn32uzUQjcRnmp2biBz1z5NWz0S7Q5Kwj4ndYEUoHGR8+kIyFTyHTpRfp2Q6hsFq7Ji7mMtWjid
Gq5UwUlgnHAVI5Ah1U/+FLmPVs1CRLG8Ghl+BWakn2EBrgqSHFdNj1QzKYf8cTK1T7fUw096m2+L
7PpMt5/mzENIQ80317f3zGb2YrUBVdalqLp6xzjTGoJhE1TRO+ny6LL2neKCGknMvGDLtx2nhlOG
wmXM8e23BlyyrNpaAUWMA6uhNtWGSxerCQnrWaXuMtf7T9+I4c6hFC98qpPRr31c1/0ulKm+GVxO
b/mo/0p97zmfYvwr6e1kxfLJH87AU99dvSFu186aUzVIl32X0Fd2RK6m51W/eiW3c5uxLGqAzaNN
FqrngbOKqVuKqc43ve7fcaKLj+CQ5SIoc4Ybrv5UehW9YTYIpJ6Y4qzujYtXdJ8M7bi0XO/RdQJv
7U8AHJuqeXbzfGWPlVwNRYUttTAfZcv5L9dlvUqDcusITWzRqBol9ifodRnXOWY8RPYs84E0kSCB
85XV8lATOL9zUB6YqdNtfUER6uLkNP2cs1Cm4UegStIi0sMo3bM+5IzithJaKXh5EczBK2T9mdQW
B9Lnv6JMeJcoLq+ThqlTGeaw8TK6vcnF8ZLlFPJEi9uxBeha2/Rjy87Sy9uz+akQnmSc+Jd0hBXa
XkIInYatg/9q5vnanUxE+oTTqzD+VUP+v7qMo+kaxoXdOy8e4rsMqx+eFzkCFRQ/uSQSwXZtOjdx
cbqaEEOk7UWNVkKV5rT1UGJMJcP6yqfsnqf2hZYVm8Axk4UCTLVT/nh2h4H0HocdqeWPFHIkguNR
QVHsCzQIo8EZQ2d+BcnQQMo6iKXTde9BIF7iguyY1KZLDsv8zRinbGdYydH3QaKPCvuh2c0iy7Zd
ZXCruWpyIi10hs1mc62FC4qBzMWFE4TWpvnoRAf1GVKYMSlMHTb59XXTAfoKRbPqdbw8GhHPKwsK
M0FHjCMGrnDLWPfSXWxAf68MnlVyPL9ssP9mk1nvnkBj5cblR2wPv7RWnI3aPnGtvSpe2ZfStw6A
+mAX5g2KlYb3YJbKTZy/DXTFO7+GIyNQM+SnRGHkj5G+Z4qTf4stiwvJsKAf4fpsV19pkFOQ3qKG
b9HD//2H4Vjfw+fFUDVnFBPZWMSX27cHleOOLKrnJqJX44rGn5zk2zfNN3/uZpUNE+F2/68Pbz/+
3379z49PfY3s+c99x2XDqLa6UD/8kyEeCTM/RPPN7aPbjSj6/FD3mFT/3L19dPvc7at/vvmfPvdP
d2/f50ObKfsvndTtMcEq7AFNPvhJyV8zzn/iXx/ePnu7P5kDXxLwLjeGVzzSn5DvN99wdOG4/XNf
TP5/3pezzxYfTfTmZJO1SybwtEJrjKVklHlIE/IAI1e0e+lnRBCP7s4fTGg5LtvTrK+sQ6iF1mEK
fXcFGx/Jyny3raZ/fCGZv8WxJZsHYe7+/MDt2253BUOhra3C4+1TkSXlYTDg4CJ9SCT+Zbg9t++7
feV2U2Q1/zhN50McmRi37RxDF3kF1uH25RYM974wvkZpWAiGvR53K0jlVQRF7EjhAGVrphU5Fct8
aNUgeUu2vzJuH9uYBU1fj/XylrF4uzGGFkFEWNQkm3oTChGoM6AmvweB1iJ3LaafsR4dEy7gsmZj
FjYN60IhoMuGxg7eZn6IZ1AUeD8Ol/nu7SbLFNLtzqnrXR3AhNZ77A23r/RBTgK6X+a/U8VU/s/P
pU3IBXXs7IMPB3ub3H7D7XeXgZjJI6I/8udE2z//3l//yu3X/vU9ty8NLZsUXQGW//PLk/96ZLfv
vn3hb7/7f/zyn99QunGz9bpm/+d7//ZvFpG7i5L6SHoOqbWKJW9KdPbWtkDVhoH3qIjFZKKAz84Z
21PC6BmcFPSM3iUvOBMRo8tfidSrnVP5MyI53BNjlu/BBNcn0Sm2Sgl7/DbY9WG/jomxEQG6laoA
5QViZeV74ldfaz+2DLNDX7GIr1NK/ZrKhY7TosuGVCBsm5kYO0vDp/P0cnOAAAODiDyhrc/uA9os
83ZinTaJ90QBVpwTxSnNqwDT6ppGdm1Cxl7QV5iVWNb3eY3wE/7kUg5ADRoYHnn2uw8isa5LNFDU
AuDEAUYzolthl0ddZBdPpEUwKwohg+goKXqmZETeO+y7wWOif5TBvhr0R8PJL5S3DUm6GkKEKN6l
XIJ3va3XxCbD4NHpy4D6I6dy8XMV3TXVCy5mkd+dB53FUscGUzdZ05HAB4kt8A59MUBLTTBtxQIt
sTWVE28toDgOWmW4HyNCSbcU9bVgt+jHl9Cf0mU2eUho9PbbChJ3PcWVszI8mNWh6pCf+ojRYZYH
LgYQzfFeyQCBoSGjFYBsHEQdih4AzvZEemcHSLXOm0/N2SRp2rJotNjoJ8m1IRIFTUCJhjrEr+uj
BjVYrh2l9eFY5i8j6TDPNgzT5KjvLBvteFggDCgufYLc0EmrV1wG2cJz4ZzUbRAsKpc5qZ5EFpdA
WPY96TvIE4thT/CsswjYwUIkr4+OEmf2BHXfPlUadbFOZ9rmMEzGJlqyDD6rRD8pIq/Qj3XxunWL
O9Ga1UZZ/kUY8jOv5rktDwf4Jt6z1BALERNWn+YYYxI//3HS6Jj6CuN4UIm7MGeGxuUMplAkeE5S
4xxAGTG1nixawnZI0xtPYxkYyzzR37TW/G0nYkfmzVLjR+8YB/CGCadrJuzH3q6HK7NHI6BYSywU
YLbleDsHHk3FMOQgpDbimkqSve7SBeWeODr+YyJ76x5Y7o9l4OKP0ueAAgVHfY5uV773DWETZMO+
hjsR6LQJkxHvZDLreu32i2Xg3PgpsXYrer22wMRndum6jDmrmZk+sVyhZjVzVtpIYJvc0VassYx1
kThfQV+HLwXjLd8n1DxU0aZSgNt85robQg4PWhLtGWY+G5X09xXPkPBMwaizsJ71oj2lmYcGzuUk
KjOFrU5au94M3V1b+ncwg+uDlDnnkSI7MBK40zBhDU3/Ttbih1byCLISEWzm35eFfm3CgdaP57sX
5IFSCprd+K0ntrirI3wCRsMITwClB5LsQC1EBh5b/lsYIaqecg2mTphRdOIBbkP/rphAUmu8P6BH
EFAaQ5yR2j73MPgG3VGisFMYe5oapBKn842poPGVgrjpIc6qz8xmbNBASFyZNvA9ib5NZ7SH+CUh
TB1i/2PW1qgMY4QyPLcImNtQnKnpAfjpiG7H/Eh0Y3B1Oq7JAWshKQl5GUziI2NPQw2To780kudR
Rt22SWjD9dCxCNbxv1pGaJ1ugcQwkHcNHY+r6uJr1JbgAycT96zf8e4e+h5ZzLjweiZTVoBoqlf+
xpqIpiydVj11hWJtqZ6qptHQloa/DbMzyW43zU1rofkddEOnhueXsiVG49LNTkTlecsaz3TaZC28
k9hYi/7CQzRWRkMmW90x+pBDU21zGJWs8VHCDmNxzAPVgs5DTYqQYzsJYa1VjKkCGlCWoDS2Affu
DdJdj5YIL4RIkFEyzCQEtncbP3bbfRtoFzJcki3LquduIriF1C3VEFpiuMw+xlK/RYLKg3K7rxhS
KoO2/HuIQRKqOsyp0rQXoVUNz3qNB8mClFm141GzXIxtnbPp444RfmEy4DGdGQOaY7YgsXdoDfTg
MmJaLFYTWT/HFnENMOjsbhaZceQ6RU96Ujll6zrLTsxJL0K7CdAjom9joljHyqm3Hah/AIZTchhr
XmhvgrwfRMBpyGFijDC8O6DPITINl4S5/UGVLFYyoP/GEJuYhgtvrw3Ju0Lw6gzDe2qzTNfs+I64
KfTRI1YL28DCpNXmMrCQwo/9eOpqYu2rzaiy+7TUOafm3i9g3AzzWyy+dv2SuFqEZqZ8tFlq5ROo
5crmypwJ59ue36q2wQonyU614g3EzI5qbxo+ffIElDaWQHP462Mc77qGJdvNsCBX4ROkYEtHqutV
e3Q5WYUQAQoovy47KBu4HWtmbFDz525fmFzYeJUjn4qmDY5eaL0RRx1s4pqAi24m2Kj5RlcJZoog
fw5FGB7CrPYOoxzeQgGoosnN8aBT7SEv4aYWVrC2MuQEMTqoY1Ll+r4iO9OYp4d+Y2yHuQfQHPqC
ij7SbQp9q818z9uN8V8f3e7+9RDnH2iiiMXc+vaJvjUo54b5kbtKfxJJCuTHUdrKxVuOLvI1G9pj
mY/5lvJxYuA0Ju3BNVw+ZJFeLAqbrFPdEwBIam+bw0TM6nczQPuve+g8byX97UaSFw0Bh5vb3VC4
TNBp2FayrbtD4n8Eshumvx6U2YAuX7djcx/OR3giuR60IPMX4OCBkc1NRGWALinmm9tH//Q5MhK4
btoYjGojZjg5d05ClJS0gdmhvkysc9B1NHT5/Fr+uWnmwrmLrGCpsXFeyopl506fyaw3RCrJU/Qs
ubYdGlLO+/kmdiykTLf70cxjnSqmMV5q7mzRE208OWS538isWf3Qky+xtx2IRe58M6UIeUVLXLzS
1EyqAhZ76EpcZ3Vh3YVOwQnCNozD2BXm4fZRrQnjUCqbCEWDUWwwM2IrstSoxSxaDu7dHsPtI5tW
l2wUJFxhRMoMebVt4xJa66370CY2sIJmYiSIfoMyxASf6nLch+YDa5HikOtutQ1jFyhb8z4p6jx6
vWzJ2qDiJSy0lR8ILDtOYx5KQzcPjRnXq45rKEk8qA8c0rQWMzoZ1qXn5NACIN6kPjQFyOh2ybZu
bKSxNHt6GfaY19L3o62eORxOHi3vmqjxHzX3Mbebbv5IVz5i+slkMPSfmFwHxj+BvwxEYNrnx7zX
sS8RlpBB9So9hLhxhMKZG+ar+6Kd9O3AfvQwzTe35/9212SkmGYMc3i6AwB682tA5faPG2+AoeKi
FVhOHrEiTkpDZIQmolK1LToULxUFrzeDhP8cgLe7Y4ynvBgnf9U1Ltkc6r0s8dT108wljqe42YTa
8Glij+e87+zVUB7/Tyb7JpStGM4GMMLJ2zPcAb4ZcOVlZg18ksTxZJ2sST/aaR/Td0gDETMmJONo
Bc9x7T1Vn+KpOLKa0hCpotSea0GYyzEF8RJHk3MKn6d38GLfw4WNhf8cPmVoPbbOCOF0mf0AUZzf
lMOWsScbxBJfEquAcWFK4nYo3FmWM2PdtG/5DBwDQbLhpD49wpOuFaDXTadtoTqG/U57mC7tV8Hd
EdngQiKGAHHEDvDd4O2rE+O4at/4p2x2cci/6oX2gBmNJWGGGxzhjX2KPonTRrxcEu7EEcj4aVeI
I96pNl5TOdfDFkeIITeh9YUYBlhNCWj0SX+/B2C1jq5zOusCmzFCiyfBpFRssJ3HM2jKPY1fwdU4
oU4DXLDGHwuRIGX1+l1yOUuX9qP9bZ2NR/FhHvxH5vHUeg12LBP27sIPT9QMnFaM9/h1vPjfA97w
VwUDu90GJz3aSwz83VJx0rZpJDeyWgm2WMjJT8Bnp5Kme1G8cRzggJ/YTrA1OqXH+BPHZUms3lqX
G9j+Eo5Sit4CYy+Ah04sqogV1hJ5HKAodaUS47yBJN67P6G22A6fAZEcD7+9dtOOSOVPIz5vt+Ji
uJPVznMeRbr9G679+les1b/kXXYtorxt/v1fDfefc8Zcjcgry7UcssbAsVtzhubfGOgl0QFxauoY
Ncl5EEhW1smPOBa75LM7BA9QTlN0CxvNv0bOasy2jBWdk3s3fXGEUNei0UtntgvZBvqm9imb9iKd
OalxsA3dvZ9fYXaqEobqyhRb4Rns2KkbtgaSvzeIJigDX6Yf6H6bbJO9Q+G4wwO6K1/6e1K0nsqX
lonDkqS23/EBYu1b+kticNn25/TAtR8dpsYBi7F+Z25HNhJb556TGVqDHbIZ7NTIp/Htmxibxq2h
lnLFu2MJ5g1l6SRxR7Uvzh0Y5oFp9snuCVDZ/K77b/spO4HjDX8wJmBocH5wQFnT0j7Spa0Apr3H
n4ghtW/m1shf1SOLhaeKFx2rDaxivsK7Gl6DQNaPlGyPYdY/Wfccsi3rxwfEZtUrEgv3XGzOGCXw
6jIbTnn+Dkii3p2IInuXfqLV34h78wUK5sZbB7/JUsPYbW6jp3TmNBpvrrmOTt1e24VbecYXKj8I
JMQ+tcZ6396DAUTwnL0WkEVwvaBsWiN3xhzJ+9TBDfAZr5fRnugoppO8w8bLjAB4MrXlb8BkkbOm
Oli1y2i1A2YJ7JMNdoiB8NjNxosjPgVw6mv9gWWlHlLpnBiRQxef6Q0ctsj4zuOKKmMlqh1Ehj1/
YrAxr/p3lu2r3fCLFpyHygV8ax2q9/HovdNXbqncNtTmO4FjaDWDFs7v1gdKQhSi60O8ddf/y5H/
zxFmtwPfNjRd2o7tecacO/23Ax+QfYOiy1Bnw+3PeJbC1XyO4fB6drw3Y1aYLiJoXR/YZlA2YTR6
xpHUzMTvWav8vzyYOWnp76Fz84PRpUTxrJHI5Pzzu9CKCSSsvV6dI4NZIf+12j7M1yNPEYg2HDZc
P1b47GLoGOzBLmV7CVjgYrN8xj8SXW4P5//nXfwveRcGUgQOg/857+JMNG74L6tfSdH++nue+j9+
8B+xF579b5ZtepZj6JKkCmkTYfGfkeqa/DdN2gQoGmQ68j9Ot/9X8IUN4ZKACw4Hh7Tipuja8N//
VVr/5pk6aYT8mGsanKf/X4IvdMecwyP/HG6SaA2C3m3T4BFaLuXbHIzxt2Nfem7Z2INjnHCEznEK
t5u0jfBrtHQfkeYYW0Jny8MtWaFPDBQif+7fPtlq1FhotzH6z5uCsTYxMpB8gYRP3xfUWJzUakze
iRqhZ94agrRIaVCcuZepE1RyQ4gc7lamzzdKuZASIrMntG1kN0pxGNSM8Xa3Gvh23zL8ozmQ59AF
GQNNHMzkqT7kvREgNM1e0sL9CEfzQQtSbZf3Z7TSE+cPTJ2zS8bvL4nIh1Ues9Wzq/K5CaanTFOE
HatsL5SB3xqNqj2C6YpD4CBO4AJske69imJsGyFYEvTui6QsjpWHFs/n1YNeI3etrs8RXBXizSwi
ty+vCHtjCYRs+Vqa9lvlJg9NFdyPAG9JhWXWaXG9MNm6IzUNyJPV54itCE+d5Z+qnPN4G3k/UPSz
mhJzsKBJt5GLi7Zs7zyUr/Rzd7IlpUtMFmPK8WIl+b1uRh9WyUAmpbHOS2dFJmRK6/1ga4Ila/eB
ig0zmDTUamANjqRq2s6/sA2b18EKDxLJwIh4YmFlWbNI1DBStHnjJotKj6zNAS5XAQJA5Q8FSWrE
ddFKwKyUsXkK2/yjZFu5IEMdh56dYsHTpyNDtPfSdZ/8sXrUq/rqNs6zF+ovjeswW1LxzstsSOQ+
z3sMpK9CfM7OkmKCkeJyooxWqp6n/NV31TJTL0ycIHADC+gm6eSvUzvft0p9KYVr2/RZInftHHoR
Els7NSm7KTT/AdA3UW5MLQJ86/sUpva+1iQqdD3kpJ5jdS5k9WMY4PJHpGHbkHzGRXDvOcYlbfXf
VsqrlZZPWY8gmQm5vghD6ycD02vFNkIi6rXOaSl/FVK2iT9asKLwyFfHMdxx4NXhR6Qq4C1OMW5q
ozU3RAZEFcxepUiLsBAn1godc/6mNJNxM2mCUMF1+B1W8ai/JgZPFdEfHvQFe6P1MJgGsMEcT6VW
7ArNvQ/0kdZca0JcN+k1Sve5EpcEKm+f2Qfh2BejpxYwUd4j/hRbVSDubpLxeyLWNLUZsAdtfOlc
TYOsbSKzsPhJPbuv6agWlYY3Vp835d657WwwDNq4Zg9BhnLWDUirAWW22lV0B6fFPFUBMF+yztlZ
ppEspYvMaYCN4aIUtZT93RWkcCcZRKyeYWpYp49cC2c+XLz3puFiuiwKCgUJ3CBIUYDhqypsfV0j
r7kDFrFK/bOVUgsHyWvlgQIjBq42uTRqSNt0I7qrXZh6CbVa6mVr1GnhYk4eZDmSvpRtgMWdvT5j
t7RAedGWMRwX1bu8yIBQZKCBbLXurKnK2a2wzlFWcI9o9Dil2jEEJ8OTig5aW7oJ3BbWmT/8A+9Z
JK8irBBL1tGnzIa91gPGb+pH344/+RhBurJ3rhAew1ke7x5xZoJUKj7hDXpAptQjJuhRTRbz39NY
AS+UgV7flIBDDYlewbJMVvlhuUANccEg1q+C6iduxS7wzrlXP7W19uAFyFFanfd0H5vXLrxLayaF
UdrcI4x8URKMWEN7UrUETQsFca5QVyMfH1BlpFwlOLzij97EiZU19g8LNDxebTKjsAYI/9qjF3Mw
k5JbrZjO/tassz/L1QP3QsDlb18fkPym6qE1axglefukF+i1JemEK2/Kw3UIwhqRxfy+8h/ZsX01
ZvGA3PhjKHmQJjGT0iCVoRUEQ7tq5ToShkAOtkox1OqyX2KonwnWWfWGxLZcHRo54dgms0XPqQtT
7cHnIuD0449u5E9KVVsZxT8YTBgXTBthlO26C7iatC0oO5g+DgkVdP5wvai54wpiUnEWFUIww+qZ
MuXPGr+eVOZ4rfnsKBJTQ6Rgr2u/27L39r7smHNFF17JqvyaGPWtkaXzS6LoznNTFCI5579pQjnG
uuoc9fIYpPkuieUr7offjo/jrkBqFE6kZIbSOflGv/EGdXRGgM19Nl3Zsx1R0aylhIVhoA7TYCL2
7BBDtdG04OE/2Duv5MiZrMluZTaANmgExsbmgakFk0zKYr3ASrCgA1qufg6C39+srlYbmBcQQCbJ
TMjAve7H9SCledaeLeswpvm9ncOhER44/Y6I8brzj3GBwLo1dlkG16DP3sPEup3dpgZeM34T1kgx
cCzusTWt4uXsGudqa2k4e40oep+RFfUDTc2gxcac+JSop4zHtq9ugycmbfw9TUG8wkTNpanEIG95
FyGDH6jtyUQwaArK+Xtrhi8jPr2QilzR44xpu8rax0vSYuPpXyT9yK1jRaA9xHQYKyy/ntcfTCys
o5beTxHDiQEXs8dFXmqLDXvY6c78QFDpdFMR0lWQdlW7PKy3pDvoEvhaQqTjkLj7cqBQ7Hiv44j6
bDnafbM0do1A2BQmPPiN5ls4wNgOG+t7btXXHm90GOMNyL9IjOneNL6jZN9ouXdLBx2kr/MoRyOk
Ntq9YR1od7MYjg2Coa4DjF+QpVmFuOy5NBxaf280BF+MY3FFsftgz9FJ+CBRCXiwzCrd+jW6YLOm
TMebhHzyK6TgZfrNXro3tGFfypkDUU8gjrj5qdF0WpBOyfVuhB9UeBUi1wK008xjrXQ4bvoCBWfQ
ov7CyncjsuqLs2hIdYf1pc6RKwPS+hhSrIZC5+7GEWLZWMpktndLG2S/fexdPnAZzziVSH8fbDgx
/luMnuCQzO7PKDV3rldl62TQvvs8thD7feckkX8YUuu2zSI8OlWGU9DRd0XJ01nDU3k6COx0xNkO
YZXtEGDhU3cwj3QmQUCxfHJLTnE3r75ZdoL4kUtOXVfv1kRRRlTPVqqDyyoH+tlZdi5bxkMBhSIk
Q89Fz+kaleLFgw9Tiue4h/RoeQHOdzeCcly/0W25m1zQKWFBzEYevEtZ6xttoel4CT2L6dVtxTGI
wQLgk+B6M4CrzpeyHWwHM9QvpfV9Lowbe8hoFZS0ad7yCwpVxgIGZpw644qY282TsDGoZLn+qpGr
jpmfIyHQw23f8Ct6IV7HElOLZaBp7RETcsWkgTa2xGUNPfX1fJVb/aMhyh+Of2/5+tfBET8bbKl0
/odFvQBoz05uJxgoZlE8B36EeznS74lkw7KEDlpYpGaYLWYRfbDXWjqa1PvDOzPadzYZsjqK7zEN
3zIr/Z5U4bcqnS+RlTy0ZnIxAv3Wm1x/JXMdRx713YbwnbngQDQp0LnR+DJJuo45elnMxl+l5p5U
Nx0DxWOXkRFt8B2bMSAuQsMePdwPRfjq0P0HGhSdnMriursQkme51qT9pJl0FzXX3tQ0D9YyHr84
yRxw8SrvAwbWfBWoVpNbt5BeuAlF4V3hUBcb850PpCVLf0rDwDNAKnbucdMS048EfqIeeshpPQlW
kXrq1DgnRuSaDY0nhqW0nOc0Op7ihra2aGmZBlFMeniIcSByFu7ilexXe5U0XOCmKINb5/C/25B/
4IAwSfsAt3/05IqZYYoMrJUzoQC1m+IViwLBVtUP2dgPiYbCf7Gbj2L44kX9z6lr383ZXTPS/h77
klqnzraKguSBrE9yN7r8yMP9rreBuxtB92CY+W5yhjMCrZNr4o+ewvprFzZkiTkgzshsBbnUJMk+
ib0vZpKfgqr6FbXcYicj+0q2OZVXOtUjA/rZTK9GR5Fc1OJH1JKPrcvh1tCh/Rg9bpnI/d5m4O2l
123mdLnhQQoZ3osOTl441OA73PwgXM3EbV9x++8e7UJ8txKALWYmdlxwx5x2n+HRu9Ftxv8dgu1J
jD+44DxYEWSK4DqUpHyCU5dUdIMC+BAWcloHaXUdMBivLL+o9xHNfyd5Hm2JIybk9k/7GX4fIk4A
VgME7kjXOF4S+8SAYFt3jnNTOeMhFrONDAVUZuTdDYF+Z5YlySxVA6pi5CGoWYJiQOWY3bkqhkdz
kQrjott3s7kWuv/DDqeHxsqg9nWEbgzGCxbzt6BMzlqCSgFz90gCtYAtQNQdZsl5HpDuayZefs6p
NnV/To1xTYEO1iNFzXSOz5HkClX5L4iOoAk2WFytWNdXCPnvags4PrFJqRdt8L3tqgC7az/k+8TL
T2PwlAz0aNxsGdVSXR7chBtgjEpei2+7po62sTV2K6sYsQpxjfJ9suWCt2Aw2kNHf98IKQhFT5ru
GsCrYZM2kwiObn62BsroQe49W3b0IgLwm4N3KdmuIVSptsjeOxNPYNWfpflqm/17HAU/w3n4gin6
exe5L6HNeNsXtKj1e7v0flVpeQ0EuEQvLndjRNxAwwgp8mkwG86PBGOBYYznmhKgwf0yDIqdKPz+
Jgt2htXtK5PBAp6fBbs8UcBHZXcTFuVTU4GBSFzigyQPtb5OStfsZd9yNAKcnIhc5zF6i+o7m+jH
VVhym/cJT29jjB0zuGh/it4TYW+78Mnhvme6mx9I7NF12rG3l2i7oiXVUU1SVWZQs0kLE8l1DULO
lpdzFNxRybE+zvmU72U5rMJgmvfdomLrlyKEH95FcTUcWtlXG/T9P9XvZSPg0bKuQqQsS49VrSxU
vxG9NR0CCs2f68bSBPSujdEEcQhk7/KfxVL0wBtDB2OcsnGjm/W3YFmnJsjHActIbKzShb2TI2RZ
ibnystUUUYnWlrZ06MeUFHCRfO0HzIq+UvW5dkKQTdo89ktnDbXi3dD1I/gEVYwZ4vTgDCkqVwo0
GQI5NGsxPZC/f1u5fC/HIZRAX2Sh7bIF1FypxLVqVqlEHdxVe4uD1l+azr5jI0JUslS1XGgEK6Ya
kVAa/Bhk/ljpl++WNZqNJPFzVr3bm8SiWVz6uB+zM5AqV7ox9Ak+xNgAy0ZXyrDuFVHIx5b72Eox
MLvCyUCmLptUbZW05Z7ftMQVfG5/ta3V3lHrPg4HtawmVgaIuQFfWtk+XMPuQe342GvZsWrTfB4N
6pV6pPFa+dm8VptCfUhTiXxp5JuMtil3TE71vR2bjWiy6GP72tKDkaXZOHb8wOGoowQi20OIm1rO
6CJac3rgAiuPWGQkBBbXw9s9b8OworOt8wwEl5u2Nzhkifx/0e/+9o//nPUySCGGGSG1Wt75sffi
CDe27C2AzMvBES095a7Wir3bWOvxIctgqatNNVLuQ1v2edZAOAgm4Mls5D+3oFVBn49xKs/N1ooW
xWkioq9al+ubzy3MKYLwQEjucexQ9ZEKvb/Pa1Qz6rP0QXWXuSSslboDTKzJOdEHU0PSz6dXf0f9
ppr7t+v8DiRYxO1mrY6EPsmoJRTQzZfPDYnA29uBCeT3f06y5Q1uRa5kRMN6KMNpr47gsXOG/SQd
+iRA85Fn7gOxnGn/9v+6RXYIIruEDGPRX1rOTfUv1aedk1vB0I2hYeHWh48jadn66khSi5/rCs+G
YYynxJwRCXnVsI287N5Tolz1fjX5PFt/O0Q/ZtXrM2XQvb/UQZaN/fErSFN32kvbyO3HXpVV2OzM
sD58nuHq66lfUevUYrgchXoPigZF6g6rzla9ZquDXb3j8/f/PATVstprau7jd9Tyx+wfr6vFP9Z9
HLZltYju1UtFzijKyexDWDY0scy9QY0b1qxLQ3i5VJk+MSehSXwmnIqEzptw8JuoPY6mx9u43p2c
26uXpJQrxdkk8HHWaVMN6VUKaz/U3ckhUf5IrfEq81PRLBhQHxJ2VqR6vbc07LSV1u21aWyPalL4
RQvtuqaLppa9TCxJ0XpIY7AgQGI2A9LcJBKy1K14Rb3/X89KEZRb+k+PaUZ4QuY+TXYSnYZlEsSI
hG/UcmCiJgchwtrORPQd1/pusMYBqZbjhuSo8EIYcqNwBaTWnCu0kjSpiVIzfS5+rhuV3F+9/DGr
XhLqsP98/394/fMvx6NX7G2UOQsgq16yz7gn//nnPv6y0ij99k8+/vVvK9Svff7pzz/1x7o/FkfX
+SqDWiz8Qmfzx4uff/Pj3ykh1edfVnN4p8JtGbfPaum3jfPH+377qJ9/BpQNQRQmz1Lq3erfo1FC
aaS/RTKr/oru/m12jDukN/nk7zukGPrf2y/GSIa3mqh1ak71ZdRiA1S2C/BegVzCramUKUoupSaT
WhmmYLTBq4Sg3JbbSLTcY5Vg6rflNIcuSqGKQai67n8qpnx1AKh4ab8ua4QSxlW1ZxxlGVCyKchJ
PHA3PNQgIOKyNifUNFwPAslyQmLkSI7QCpf5Sg0hMNGG6H0BsKIxJa6jiSKdGA5uRUrxpCOJQLmA
UWxJvCbnmj6Tyr1Wy5+B2JNff83pHWywAdCtWk5aNcdIYjdEc02lErtkrM/xNuTRBrSB1MEVl8Sb
ympujgKJ5bH8+9wf6+pahy2eDFD3luz21hj+mgwhwewf6xId0ilpLzrCAfWG3vbtXVQxllz2p0pv
V3NKWfW5Lh5MjgEHGMw0JcD+6iXC3HFgon0Em6s9rJbd2nwJigLG0SJCUt22WFmz1R7+7L5NJVlx
PF1TMV7GddUyUXNqT/+xDkVzQ2Gw+pGo2/tHB+5jXu3oXlJTa5HYqd2pdvFnR85Vt6KPZTW+JN0u
km21V804fInI5dTslNMR4ZqMiA5583sfl+VG7UFbKec+96hamciC2ixj1U7T2RhzVDc7l6u8lkTV
0V72bdBbC05uWQ4nsmGqPHt2GrIFsx6N+KkskvYwuW8Byr4jpqPfJ/9qHRWYvRY3hBQYVnOccNp9
TFpJGaDBmrf5XDcB9TgmIdVlXw/sdR2W7XGOv1uhj9Gwg5YwNP0Xx5g5B9V+CtUuUrMdl5AAHtLW
wMvDWPLve0ftmM+9E9XAWDWP2A+1Cz4nqjP6uajOTB8ZHsTC9F3tBrWD/tWuUsq6AaDCPqTcpXZK
6fpbu8zdnTrTPnaROvNEskBkpoGWSORVnMNU1CdvInNYkg+RmEmt/GkHh9hGi1EozYS0/BHQSdgM
y7YLDTZ7Jtx+8Syz/DHrhzh09IjnZ7UJ9WU7fmzvZU4tGnbPsyN8BXW2QAJESZGK17SjsK/OGH8a
/XmlZj/OpcJFw19QPysXlKCbC/CQ7P2VKSUPVpqBWSUjAjnClb4fJdR3GVFoVq8quWYgRw2mf/mi
jqXKLqtjsUw+F9WcWudoGo0HBhDqSIuWzaAtV5v/L62QbdxO/1VaYbiIXv6DtOJ9+F9vRZ3+o6xC
/dJfsgrP+JtwDLovKBY834UR8HdZhef/zaNojdbbtw1+mLz0P7IK5286IgdEbq6HThWW1qesQv+b
7fuW4xuWLhzf4g/+3//zY/zfhG/+JZ1r/lj+XUpn/KHhsQWiDxvzkOXoji9cdxEc/SaqMHq36mnS
FIcJAcJdr2ftQ0DlG/fOzdDl83o2gnk1+TgUw+AXadvhfs4Gsf5to/31qf7hUyyypU9ph6M+hfAN
fVGX2IYhUJH8/ikw3GhzJQx5kJlfbUFVPfZ+fjv3k3FxZivfTnl9W4OC7SP0BiHgxdBpf01jCUHI
gUZlM8q8+c8fyfxHtYn6SLZum6ZHEQy9sPhjw9QaQpRS6PJgTiUZUJkG96Ij5yLLvJ855sn7bKRu
hNJ+Z1nhd9vxFsgKcFaDerh0tAeKl96mk0MHwsShh59h2MBUieMclc3K07VhV1q0tPBXhhuBz3hd
ePUeZsh+oEp31MLx+T9/I2MRRf6xkRHocLQJDihh2H9s5Aqj60g7Wx50vJ0nyxsJw8bruSnjgAuU
b+/NoI7xx4w8s5Q2AwfEpBbu0LY8A7N8igvkBdIUr4FJz+O/fDYO9X/6bBzolo0EiZNkOd5/PwDa
pk3qQXg53pThISDlcAB3dSh0d9qFOp6nxo8KeMTVmwO+45g5Zn5jwuvJ6ACscHfNdzkken36r5/r
nw5M1+Ak5FOhh9LZUX8ITRNdozDW1D7DwUPVStI4dXDEDki2m9KQ5xZ74BS1/mY2ZMLD6vBS5kMB
FQhnIZ1J4xZGwH85MJ1lN/3DbvQc3XKF6fg++xJ85T9uKmq7+hwGY7+3EmPYwi/RTm6dU5wT2q0P
SfURInZqWuG1GjI6VgYRKg647tl24QrXFHchl4wXaSOJLnoNp9aY2aQ5hWSwzfprTYPR64OahEWC
MTKhefBkbELwRgO1qU72or2VRlLfGuMdDWXnMGqFAz0Ae3/MbYsiu7Xpg+l70Ulws5o/bpuiONuN
Rz+qbA6OVbxFbUsHiAL3TUZWkaU1F2uotW1R1NOllmsxTb/iBOCyHuGMG72yX3u2hKDajePG9euY
FGsU2YOkpTuZ4uk/H4mm/c/niecYBus573W0a/YfG1jmGOySvO325tAhx8iLixUGp0oC1jITqz7Q
pKKvUIn+fgSBMUqYFnMq5X0SSWQlIxKOllQlaWh4cPr6vc7Rt08VG2jqfg5RwXefquAEO5FY98D7
UVZJvIvjyWf7moQ527QbPa18C8hZjCJGudloNrsiML3jYNr3qTCfqCuD3KI1fdFqJmou9cPw2Lrd
fe+Tl2lFYMQazYju1CSLfHppokDXi3Spc4uT18gHdmN3yVqQrE3rGE+9LadrBGr4xuvuZZvj5Uln
44mK3iql0n/nQ4XFf6NrGw6eeU0B1jUBbjotrDpqYmiADEjTTtFU2ygs5KGUycG25/S29UvC5pzv
E/Y6rJBGeGtmkQ57t8sO3ODWsDiSLSd3DMa/JnIdd8bZHWDEn2lgtWd6vkh5qiyGWIQexgzDa568
TlrTUd31mpvImKeTrHvjgnsWP+d0cT39XjgVpP2yFmtUFj7stqo+2E7hHTN99MhXKhH81SnZG3re
3ww2xjpD0K53o7gBkop/o52noxbZ44JO22Z5Z+3TJvgGRfhZlIU4qn3kZlG9qiIL3R0Qxq1lkWMd
wY2jlUwTd3CccwIb2cq1C0NyxCFa5p25qx78youvFG8JRciRouHQvQZaH1/1BGZ6gSnMqgvi27TK
eOwQEnFlRtXnjoDpTDc8OyXfsRJyugwaR4tp4wLrsulseokHQ8Wurj7t+UNhUXfpyvZr3IZkmY4G
6V541lcdFEY/dcbj5Al4LhN3+USD2C56aozumCVn/OnJuZl04PNDdElnDzm3gaodaBOXWTE+oHTB
0MQD4t2oRzjMeP6hFIn5VkLkOPSRNd8XMtbvA9g8cZzEWFm7b2NdYQDPtfG+b/MXn3DOuWutPaIu
68HWK+0upj2slixbf5LzyEY2Cv9umpAblA2p7hkQztD37tQEGmF8QMGCFnxZN/uSh7NlLnX4HkAy
8Ggv66IkHjyuUOMuN4v5rN5CGzteO0LaUCbII8o9HfZE2ITXeplkCyKQk4R6wbI4VVxMayuidVe7
O7XK1mVEFrGB84iIdN0XEaTTNHxMJRncIX6xFRcYjZYpEz1xjlE2zQBeeUck9G6fCYCcVnmLgcm9
V5OW4T82vOmHWsprMV/4enCiDa7NTV/e9HGUParJ2AdvYkYPDx4N22zXjqDxEh2GbUvfOstzSoNV
ee9nqAWc0W8fQ+ltuMHOZ62kstJZ/otBEYWaWzM8WmS20yR+KWXu7SOHB6oOWTddf4A1bYchR/cb
7dI1aXdDd7JYjUFVvgnsqLH7k05N/NxOHMQ6qY125rwYDpk2osi9g2Hj/+kq21tTCPiRFR2weoC/
nvlVoCa4X6CK3fTSue3JdrudF0X13qWMImXY76cWlWbgO+ukg42dBXQcOS+IGkE43g3ZwUGOummG
1gFV6ODMRCcWe3W9SwEWbUKPkKxJENvrV8OEtSqlPwE+HJ1Zahz0Mv5lcmnbQkq0uXJ1AuUp14na
FO7K2M0FPpDIkmhYx+AaZfnXlob/1ubiu8+RCci6wwEBtWqtoQZsUMvt9JL4Nm0yn5OWSDYuXdW9
G8lrrA9Pwai5myH0yXZzMCUDxiV1NvOjDRDW2yyKu4+tmdmzdphxhxqOaR3K1B6gbLw6Xdfew7Za
I/gKP65PM2j6p4ljuW6+CF1byr/+Jbfm4eTTv18ZYnz03CEmkOU08hyymzPWMnRHCgYbFKny+NVG
ira14+bSmWRedwMXCVeItT1jK2pKHoPtZN5HAveOga6y5w+8hdn86IahfY7Dxt9IadHol82NPpIT
p/uxdoQeFhlNvaLSRb5p2N+LEDxqS+6tV84jDXi4p9UEVEFEHhqJBfFjiFXHUHgnA6JwbRG4DDSs
aTvnolqPMaYMLZIj1R3i9DRZM17tNmWCsW6QXXFKeotw0LiNzji8T20khrMdbixDzhej60+ySLTX
ed5Pfm6vBzOa9gIX7B5f4WXuhNzyQJbtPEALW1uLjvMwbaO0f40LBH2CdrduwcNLdecxDae1jY4F
ZKWhvYQd1O5oLIB+9FiKgC7ei+paO4mBZBcPsleORL50YML1VnBj7Wei3Ov0EE3jciMwsjs9F+6R
htwtAdE0cMEkpqA5jqXIGYGH3FmnsvDP0TIOwLk1ttT03NCGNtP03koPZVL80IH1rfUBGajVlbdV
ZhYX3X+PBhybQWB9YVDjHFKHRK2E9LFKd62D1vp3Rmd5R2ciT026ubMJMyJGOs8aH4BxGSfp2dyO
RQsX0IRSqbdjfU/eACp56drfkAqUb7EXvSCTco5WU4sVoqt43WW5tnINFH12F9bHjvREty4RVGWY
c9CLHvTKvVQ9uHQqnBL8KhJpWtcpgrIkL7BUrcuyLBDDl4SzeIVYewmx2cILQKouH15rw+Zadv5t
gZOXOgyxL85U6ATaxPqtTyTxHObk//pP4BUhJuYIwKx2gXsIO9o7cfJWRZN2S4/5xuabTVrd3tF0
aG4aO0bUAPpy7ScdmDPGqFXXW3vfqu6yuq/3Y7OlDlYeir7s9/34XjuyuAWET2JxUP8qZ2GRTsIN
HEgHfAAAtZB5toKK6z4rLOvITU1uqNw5K9+AzOyGcsm1IiCmabgUdsH4avbYGqOJr5DGRFvCQNYO
WIQ5afgbLYRxAmqNCiw3XM4OJqI/o6+zzRAMFoi4cEidzRhCLee6AtUbhVNOtnUQlNqZMiN84JrQ
AtQuGw4TPMu4oRL3PbPj+T5qkXxCAzZbH2FIQsypPQnsvh1RjbFIdjG1CjjYuB79PnvqBmKtKkHO
aV0haadRFFlPdUfoNGmR+dgVr8E8lICJ/SezC4gGXZymA2YCPo51w3Wj3gpXJM/dpP+qHaRKweQl
D3UH/rKZrG99T0DTbJBxbsAZXkHzWaxvfUniHv8nczh12y7l1tQmF7fxGJtaWE21aEzXarFDMHDm
zsIm7sUparlH9U46PnaYtVINizFihFshI8quroPKY3KDW4apJtbgNP9iRMG9BjPh3fKaA7WHW9CQ
i3bZh5CXS/dkCt85+U3XbfTepORtcIKwJh4GYoRNUk0rCKubJIth9qpXSvVbXXmqeyB2dg5yKJPx
cK67sFyDdsJnl7fDCfgT9X5kIxuaTyxqwU/fIElhQBtBQHf+teaB7AQ0JzyrOTVBqhWtB91Dzx0W
eA0quH8nH41qRUcBpza/0cTpcaxIVKQ6/8trzXjd69NFAzxxdDXX/JjIjL1X9RV08t6byZQkIok8
tGTt6EV2J+b4Ta9Qomn6xeCR7mpX92PmuvcQAAiCCMoHPTOdfUUFByn8VD6odR3ts1VY92KHlFBj
KK0Zm3mK6ociJauhbat7tRRAvzi6AsaIWgzJrwjbLYexXFdujuFAOMAWZW1dU9e0rlMKsDbN6ngV
YZa+qam2HCoL1Sqg/vGiD+2508PqMeR/cNt48AwRHoupyveoFgHI1EZ1Fn76bASDdzZacRD24K1t
vQyBHEfGQ5sa+kMEgtlu+IBB69vbYtB5AjPDDaWp4cbsltNHyI1ZenseN4go4voL+4j4cuqtd0bj
68dp1vUj7E4csmrZK20o75Rp1wIxZcID0kmbBLrsnO5vQxHtaGvhg9WJege4TJzKaBzQ1pAhDMji
qCY0O0Csfy5HE64OEQIlMNnO3DIn9z02GqKljD0yVwT2lQONAju5x0lE1jZEvpmg4zzH5s5vJCcv
CmtYAdXFDGYSMGLni6bPnA6eLok3BOWLcmeDjT1DcJ6fzS77UhckstV6eNLI29V9/J95HhMvCaZ7
nsKrPpCPNceXmphOtzWfGOHtEwPMUsxHnSiVw2wk5XOwsnPLXQCMOike0/i1yuCcILJ61ehwGTPk
sSSJn2BeUBWwDhZjtJ4gIWAai0Q4938Q7PHNmwEPiv5Zk3gZ+vkt113IHJIMwPAJfRdI7DYpdtTK
eQIUsI4GkJRGM+wTu70yOHmNljtMZg8QO7cAfap1We1NIzmE2cGso/tUusGuJd5WN2nCG4jgyRQp
cOlMC9FzOgxeA1uyP+qN/q3oHhjnB5ugwrcyj4xqjNozDom1JHT347637XSX9Zqxh1IKQQauAI2m
eqWL7t3WPJrcTvptTGdCdD3xahZueyBodwwYoQvIQwdKbWR5o1umpnT0lsulmuTOGi+OuzcS/72Z
+Z5J1+wqywVl1OrI7Z2rG+Ojb2mtmQhdEX+WgoB6pMw9tpTU0rR1mZj7xNUeNCtqtkXVexuic76P
fscgfinv5AIHjHjRTV/bBK4ggLgZYSRMxI44tJHoc8Ke5da5inseh4rc+BWwqcshkOtZ476tGQwE
2rT6lr5ZxJ3clzoGkLAa8+1SQZbl3P7kwnHHZSjCz2/6d0KDJyAHj35cXvwanNFeBYljbg1Yhy+h
a138CqBd3PpUQF3jKDPgeLofWc+uX36pO8AhcckjsO0H+Sryh+RswqFBpuddU28Zfcn6ayyL8pVd
cqtlwQuwZvIM6+qb2+E3xjw075rBiVc0glBVRym59lxDeGhPiXWnK07wAAUzz4ouGmnn6LnrS5tm
3rZptZeey4+MeWpPpl5sACrAfQ3Keg2CoobPEyC+zPCEYF/z50tXIolFA11eY9AHTj1i9UrdG3y9
Hg/lrrnrDRAHRZCf+6wkorB71g0A2PpgQVpCI8qzUMVGNOuTXbVE4NQE/ZFABdBP0/uD77RfJYWj
m0E0C4Yk2nLd4/rl6HcW2Ln7iAI1Yuh7kRx6e9K/lRA+yFvz7FOSYYVJdPm1YiwFq0hc9dmFck1K
duoYzk4YRFpl+O626dATDPCEWt6jE5n0a6rUFSDa+NGzF15yIM7stZ5YVupJtDC9jUgpKSdFThzf
7J7slLP/4I1ptUXVS1T7ct8INfPZnxzrwEDhDPJiWKcNnz6zkyt8ruC5SDB6l9OL51vDWoaIq/UJ
jRMUqoIU70SuwddcDQ0BIzrAgoww2tQlyjxzQB/XYN3sOKbpAFZ3fdFcUi0v0YTxejoxpo31IOCx
qNoPTWUiLw7IxogPQ4uZXiuW/KJytI7g4rhvQgPZBt78LBy63o5iiajZxoiJNmsCUIht+VV06OhG
/amQPs3hgQi8YYGclHlmHpH+u6vSs9dZ9R1czfeEYsRxZgxI3Ag+26NalibZ0VEcHdyFe1IuPJl6
mahFNbFV2/bfvhwsfffPd5Pz0kApih4FIToGUtGqx56fQglp7Az9qavZ0Lhluu+r3N/XyxtUs7jA
11Dhoql9iKrt0mFVkz6ZjO30E1H4AZv9yGDtHGRdfMg0fGLuHRLuatvF/VUG5Tn1E3GUOazUrMy/
TfmIzsxCHZ53HWlV5l2T+2RjzZrYeCn8d8PFHhTS+H0IqpxQkQACkDGEV29XN0H+GHv9c60LDBqL
LkMpq8YQS1pdm6cJxhrWe3/wHruatorfi1cdYv2TH0zF0+yRGhaON3E/HLTCTY+DJaZLNMXV2vGg
xKYFPjHcjmwa/JY6LpqwRaM5NB2VDDCLs43AHjvZYvobyfrE23xDcdV+xNYiSygdfjH/ZGd7XLI1
52APOKeEmbTruJy+mEPrXxB3WLvMd0seFFdQ4bgb103BE+CET7EQlHUzKitdFha4U5pbURTyVHVy
53MkrzVd+ryLDFFrjOBmNRtgR+kXN8/rUyApNgRxI5FrztU5zUiTNArtpYRGuvUYIxyyNuyvvkby
Bu2H9seYRjtvbnf9TNqF50UFLmkyDYMoki+FDE5SJvAIA6p34JHwHudRhqPH5kHJB8jNYPxbWFLj
gW5ceCNgvDC6ukHsvefRsO7bmpa25t5lgYVMO0yqm1qHpGA37vdcWjDUW2LQPZ1COnjuB3+kodN3
FHl5oPbWRdikByw+JKnnZG10Aakhs+TSMVmZxb2lRT1NYbIoh2QHO2xHiaM5NqS5IAfu3EtYhRn1
QKjamttpZ6/WwvXU+Paah/1fVtXseaB0D26FSywEH5kavfFEse0YUlBgjOJPJ4cnuMkqose6hT+/
LHkV7bgub71La1oGcvBZ29d2127sST5FPCOsko6n4LAmVC0RfbGz9XblBlNC1EShXcfwdkoc7zap
MUfqmvujFs10QOY1tu0F5oYxjhqGD908lQt3x/MNG8vgqG3rsvduhzq/FYmMz8ai9PX08UR3siB3
eLrtjaS7mrkLE5QhsZ3l64KK732iNxrWLG5SxkiShts9dA034yYktmcU88+mynvUpDaENoqrN/St
5JbwpnBfo9pPakgM3hg3t5ZIh3Wy5DNqEF+HdKr3XTe9RVHLEH2ojYsqS5Ext6Nt5D4Y+rfKAngu
C0IeAEp9ccsUkGEZWccsnolwJY6qM02OsRGyShrOLwRmyb05DY/srengSp9noLSft9LsiEES03Dj
e525S0Hjb7ELXLlEoAxM/NWcUh1uCt4fWfWr3yIY7GkjVZPenfqsPVPmdM6j8eZ1+Z10mvoazfhe
pBu2t6SQ4HzillYPDYHl09vkDxcfHuE5TNuNw+Y9koLyJcMdd0KZ+f/YO4/l1rUty/5L9ZEBbxrV
gaMTjQwlHXUQcgfee3x9DvDcLN13Myszql8R7/FSlA4lkgD22mvNOeYB/Yh+Ql3yEhZCeenr4M7A
+0kKKRHn4sTIJp31s1VlkG5lHUdF2J4XWtuoR2RXHfvYX0oSkru4f1h00Nqm9lUrE3EAMql6oUCx
nYDibkFCslPv6EwKJvUxsXujYmx0IjzcibgacZyjwyJoMXCCCabWFq5DvMnLqT9G9SA7WUgnTViO
Y41Ng6gmxRWrKvJunYM2z3U36IiGsggqa4yx2AH7JKINFOh2Tnk74Hic4tw0fjXXmYuyFnTnGUX4
fh7SR2yG8SmZK/mQdsDba5VcoZmQ5DSqymMgOJLFLtLCb74VVOi0MxvPiIbe2MPTWVq2/7SKqxeu
9lThQNIXJSneumU3x/GehK34pAvMmimSMKuIDX6YOKQSMpg8XaKWy6HSdMJd0gg8qRxeRo1mALLM
o6kG0rZv+9SX2IR44UrNRRaDB07A5hWVZn/oS+s6Tla9qVefotQUcFDUmaSign9UdZobBT0uj1JM
ZLwsyfdACINfZYmwL/qHGLj96zCLr32HMMrAELohT0Sgk61Km4o0kF3YY4eImM/POaMxKdGVTYm6
Bl6aOJz0iRlwReGXdOrdElbGzprKZ1VKojttTQSaC9nysgo/1py3KxJFSO9NnsKNTbgEMm6ljRht
elgKw2RsY/b/h7aLQClZMyY2asYAl7ebDnK3YYdbHzUMlvspomuqldIxxgMjIp3dcq16ZlQh0Dwv
a8g8a2khNQx8ZRN9Zypz9MnkEBE4NOKz68YYgyGXV4YmKY2TQNoMLL2AFORlX6npgBd5vpMoKO6U
9SaGMkhWSH8IiNVA+Y6XtmcstY/hhOL7l57GPOs2ARRdV6gPdFLzQ6iAe2xH4XeGAYz5RFA9KaoJ
yZEAFM38JWqz9tQKjf6Ehm6LrPlXLA7dkWDB5k4jUdUYiW6RkGgCuGYBsNgndnOlnep6YZ6H09sN
aJwdoLDnhyhcIwwazHE1RoXDJMhsEPPpKCSUfJGoKm6m6f3kymH8jQs68/tIW42kmbmzuuc8LJkc
SIhBdSMFv6yzsNNuRRaLdRIPHwKyiowBdrZ6ywWDP3CCbM1UwLZIDp2GkKafkcx4l4Vw2CX0hZoR
gv62IoYEEI8G/WH1Omr4oz001rhW1K4aT5FmSn6SrS6rorvCDRi3xRgkMxNtRkxZoYzHEPaWxSU5
bY1zUzftuVtvbpedjDMYHUq6NaYzQ0tq9bozi5OxjqnVSWqP2nSWQ43I8YQrfFIg6plnKT1H6z0j
JrapZNNddHj8x4wMU9ka3KGBQGcHxVEvh/ZOTbKNSRl7wLGsedWSZkTC5CvVNGLKarADtZRr0WQs
kyogaAH9Kyt3qB/Hbkq2Yy4eSWnYWy3idGtMox1EYYKUg2rxFEvSacbm7SYrl/fIUMAcmrn12Evx
sega8VeAtx5mE6G54iJd+paNf573FRoU2AJtXBcbtSmFfSXiJ8Q54uLBgw2pFevUnOCDVX6ZgzsU
lfCp6SQadtN8CDWAqlFiYANSzM85wlE8B8SNCpEM7MNofk1i6C56B6CKkvQkVWFwVKcEdjKx1ioN
lP1AqScZpfSRjrW/xDnTA4rQwqT7l/dCw2xTprOzwbSi4YJqrSf8gxsrIveE2vVuyugnDLm8l6Sm
PtdiyXwSXBlIhvdpEL+1sP/UMEpvA6udnwhaOtBaeIorgqjGjubS7Xi4HRmBWG1USg6v6rLSlfM8
2GUhlmIObo74Nr2qTQ3rgXbGpi3UBpwKwURrwJSoEJpa0ypjDvU2RJ3kSKwbNsP45i5MpCcG4KKb
FcxzBvZuPp0ttn2MO50+bh+GNFd3uBQ7OwG4ag9NOT0TUvIttAsPZUSQUmfK16Wnai0WedncLsJK
yVQpNqnptKn7JP0rPuYNaNyZhEx3LphsNoksbHqCgo9LazxHZdk9FaKlHiNFfsaDqTP/f9RTLX6y
GokOdREjhE0sZAIWylmV0Evci+vd29cKsqY/9xZE1/vbl9GsIrOKY4u1rmNJiBNrp6iWsTg36ebt
pijGF6khPQdMI9Zv0EG9UTG5v4nX/9wFrC3uxvlIs/nvqM8f5uIfaTt8R8gY2pQQWot+3byZzRiE
Imj/c7+I9dgOGyUBZCjgxVkdOP9Usev1QSK3hBSy/isl+cNLlpknuFEobyLa2z1pDUcQLP0luaE/
h/+KAooLj2EkIGCXufJfsvObtvT25c+NZkSxV6fMam8i2xtG9PaEt3s/jzW4zhYjLLc5G7DFyVLy
LbVpfL79WHp77PbD6U1e/QMB/XnCtEKchZjx+Y+eVR/5IH4ErTctKxkeRJkhynAxgJEvnxVYzFc9
8o0Jerv382UQkb7Tr3DE/yMlv/3Y7e3/x2M/X/78e+Umd/555izE2Mt8sKe05wO8uRD+fHK3r//A
W+M23HPwiwwuY3UfqCTGZGOkA3rXcgQZFkyH0YQ2YDzefkBQPyy5rXaTMcHAh4jz1/MaS4EV8fYr
gps18Wb3Wu9Jq/JdTLrP2w/fvnm7Mddv3u61ZHhtZqPc/Tzd7fE/z0kmc26rEFrdnCyH/U0InrT6
X/duX96+0cfswLO0V524erQYfu66KqKDO+iZd9OmZ3Xe7qmLbDlUMlh4iORBZiOd/zkmstQf1pPq
Rwl9kz8Pq7NA1WcySJY48oRwnPZr5NNepj1PU48vf25uj+XRws6QDMgk7WDmdFleercX8qMqn40m
9MK0mZCLmMXVSgakTugFMo0BMjoXWKfomvBFK2njG3pV2XNMu88C/WPmxgbsGYot80kgzchm3LxJ
cphawRr6U9dfeRxdpaJ4UFJasKSgzozy8aCH4MVDCdnBvKFAkw+mxhZfAp08s8OzGR1es1g+5ziH
fXlOv0yL/Q6D8Kte8gtz7L51jyNPKMoXc1Z2Ax58EJtRuGkV5ahyuMGyRqgX1qiPtOlZrrUzxIPw
LlRDP1rWZnMc3AWgIvYGf6ANMGZuP+jFMStnMGojAEurgE+GJ0STYbctkcMrAiUnB4nuZuchKs8R
taT6LtCVY6CqUHT747SOV/sO14ienEXDOqhzGzh064auZkbaz67W9i9q1lzomG364CqJoeRGs/lZ
aS+dnutkZFm7Nkw/uVrDrR95PWGMc9hEr1XPnwtZaKAN+LgZzIL4N+2w0q6kcb0L4FhbGJKTQTJn
x5xltgwBkz7zgqDFfbuam9VIZrPAMh6r5JBoPRzYPiXaMRC9nh7QkSTMtxoSFVsPgqgledqViC0S
JjdDzt4yAPhJkCvkTEr5gpA6owLaaGEtIO2PaQ4NGdOU/ZEGqgrndtWjLGzdpA6pg/mYAamUFN65
lp3YPpAHcjXweTNXiHwYxczPLelXqcOYY5ul5JT4pMj57RDcx92pKGfFK3MQUlg8bZO6xiU/bWBP
m2G3x4ESMgjUGQ4q0oY0KSg2oHuZWNGVlOFAWY3yOHey5QR6B9F3SR9oUR157S0Jb0BFEFMlvhHz
7jUWEfIaqIdKL545O39Lndst9EmTlgE3Bf5ODTm4JEneBovKDIOY1WWIa0/vReioxLBaO1lqXI7t
xKU+LF368vbkB131MndYcqsy/oirEeyuKbooJANv0QB6kWzwMBvaV6AHrjbuK7B0TtPxHveNKHsB
3jCGKHkAc0DdkvQ4YXIgYk8UAMl0UTddMTLKYM2E2aNKljdFVIhuA51tm4ST5ahRpz5NM7ySUSwO
ixWhBshz7WkppPaeqbq/rNuG20NhatkNNvoHsZgFViHNIuMNrHAga8d86cjLSwDnk86U0fCWjV2o
TcaT0Ec1E/RA9JkrIujUgqcJdfHOYpNol3XBCaoQBFLoGuk4pSq7Aa+gVaviXtWL5TEiN6wkeRal
T0DFI3LYWGj80LWgV1IYo9GZaIenaZqT01AlVxaKAaAHN920n6ZWfExKYnp5pqRWvmpTsdhjBeOT
oTZ0+8WQpXD5zuK4J7B6jC+xIkDVyH2lCmSuVRl5FlD8OE0EGEWRsY9U5a5kMGsO2nAgfogZQYcp
LTcelE4xHkjx9udsGS5iLz/WRfMZibnFt6CoTbNSnHWQ52zUpZE0k1ThqtEgtilJGyWduvJyq9mU
aqucJHZ2Q1l0B4Tf77SZ0zWliw4mQgvKRXW8M5LnvEpMqv+xASE2cRSMTwg9OlsextGWIEnuxoqy
MBOPtW6qR02eyYWRkStimSFMTZh1zuREc+hiZ7T9oUSHkXSnSup9PUC4EPRw8mhXkY4pvCjToB+V
zryb0F1tl6WO3TyPJhenROU2cbeq1XMyxsGazBkOVYHe3mpzj4Iuv+rjYV5a61GDAYSp/CWX5vEO
KFh1TATp4aa6qcm5KONS3AMFBGjOr//vlcXSP9itqmmiujIILAVgCS3zn1aLZZATcAhKtU0lM92O
A0PvLg8EG83g1US0+DjlwOaaZSZhAnHHpHfx//AnyP/J7cHfwAVVlDRJZBCo/EPObgVR1ycI+rc5
+GozAFFihFwBhDGKXRayX5lMfY4goPKhHkQn1QodS84lR6iILGlrBcMojcPDKjYVByk/D2b41DFc
3rFdFUEPVc6tG/Xfv3E3qO2/KN7Xd04UcU+gw1dRvf+r4h03A0kX5JpvU4xlXgZGZhcOwUlSyIlA
vKButIFc42mQdoM+Rxu2TemvBTermn7ExGOTZmm9Tx5O7ehDl8XnkmYOzR/tG4GKpnL9ogSmG3Np
S43w7ZiM6v/h7/9P5gb+fku+EVR1XsZNcP43j83cJnhmJL3kUldQuqtC6cZdy4uAm5MiqN6hyigc
JE+Dv2TG60DW5p2kHpPO6rxSLlUPbf/daH5AHSSXQjdfrbUDUifVL868SzJVEE8qYmhAEmibLlFP
apf1f2C//5+u+zRX3//7f71T5RVuvAZafXZ/d3NhkxFxYPzfLWCEczNQjtv/4h/9ZQEzDRxbuqIY
Kzl3NXn9hdW1pH+jXNNWrq6p0+3/O1ZXXr/F47gTDP4CFXfSX1hdRf83ixkxHh6arrdn/H/xf9Fb
+gdLncGObFAAi9Rr+MAMazVC/e3oZF9Kx0dqI6wdV7rt1m4OhgJtEInTr7PaEExPJ93VYyJaCF9B
YizqMENQAvlqGn/pU/V7QXu0BWhWszzGDXAd0Rlj64JumelZ1loEtnRQd8kZqVQo5XILyTXuBRra
h0pKtGcmi6b0GSrsm9aW/iJMq2TWWB7GdjERHYBPlyVg7lo/E3UsR5u8zjpfr5EMNs1MRuvSDb7S
UhFmr2NZ1cQZMFofZHovqejRqtpIY/JizZbspiayziyrID1pau2FIklnDcwDiWjrjVAh2G+T7Nmc
w+UgKjujKKhZCNqkMkc9OYevI3xSZljkqxbNRc7R12qs5azOuzzoqNHHLHISBfBbiLxnpOS568RW
uXSAE07MSOwFCh58rqHYIJJlrJg0TC4b1S4njQauEokbpSLHs9cUUnJizVugOpoU+KfbTafLO7K7
Zw/Sw+rNdqxMHv25B76ekgzlDEKieHkCtN5c89hgpz6obH1OGr+vbSq6MRKKOMQ7djyTriIBpLV0
rUSmGTIgsFZNCso6rxITXuAibVN1/m7GGQGuMnqAcXzDzMqNXtJ6XINYM5mIEiOdLk02GDbQPWca
SlpNg0AuTqJullQgsojEoz1ukSAOCWFSDQ8W1lOOijkVpuKgFsR4xg2Uk4jJEAOXMtgvqESkvbw2
8xcRHXpeklCkavqW7hTjn25BtJ1R7WhJ/hKDYMMCMDBPrOj/Gq8gMA/p2Kr3wsj0kTiLNQ4rUC66
DBq9MMy3QGPuXCiMzvqsOsSWwdW/zEWOyKTfK9Y4ObpeZa6Mv+SYlowbwW+7Ra+4lD0Af9k6kZ6s
Z39ueGkaSDaE+RmxRTBt24Z6OqzOoVz8IuHULSd0KpqM1gZ0JEVXwNJbmzGaZGJHlUhGIyP3GDsH
ylCjZXKnQfJo4wQiXlofQ1F6MHTGrNHSnc00ZXvCXiEl5r4NFcmTewjDnTA+1QgLT3kNEDpNNWKh
gKGBNaUXntzlld4+zC1pWsShh1DyXaWGFFZLCctfdCwC6UONSo3BFDw9AXfLuW6kC8YTsiEKQvIW
5oZ2J8Jq6/U4cMXpFI66xZw/viejNfGmnlSmoZM+zTzMXaGlLZdqBIJN2VawoHESEQsnnwULAxpT
ksPUOqUKinkMsmFX5ZTU8bCk3tKRl6UmrIezrt1RlsL0yyLESQDy5hB+aIT62xr244AQbZE/tSZ9
AkMOfUcs+NeNuOqnzZdkoH9SlwEjdhXhXxIttlovBApI6MwLsi0QWV8QsflgcJCal/h8yhQtQgnj
LJxR5oT0jwn1qufRleLcDyaUQipKACMVzpFOsmw1j1eKYnoDDRBGoeUl6uCPQfK7aBcr15DGD1kp
n+EvS3ZOqg7JN5lN3jJWMmHSnWiq2xPpNSclv5/qDJUISi5NLZwxBZBYlwqyJvOjiX4Zqj7533ou
w/2RvwpytlHS2eql64pzNiHcSNv6dTaXxMvMIXayJS39WEUFBsyO0QItYD8iq08rCMoTi+x3HY6P
xGbVqUpzqCbqBqqQawYTFIh+ItqJSJBeiT6ySe1489KPJqtB2CAplLvxN9l+sSum5WeXVd267SVc
nmkImeyhi7UYtE2tpuhzik1vGVhc8+QSlgHpipGEISl4hLTwexgU/pU6kxREo91eyuZSwK4WxvqS
WczXyUHBzPtiqcJK5w0YO8noTafT3PYnvWqvcVYzS48vbRZ0TqgLIRFHtNEqyno7ABWeB3O8r+iv
mmwzCPcB5jYQEeSZMkIvgzzJCfumGi0i7cU95i4nDxlmNdVXgYQ+vGRRRtNiFk96p3Eig1FOcvMo
G9MuygGgqgCbkwgwqJkNOb0EMdwYaEds3VReYJa/ZVkQO0Y4f1WxuGP3/Gtmyu/Xg/IappVsd3X8
MonSKYp6bSO9IsdKvboJZbdVEbbmsdiRsmIgRtNbvAjJIeiDEY033uYaz4qttMvjUgy/e8SFQZtg
eQ3uKfHpjMiEqsu/ywV7LIFy5rZCFHm22hCQULbspTHC5Wm+ypme3JXU+rCnNLYWUalArxzPonUy
u850dDlmQDcXHoa5r8Uk76dIkoad4aq36L1YTgdniM33OI6RIyC5kRjvu1xbrkLTPsojKytj0G+V
najZJIRJGlgYwNKF2j6oEbBiLxqQWmk4HoVlOzKyc2XZDPxsEJl4d3yP86NKc5pagBbt+Hfcau9q
b5IGFKvXWu5gNZYtW9NB3rX5gNnkNRHVhzms1WMfGVQXMzR/IX7k0mO2PHur16k7sm502XQorOVK
y1SmeGAKv07yR/NdE4ZnXSzJkFe/TVYgX85SbyR5S8XRFcvzr3pE0lyhh3AFWcJpvCD7IlKQMqLc
9ckLzRg+M/LnvKI2Unc25F95MFQn/jxknsrsWgYLh6Gld4YiwoQEoGpDa6Od389XFJWSiyKvC/Mv
TtVlJ0R0/CwVpSgf8ZzLlDK1sbGascCSwHahFw7aKvo2h+IbdS0GQpTRKK80O9DF1zbQHkiOdGjw
qp/1dB8gEmWmxTysz9nhxFRRYauxbzNwVi26cVcxdkbg6eAPnReEyyQCBqwbXLoS6bvPWUorXbJ7
MJhShD+ccFa1N5yozj9kKzt3mnIUm+JD7rS3sH3GkHaQmc8UhuxpKodsDz4/3cLzug4o773eSpwC
SFeBoZUD3U+pP5Y0P4JL3idj877MMgybCcea+iDVIWL78kuu9V1bz3u5k/bmDIdcq16kmfgYnUMM
OQsafIGZecxIeok2g6gM6Pri4hAX5kfR/yYfoN+ULZziHGGNHWbl5xTs5/STrPFNlLJblELjtS1I
zQy1Lzbs8OYC4zvOTtU4YBxZhtAuE4DNmWb9YgAQuAqma6wcXPsqbTtqQojJrLjMkNgdITDQnFaH
QsGvTIFwpOMpo4XE+MW7BCvaks84Ipll0JmkOSsPH4uV+URm3tPW/giH7qqjSDDXulKslX3xpSrh
RZM4rOOWQL8oPk8oc3lNJNUbLKSJrKJ0FgisCNwSrZoggOHMX4UqveCpxRECjsfclsPsStDh8Cfh
QFoOWps9Em9b2lIoXjtpTQ7MubRMufjUz0wxTXTI6JGcbnpZ8qZfi9Nga04mAHJDJu6TtKuF9piD
NndDtt5C6va48vNxTcTsBOgb6tS3JtZHxmpOEEkvWYMaNhgkr7ZUpGjDplPlNyvtjkkofBiR+QCS
BvaiBOkVjFETLgQlK+puqLLGbktzu6SPcrpSoHXtibEiugtUdsHQHuU2kTYd/TJ/0JttoRa7JuVC
p8bF7MOQt3WFdZDW1EgrlxghKGsbDpmYEfe6yIhAUnpBr/dRPTacIutdzewtV4UASrY23zZDAQDS
7Tu3r+O6jlzEniCj1p/++YbMey86Pw/+fOfnMUOO/ECaY1S3//Gbb9/826//8/X67X/8TJomB0VG
G0iIZid5t59jhW3/ust1H9LNz6+qNWlrKmNEsR7stbJ/JNGjIuqNJ77dSOvI9OfL2z0CK//+WI/T
dc8gWQuCmWaa+Z7ffsftp9R//dE/j6l7kTqVbTJIyFZdeY3rzZJjN6FijFwNABjp3+uDt5+53WgN
EyXSg3Kn1Z/KCBHMP/79z5dDStxY3+GpqbOV2PTzHQl156bmHSpXjegtvT6qJ6rkNZnv9pgxTKkz
ZnTi0ymmV0+i46Ss6fDRKreN8omJ1u1uL4Sr5d3NYeaP0Z1wbNUTq9WiHdlPJMnV9BIdTK4deKzU
e5M+/K/xXnkE538unXp0hgOVC27ca85s0KlelhcqUjmxy08sNl7B1cJFUPIk1cBK8kfzThc2ib43
2AU5zF6/k7N1woqwvDCgQcqePZkXBZHQJylgcuk3KHKohx1ya7FoVW41+v035y97lZ6YA0xXbyS7
x4dStwWURO8r0ZzOWL7RNzmxi+RR55vuE1pkOjMeojXulmQZBA7j1oilxVU+2iOE7NZpN8oLlxL0
+T7YQQK37eC5ekoPwMQlTEiMNNb8bFd4rO2kZ0k7ohTpfOmJGPuIeEM6yKqnE0yVh84FT9EFXEpc
2+mm631RIj6FzWx0Bpb5gP2nfCAuscnuuNXuCmI3gMLvZPl1KRBUx7Y525Nw5BYsuSnY7fdgsnKR
+MfTDNOOfY++Rxy3ITqvFbaE4rFlHTHt49FN91xHwRCTGa3IClvrvdyLdsqq7qhPkIYZNDwk4lV4
p+Pnd4G7bDUyLA7ZY/7GBZo8Elvalk72WDzW9zCvbM0np4WtGRmNtkyRa+Odfrf8VwNrujOBPAhm
8q6DfebnvWvp+05c29h2KpPjbg947Y3YrXI3eVdtpHne/KqeK++TjWl4Zx270Z1fC9MR3oDI3a1k
2/sXvGhnJq13dOkn8tXgjqNkYnsIrdi51KPdbE33kjqYqLEGVuttmbjo1i7Bl7kbCCLrtuqv4Mnc
MSLY6Jf4iBL2q/jgv1iLv5sXfZd9xFdchsGX0Pvdi5rQ/LWDS+ghG7Ypv3gD8ETCWnhDXhLsCQTQ
3W8MBS+5o19YFcvR1neCh8CJzagbvwW/Pq2reTEv4uBpqZN7k7oLQoTS6M9IhLjQRAJ4ZfhMUTJ7
A+/RgPPsldf6O33rBMcXU1dx38rTOXx41exJIlbTORgM+M4Ez2Skq2hbfXJKAuECvJCorV3JmRwo
bBtmUokdX8mqO30rDw8xMzvnu6u85gOdIOD95Izejd+OsPf6hFCX5N7DYqN+WWuR+ynaZL/QUeac
SwXWRWRrDtF6ZG7Uwnd4X5wZqd5VWB7sZZteGWkMh5grzmY5xPBdePUoRw5C7O/Ka0cz6Q1d+n88
SkPDD/e56Q0QYoqHvuQM8Gkzu8DL7XC/LG595XmTM9rFb1IQOJadjtQoEmHdyame2zt2KLL1rG7o
s9DrcZZPDrbPY3I3+Y07+GiN4lN/bM7dY6dwCZnP5nFSOcaf4y3x7k7kf6u7ZnszY9Jtdg3vz5Hy
nToby8nYo9rG7DYvn+kG6pBjPtHzYf0GKd4m/Ck59j0XuXp6FE6Bqwr2mhbEJYjTmQ+To4zMICfc
r29m+71DLG2PV7JBA8suzlVxDMKdQY8DDP5B3GufBEJOTrpb7skbCrYAghd9O9W7+BRdoM1YhlMe
Jzt8o0lC8t8LUk+b/Mm32Ev3cHTiPfuc8p6CiXeu3JDYMeT3/ljbxkdCleKJx2WHNM0vdb+R3fz0
VlYX+b7/jZSDdwWwTO8s9RahlE6qNIK/U2k59Xt7ih+A8fecvYRav8lfKU4T6ZlKl1YWzuV4Q39y
caVKQvLrVzreyjtBciz1ffjSiAbojnXnq+Qz2W+LKy6O+TsWz1h1P0js1PGSusJJq/30GrjTS90j
S+cRWEAa/gLDXgV4dnSOaG46nBP5d7lpBIfaSvkYvwttt8hIgz0uYbGHI+vIwYJw30MBsV95Q9fo
tb8f0W2eeXeWQ+3gllTt5gMX9YJAy5ELRzH9jG28uR7p0XynDr/Ko8RH1DrJK7baAjiAzW4cQLdX
hk7JJHy54xyJPREZxLbd9FfJZUlVkSmTSv6Q0K/Bbh0xXrb5+RxQgjfx0Y/fiUt5ta4Yj0RRaEeW
wNqZDpkbcnEYw135BvUh1fiS96DehPdEmWT+9DFTqYruxFCV5Q+4//rZ06op34FX2NNWsjXxSyGw
hQPlGPnDVl2PvYp4yP453wzB+rHHlHiJ/EDjMnt6g6ZbvgPueFw4ox74E8Xv5pEXvL7oI5eeKdjF
0ZbzbZeAp9+1hH24y6nbDvaf/4fjbvnABXgIPb+9EjjDLBhej5eeSN5xgvviUl7LaxjSGQGJQpwW
7iykSs6cepO+yT7FvrfN70U9axS7m8TnL0iXDcEUFOAt/M2ZJWlInUTYAP4dr/k3KwOXkZe+tiXB
YT2HxlCdOc5Z3oJ9bYue6IVbDqvky/ytt74ms9VkjfI5hFrOFbJVeB9ZSXmBGMvupY/CB4+RetKH
/E0aOJfzzPo0cmfC5kR/jtDR5LGzmKKf4z1QHrvwfdKhtXbP7V6vNy5D28QJSLg2TknokZNnB/fL
Lv7Wep3kicorofMTfjSIz9GTRT4vx8ApfWLj/dG9iFdO1G+gGFzV98qhfkvc2uHiyTUD+zsWyQ/j
MBJUEdp+eOjf9X214zR4Dd+DN+Gg7OpD6AsuDQDTGXyW2H3ZXlAy05XPLvJ7eMDkhrCndVC/3y5M
LhcnuFA+iTnZ8wULpU2DjnAL0ipOK5bjakob3kJn9tYPUWHJgKrqPq2Hab0Z6BrZ1QEff5ww9rNR
TGt2R0zwe0GJxrUOXoHfbpBscOabl+ogcC1k0yBINCsoh5byjWwACp411TjfzuQZDdlBZf0SUkzL
rh7cDZ0jK2jWt0b/aJibanyMaP3GhKCI4o7QLrLmdxpGPEJTH1LHcL43GMWE7cFFWWBTez5alj1D
ss29zrIln6ycViGX1+7fmjPODetSbQ1vE/h0s9zA72zIJfb4gK4cFZQ33k/nYDyH9QdxbflnLTyh
ZXamL4XdpKxYRwHBrLiPCge2qGuEFwnY/1LnnvCckOajOxzL+dZ8DxO0JBkpx9vOeAdXs9Z7lduR
8RYsT2qVeSKiUMRg7NwQ9DzS4iQFkGRW1QOpLxSf8lNDgBXuYbaJ0GJMXab3fQy21vCmEkfLCYRn
GxvtNvOLc+Iu6lb54NrGekIhLRm42yGHrLsGOyEY0OSz9SlX6isa8nqiMbajUOXEO3Pliewx2vff
tVNfVzOgU1VcOFxKUArqauDi8dCqrvZQ6wyCufKBOqOC9D6XwxAwjrFN1W5TF+MjDJuUVrJ8RQND
ZZ16OueY2xX3BDW2TvO4VNvKV7/Vb6Hato7+PW7wOHXpr+rMeW68pF63E1t72NExkU14og5Nf7or
dv4gMVcenRXAMLpNt6dVgkqNcOyJFjQQrZlrhVO2fsxVjDN+tEFrPJL7Tb0DJUBjFkEniChcUISc
rTKCEhUWl7Nkxyb2AQ0mpxCtyjF9M16Bv5rqaRp83r7hS5CIXFnfD659RKz3qafyN29YE3BG825n
Z4GNx6FNdoD+F5f2ozjuahVdOm+cQ+p2KsAKY4/xnO4B2nI+z0CKeS21/aSOWw0SFVnBjn6c96I3
wGhZcHRepkPpJKCTLL+r93l2iMRvQb1LYi8v3LcYBrnkiZRFaIY26E7BK7M+vwJ36U/NZb6izB5l
XywfiLKo000P8KF3xWsbb1fPAn+BTpG2U1CCtI+z8BxMv0zMacSxUDOQBvfWAWxJbJRqLHz4V+yy
dWTSwCfiqn3D8rPao8AAKtifKVCXA9nQHPPamUajse9ZBURKjMSFmVwf0Tmx+Kduec0ehfSJoc5+
rm1z3GkfLSvBeMn8mfRMoLlswuDoVa60Haptk98j2kOtoARPWeIXXA1KB+4ZQzekilzNZPLIChoc
Hw0x9WJ2MNhtkYEnnSlnWB+7CtCKM36b3+PktrRkGxcug2VsatVPe1pS5VMUMtoS4GQ6deCIlafy
1pwZ0obDJjG4thGgZSuNX6T7tNkS40IGSA4zp//NPgGmnflIL2RVbhU2ob3M6BTNwdgmk3+c4Cna
oOwMLPDCd0VLJe+1xHKGm/N6+G0tCJAu8nbGMWnuap9V9JDsCmMr+Zi1SaiZMUFQhLGOaC6Tnvk+
rP0suqMdjT68Ii4Kp03QirjsH/IUSRwbEqF2dPBb1Ij8L8nuO4aZVz6A5YNqMLaJvYcURgGRXoCm
zL0L8GvAe4R7hevgv7N3HsvNa0uWfpea4wa8GfSEBEiCVhQlUdIEIQvvzQbw9P1BN27drhpUR887
4sR/ZCgSwHaZK1eupX/Y1kMjb2p5z5GNtG6lf4p3rDLxqZTWhCPxD6cSgps/ixdI6U39Tn4wPJPi
F6pBnOUEsWgjgXxPP2w2WJiBBAttwzFN6RilID1GSWidSc/GBtmoyNnR9lXcG8XLo2+4O8Tua9zu
ktKPxycumj0no/242odgIRxFBEzsdXN2HWleeeJ44HxadRfWjb3XKGFvLgq/9iMMJKk0y253y3fg
V2vMAs/hR/rRHd8Ro1m9V9/abrx/0RBgvjl03H9XqE6Rp5GUxh8xG9N0YhDu9GTsmKIvwALtqnkg
l93BvL8maAOAsYPMkt59SLeEhrObyUP6wKTwMppe8kXYhbglx5h1fKo2leRmCDY8237zOdzZS1Hq
uMbMPYVJPDbbdiA1oppEFZkolX+LS35K99zQqrsZ9Huu2m0jNsvBC+r+mUgbthsyvXRfXIpqJx7H
7x7hvAagfViF8g6rHgMwgllde3n7PjIrab0pN/garMihxpnygsvuygMFleA7vOh1fJaOKfXch8it
xWk5SMYba4tPInPf1s9sY+W137LgUq6vDtc2e9axuLF4WZHZhlo5eAF7+sgetFIJn8QuWjcUwX3l
CAGRWTb9xF71jY8RztqWZwVuvq8xA96ARf3Kz8qV5c6nQH0cHjq3T7/x/c5/4mt+tQ7lFvnXemWe
/q4nHC7Jl+zNR2fDsVeeCPKrapddgv5SJG+ztW/VDTcV0rGD4oZrJ+cSCIGweCmY9s8aAZVzT17J
yS2a6VfGTv0BYJI+Uy/Iv+C10iAKvXHZIIuNzZ4JrDo+MLW6C5mqcie8NNfdmya7CwN1c5F9RpxO
6wtYCR0KIE/xBh0hmYiWhxNTkForXwBHcYvSlwdYTUU/C0hcIL7amxI1eQy/3823lmZPCnzsf9Iq
pX8VMt7TjzVsQk99HsWGpH2AFYum51u5VVx7C2+dNENOPS29NOYlzn+VlXPnwzuxQWNY4jiuF1pI
0iG9g4uuJz8hDIr7O0e1ceweQgwAHsU5izaqH+AsRjSraw9lsJPfTLAP9A5YXz9MID/Ycg8qTUNr
tizIv7OPAeRHc2wgzj4Z0Vb6Cujn1dY5xIXBCzfOw0ARh+5qkJfaDY9msbnXX8ZWHMUT5hb35llw
YJJ0CgjB69BeRdd12K1vjXUvZST01h/jPmlWwImrfOOWE7KqaxoZaJVwOexr/IE/gt/hhsRXyfSq
dsBcaXwTsORNl5VYmk+Ly2cHan+shlfxwXnGx7znW4NYqHu7V795R/EDvImcTZd+q5ai6jp9z25P
5VoLj+2VaKR/Nzmuy7Wqoovm8pf0FcG4AGbsiGNBB9ofBEyiNWtWGC5KMPKPdtg6j8Tmh9wjw6Qu
6vZgmOqb+gbfeACZOYfnSfhwdye6Q6nozkeoIuqGZILjubgRC+Tv6rR9sqiGMVNRmVgSOoKOZZ9e
xaDPCH269U/SbLNN5ranKd3yU9qgJebQ6EsUNNqTPIM1e4hOItll7LAFqwJP6A90Uld3MF+aK4kV
RuJQuz3kL3Z3GZtHRv0kUwDuD7QdgjsgDbtG3KTkIKjB4JKwWtF2kVtHeXoFoSvMvYwLZbEx5k/+
A5FxoOAs/ztrwSFHa0tUz451HduDucShZoxMobaryt1TWiNe903jNWJLfEYP4r8NfosLs/4LbARP
BSRUB9+2MF112dCO5PgLPoI61S7YxCYba+DyRu2jFdBHwHitEJAI3sDpCOELMA8iXrIlAEvcy4O1
z4PGiLN+Djrg83V37+78b0HcdsbdeayxswZxDoy1+dZLOxKvM/Oevq4UUZE12dt9YPuZK48wjF3j
QqZhFx+yGFDuwuiFG3DH7MSOyscAX5O1sZgjdnXC33jT7JJNQsyIJbR44c0+SS7x6oXC019C8nUA
XfVgJOucbHM13qUzx1CJGiyCQBxvJAQ+n6yGuxzUZqum5zh1GyyUdssDeeeKWsFGSiFsxVlJFs2J
CDtsUXyyvb8dMD+x3d7I1asbZn2umZzHT57WcCfWYltDEilZRcvsY9MjLg3e+ufoi9SFuBgslw0y
3rAtWTs1OZBYHH6yyg3eYv1GiImnTkxNqKX++MnuNr6icTvwGhOPnYOg6HRCjy65AWqwtM5E7Znf
0tU/gcbsFE7pO86q46dCERvBbKCZQNmkW5/UfjXGcEW2MuzouyxYaVcoFZazSp5kypSpJ8WX1vak
Mw85rtcJWKGOhbHXn8Sz7k1IKK6Iq+mb32if3Q0u2RHAowatIQC134juM3Bh2vbkFakQIYUCZkWM
YDIGLyG5IqwOj2BEgfOKLzasqRX9Hb8ZmiTIAJlrIHcd+UfPCMBgCEtgRiTDagBV+hHGHdFcmFbh
PvFfpRuYKFvGNo32QEpc1qLPuB3ETwic86tzKNbTlopESfMWvd7JlicKMYW2bY52kqTgbRIn7Y7g
gsfZ9sZjk5N7QJxF/m2D0KQoBaBw8YnOzlv8noY+WwNXkz+Pn7wT24pBwi7j8EuYeslgTz2ZJLVI
im7s8qh96upBZYN7j27iHI/LDExf6D4lsQlOSXpB85I3y9obu5bKkyG3uGm74Za/UEk2pmO9Fi8R
k5DXV+FxMaD+TCE438YDCxmwGibY2T4xwUGabA4faNCNimDSjr0LrR/AHhL1JR2BuyE8WlsSh5IS
KskvRnPPpy2lNoqh5K/pE68F2KkJLlLUuzaMO6Mx4K6I3QOQEGl1DRfrISLiqz3+TvQuAfqu5NW9
K3hMzZa3wlQ6BBw17lRnbL9w3krpt4MdA5EfhCneg7WP5jvaM2a4q3SfyLnVDrlxl9j6uWasiAu6
XcNdhgqYPC2TJ14yD7ZsUmvIL1AkmJUFtV+PcUBoqbvMA2mbF0no+7gc7dmNwEQP1xpgRbnj6rlW
3pkvNFqjzuDpjG4NQIpEDzMSRUDtmQ9kJ+N5VGwp4xO/zZt1a7iF6oEm8jUpV/ksj2tdeUroutOH
HYX1kuUdfVfjNw+1F2/8OZ+zpCsuD7ojPS9W2oHHyh1xXxXhzsCIuBKyzKgIUq+nBMavZ+g1Sz3H
Gh44C3niPC9d2vGMEmykseMgv1pxMRb6JD1gD3lxxSgCUb4zO3lPc7xy7gUSRvWv3HUG2FinL8D+
fMPlg6x3Szhi8CsV3JqdkpOPlJomBINqpoHKN6gms4Qx417JBoN0iRwZVM55niou4xKAhrLiDXl+
vAs3wKjTMcZdMbcaQubA5eq5RoaIXYGpFBjscFepvWUuJcp3h4b+TfIVbeAn4BwqS786sP3JDncK
GNqwAScBquxtb5m0Nopxr8wVvgVyVVEVYxH9fTKf4HQ+l4DTOJiGjgwP9XGUkRHrWjWLyq7HhXKv
E4ygjmQYornP4+fjOfiL2zRTsF5ugcr4MqDhmj/i3pPYZRi5HSa9hkLFjkXEb3gJwyG2Iy31yE0R
BTDfRwTm1xmNSsbyCLjGGNVLdvLK5e24c/6I62USLINUQdt0C5htKIesdHJQpGKX8o08tcdgT7IR
Zpw9REkALWu7d6eTeOeDhxtVAmRF4w2fy+3w39zeeEMTmMc4MzzgwilZs67fLOPCqjB0nyWfa4fO
8FGBAJBGqNbjZuG/MYi82bIw0GNhMRhuX1Ose7KQ6oLjs2FgWSB8Bi9k2LlDblNHgtodzG19DdWd
xN4we3N+raFJLvUDaKBEv+6wLGXkNnbIVs0BKrBrokLlycwOgCdSCphwY87z4QGsZwkqpzdZD0m3
zmS3tB64HzQ5yW00rKmODAOvddDMYy5CTAF+VpcptVBfQdwJd5ir0DqfxY/RbOGN8pS5Cl7HMCg2
8gtIwrpE3I11imBMas/8QSQfhXOkXsf8YCjHAUdcLDS3fBI19wgNrnifSCx1ioDOQSyrzyLt46q4
7PlIYYNlgR5m1x+YZN0DRpY6CpLrZS0m6+4pg+I58oy9qCZsgaWzpcSGcLSzwa1Tiz7kYsvVsY6N
yCNyHPtNi+29s65oUrEK/xGtJbYTp78O3VsCTaylUzPzc52WfsTl0SRdteqp4+3nDT2CpexTGnc0
D8YY0mWhsZGNO2PMZQ7BE2vPam98y+0uDC70guIdcTmqJMjQNJKrDMxbylzLg0XrH4qOisYqlHAm
r//3+Fe5B4JTaLTRrnEL10f/n0+YvVTqdnAqeT5p4ZILpw3qxp79Mvpw3bgzWtsYEtYiz8do8Xtf
F0vVad086C9geDyNdvbKdKcgQENdO79ZqqtKHg+saHdRvmHoeFBUrbWINvJNBuGTB8sOxPcNKsAk
UoWHBTJPnb9PaVmf14pOoLFMDhYkfYfVagMm9839Ma5My4C6HTbUJEDZwfmsrwH3ROLEZMST04Qu
vFwS978QgjCohshqegFg/iosl9wUfiRN003+PM8HPn6ZBANQ5npYhJfXoOdGsNVBOcnKVlQu1MIb
na1FKxYamQPqGE693rJ7rmukfVS4QI+x+cpidA7RFyzV/HGZr9Kadx5sfLY2SNCQPTDJSHDJgXWy
tlI8pbQajkd5DLxaustwPP+WHRa9JjIYOpjnspOB8uVXzkxCC62FCoeKIoUxPza2bQ2jwlseuOnq
VKSctfESkTuwl0PvosIIe8pFSTqYDoN2hdJfP4GzweRw7INCw6RSgBBdLVyHWQbL+kG5hDY31a2g
36G7vC+xhLZdhrquD01NUuE6FM7hsJyDF56orJ5gdmFNzmizAkr2ENzX251p0P+wa+zPZV5rV8YS
oFWmIErZE8WtDqAe0ouUbVhZfbuBcAmSyw5UAJNC58qd5blN6AGzD6uqw+5Pil+f6dEHVXToSqVG
PuwMfZt3bhp6bM+lvmcachdDuCWBlgjUWaCNRzOf+U66Wye+E527EAL4JpRZPF6XbGmlYKXByESW
sBQf0heMFbYx/QdzK2c32o90fqMgj11O6bxazbVqXTiIy0zqfZjlGNsbBCknR0KZ89DMBy08U9kL
68MQHSZUQIbXoXtaql5ACZGHtIHGCm327FUqkFO3zGvWYiqv9Q9gBIcyzbaqd0xMhoIpC+MfSKqI
t4jnwtoH6yPIslYskSJ85jCyS+ydlyKesA/8iq19iTkiv71Kn3xvR8g6rMPoCb96o/IZNU5yulwl
ey+ljxk1s2m5C15ZVugDr1FsqpC3hRgZHSLI1vQEO7slkmbdS3A/30BE+Hh0SFl5vDMVJ87tjON0
XarMRor+6FqwwXJmZyBpPjsJBOU5dotiw7TpDSQVaa7AmPilZqNvN9WwR74qmL0u9truiwlPDSTQ
rixdeg35ICZUlDyO3BBkB1YFcnlz7Zo4ceMlyrqcBwYMDkx/0IxdKDAZ3SCtH4VuJV0ZHZF51XBA
zg0gh8ctFVfMo0w2lr/NiMVaPWRvzBmWFFfGTjQPy2DzIiYzmxE7B0MU0iie+QwaO08OacVccz7y
MrbL9gNCCBsU5x3Se7y83wryZuLlbJ3DWcvXpXJhG+vjU2PDMyY2d0MZZ27mzhL7cPYBlvEtz5Dg
jNWCQ6KaPlDBMRxg+6XIwLDyV3lIYw6c8ZOjcNjRkpOMYlXoLxJcMuNzifd4K0KQdMsWks0t/R0Q
hJMUdHhg9mMsL/c+awY8LdM+HuEEUJIhEuPurS82+QewUZJ18tXl+IZ5AvwJswg7lYVm0LWw/nyY
FoDJHM4NCFNARN6sO7TzN/aINB7dyXqBwgGbh7Eol4Q1QpBa3Y08zOV7qSmoFg2GmfD2bLDoJ7VY
KaN72YQJEZIpzrOdJXQKddbe0AGbNCQ+8xQm5yTkeFuZ+jX+Tz1Mp1agkSWQqAo992lYe0862ijy
blL3KdINgVwj+i4iCt24PK5isyk8qUkFAovWsA/7IEQaU1VZSUKTaYtnEx8dgLPGVMR+atJLhaLU
RpkZkVboz8IUGSL5rUVjxcjO1em4CkVPtW6TSIVqyWmF9aY1G99NHn6IgEOm0jidoznfot6cENeE
oV2ghu/QwN85mZdaym20tXJjLn/59+eBaU6bAEvHvx81KT5jjibf/n6X5+m0G0FuiqUtqFAR08hb
dDREHfPI+gFhLDiV6X/+o/5ZDv59/yec2auVvVZqFm6DJvQerep//aO1W8MoOUrEVBNuyI//fkFi
Jl/2ZPaetoi2/P3TDBN6NP/+/u+rAb8/JENyf1p0OeI/XY6/L7M/+RWprJJtUSBAXcPslNJmwkcE
sTIMyVgjMXx/twvQV/i7WluCEdrUaZdBs+PLvx/+8w+Xv4bZyW/+/cMqDfyhIQfrWrCexoIJ+ffJ
f/8ky8ikf5fz9+XfD42qvjsylcRRo1spzOWavJKTrloe7N8/Yvn2v/3s7xd/P1MxPdcSM95qljjm
yIRtiiGsobrUlScSErlFqMNM6xdkCFBIriPL7ahvqGErXHkwDJxeYZk7xz6xTc/ILER5pepZgMzM
kMUMe4G3E5CBYvxtM7kh8ws+MZ/EdnvAdzGgBVfUBoWRGU5bAoSWWAMEgqEIL4UEUUbTZ1K/pZEu
asE8KzshJG/pbLLg8SN9hXJgb6+kSTxUHQfyIBvrvsgqOM0TKVF2bsalm9BGULcd7HnnjPZn3t4a
A0DQaJTiSaYUEpOuy3GOXKpdJzhvVxRCAElwo7lOqvJQy1O51XSIr7UIVt1IeIK0Rrw1GhMXFBq0
SAnA58oJ8/Ms8WKdI60c+scWXmUFamWj5nOq8t43Bl+OFY0iXIOA2dhTNcQwI3KMYddmAhyqwi+H
5j4vH3nS4bRpi65zm76AsGcd01BpyMjr7xGFOD6PMMgEbQsriumJlFKt5xCi99BaU1WIXCUhK5So
ysxZ1W5qdGuqpeVfDOCjWLFtKgEjJFfIMPIyfinlDq8fXGcEBVrERlalZcW+Mi+CQaDMNgChKdKA
MlH/PpQ8tKYWOsjri+aQOxQj0eZiI0ezojvkdLSN7/QHIrRhDTD+NQQmo9d6CiQSS3x9rL7UkShL
Ph0QIENJjd2oSRxeGcFjVFCA6QGrzIB61Ay2I8ezgNOGYtiM6dkpr9WbumRdtEL4NhAiVC86aC2Y
R85ldASrZpAw2ojEW9lzxZKECVWLIGTfjcZZ5uyy+miPuPFMYA/Zs4rSN6sjGpWNTydxjGPYc8Dl
Bo2mmGvcFZPMEB5z70vqdOijYXRrLIgPjjbQKCE30NmM0s2UJbxX8OkNRZGdaAcTpRiObTNo6DFU
11n0MKQo9NKCMh8Uy3itVQ0qwSBtqz4uWUC2W9vbbPHeEsUFJVXnHi8QIt7VyOse8rHwk7js/L4y
VmlQlQdDak6WZYhdWnfvZoishhA1XBUW77qWrCuab5x78YSURGgjB9YX5DmI/oLmWN/ohovVLOht
S3T9u5YI58Jc23Qm8Yg0IAu1mD57et4WPiLWh8hSDFSckTGdpxymEn4VSKa+pbFEFWju0K1QOH8n
/dsKLYGDOo19tH2ctSFV92jP78MyI/qfgg9DM2nnSMUJnahwOz3ltbUZdMU5NlV9pJ+mw+gtx5FI
+dWmlgaaCuCMI4BaA4SkzkBTVkm2UjKoLFcPA7V6L8+PnUnzbNs26r6AHEGbn28PFiw2dSJJqpJs
3SAav6dDql/LgfEt52WO6Ke5DZSMk6Bpn0VTvAszo6Wtx6JIy87LTKdT15E9Q8pUpEqnTzvFlUVF
bwmTndYTtKjUSrsdib91Zydpyk7EFS3NJq02qNjMqEyI+IBiDPDPEONtQrO3ICteSIvQQKyaDtja
sHypJ94y1FLeqKG1z6uBg8UKJjdFTmVN07CvYNzpCw11TD2KdkllHJgi+WcWqNhvQF7vyvFZycnj
etrcTEFlTSx+UlHzprfjTrc76TDH0DSkpUGyGnEp0Oz2eZKz0ddk7VgzNECOsL/DyFlPvfZjCPIb
Oq4EmABRkaJM55H6rggTEqHYmC+Grt3RyGlBPubYb2KNmLAEiGqmjpyQJiyzSuGbYYTol4oJbzCi
iixtaITV3FKjTUeuzdtE/+t+CnWxjQMnWk8opu1nAhkzKzGHq7RrXydPgYL6NZsxOsbJsxmW8hn5
qqMTztpBpZ5lprGKdOVAUQcqVoub0UFY7+iqfo84n+9yEf9OUb6Coh49l25Iy6lf2u9SPA9HZ5Fd
radsm9B0TPeA/JEtFAmMG9sDsoNHuapivPGil8IcyPOoZEyZclKkmW3THgRS5Fbk4a7ywixdV7VU
ncwcs412EMTNjpF5cStRBQyNmy41XjYbqGqM1U8yBsekxYQqinLEcyrCzlLE3TEj281Syi61ThkI
kXfz0AdI2yRq64d06FB4WCASeofDJolPMYLvupX/tpZCf4DyFdCkThOoEAjbxalnmOq9y0PhRbox
bsVQocJlDX5tTBy1umpuDEF6ZDUIlcvZizJocDTa6SpZIUUxbZi9HG0lB81sGh+d7qiOGrEtW0uv
D4u0k9ofVYwIhJjfxrK7NHkLRpAuwmHycNTjKtx2cTSAQYubDmp4SdDxzhQ8iVQkzXNsq1zLNAqg
zgmKi6TRGa0GvjoOGamF1Ow7g4ak1gRUqDs1e6L95yKmEYXH9CwlpoODeE4XBAF9XdU1JyrceSUB
QUmk4hsPJy9LDI/4Xf8IZHqfmeyPha4AlVu2HxOh7/IQWocZ9Udpch4RqXHDonEomWBHoleuVLbJ
rhraZ8dU2NolUEUFGxmEyuwvLHgAYeweqowJTtWooW/KQJppYRl+J7zJ2aQjyaEyQDXpIpimZQc2
hw/ExZCVfqtbJSzzZDjR9TimxS+N+6ueZ/FRza81Hi/rEAEjshvu36TjZZ6d+DRFF9vI4Tb0b5M+
QmadyAYQaJ+TA5Kl47GRRhne8HdomATmYdO9RNIj9gugCA42kUEyfMeTHtwWvSe5xBFNR/jiFIbD
V9hawVbyNaPaoR5n0gg4AgPMeEblhPQpVmNRk+tXI22/lG7YNirhRm0DgmOd9xoHEDFquoQxSmQZ
v1tt6+nhjPKzMlBuVgKOoDk9K+Np0uLo2FeUUO1E2wjFoUBokeSQhnelQcKbRshmlmVEqyTSyTHi
fmr/xoHziENruioXRYlqK1inXhUExrHCsW5U5o5u8wVjksvbiLyej4bTYcpGblKlwdcAoNccnfJg
q9H/bNZeUx8NFHgRaO3rE8IEwPoTAQsIgR0NraeM1UVTOhONfUqvI404aZTQSZrMAXtT+mmXQXJs
gh52UJIugtJArqOBwoOQyx3mN5HqkiMZB5x92o01KXfNTC9zL8yTkjUvtK1zTtqwN5HI3au4KqH+
DLg3Fc5DajKUCEXAalI1PLgi6pxYS7mmcgUx67K8JaGoc2QCilOhtwkIeAdWZ1aGl4XtPhmG+qWF
tripqK+j7vBomg3whV4xZBkB3SBTpa/xbjvOjV7QvFfeugTZt9ag4Y6OLj9GTNzHEPuhreV41yeI
8xJ8g5xZ7fCEVUO1bWnDhg7Mt7mdoVyaGu94vyG5pjcHQZMxoKXy3uj1JS81BwbUjGg7i8dMUSLL
Qx4u4rELJ5eQVMo3hTlOG/SxDPqxCSMwU/ezvnFFCQ4SJPp7Sezrabn8kzcFNXtZ5FBCmugQ1zvL
YZFWi1WX0JjgAeXaTPSKHwy4rGhlTr8b22SBQjYkGnplg/ZJQ4r4VA8gu+j87Mp4aUOA8FkohoJe
NZaR8qDsVMQhduTTmpiXqADqOlrpmxHTvk0GIYyEeq+kTXrFtTTZRj3F9XRpiyxLCxlhc9KOcpBu
lXwwQc2wenaM0TcF7Ue21ZP0oYZAX94QcV6lYFLojeI4oRGebG0tm2j9nsIX2xjgm6YFvWOl8hq+
Yl/f4eCDy61pzekRTUqCOlFw5qlycJ6sdOkXoHwSGNmzLIOLmLqiPFQ2zbA6oc1Kx0LNG1ubTnkN
LQjdCjfQAHGRDeZiF+FlRB/jTz1Z8d6ZyxjkpH3vzcqfpaIFcsjEotm3R7WMQhE+tvsGGK1YNJNl
O7x0GoPbIlVbyzOJoSGDV9syNLIJbgY+mcamLNpXSYoRuFMHh5glafxmgo5OFgHkFMP67+ZuP9P/
0nZnSR3Cky0nF1UX0hPprsbZ+TU3bY1/FNrxMYgNTsCYEDyWheUHBYmC1VPVlAOO76yjil5YZ5Ih
t0i1L/SQkY9PYxmHqLyg7DDD3+peh2B8AXYwSJ9sdjmj3eEFXtNA4VTHoMcIZVYzf9FW3VtVw95S
R/uWSr/UyME2rVNclxCltmlp3kozXhqdMJYsVB6wDtUgTobUDHtC5yKDGapodJ8oIvetvNMedDH4
A/DIgLLiCc88qO1Ojf2sbbGdJhrOsAYOFMRphNum9K3SWXCwlfgV54BuLUesRmYLC5oQlvahsdg0
Cm5L0F5bhW10MrEyqkLd5gXNW6kJxOam5l0WRkNRMWaJVhXQ3/yKIelzhLEjgCBledsRAfR/Sv3B
NM0UqOv3KK4VTxtDipRwzdsK+n9UU/2IIjyvkF3EgUq7SZYYtrIz4Zdozyv7U4TQryd8oLxYMnOC
hybzmuiazdPLPE+0kDkAwH2Zn4u2fZ6jYidlYXjLjHs7DF9j4kCijUglK2AOl8utVirYrdrK+xZv
CHeCQaKUI3wFez/Y6Slqjpoivzczkgy55hws1AZWjmHacG+Hx9bJh2sqix9N0EZiG3SFDLFjrFor
TW9GnL2a4qUqS+N71m9FnF4R2q39vpgpAyXjUnSmEtQ6wK2pfho5kDzQqN+hdoZd51DLQ7cGk/pi
drYoKCHTrMBoRL/lQ5qpLCim8IaJ3jMMkSxPSe9sWMOmTwKYkgX7ezXEX3GZfVdWWIPq1g+NEvTH
Ai7lwKlqzfa308qKZy7SIHE3v3z09mLE1ktYdPCQ0K0ot7UWwAPAfzZWH5Rm2FlpTk4juk3BDr7u
lfE4DKHmI1hJwB+d5rwcwBIsShfVvBtR11iP00TbQY9wRGz6ubpgLktjolisXKeuAhDva8TBZ4Ip
tbrQ40vpombtRrX+ijf3j5ZL5Sbp28/CZMTVOKi202wudkgg0gkOThJRkUVuV9m00ugS3YB9UdOi
D2F8XGTgHPq2GHWWjx657WjB9UgNoIIhUtmwaRWQkEQ9D071HVOm7Lr81whECEOeHtQGAjM7TeDI
H1IOnUgJ58mbMurIMcU4STep0jSfhUIXVGBvprYu/UYv2V51UrlgiO59276OwzxfMuMBg8tulfZS
hrLiUMBdRFRJQjSXMZ8xluwZx/bapdh4RKLt/+kv//+F3v7vQm+2+j8KvRXf8Ufx8d903pa/+ZfO
m/4Py9E1w1IdBwQc49z/+JfUm23/AzVyC3l2xTaMf/6qwL4j+l//oSv/sAwHeUPQEEU3dRt1w39J
vVn/sPiFg3icg4CgYdn/L1JvRJCLUOJ/EVJUNEQ3HdMxNJX4VOUC/0+pt15to3iORgmJN2/W+21m
agtRMc4vwRSlGCDI64wA4twmxIBmAmaMRyhRn0I5VMc9Uxv1LbmNgAYQhyupIy7HkHmbg36R4H50
bY4uUqp+mhZ6U3qhXBtT1fdDGn/UWDyDAEWwJzlMDmUJuIinOnzSHCaTMOEVsD69uaRIWrMd+934
2vWIp8j00VW9NhwmEe5jW23cNK8DpE7Z4HCQOzpZwTKYhuMwOSl9I7D4Mls+GYjnUVeFuFjXyeek
dmjT6VCpW8yyUcQAvOj6RwnF5sbR25UVExwFORS7fmL9a5q9DtQeBfUIGSLDei8lLMqmHLZ91WQH
8KgVL6EHLxRbKYTG2A8KnXit1zQlTRB68W2YxluC/DKAe+Xh+/c7gIErG8osGZ4loEWse8dVI+Cz
BH1qzt1kbUqUTYNQ5xGPlG0HBRCHPoMMgM0LDHqSyyr35eEj6p0fzBjoeLOOeQbls1Aucpip25rd
YdZF/WLUhVtV6a7Pugj9grE7I+x8bPrFDyaOHnKs5DxkJT9DVHcvkW4iPZaa9a4M5Zt0yyOFaKxF
kUrLK0hVRb+3I8UDAnHOTjDK17r/TbqLo6rhXaAO4uaCHhnNUr963bL2wuzXVKHYNp14PuvoKeSz
9TjFVPemXDcvdXZN0WiyMDWCfJOxp6Erj6YTur15t/gUYh5Sl+m3WVM9H2aYEY5B5T+RRIhFbf5Y
DjT7RIqCTXVMgpogh+QqlnZtbSikqBxxTFbZV1A62T6xqi0aOLiJCIHQEt5fu9iWnmPkUZzFbDSK
6FPoEY7exFNYEMtx0QVF8falHEvTV+lRAW9QXK0UrR9YQEqqWWF513hOG4Dpa3W/GuHcqMYkDpMs
wjPQmuP1wYR3umzeBE5jd47Hif4yOwt7t8pKnfQJNYwh1GcIVVnnzhFMHwJxwNYJwmwvdp0Uv6RV
eWvnqgCFpzVVbduNlFl0MqGRujOdSV0rKe6AnICyoUN91qQeMQudloZoPpvGuyX08amHE+cEnJ6o
IE9+gqq23UuyO+G70HLII6tXXywg3vWIbSRCQZS+VQvHVHR+kYoxkJDIBMazeXSM5fYjnk3OqIn2
LZGgaNO/qwlp/wSvw8bQepV21aNkh8Yxq6+WSOxzmsDRSpIsXRmDnLiD9ZOGceKLfEA0nORC0S1a
JrvwU4LMnyKxvXXm/Av9unOkSRO2ns1OZbyhQ0bsNOj9aAY5mUwJoIBvmlbIHCiUYDVMechWdfB2
MYE69+bDVMi0+uqlgfBfZ25EvBYdlVpEKl+TqT4kvU03HLyg3p6/iszWUcAwT2FSQZZESZVO3O7a
G/1PKofOWlI7GCHxhI4TetABTlP0nVirDNHOx/qk8bj0Dk2CoUBXftZCxLKOqtqeQwWRsXA6d/UQ
EvdTI8gRELACGFIlYndWtWQPRmh7wPI7bExPkobEmGbi5pQN/V6R6QSulBLCWi5b2LQfFWYHbq0j
CrJI9uCMCdZdoE5RWNN6sAn+0SkfEY1EWJ6tPXY0adWR0A6K9ihX1puBnBilt/wgpHum9jFCFeld
0kGPCE+G9SQmOOgpmolOHbL9oXOZ0rvpjBSa5K5gjzDpOZOd/83eeSzJjmXZ9VdonKMMWkxdAK5F
eOgJLCS01vj6XteTzFdV1t0k5zRLexnKFcQV5+y99ms4kAiTKzjdZpXQX5aoH0GlnvooZIGZFHAz
ScxtekNahQmoiyH6UYpiuDpODkBtth+zXvJdXWrtW4H0PqCl5WlFcPHn7mGMMI0FJkAupW6HncM4
rrA8Q6IeszajoOLYv4ESoSdSu6eyFaWf6Mdux9YzM5okg0FahjQaXqx3r3OG/Hk2X6muHws5faAI
9dDK1bdud9yOfda61mATZMiUF01du5vGsyI3rq3ItNHLkTW+VPbIJkfc+Z0XzDIdBNohpXwamqg8
d4r1lIcKAVWE8aLqQ6yhVW+5rFNRV6SDljiSmxBwM0Lo9WYl/NHmYjzE1i87JdAbzjaXJmKCTW07
lco6j5XuamkpjsP5rPnx/KD7jKFq4q+7sVM5CvG0qUmMWFQNiaLRYJxjAjQXhoUfU05xds8Eza0b
yisBlPsRN24AslOVZPlstiJFkBSQJO0oHnZSiaKM4MDGnj98PY93SZk8m5ZMNlppQPujAmoQZP+Q
jSyVExv3m85oQKeLhktgHOsqvw5qiOwcQj50sLJY5LWUAlkqf0onlw91ojL6R2TOqCY+79oklQWn
gE1IwpFeOIwRW+08o6PukMLEieHLuaahkdvrO8Vek4fPWaMHRqb6s2bW6053PnvKvuu2IvHMilW6
cRl5dnmRXyTD3CkB823kzN9J333GU6cjbse3XLX5tGdQ2sWBxjyeEVtkG7cpdsYVQQLISuloLbtZ
gbzSVo9ywhKHNTvkEg1QnYKuZiT/kuCU+bGCcr/u2vRSkqlME7cRrVQZj7hCArGDXmViOGvLMT7W
gmFHyu12rDPUKDG5YWVC4sMcAxUalV91rEvPLs2j1ZI3SVl1NdFoBetZLpKMCbraOLMybRItoPhY
mqy+NNny4o6JNAhF0HVr02/OaeJNr00NabM14UGSo3Y06KVmrJ/2bPgvAfVMTMS9fmpBr22tXv3w
KzpVptVZx6CXw4XeSIpnWOjgZL39VoDjHypaEUTLZqir+CTxY1E55VIp6u+RRqhbKMWTqVfvbanR
nGuYRgKdiFwCeqeiTW9RW+MZ1B9shRZhKWUv7NR1FMgw8KYU80+fkzom05tOSnLPVWn+jBpYhUqc
n+rCQNdriDyiSH9WW0Wlm4KJPXV7p34uL7IveYWdIWECfbaCxKG75EYI74LIq4ZVIBfzVzjQ+FFZ
6eGL7ZDzYSotrYwRvsx3Q5lUXjnhEcpm5U3qWqJRs5qBjdhZgn4xVZDctHSiacmNUi19JNyzgqux
kEo8Mr0MZxP3aoGxiimi2/ZGNCzNnLCETgbeI7EGKeb42dYqyB/ZMZScW5S01KyjtqdAOq31aoBR
0+yz2J537RRhNZmR2IxsKh1KEAz0Izg2dDCDa6e22ysKRkspVt2aFjeOB1aBFpiUFtHOtvWPYZGV
p0SXKYYAr5pY5S+MDBVbrANn3vuhUXmjJCPAyG+qhdJlzAnDxAeMRsQi8ooAPxnYaFkKVy/u1UxS
SI5Na+RYnf8Y6eFj5FNEmPq6pyebINixSdtatwUGVtsnmoDkz25nFKhgSIlHsnH//v4Pa2xlm9QP
2uBAUKt1u8QmyWDKY2OkpnxeqYhorRlE+K3tgWTY+6/JUpZdo5PPVaeXO2aRanf/6j/79j/72dir
Fr0dNHL3x6Z1WiMENsvlf/ks97/zKwWfvTl2KQpxOPh//tpIMpiJf75vWcOvQjtFfvbnN//05Z83
FZjavKhswnP/PFoCzrkAr69SjmIx9dfz/t9+SpIw2XmR5LPkFnifKhOwyN9H6a9PcH+qpMTrm2mS
89cL339W1DmKLCux0YhBXXNoZ1VtoW3u0DWr1jDU3X9RiCvg/lWTUsNHbzX90y+QasxLS1xlKSkl
S6VtReF85pIiLDvmNP8dVuzHOeyxBMx2ykkXQ90//XP/mUOWLZ2sRF1keTx7bZduVMGL66QqB0GC
pakNaQo1lprSgM0rAqGz9EkVJzTMuEJbAXhzsjH7Kwn4/tW//UzXbcxGfedNFuuWPXk6pMU5MGym
lBWgUYKjEElR96hk1RAMOLlm9xvmmMNDnNs96Rt0g4MevSmv8+efyTAArVDP/qefFSa1d+RnlOMJ
dZJEOlMw9xIW3uQQifyoPz/v+9Fxp0LFUUzkV0ciDbMNr3l/kBOaD6GS40G8B4YFQUX9/f4bzYLL
pvb15v6G78HQ96/+7Vt1mjp31vdc0Ye77E+8g7RpwRcJ+dYf4dYfcVcIGX1hh6jrzWaqdrUIe75r
0O7f/vUzrjs8Awsv2V4md95dQFFc4poLDRmo7r7IzsJL6Xw04UO9HtzkQJzt8YV0xEWwndxq1azw
64BatTYDeVqGe5l3L4Pr0ZxZmPSqSRam5nYgWQZTnX/z+mSXHUhy9PxbvTauAA3dA0jhJUyFJd0k
b941K4R06zfxYgcGZ9Ajl6RevcT28iDAUi+5tXqxJdc8T1/8oFvxgnAGbgZljuJbgW6S3Lixvezw
4t8zQVjo0GyELw2Ub8sq+Mp7wwrIi3s8N9f2L9VyfMDKbl4OKwQ8w4p+VFGvSueWzdClORaULPl0
w2tUHfX8zGFBe9jMl8IgGWkxQQ+YZ2LaX1PW0XT9z7kz4K5E9K/uqgay7ho9liy5TQdff+1M52q+
mPQPACfNW7qELHJOvLZ/JNF5nbJSHy6Dyykh5mqg4R0fUjK8aQH/wo6jZmHBBgyXMh7rAXqnlxw6
m0r4AtRaPdEdWODFZlJAwMbHmumPaEsypOyATNol3zq6W5LhAWAspEKwaLO1TmCkJw972pBZAR8H
pcrSdI42G+YvOnkqgomB7fBGee/9NT8lPrkc8IKt6uQ2tNALoHk3uyh1rfzE4l+82EigDC2IRfE6
6+RfUuBc8upQfSVzFW3NAOPUQktX8nlmXjvSxnYijJAsN7plPq1NpCPUq+nX2Tf7XG1tm9zpCzPW
mv/pL8WaBGF7qV4F1YhOXboi9Tp5niaAaNoZc1K5BMtId+MhP6rKsj+GO4lPCuFqgb8b8hMKQPtT
BuSEyp2GkRd+ypcU7A051z9VuMzfOTrZ9Ow/MCouHBUL+gepnm742K+iZDl9bppH2V2PjKwHWBD1
sRXF8Z+SoEZpmy01QD/pZ54d4wG1Q/KMUq5GzpBUR/mhWzgr4NoL59cHCrgyOF/z8lQeyackVuop
LQ/S9lfnxqmGt347AshQNxZ0oK0h6Nc+AKGRlJueJJzKb9eZpiGqXRjpTvsdfzXe+aI4xB9cAp0h
ubK1pV+zitfdDUojrOpl/azEW7v1Mm1Z4nOlJ/1sllcHqmhSPiqZF1TXJn/j4W29gE7I8dDPALdB
qXPWFfbYwP4Q06WA0c9cj5yybvky7+Qvj192r9RK3pV4Az2azXsKs3zNhZTOm/zXwdiD/PlBKQHv
nXlt6OZkiKW/nP4STyr3TbmkhKiXRy6uIFyFlnhJuqOzfcvnY/jMh+MpRe4bJ9ZqHghAq6CVwPok
cpdYbfZmM03pfiHsvWS310iL97qEOuY2qb9kcoK2/uBKbmoCsVaOdAiDIxdlCiKfrpTu8kPAuLyZ
vd3s0vtREkQV+6kqH53yq9O+EUHhzAHkvS3qrYwnjcJW7fKUUXyQ6k8YrDpPYNg3YCyZeuhZ3Pfg
aXPFU4Zpo3Qfmn/pNZaAWH6razIBeRjfq/xNltHGFRe1PNq3WdlViPwlzsiQFuBnXpQcNXq87dmL
Q93kKcLi+wUpePGMzCGoWYituPeoBRoE0q78xLUXnPeONLKl/mUriwkC87abL867feYMq+AkO0bb
j2hpn9vFKQofDG/64g4GAc3wxG3CsDDUG3qo1iZzzoO+/tCuWCcwkSCKBFtJDo/i8RWnw/L6Xb8W
Yzdj7BuXEq/hKbvui3F1ZFMkuiKMuvmvwTdr3sohf6bONNHvWyKn55MGzkcJdvIm/dQU6t65VRoU
sl+yW65xbtYbPWFNfqJJfzPPONPuQ1PUeRoFg2yt7bgIeSfke7+CXjlxDKi7UcXwZv21I9s6WPvn
yR3URfDIyBkdOHFAOjlaVkdEGUStkp31sl+jJ3q1R3dyCdKcvhh9GEpH7rUOwQfTor9RdoonZg49
WEELXAL3ztb5M4MlLR5xoVLli2n28hksz44OJvkNzKRc9dKT3nr5r/ReMLlLbr/jZFHGUc+mguNx
nW3hIfL4LH5/02/S8QcdifzFoetWvItJWXEncTuKp49fqKQw7BrRFgEydzC/Zai+v7yWeZK1LA5W
ufyw3slEWEhP1hV3wyuWz3fryvTHebQ8DlD4MXzxhYfWqBazCA4ABBv0BpmHmdhlTrSYCXW8OAtl
Jz31IWeKa0PLL6XKFYmECuCFO19nziiXFu8V1tEyO7Cx53IgcZHToXG4WEomW/GRl/LXB1ce04W1
RLG8qw7MX/aZs+RcuetnZuLGJaj1YF0zno/5wHux3tmGHUqeOByA8q0YFDRPPktH6UnZcZL47yV+
HpdfHATzJryopIQwkXDE+ZLPz8fi4mcK7XfiPjX2JRGJfEjlyvRimCujeE6f1RunsTgwPfs36wiF
BNklY5TnxAxZHCvryOxnXLnL8OiTePgR5nuV87ckglCaNrzi7DGV4Z/FMuoNDtcMFwt7Uh7JUEmd
1WUUbV7feDBrlIxL2iHyl/SJbT5vogMnnsEnfWYYVHbcefRLDnwyxoBXJnfjiKh1ob3zaZA7MIdy
ZKHXrUlm4aWs97e6OURMqO/8Q8VzwuayCh657LPtFKwR3Upc0OWa84KZmnyIj9wgc5zLuV3r2ETF
xUrPhzdgeRzhrF5p8JvEo0ZxkZJHwWWW/vK2mPx5Cbbi86Yj8JrsrC9ua9/yOCvQ7JmyJxRYeM0Y
V4+4w6ItqyjpwCMnyJ/2TVyl+jpVPJUL/aDJoN3QR59GFgu6C1jrl1q8zWoveCBCc6aPO96oH4QU
XrsnIQNkTK3eawnYjzFcOASE613iCTKY16EXh4GLSS0nRGEravpc9S22UJUzuSjhVlh0fLuj9IC0
FVYqh9gAXeU0B4ofPbWSsGn4u7pz9d7cp2G0mTEBZtvWcmlqAcYum0uNEcd8LGkfpCqmYGVpHD/s
G5v0BfJnhgYyRNOlCtpmOZCXYj1dpuo1h1UMofxdkCdlqgHLAPAWIXVLvHlJ225JYT+Ig6/k9yWa
Gw23lzSjsuiybCKVr1va/R5puXIwszNDlEVZYvgad8CxnUgUAUqg1vEb0+nA0wwRvs5YuFQPJI6s
fbdwjmXxbBzJbgGtktIQIYfSd/P85IxrvReXgV0cSygUvNJT0Cig3MFVuNN0YWUuD1AfjiGXKyti
HdyhDNaHwZ+VK+fnITgSIqQhyct+bPb6z0yt1lPMjpILOFhr3Kdg7s4VaxpxgR0qxhHW+l9cs0Ls
tOB7K9uMzmq4oPps3vppCaa5NRaK7KWGS8xJt5W32KEZzLtNrKN9cpkDUbmHNiHk7ngd7ZMiL5Nh
0TsrU1t7nscg19YP0lMNfEdfF6+MV1wBIx4xatqj2znHjOVQsIrKox6tgP56BZpGRgGGFWSQFMBI
yTGxhYvVyriUscF6Gmnn8uNA5KKDmWbFteWFOCvY7zC9CqCzSvLnI7Jn6o4s0pkxmm6jnKDZszYg
MTlkITwwQS214zjh9Ftlh+ZrbH4BD5vSle4eEjz04sZOfVTeqxU3peWR6CrSb+o9igCbpTEDMs5L
TCc+VfZUHi8VFWnsPBvrk6RsNvzhW6UC9PoIwEOzlYmcWxqDjX1OPB4YsEUlKuBhrvccCnubvUMC
HK2dbqyI+wi7Rdgugfym6NzP0VVas7ZcG1xcGxa2xLn2+7ZOSUo6yCxItGPz1nK7Qzy3ibRatA/m
hpZFikcR0/6iPOHY/+KWK+I1N3GM2F3muQWZgvuRNgMLOSLD8y2VrxFMDfWmiXo8qAmqQ1/tL9OU
tXfyNfYjiSCmBSc31L02ORbxKpA2qbLMjsOR4iPNzuYqR8s5g2m+qHZ0WuiehK5MAZGlSyYRA7qQ
yXI31yi567VJS2ygXGtugQJ1A7TFsaZRe7K1i/xWSeISGrmVyY3qCPUNF5dKgqXgZhDb+UF4AS2U
d88DnW4Dq/srljh8eaN2lCpw8buJnfdzMSyM05S72GZ1Rn6Qz+PraGCtbpfNSu7wuP6gg1xMb51B
FrsXY0jjN3SPCLrIXRmqd3dtwzNiEhrqfBTcT2W+CVg9myurWJuyi0jq8cFZNi4hjWJhorJrAxcG
RR7BzoNjeNlP8DRdmPAclFDRXpeh2D8WSHqSYNNTF2DWzVAad/kh1liGeLDOvgOK9A8d0Od9zjQI
5g46uAOx+dHfsOnGa9+FWrEqzHQnxxb0sXag2XM1HhoKwzrpv8Id7ND6hDDybjH+VO9EO3Gu2TmF
MAxZwy6cemk8+FfUWNo3arTs2X/XJYYM4h/AqdyQ2uUL48HpgkX5iVa/z7dl5Q00IwFULjRivpyj
8u4fnIe2UkgithMuSyJkMaVr75xmvd9Gnq0e/JbxZdwx/nApAJBnqUretbaprIPRnmoa7fV+6q+R
cQmGxzl91ft1EU5eGL5pvAEqugsoMJleYdNCdHBQQNuc069ZW3XX/G14J/kVITUzMKPkHv/pKjpM
K6Aszq45MCsDYO7bRf3J/8Nzelaf2guNGIzN4CooRpv9GVItsgdfX8HkGhkv4rV0zFQ43euKShvC
gw9GDGLyYgKGIAFRom3QJK8BAh0gC3jTTij50Lz777M7HoxDyOgGqjxQGAlRGrI8+LC9Y7CZH0Hk
YJlywpxYvtvYb/H4BOY76gUc5hBodugfWSuz31vO4Qc2pItMgXBVbvVl8e64isuYyWS+rp4De2Uf
zSeKLGuV0rB81A12GDtIw+CpAKbgy6PTTuGOPqrjonEt2V9tQldhjQLNRFrUKc4AAfbeByzonbO0
30/ZljaGeQ32sKGf1G5TwaTy8EMZFObOjKb6W3Ic97A3tA2wH22DDf2BCAsouSHDGS6fBbk4Z2VF
xZtRIeHPxkOR0+v8gO9LVgIRxa/5Fk5JDAOq8mQRv+AJ7dyu9PRDt0VLWF1u/gmwxcE6S5QUFtaZ
9PG9PC3GG3pjaR2yClUP2e/I9g7g9mp8jNaYAzElzK/mW/DePSHNk8MdzGM84htGnyMnC0waMD0Y
3JWg/ZUvygMs/gL22alQ94W9rsG3keECkhBeGmAqhPWRS2trkDY1QuCAxZZXHGGsiDER2zlj/qmE
4Lu11s1r/MIoCvGOqEUPf0GrbSOinOt9AYbYEvDyrnovo0czWnEXKw+VfiFYmRyFWSfw95dVl11v
WCPINZ4tDOps/sm/oxoqL97YOjH9sUKQerGJyQpEHzV0BlrC4v8FMEOJRdEqPthrLDHrAOTNFspN
wpi5D8dFSl2F9xJsM2DyNpY4eDvL7jC8WkgQWNPaL9kB1L1hY9GevPoFjUIBzy5FCE4iQCntaWax
q6KlQ6vNRhhEEOWiu+r2ajqSjo1zu0Byai5k6BDtNu826igc9IPC3Ro/sdxkhz69JrjgpzVL/XJt
OaRQXCn1y9tc7NlRkqwjXgRQo+RSzZCOk/vBVaBCnGQW8GjbTPE7kKR0iR/qFG6Gb1p/7Jrg9Vn0
TRbBU9qz97SgrJH1gMRiET13FniSjX4sYLqJ0Tt4AuTHeOWOr8lv9NKRxrcoKL+vlC+D6snK2ZDE
4YNVmEAGH5LpHVgXuA0NxQTjOJBmPg5U1GsA+3vBGIe6gBXHQalA1UOKWajNgXKAShklXFdAymgz
oQ+ifIACiBUCozyKDhie8Wt5A63UeNC3jY29ZZF/mytAXdAyhC/F9cuP4gpHEVO8mewFYmxeOafw
DH5MyTfpi81cNaBWxSi58L/jXFkn28zuDo1maEsOYw5Jbhe9oUikUqSJ3Uv43CtehycdkvEDJiPI
HZNTvZXPlFS/2vjKSkvyMv3StatAPznFTmkoCUOHKOYNQ0eyc/qFDyqu3w4n5cWGb7cgcIHtPRQ/
Dmh/a1/Mt5BRlJY4mHXctECUxk0QX5IO9Rpge3buPxwBdoG/2Uktfgw4bq1+0B5G1hNPFoDx/ph8
qOx7ybvgEkHFCxk8W/r1miZBQXv5pfwsP4sv52jsanb21DXOyAVQC2jVLeWG7sBaLsY1S5WfGMMI
QOToAkRwz9URbZB+255xHstrQH1h1+5k5dc/tARulC/lWqzKzv5jrm2CFki3wAAqIzJ6/6dqIASZ
YjBgSkrBcapPdtQuftoFITDzJgCBm1lr1VpLawI/2KKL08KW0es/W9j5UAfhzGxCmm77cdNuRrQI
S3EcSc6Au8/y9uicALoBdy1OifUKwsh24dWhMF0g3rg9OKfgnX5VSIaA/CbfqLE9f9AAMsVo+xy+
sIRCPwxObkmqRkXYB7ZacHxQ4Bj2e8CzuEypi581RvJk4VD8JBdAZR8Plcp4Gb9VCr/v2kPx5G/B
ilkv0W585Er8qeJLjwq3ip/1YGc9POoSn+2rWpJPsrAEzh1CgnRKdpgGmZG5FPwLUG6Akl4Pu1EQ
MpEsLs5JuIEorcqvwPyWZLTiHgVfrV7bwd8kw7Z1Hq1COrRScAlE8zS4J//cvxzueUD1xBpSBhAd
DIUGBw1Y/yD6PlMnWQi8elofAx2g+8+cKtqX6Hi8RLSwwmnOaYUKVZdaU5KM5wGg99+/ycRXf77V
A/yvsfzYyjmsGNGduz/+/s/9T1sdWwWjvhGitqwYB/718YlaK9tg2EUy+IFWZFHd/wnEt/ef+aXI
tApt48NBM7Q22Q4LP/GfP/23R95/YYhcpz9/UtSgd9OkuRmGjfivDtc0ajcYEivS/PgnuOdm3b80
aNgr6/uX9j2WysJ8DPUNZOrff97//Tb//MwJRMDWn+/vf5OlNZjvKXD/7ed/vv3rqzALYUiIZ/3z
m0QPNRQyTE1/fmFrLS9y/74YWJcpZems7g/5p5e/f2wUoQDkRERYQlaYrXJPZ6XTr1FGUfwSNVwR
LdaXWMhrYlbjvtoYhhW6dPZlT9VIas3oeUUxtatZe1TuoWXDrQHk1Ykws0TTtxIunhWa7kUNxbVt
mdpNEtCiQMK72xI3RTKa1XpTjo6ylSmjSWB5Oij3Wj0sNVoWjgQtPBRBa5NE1iZa3hyHGGinKLa9
PlMUKsa97vYYhuQaWUHiW85GM5DJhslLKoLdzAYfIElvA4lv5V3rk/TAW/TxSXMU4WWIb7gm95nP
8kwmOI78uFgBo+kAAWdtCYA7zl6DgHUKVY6BzZthO1upAbZTwNYMhxSofU0OHHl1GENcXQGMp5Fk
N3+Qc72zOkAHRizt9Kx+KiPpQyb/LjdAjQefQ09gsJazb2bAIS1vvsfmJfjDpIIoPZNMPatD927O
FHVI2xtF7N5I/h5SM8wndQmMJkEdyQ6A7iuzCFS8IECsV+oUdHC6S8cwPQ0k/E3tiGWvVL9Rkhzl
wCKdEwmrSirgmHwpyi4Y0q9cRAbiZmIRIGIEs+43zO1P2sj5vpMJGixE5GAosgelzUyuHEUottOt
iky3zV8s0gqVVoGpMe0Qk2yzjD7L7B9ID37Ab3+ZsGBHpB5CSCGQkI5QDfWaVMSMRKJ6MFmLMdz7
NapGXX3qHK+3H00RqljgGOsMEo9Mex9Q8yR7kcP02SD6U8hkVNT4U2e1lY7OuJgVAMz6ciipemQc
M41UxzLuwNYT8zjOOqs95nhAjCIGciIPshXBkFJNRGQ4E5DSkto6ifhIRwRJluO1EsGSs0iYJGkS
6MtrVtbUQZ2OaipplBaplEqAHy7spP1AXuWoFznOf8sbRZSlAWjeJtty1llYYhub8GzE30W21FVL
XgXZ8FTazK5Tawh6TjNu+4SYI/RAMAFB4Es1YX5yWp6iRn6bS0hylWpLq15jP5mpz2OnFNsmm9/x
KjKkqApamYakXwvkOtrAN/b6dJ+g6pHvaUXg3R0SP7mS1orSPvskgbYkgvp0pWcRETrL49M49vue
7NDaBDJr91lA7tpxsoKbFea7TNEgHTuUP7RBfRifaxFHmopg0pheZqm2MNUi/UkT4aWVoX5UX7Lm
/FZJRrZpweEaq55JdtqrhuK7Q8WTO9PE5EWIZmvAVJAq8lJDY6dgxp9l30Xh658Qv+4dAlaVe9Iq
m4eU6FXU5DVCTNS3UxUc5974MHPkC2PBOpqO2Jw5FQweKEbWVHzHkBEmX+vO2MhsAidOiJ/PSpWw
/qhxBuuB/+trQ3wYuldDYZgjeXdnpKa5VjS62+GkgFOqHXjW2W+Nw7B1BmZx277WIo4WNqdMOq1O
Si1qZ/KtApEn5oNojcmyNbG8Rh27i0wdADij6KVjTbMjtcHWls+pkkHpNOZTKUnPoQjLrWibR6YD
1lOiIkOeLqHt9CpBN3Zd/D4NyksfIv9S6zbwZIkdcxQamBNI6G0TMAO+CIhoAK/bChBnoDAaqb5Z
SLxvRM5v8dPX5bff0ucxaEBmO01EAld6RCqJBfuDtODOhKGgigBhS0QJFzEdFxEu7JAyXIi4YUME
D0uMPRBccEIil7yEpBMbZfNU5cOJY36aa3VTsaAdu5iuqSS/BDZFr8R59PFXZSL3uCwvkQ40S8qZ
GGprlhd+Fv3q400rRpjqmok5oggvqq4lSINTKvIyCEdHMAtQmC4lo0fRZRIZrCdY8fr0SypsMPVz
+6ublLcqkd9MjnMiXFutFn7a9RxvkQaPe4vU54nxOxUx0GWCu58xabLaW9NFvy2Oz4sCIKyeA9Tq
uoPdW8yCyB4KN7OJmo5ScqXjpnpNRAx1Qx61dtGohJA/ugiyHyNT1eW3qdMuqMK3tP00oTItdRkI
QDHJMPDwfiLU36nZVfJrskuq5oS6WqhKKagrBWQ61a+JZiBswG+zZynsPg08yjDvRKtL1Op0EtCy
NCXmgiBuwAlPkYjmluhNIvtUicSFjULfk6zu1UB+VQoNa7RgroiY7xxewSCCv8uWIoiNtnckE1wT
4eBIccEd+wPkL2daRDrpByJKPB/VBk218SLXMit2ETheiuhxs04e5Vn9KjDPFk23AxQxiqjy0mD1
JMLLLQUfVywCzTWSzaeW3Wcows4LEXveiwD0XBdR6KQPajupIyjYp90k02YIfHLFSzLUgc/4x4CS
I+Ht2crSpi8npTolN5SMMjLYpZ6CfmKfsq7wV2HfObxb+iS5iG5HJUahvSR8riFOqdehqJkNJQBb
3ck+pk0lGsdV5GOSrRWSNtAJrpuu/FISc3P3Sf1/S9n/0VLm2NZ/aykDcvivfrL7A/6Xn8yR/6EY
lqVgCdMs428vmWP+w9RVUzFVS3Es1TTM//k//reXTPuHIZuKbema7Qgr2R8vmS7/A3iNA88KX5oO
tsH8f/GSKRjb/tVLJjvkuiP0VTXdkZGTatq/esmmrG373IrsXaUlL0zWCESwMzW5tOwqh8gzH2Ws
OtHRlChWRKhgw9KgNj2pH4AEo7Uk8CaAgnBeADwp7fdQAFC0Vdwk0VOErZ2F8y/itmgzCWKKRTcH
gIoOSaUTSBVLwFXIZAbqZ2v7Uq4PUc8o3w1Pfi1To8gJXcCa9qjKsnadLDQ0DWNeOeS7KIgiVLzS
gDfI594Z7JteQkeqWwwpCXKIoLYPQU29QyBiDAGL0YRw3vD11g1qbS0VFuRPBfxUnoBMTFPzJXRi
+VyoxJClGgjEOJhPhqWsYpP9q1/q2rXKzR/LhB/VhP1PZLTUj2vjEDntuNXh3TDlB66VNjR/fWTY
eqFJe12fNt3Qvg2RBmIfBEGP9H5pDKBDc2V8Stjbl5p+VPUu+9Qcc0/e7SYo5uk6+rm8Vbp2i3+/
YrBMiEsp1NjzwXuCypDdoKfzWUP3sQXmJ0UTzyhxHqCBRnq8rJwxWvW08bTJiPZ1aUF8gdyH+2ya
90DyNnq6nVoCZO6AIWPjCOAQFA06gSCI7HD6NAWUaBJ4IkuAinCFn3SBLhphGI2wjHSYRpMadTil
UOynIUU33/iuBACpESgkX0CRhjseqaciNwlkErlSrUAodQKmpMwPnYArNYRiCaKRYtixl0bWHsij
qkLEcUYIzhZ6TzYA+q+msQL2h3afS/UhHiXnwKrPNZ+Tllij2RmP6YhUYk7DT8xz/apW5Z0u0FDw
cU66UcCEMKJxExU/aHBobgVMGQltJU+Ou7fcAjYVCexUD39KyX2DDFtAPzC4KLUDo461OkdWJ5xe
BjFuEZu/vodwVWDRt3TmRDnwvxVAaRtN+AUSAcNKBBarFYCsUrKuhkBm9aLabwiMlm327zicxk2q
t8ckmAt2RHg/iqHdYoDeGlbg7Gc6gCQx2UXhvxTTGVBTcDXjjUZrSwnxTCRcYF6lEItW2q+GpM37
qbbZOEO6Aa17rQUWrGfbdIiVX70mKyKUOn9t5Gy7a8mn5ZnTIbfga5jKwI6M9Q7lZ3mf6SUpcU4N
TbSl6omdaaknps66KjMph39JYwPWvs/egqkdWD2SrylKJjs6I6pjYfxQfYgxJZX8qPK56ia6MRnU
sVYZWO5I50Fg1DJ4arbQj4YypUh51fUY5lMd8JpCTo9tmsMmd0zXZOuHcxUDqG7TulcCwBcJ6q52
aoyN0VbuaCHIM3tAbx0BedGQBog8ktc21ZFO9yxLwMNN7xENVDB3VLTYrNcDA5cyTXCQK3mh0lYz
GqbPyueqATeszEa0GWL0CWFGo0JVSckrmmuqzr+6D3wedFgQUZyH8beKDPnHNiH0kN9OxC7mM3+q
NmOcffG+iRpOrG1ZgKjIUfESAAx6xSoK+osExYEbIiyxCeEYvY1U2RO/kdZNBjuvnwG8y+FTxqC9
MKeWbmtKKzJt8YzVDcXNh7qgpzX7kK0Nc0xO0kNAiqmV59FWLdOz3gxgAQzzqw/DeZlC6Fv7ZkVg
iqC6TUmnbuFNAuNMIXyaMam+mGacNCF/DHNm3iJPEoX9wRSIYv1sOtBxYyhVSyybJKb4CVAKkuqd
CmpNm72Wc524TFTVMosjNhB4D/SKdBkVcUlazHAfpm8jgO06JrgtwYq5GW7k1WTW7+bI9aOPfMqq
ReCEhfQl+4Gtl3pJXs/bGhkl9gOAqsV0cCL4GV2UfxUj4HJU8Sec9XSrlVZayT3tdVQiUchbLvqB
BmJd4M/KVNooqkG4kfQzs8h2ozGsiLWRUcQMP0AEYJGNDhTGSAuemXNdMF2XuXaQcbaKiGubDnEc
Mibl2SfYjCdJ9vfKgIclIOXKDFTEDVL/Uo0degKYiEpMeHStiIw0mihpE9yARTxU/X+wd2bdceNm
Gv4rc3I97OG+zJnMRe1VWizLkrcbHtmWue8kuPz6eQA5pqM4meQ+fbrRAMhiUSySAL7vXUrnsExo
Klu2k+3F0JBPiAXZTCheM+qDMETItXidbr4BXSrez5YfXoaU0EhnetNunF3wcjXiUmFnF7e6h2un
ZSLMY3cdkrgeNJDKXu7CrO3x3mmujRCLkskhf4FawnyHxBJcvBm1noRkVl8NZBsjL7j4NqkD5GZ6
ovZoNJgBGH2vQbMW4RDzGJt42uCUiJbTmUhesdMDn2BtBwqsjCWZt0v7iyB+6wpWfDAem51wyXzW
kHeScGRM8CdcNLT80Z/9fKuJBgEZEF1+1MV7j8XzppsnsRt0ENGuifJVv3Dd2sWQPNMqv0VTgZdv
2B9Gt71Jhvq6cCP7ympB7ERkTVxENnfOVKVvMIUHqGXdLnUwXkzEUaDGk/dOCiInyUmEHlB1rTfQ
ICcMwsjeXCbkhO2avBmzFtg50Mcm0LyMyFJQqIrfJroHEsEud5mGeLfXFycCxSPOMKyW/NYLjsYA
NiDXEEgvia9ADuzPTswAnMA+QBGMG8FnfRyb/s1Q2+apfaclRJhiyyJ7nUQPoRcjXYwO0dENa7Ed
Y+mpMJCmI3SSO65x7YQNoaQ0dW6QV8J8rj40tTZdIxWJEJFwzkNWOXt3hN7DWRZvuoRpQIA5r0bI
Psq1d34SR2eM0yEoaC6csWHJr6H8HokuRPDD4P42UwOmUAbCFZkBClU6vOuBP3hRbZ6ixTMWAK4t
SOEIEfywdpGujvsFRhAauEPrfzP7mcCNeVZ6uKvwrS2JCB7cQU+fyn3eiXcTcKiLP0BxbNBz5C7D
BrA2XbxkEb4CTmD2F7e2PqcZsdm0JIxp1RhW8BI76YSqHX2YL6pY8sHAyyF4yooRcKwjvmpLKAWF
JRdEL+SvneM2jy5cdSmcZThJWI07wQSz4wg0axKQ1BmyEmYZOl9955PHQAXPAvXqMQ5kDuthTa6/
I23eQ5H50jMHxxANIIw6yYlgIo+j22+rEPX7aXBYJIqMhHb32BYuwc9OB5XTPoaZ1Kkc8ubiO359
McCjpdVMLFq2otq/htVHwtLiRpyTobmomgkE7qWmmqooEJy36oTIszG2F1V0P2uzaWlnIFmtCBPA
U1N1qYJ7K9TR+ArD7Cx4n5SIu5BEzJBqTkHLVg5ct57568Gw6zt1uiPQs2MMjkTpJis5ZlVYI3yp
zdp2o9gDdeB+mGSKxJaJDFFHeXkK5WM/JS3wNNYyjK2tOBMGbY+dpAPZoqVPVTuby5shBol+HuQZ
3fhgCAPsvyTdEOjWADjKau7gwNksCOernzWTBBzfGaA5vZSqw7Cru8UFz4mY86dIimVzf5IJkrW1
sAKksxWzydaLnYv0CiByEjomjMaLJaCpObJQzXbOnnWo3Pu1K6shhtjBwDxLSjira+Goy6KuVWc6
1w7KNAfzoWz75RI7rX0JF/LZ/pJiA5GY8ZUqOlnr/O/NgOh7PGInl+kgibKINUpVNvgmYC/nM9k5
KX3ttQik5raOyvEhC5bHQqu1Sx3H2iUf5T2X8Hw2RE0XbQAgLgukSNu97nbPub6M+nYZm+UYw9tR
7KFQCkKrQrGHXmqlDXuXsIe9n7T+kxK7VoVnlLwufSwtmTjy7iPowFsd9FHa8Je6yXAbtm10RLaM
uDwB2vvAG+eD2ijkw241oMz7ZsKLRmlpD5IVplcQbFdyUiu5SoqhZMw+eVnVFn30PvHH6KB+FPVb
qB9KSEFvt/TedRbye7iNxdAL4W15iYEWsZSqfnX/diPSBjXaJ6TRoUuqXTziREybz+bQkAxVN/LE
WwMk59xguMCEwFcXhHH8x6VSVwnqvAAolw7xmeXEyyVQf6X6e22k/i7rX85rG9PGNj4XqITVokW6
Tre+VblPoHgqQfb1xluDFbFnI3zpmK3UOidLri/2p05qSZkCOm6PP+9cPWrlkKBGi0CeuSzA6vz+
GeUm3wfSOuXj/LFF5G2f+xFwgjIn24UF7Q5l1OxmLSaJI/SM5KoD1BfYiNC6C+FOYCm6h7OfmTj3
IibSCISy0ZpbMwrvWpe1mxYz0NvDJUoNJApM92x39n3VV+/gAzNikmm3FxOlESbvRgEWPihvJnGT
luVXwzPe6xG2lrlG+Gwckw+F/j6NwUjkfv0xEuVH0wuxIbd4BIwivW3jMkfhYXqrgyarGgxbJ1Al
aFqQJoCn7woLqQpWni2zdwjP3WHwelJaC8mmKB9OYzgz9fHEQ1qb9RWilDe9NfqnKI8fG2P2YExg
92Fn0qcy8VC4ZXyNdKSNfa88GhbaG/OERJP/kCIDiF1OcuV/0YgT7OcCP/DBH++dAR3r2RcXJPpv
8vbrZOLIcV/nZPXDWAPvWmTXsTN9YUFC7FrTbrWBnLlpFyncalbrPoHJrCjIEIYo40Wtxi/WYtrq
vCnzu9nPvhGMxhhxjnmB5tFTNzBZ0WYC/fqQXfvO5G8nT5yctL732zNaEMfGxGTQ8DG0dqr+LvPQ
iIsnCKt2keO5V9wMFVImUvpTn96HHmm7PnJvZiYZfdvySBjkRUk1xMyZd15dP/roAhoWTEWyzu3W
z6Af9BU0d5nQfuoc8dC5/mfBRVhiEAfDiEVE4Drv2jy7+IV+3+Q9wLrZ2tft8jUzWVOLFDfsdOze
2niMpi7AWsQhoWjkQGsmawfP93EOQ1BtAdZ9hfPctla7GywE0swY35JuuEOaeB9XZJimqx4VRB74
7530Ogv6IN4hY5GZk3PdpGgVOPiMDbG9NZoEowAHuEOtd/dFjYkBmNyUuGjZJ18WM7tHZgFVssy9
yWcwln5WXhM4P6F1fOmL+SojoZUJ7ICEPX0tB+MWourj0nrvMiP4FLhDuCVVv12qxTnrFvhVtKLv
8hqwrE4mMhvHDXPSY+sOH6uquOcsN4Yg6BwZZHNLkCkI9OeHySrRmSNnR6REgrGkun6y7DR+hgjc
e24zccz2Op5fmMRbwvVAjQMhtwFQOzYYcasI7pKp+7jMIZyHEFg1KmNtFId4mAL6N12QQL6P/3aL
+Ug/ZQDMkyY5ojr3CfcIcuVGxVAAdWh89qrOO4Q+SYm4EU86WL1W14a9Y5Ju7BdeB+6AObyX93dD
5yOfJCVAJBAhYq6s5cmVWxoPnV/i9QMpHoGEYpeaLbKYLdkzrlrDPJnsYiHGK5TQ5h3JktOMBih8
5H4iL6o3Rx+7jCEtv+eNk2yFW3/0bWyAahHsK8N47sEwoq6CnDtTLJQgww6WTJBvhxo6TSRATtkx
uIzkfs5idNILQZZKHK0MLnpdYOusZy7pHk9D6rzRrnUzuo51vCajUU/voFgDsm+tY+eArY1bpIDJ
1xGNB3WZo0RIiP87MwuQ7oNotjyjnhkZl6l4Ty7sLevi5dqwYRoFBTNrd/huDQFEL5y7OeTT5LT6
cWn1TxhNVFBG7avBI9uPBAZ2p8geDNY3O2+9/ZIuE84vI972QHFtCDaWDzEOCdIQ4RQyv7iRpc0G
hXi0rXTSIl5YPiJmedeVRGOLjLy13tvGhQnse0YNQHUhgcC5vEYLiKUa3grYmt6DJ/ji6hYcScAv
6BJp7m2PO7oeSC9MjQR+UkAq68VJZAKMX0xYoMf9KAz972j9gBV3DWeLkBcOcF6CJYtjkMqsP3ZE
rK95re2SiV/TidrvhD3mQysdWeysPulh+K7hHXQpg+Z7nI/kq0KGz6J9jomiQHz87qdztdPKa19H
4jWy87fo1uCsK1woPoWO+Rr+5w0KhjYBBF5kh0JRvfuPg/CfGdJxs5/IDMKyvhgF5sfpt8xx5/2I
Bu61OzI2pszJBttC3dHviF4d0g6DjJwhjQepc+EPTwS8MC9F1wUsntCiS4EHkh/cGWJAPEPjLcOs
Fm6OPpq8BtH9bxbtize0DsRIH0SRlHRpk/s2c4pbt8RHwi1cMo3D6G35JiP37nIW1tverxFqsUd8
ue19O9xU4YQtl/25nbySeeYwHqvCOenLMzLHOA0bwSGo0L+xgANsfU6t6gHcmcTPySoNl6aKP1V6
g7gPwOwGnrtAvN9aUNMOHcSioyJZ9ohqQlVOMFmzrTeo/+Nm2gAyywD5VrqBFofp3ncpIOrRz9JT
45wsqxmvNRevqcC50ViF7VwbiGRpP5QZ4oxlmnkES3mhRYO4C0F2DC2O30mIGnwx3c6RsG8s7mpc
E45LOs7XtjU6DF/mcMB0FAjQbkIkLeEtsdVcQJRGTsJ8qaIPibMv+g7yyQBErh42tmPcR9z6OIIg
sH5wvPFrZmUP1XDTofeyEWQSdvkQB1sxmKyZArRxCpzHEhcJfAivJL6Su1kcUWvWL4TJYAHqcM90
x4GO27pvE4Qs4wIzx9z+kBHf3uAJgFqCLDyBm09WQvQp6wdk7h5IM5Jj33g9AH+8Rrb1gOUZseAE
D8twPycZg3/0vZjC+iocbf3ohaaAG+LKl+GEPH9+wzC3zeIhuCXPiMXSVL5LxZekvwrNxtn3TImA
aIYOPlzWY4umrFeDMum97CkIAX6Si2hPcy4+Lcb0hXnT3ojyzzqEiRHg2dswrXaWYN7SJm+tnPPp
vPHbFONmEqFbXvg2uEIJnLCfHGcGPoj8DAvl86KzvEr6/BlZt/uqASbYd7gRW+mX2rS/LEQ8sOlD
7HayWWpKgzbf127MRKRAORFTmQYA7vwmvIYzoG4oi15abXD5OWMb1GC1HYEUbAiZ3luoh2xBVe2d
wtr3RnAOXQRRTExZMI6WoaSxeN8aZrUfvK4mmGmdXavAit4ZruYJBcLYtd94hjSO91NtUxUBOsdJ
BSkmRw8wA13DaqDfeAIpj6nNmuvYDbAAK3AF9uLukDhPpRDlTte/NnWPsyW/Y1HH5mFwoXHVevA0
1iWgFUgp0n4N2TYecfDvMmA+GPO119yOC0GLoK0eClTrWV/NKAsYVgfHK9exro7q/qLaehP1hJpY
db3PUW+9tCqOUEgfHNVei6SOeV04vOm10rtMMxyR2MCmpCLwv5vlETSdL0jUms3nfoP5dWnlF5VT
+ZacyHRgwsM3yK61EMC7IOkhYlzJL00nB/tCYSPloqP7sxSffEIZiDMESP55SJxO8yAuZV+Soy79
xdmmiWBcqaQ0TB8BQhzIOlxGWXAC14COMGeU/br7KTXt+ZwU7nixhmkkksNEcJkdYzdGVXsh5T+Q
cCMzopqe2yO1VtUAgWVoI5FBjlhvivoEmHETYbl0Jt0Fi6ZcoH7KgAjARBbhSm3kZ5H3Ok4W5gI1
SS7sbbmSn0LrHgMjZmpJ/uCMZntwpnC8qAJZ+emyAPRMsZ46hXLhnGJqRWiLQtXWvkof75CFJW3m
wc4o5Qo8CmcAGC7Yq5f22lm2SEU4OTi8dOSnRXa+zdz6pDksjpapjhndQ5JFrZOi0dv2/SWX4aym
9EEuNCnkBzwCwHqR3cJRoIac42EPIt27VM2WTVWTe4CE6k9WABei6+0WFZU73/Ik32uQfrl4Hl10
0+BPdFt7y4TNvBSuaV5qWRNpE509Mp+i81HTzkYby6ER7TIPOy7Vl0a8OVXNAIy20Qcs/rpyeDYs
a9qXTsNsQoshBocC9Z/mi2qobhvRuHPGLwbMFa6jLNqftVdNJrwdFh+wvtT5adVkccvujI4/WB8q
66VQ3XPfh+epejt0CwQIlgkZpPP01rBjmggsmih+UWRMEhCusQyQGJyjPS/GxZWFaqrCbXr4Gu19
VjMSo3M4XLBrUt//y0nIi+T6jgcxTZ6H2oLMI6ITTJnjMcMawn+wmxY2z1xvh7iOWHNtqkb/UEQs
VhYP8GkSI8aQIiTnzB6shQmVZFgRVlvbt+CzQOdVhLQ1QTS7C/trw0QtbfLTp2zKvzAHwjpuHhGp
wgfAqBKQ7OVj1XOXZOj1xRWaFUumD2R6Bh3ZVS7XVCKBGM7SnI7koUi6Ym8QqDhYs33Vs6Lpp9I5
ZoLDtdjmfkc2n/XmcQlxjDLbCE/DTUvPuU2Mx8oQz1rOX+AKHwfPFOj3DHaeTCl3rvAukRQg8wSK
oRosnMYFKP9v0Agrx37+f0AjpkUM4R+BRm6fx/+A9Z98rX6Fjvz42A/oiKFbf+hIEDsWjnWua+tg
RMbnrv/znzRDD/7QHcsDtgE+BPzICh+xPPkhHeXNwMKswJf6wB2JHVSKLeMPywRb5ltgTnhl2P+S
FDGaw6/RI4Fuk5ZnFeoYSEjZ+l+jR5rUzpcxKtNrLAm2hF95XqwaFC5aUNcYtRE8C2TwEYcXGNdu
0AF99uAzaIW0gSTk2sTOV7uItb3lXKP5O126mLFGFZadTJfQZF6jFfPnwmAwsWri5AG5VNhNslr6
gUBOXlaHsGxftqsmIp0oBWe4Z6qZXiU1rmqruWuKYTykMrCsCqPrpACDbLO+xBq2+OZLEahAhqNV
4f2sqeZQWNF+NqA6hgmR7IXl1aWUiZRKRcBVtQcfuykLb4YqTxx8kFHzQQpfrU1VC0iHx+EM98OB
P4BXHb6PMri+Fs5gx8fBdq4yGeacyNq+FIlsjqTSD0sC3132M6uctjOog22jrAZFGSNi4OJnIzlF
1X1udHjiCYssmC0j3y9VbzDHczbdO3UrGWMyfdPIHI8qVDNNUhC2ifa91fxhZNpN2n7pPLGbHS0F
ggjqOo/J6zqhtPoW3wip3GkEGiTGG+B1UNz08fCmTfUItXSBS2UJkVaDR9UOSX/MJ/EQkmA1wB6c
DL94GGIjBnne3o4g5pAAa/Y6MJw7PKeavr1agANd2bI2sDA8IrT3FGaggS0kp9vRxo0lAxWoZeiY
VOOSMwFBXKGrzpHMOqjfJnWbR0byJkRRxrTfq98vwmAK6Vo8KXHzrFDMMlxJSB0R1mc2PQOL193n
HreJvRLJ437+oZkHg/FHbe2z6pF14NpW+6xNdYS1Tw9CUlBNLvbtPDC1+HnA/+cwrzerw0boUPOT
S3W/l+0Z3rrwSdbvRIeOk1vb6/f9631tHSB4UCKnrz6riqLVf1yQV30iRy1Oc6AaeciQcoKvL8Ha
frVZNacSYrA+sG5RzXhkIt2iypPLxyWRz5cqUAH+Ucu6mLDm2labW5a0wCHkTmrLy07rJ+0EhYre
i/ElILD5u8O+6lu/Hn8ivu/VZtVc91nPpuwBAWlM7HdqF7Xhd/utx9OiITi0WXC9dq0fXfvWv23t
yzrzTSsdUl/+XNP1HtEVjA6xnFxrFUXdVa2OxAevyJZlzSJdHv6qCkIG5O0cvUkHAyax23T6Xjci
A7UD8hbqGOvRXjXVsTJPCg2qLdLNjXCi/PI5TO1TD1RW7fO7z6m+lw+rfdSJvBxhba+fftWHxQ9e
yq1enccxFrwhP9v7sSCd17skAZMgn/SXdpK7ExptctMvVUdqbYL/5TX6elM9nAorIY3MSz3x5Mti
LgkXJAkiqSrhKeSWl6ToLztFale1jfBEcVl3Vc0Bdx2cY5xblT4GzvQjh6xSx52R8IbGuQz6BRw3
1bemmZ1uqnAt/vkR9eG1qfZWxSgXZqoW606wCaRq4iKvTiHXQqqmCqcKpA/XgpPQuqFHJD3JWFgP
AKIvvKF/LX7X12e8d9too+QhVdJN1X6RjCSinaEnxRMcGdOptiGdTn3GWixxWWXNvu8fcAi5fdGX
XHfOVFX1aupRJ3SNtnMen1K5VlXFIEiWFDVMCpXXVOlGVSjLX1VTG2B5MT2uK2Dh8Op1LWYCLgs4
LSNrQgADSGdEHyd5qaxuAZLeWRqGus24n3xIErZhzRsCJARVBl5/ygV3LVRfXDlf9HKSjvNkDBUm
QmURS3zljjBlzp1c4GcymKBqCCqTjqjqM2ko5zLKAvX/+egOhEn0ggRvKFgDM+m/h+IHxyeVgh3y
11e/rwIW5OHCDaM6B3XvOHIQRBEkjxI+b5ktb280VlnCEt9XV0JdmBD9TdsoUSxZdPtCClxmtqn9
yHFTw9m42mcDWpJFUc4EUuQK3VxsZhoqAa8r4dC40jfEyNKdLzOs5gSvjpzx+I4LVV0cSyP+XHve
Fs4Vcs1BC0YtKcipZbHek5FG4LtbkgBlJaj7qP0jr+B7GooMqGBM2gjwgfgdKUFmbwoVoNoKNfDS
qdpqiyow1GHP2sTzHFYG1hGqvW7/ZacVepDnGuR1s795OeTCzHAXhKyGF816B26oOJA5X9AfVZiC
n1bPU4IEcT1aJ6M4uSDFzqbcrgqVz1a1l1y2aisr6HWfXpMas692X/eBy2STE9ZDTHnBuqhiGRLe
qarKXRZzM8vp7m+34+SE8W7lp7tX+6i9/4k+tcvLt6iPhMn4LQoi5Fh+no6qrX+qmIgL23MBOFRe
CHW11j/3VVP9oTDLneVtL0ehtTDkILQ2IzmChHL4MvrwYLUTlmpqaKnUaLbuqGqARBnX1s+sm18O
m+RWeXrV6XXyqr76WrXP3+1zmcNvrdw6uHqEv71UbFZFH5HCfmn/UlWbSqnd+9s9OwdU2ebvb//l
SK93/aX9Uv3lLCZz4qmTIVx16L/ZrnZdkgounvHtl+/4ffX337SedDYbD3NQQyGXF+OXY6y7/HII
tdPrtur85eMv2385lIW+fccSDMI1kaOfBSCEH80C6SKbeO5JbVz71309Ww/39ZJ/XrugCZgXEzl1
tOdlVW0ZckJsqlbNrBCL5Dgzc0V3hQJH2PayyCLDvAABOVlVnWoz6F1Ww+ueqhbnsbGb87LZpOtm
l7yiDrWOY/5yOLMsGJPGuta3qqq2v3yTaqft8gAIMkeJdgjwefn5cVX75ZjrKamjq8383PcawJ+D
UaDuLlrzvXpW1idCNe3IRU3i5blwRYoI+boXgXgQF7iPoYXGondU4K9YLYoV2X4t/LIng1ei8oAo
us1QFBj9Ja2In6pCEwupQlWFqubgySw3Bc/t4KA1EMj1bC6fGVtOzyY5Z1ubxXTALsDx/RIrHqLr
nR9/ZrJDBGG2tL3fDc+YC3wLGcjzqoEpXIGHNN5FBaFsdOI/emTirpJuNg4QZz/Hsw1jWo5WGYep
gqugt4o9SL0fC3m1hl+X9EsCv96OGGY0wF5X+mCioRsxwY0z6+JaDOYuiN4MpzNWh8NxtN3HXIrc
OtMVufGDrjMJ44YxWrAcPlnGRZNaXtmbde2qQhFqFYv0PKagro1qySiMy78Ddv9MwM5wDdP4RwG7
q6eye+p+Ddb9+MhfeF72HzDlsf/SiYfZgWkQLPsZrDMJ1tkmpC3bJ8/rwLL6C9dLJ1jHP55rBlh9
ORbn8JdgnftHQHTP8EE7ub7B9P9f4nrp+t9yvQgjesT+CCj6RAxfR+vC3s/JFrpXRhierTTXr0d7
0K+9fiSDQgYh0hP3WM416jlDI64SOaO01dJCZWsGTzpIMTZsME6GLS6TN5ncR9WEXFqsTWhUW9G3
zkltLMPPSWjX51FO9Q25BFc1Fepqh8E6o8Swdq/bVB9Gj6wS1s191ZExsAhvKJ35mOzrIUFy1UHP
CzG0T6KojEMebETYaGcV4sl0sL2W2xZbXy0XVDiuNEWCuk0V7xe3qU9toOco2+kPZTRNJ8PWdmOs
xVe5mUx713W/i35ojp4hYvsaM2q0dltUVwpHv6iiC8k8AHX/AC6BCbk1EVbXud7nGm1CdY3C8oBj
jnbEeOpHzovvAyH8180JNPQCvx8/remNl2NF5MSYh+TLcKPyigZhD+QAuqNKe6kid4CRlDBsNjb6
DlhDIm+K2dY2NQn+qEJbSJ5tVBU0dX3K+ZsrPHN3oYCpvp6GOpdFnpCqqYLz6A+dPiLoymSrkTPL
tVB9fQUKGBz+qcTF6wRKFJUNpqYpsEO3gr3sb10n592owfOwfJ8ctUp7qUInUmhUqThNwM+R3q3R
8ulz4poilo7L06WaeO0v+iExCA67CbhRYEGzXLHCS2+RSKpRd15g62GJzVoMhZejD+ZapeySAito
HDRO05tIE8EFxgqWvUYq9uWAwJZVQYHSO4GWno5+POrgRpF4cm0AcayG+V416BaWEu89GrCI6sb4
ElQ+cW3CxaEME6vCHAr9pPtiq1qMpP7BH+KbFOAngEO56FKFiherWjU7AsWyewDDH7wZIL3LU4Wf
H4DKhsj92ZLmQsPBj8PkVHrcmUE67IOw6japm6NPJ0e2sQ6QBqlsvLdkBjn2kX3szeB70DBfwU8G
zM4iM2Uve9dFNMugJHva3fPUfQqRS+106yRSO+TqDm9tkGkHw/P0vSHMr1pnzaRlWwhKhiftv8ik
NnDELkOxzFjSQRsr6rTeFWGLmqO8HO7s8yw1clWmLoOTGfVBr+v7V3+7Gr4iMvbHPmw1BBwBD6gx
dB1X1bMpDVHQy5JhFJD8xP5K5zR4+LGC4bUT7Vsr8JbQCoggBCDNntz52AXtpomDACHPCRgEFPX9
gsvyNtcgZseCkJs7xLAZhvrBnVJ0joXnXrxWPLLMIzo2BPgPls0RV1+k26bDZIbFqetH/TJKWDPE
/U5HBsSU67xFLmReYuum9AXxZ2TGuMnN7ShZ+n6JsG84I0SF6a+xSdK43TXCGU8eWPRWgvhtG3PZ
HKsp+Es064LYwFxET8XPbL/ZMpXTpugLlsPNphIBZPseP3iR+KdMJGAjkLIh49ihuZBPR0MyCCxZ
qKy7qqk+fzTEPnPTr+rp96GhXZom420AFAeyIwtUgnEC1JOjY9DTkW1uMF4mvIeUot+is/dySuRz
To3od+odpLq8AP0MW4MmJfInQ4IDFEIAWDCylJvMTguc8QgtnrzGQUWs5OdU98JL1ZYElMEVJ5VV
MbLqc1Am1j6zQuIgAeIqkQkoVM4EoYPZO2QlcO3NgonMsLiNa94QpuSGZJGxA0B3Fxi1CeZEXllM
+WbbvBoTKYniRI+u+XYpiCFUwJB7EII7PUdRXmEO1PutxHJpsl1yEPK958dAYXCQzDdem5Qn3ai1
Iy5DbzXIUiNmaBu7rm+SCsW/OhlsbLYxDWBKMAOArLKdviTRDohXs3PS9hrsNORkGe1e4+wouCCm
rfWnYgiQRZR6TYacqcdAcC+qiWHlN/zmB1RmMVWe5Vf1Scxrz7Oe58wy9lWCCf2IdNoVEmAAlC5O
xMA7pTLJq6qq8GTnS83sUvh/vDbbqHK2EyCNTTzLaKJNZjoCfHq2TER/Fz0vrmZjKK6G0a33lVaB
0e2ZaLolihflzMtjaob0HBbAgCEGETQidXNhqbKAT71gcR6QxNLdg50V92WHfHpvAWxAWwTuDM5n
OFsWcipvpWRkPKDOgSnHAtUHxc3cBTmyDIVKAvrefDR05+yVUr6kEYEB06eJj2FQg50evXPi5jdi
0qfTOE4L9jOIn83AJkVoh1DPsYsOLSfa+5lx9vEWIjMeHRv2ugIqLq4CdH+baZ8FiCdPdXhwAbeS
nZS/1KsMRsxE6Gh5yGYH26IH6dZFw/2ElGHqYs2ViOg0NHYMjAYm0QXgKqpy40UVpc+i16rL94MU
B1PheBWdX0P0fl2kZ4ckmRdK0bGXDXgX5yWsyvy5ncY3hVeP16aR8P7qo21mmmTUWuM+rdC9Bxr+
ZAJpb6UWVZ2LD0lUPc0dkzdrbFE9IwmHdZcOUQPewOy9QwdL2hVY+q6bvQuuyvtwGt/nDpKjoTuk
iC5/mLO82zuDIu8KmYXb+zCwL5nG+yW2ULR0mg/Yzz9k4ZRtYq1bjpIm7uT1vgPAOvIwsuhNbnrs
4o9mjH4fyN5jjrLY1kmC94WRXPfjMp9cyzrUs/UdOtVtNYOrHkJzPwkyiXCll/dtECGBK5N5C3xK
r23euwJt7SR/7/VTccvyqLBQgS0T6UmZohaGMeltl+nXelKJQxLFn72K/M2C3pXF/GmPUgfajmVx
Sj1cu9wJ6RJmjKe8gVaSe32/q6Z8R9RIjgNPddWR0agbFLYqM4PHsjdOU9abd03sPhLtvPDNXlzU
b4h7wUvu5egTMLQsgngKrqpb34a0zHR1QCxZdDto5SiX28VDYgbZrk5GdF6XyXjfMSb5Qv8O5BIb
klz72uuWexB5swOpj+nT4uJ6ETL7m9xvhuD/aAw8GGAo8boQ0RF3w01f4mmaLkwygmlx98WS7Kuq
P0ai46EzoqupPocpClh5BCI60VFV7qyP8zwabwXCa1v0eYYJQV3XzCMAeJ8bp4oRM4JoMGOPFng4
ayJq8cZEz+tsjzOXNwif/Mq52DhSgrBOMzB6Sb6z7iCNpPdZUnQb08Iqbii8s+UjnA4HlVAuboGu
g4olquyTCzMCVYD6oDlIRKE+8Gg2DcrS85JvuxJYcu/jh4FpAW4f5rYqXeuQT/YuXrzkmMTlJwEI
PUlShrw03pdea4DjQnkcGTnMATTx2R9QEQ9i/f3oSMKSez+CrD7Zlf8pmwt0Xx0bExvk17ob1xTD
FkUeyPtTNd4McJ5LOJjgMY2NbvkEQpbgU+6PN1rAmYqHAelFF6qd2yOJoQuC13GLm/gcP9qggvO6
008Li9BNklR3vQVSq8pgAdgju084X6J30332+G+ELSrFq506Rt4r9R6hKNW7ekmveydnStrVwDGR
hLBGC1c6U7ydoxhu8AytojVxNHSCb13U8iK04TjZlZcdXRHqR02f3F01nqbQfSPSKuApRhE7L2yU
1yDQ9B5sgHqYQIsHGf54zjGfK0xnQzAKMbwfxBKhbUTkucQ7cMnfNK0+1gZ/uN75gHLxfguqD9FU
folirJ6XEdwUsOgAP08Pm0Iv/lJ5k77xxPDJ0O38i9G7TwL52pHlMgTb4WMbgMF0PUBRfQm/KXK8
HXi7eEYq3UDSAusEnLrqxmXNpFy6xJSmB5thgyWWUyNvv7p4qZraae0r1SdXa69Xm3/3kX+ir0ja
m0CrEwk470HnYNXAqsaSI64xSe7piwKl7ExksTZHJUWp2i5zxgOiCDetxKdkCzMUVetdvT5HOkAt
eClawZpBdauikHutu659qoYKF7O3v7t5PUxaOT++bH6XCeKj64F0zYnOc4zdvTyrdcdfvmA9jshC
OV203YzV8c8/oGLmfAzz/gxKP9gvdfMhVXl4hXhBeXCXtcjT5Wq1nchOVaz7rH3VS+787+3jCdTf
SyiKaE1h9PBzt1fHgxfMDPPV8WN5SmtfOdQpbiRqz9+e2RBY8FT9ErOP9XDYkPeHbEzf1rZMVVWj
d2dA4DiUEpEkOsIfa+HKWZdqNvPcbMYQhjwiIMy1RC0ztOv2l/bvt9k/j6L2z9oYQsFUsZa1dyFz
cs4OvbBE6AB61VI4B9kwvlHVxfZYVEwNavgq0bbIKKmsrYVCD61NHdWLnJfpae1StVJDi9HtphEx
k79FH/2ujyeGNMd6+HUfPQje1mit4pRmGZe4IGgZt+Wz5hZ4VdWaf/x3CPOfCmEyZSay+F//+z9f
p/+OnqvdU//0H8/qk7dPxfOf/wT5J+mSp/Kv1apePvUjiun7fxBqNIPAtl70pQAx/ohiBvYfuu2b
/BsYuuG4JmJWP6KYFjhF0zf1wPXRswp4o/2MYpocMLB9HY0rM0CmKfgXo5h8f13lc1SV529//pNj
GCgVInyCpJaDubhjyiDn16f7pIy6P//J+M9kbkdyz0aLy8b/EXZmy5EiWxb9lf4BzAAHHF5jDoVC
s5SSXjBlKpPRmZz563sR2daVpXut6kVWSqlCBAH48XP2XpsCK4l1AAd9eqpncD50Idae7RnbIs6C
/QTp3B3VYkLwCRvsN2ZcEziW2btJUvYGHi5LyyWkvD6PbefCQFTPVppvAroUm9LxiX7L28VG5Psg
rmqxYrh6VBZde6dlO1GidbKbt9ypFdljwEDAPNSbrsFD23zzb3Vck9XRaBwiikCZ8jX3knlXpKJf
YzOEPWsElEgs00Yor+dg6KgMnTW7Ar3JakyXfmcilysRaTQcRK0+6tzpDp7TPDW1JpZg0fqVJor7
npxWVAg2pR+pNTWGBqswup8tqt5jF9HtiyEFSLYDeWXg1Fb4QjHeflSKF2iqiV3dpHbTAvuaxno8
WX5D3w49pD/cglNmD1yacC0YoCT9cEi98VP7b7HVVJtAQm11Us9Y+6UtyMpGA40NwlsPliCwqI+x
HXskplm9XBeJTQPAICe980gajCR7KN95R+4iflPqfl/Rd7+vhP8pOkVYZdEuH/l/XiCO49kO7XYE
87ZYuGp/XiDp5Dd92VfVEXv1k9laxFQtX3If0q7r4T2JJvh6ECVuGdJg8werMSfy/07mH3fXfzmW
L/JYrlUGAcIUDspdX1omQtw/D8VGxQtKMKPvbTTAvqviDTW70xywUd9Ftno2guJn4uT/dga+9PmX
PythCUtGB25gMTz4+5+dO/Jd0dDmRyx812ZN54MLe0EFxkubsLUbxmPkhqYDPZJqafIYGigKaK0r
3oZ3rMv55Z/PwzJI+XLTsu6gOGbywPPDNHly/HkiUtPWiKh0fnRiTkRaGM5aB0jgp6Hdj2UpGJo1
bBSc3Nt6aXYainzGbpph4pjxewmAIdEQ/OzHKlh73kyOV8nQd3kpL8y2o4BUqcP08Z8PWiwH9fcn
Dc8Xh5arY/mOBwX17wcdcQewb0w56KCBz6ynQ5v607btDblil2ZtTOkmGzHUb55lIpeKuA+TkEoR
zXa5bezP2puKvQha8mmMkrCURfSM/jQUW/gI0wrrVUhTa53X6fe2BPWa2zq7YmqhN6MxfQe9cFO7
y4mwk8/RoA0fumCg3Nh+sP2aUK48ePqXd7xcGF/eMYAu3qkUZuAs6vC/fUxjhnleZSZIvBaInwFD
q6kTIgGG59if7WsR+NugIN4CA1V6ZTmziZTbCplOePCiB0zulSDHoe8VQChMv2bj7pJOYBcFkGaP
wVNfA39NwxsgUv3Wq3gIBBWJ9kUefgSVRSpkV2dX9I5NWG3dR12O86ExkCeVNHPrUK6TyNk6ffhv
9wuL05e37ZqmL5nyS5p1UBX//rbRRkv2hyIlojt4KgMk4oY93zZh/h1eWrevfxW4VgvbMpgHTxp4
j9tsm63U0bwLSHHfMFFrdQT51GKH+S8fyX87NstybZtBNUJ/+8vMrqkBhbaNlx7r6WA2mbya8/K1
9BuWBE12mSHhPBnu9rIcwMxzVxDTVkVE4ITICVEbSG1rl9u8s981OzVnnrItWIB7LktcyX3tE7/D
xsyam1+uY/rEUjzNAdQd0jJ9966OrOZg2IO5LeklbPxc3em0dzZGlKwrq1JXSZq8J07onf/5bVv/
+QhzGYlaFl4FL5DeZZT5xyqfRemQRF6VHmc8BYuV6g4qMWH3XgsLccaOXZPJVLT7oRWnIOSbeYJZ
btXxQ6ocdSigNa3+5ZC+rCsOjk3TCSh9KGVcNrJfCg/GDvTSY9Js4zDgXjXnWxPP4r5RJNPk0jnG
CEEPUW+e7MB3N61sbhI5GGutrH87kuU2/OM2vRyJa2F9cHxp4o/9cr2mqvWMxuA2bZMQY/OnjkfS
aXFOAZEfhjWIoxUA5ehqhjQZVeamLOPqwHANdOYApkG08jn3bYLMutnbuba7LTHT/vPZEst1+R/H
yNg68Fj5eJosZ/OPD7Dzct145cijRLs3QWsF+EazjUO6qWH7+l3Umzky1UmCCDxU8XfZ0+HH2Wfe
uAkZXoHzie+MpMcKh3eQPo6WR843uXCpr+5sI4/Qmtgg4wOn2PqzorFrG89dR5BrOdkaEiTVng+B
xZDVv579L8vCcvatwGdNtzxsN+bXO7KfrCyp3TY5mg7dwJoOIiiF6ZT4pDS2GoOFaEduIzbNLXCK
dblglkMxqStXl0gYJV5LVDRZavzLPeN+qTaWA7NZZT1P+Iz3sQX9/ZT3kdeXcwjQdEiDvWyndKXT
MmWtn55ck37RyC5xnWTzgx8KazmB8YoZI8CBhmlXpyhCwUc0snA3egwNcomTTVkJoobtyTrMOVGe
BZpvOeS3Zq/qHfZpMlMT31r5hneA0dI9idG06AqlxkepqqMrer3Op/ZzzBzggrPVIaUiRAgP4lC6
6r7D106kOnC1tsyMdW1DdghwAV3HfvsZ9ri8s667KezMui16Psc2O9Ru1X4AWTqP9hWnelu2cX4I
kGh3QRTscX6km7YkfeUybQ05kPt/vqzlf3kIuFzMQSDZIQXmVwkF5Wo4wFMwDg7lx2GAa5XXoF7n
mTeew1y8E6q/DwOYAH7YF7u69vPdrOpq51mYmq3I3usmF/DaRqYbjG/dWKWwYMzN1CMRasriZymc
eoe251uYB/rA/eyvowD+gE2ZuRqCISHm2SF0LAuDXW1Wt5CGnLcqfJLhRrNzusaymu+aOXhNo5jg
w8aGZlCg95hIKL6atUPZAcooxxVO7bQ8H8bTQGun6oZfg5aomAd36b/Ta/DMAA0v2B+be/kj1tPt
DHsIvB37BQF0LtJBdGizJWXNIHAwCpv4IOoWIw9+/4r56GbIg3c3Muz7AnwpRwxxv4HuYpTplTOP
V36FTOGfPyDry3rJTeDToBXIZlxq1f/QuJhBgTwk5yxhnQQTWujbDJDuoRpJvZ2AKKZuSw+HgUvt
txQyY/Hk5RkWSL+8j11LbHNpn4nzBOCdQR4ttG63/3KEX4qsyxGyjlNv2D5fv24KEsPmIjI0gfVL
AVsP/aMKIwhtJmu773PGuc1oJJNuHNIxAcO36KrL9ymhTJaM4UD4RsAZJarzmQ3Yvxwd/YIvz23f
lNK32Tq4gR/4X+qNydeudsaUq6yxnX2SALaMuuE9TyURH3YVratxmE6G006nQiVi7aYHNQNr/73o
xXW0+ecDEr939H9fSnyBbgk6CVspDu1LVZo3lWH3sI8Oo8hJpBI6e1Dj4i32j0VfGK/8aNfGSXEN
Ejreq+pnkNvVhyjfrHRA7SxE86Pzl1I1VocBxs3JKX9SznSnUA4F5HQv38WJuAPAMm6HuPZ3Lo9F
SJzcFb01k7edv0QdfbQ+brc9pJm7RiZsqbirj3yU53TUn2VVpmcalNVBt7A47ZL7POoZX3Emd3FE
hNQc9GKPvfZ7k8bx9eiSVJaVDeDVlCrYJYJMpPKuo8K4igOOsyf5AkvaD9KybIbyDrNpR4zBoS6i
U5fzUmlQ6p3rQNzBW/cQeLN/LGMWfwVVBfC+Sq6qNCRyppzHfdzrX3zcmnimXuzsyf/EuQw/LG94
U+SUtD7sxCKe+4MpkJcq3z2VUWJtZOykT7b/xsmOz6IYHkLTCXdygBAWtRndQTbQLHI+WbZVi406
jwa4U/kO9I9zDIpmk8DmtDe+XTUnFtR3TMfzvRiRg0taEu7MkEgNsQuijc5FNKXJ3irzN2kZ44lw
gpg8LjA1bJtIqOudN1XghAxCWsuB3FSZ4Z3n0R9P5JghnGH1hVVHVF4JcA7KbxjviT/yXmd7nzGF
bOJ+OrbK/jXNmf3Q5emHnKeBPtBk7H3tkBIIgaaju7X3BuFsXnkI3ijLIKUydY96aMObfJm0MXND
MTYOfJJ+T18/tQ+QvqtNE4cAF2SAJYTe69qZjfiuslUNFgdMou2Qqm519r61uavnokOV5iCfESC7
YR3Jl8gyyW6oihs9jEy4PJLCapP0QdP13vyW4VgaFfilYJ9svMH/ETuM2SBWZ9f0gMh/q4kmUunY
PLFtBpXXZZL/k5GRRZIEnk+u5bgo26PXDJ8DQ5p9ZHgWqWMV+fLFFG00kA2aFwRBarRqUp/EmAH+
I47BmcE9UFSR+jt3m7622pWm+bDtbeluiC45OQHMYiahGNG13NtOczbTPD5nHr14O812kAaMjWUR
iRO5HvtihC4HL3HubdEvvOKROrUbmXSWHSF3Y7Lkc6gIVW99N3fLnyDSRualeW/W1inu2Ta29vZ3
0d0U4S4NOlB1Frh238PTnhXWni2OfSzhc9Eot7aRMdN5a1xqRJyu20aKEWZL5qMWzL+FmFy2WhMM
kfVBcpfnBBXPmuVL+C9lXyf3jQWXtsvg0oSl2Z8Da7JeYGyS6mk/20Y0vtgafYpDZA1BfmRjGnHM
WL6P7F3p6X0WRuF1RzSrV/nejrAH9rXjY19M3pkaqEpVeAgMcoC80bmFihqdTfWjNwlKnJ3QhZUc
RGe5HHSig1uwQv4CCshXWhIQ5bFL3mUCK1IfR/UmiMmMrsZ9LeLoxp5+eApNeV1b56yfjZWTEtDT
OAxXjbRwr82C4MWqs6J9MvdPjrIPcZmm1/0onC3NechTZnxoNXHJhWde99Z4Dr2h3drIZO6NsdtY
yxsvGzXsrZ5kbyftxhe/arNtmM7PmWVfUz8Cu1VFc+vbHFwWJeE32LEvxmwGOH8D6zz7NdwFs0fg
kxBwO8ziZWEyYSSMyesR7HJZDZMYhCC31a7SbnHtCfjFMsmcb4UdeRsh0uI02cQzlwZZQjUC/VWa
eXc6mJ09W3fOk09/wnL0Ick8vbUse1hbo/+jHMieLSLC6YyUMA6aPg9NZAWPnuHQ6phSmwj39L3K
CaShUmspJW8mmWwpNNj61/Or0/DoqRkU57lFayL8qXq6BuwaP+2SbI7aFR2RNUZ/m8xA0XIV3Pe4
urj6yPJgm80Op0AyEozkW05OzW15cGX8pEj6vjUZ3m+chPSsshXVPhvOMrzlo8yPyJq+y2B06fZa
1THveA71Ri9uaJO8WhQyym0RBMZJfFZFfsoTez/n9b0bcw+WjTA2InBHnvW6Xzep1iBEx26dIGtp
ho+idF6QuBXnDGHMBs1+vascNGQZsa90xm8urzpqQoDNxA+32TggDfNFvHOsd2dseFYNLnKKnPC0
CZ5lX5jVedb2UQiFaAv7NRooJrs2Ri6HC9rsGUHjnCp2VXya07S5rye/XPlaXM1WaO3RNjw2ykt3
eSTAiQcNUgorHTdz6T1UU2PdxrTDZcf4mSlFfjXMaE0T0RCTEJTmIUL6gMhx2BpDTvntBXA3vPzE
+G3duTRdccoF5DLX03kom+cc4HgITu017z5aRfOGHQvoYT+7GWPC1tKGDzgBDDko11vTg2owIsoB
oCFZq0yxb8vGvS48j6QlgIGUa4NNTLTDy2QxqxqLYK1K8Rj/ooy0TkYwbQOzJqjVKLdDofxrspYL
S8iDU5dISOb8CDzmdQ6kdR1LEmezGKPUoj5RlIAiYI1G8NmyjezaQ1Ag/fKfgpjdQzAt+c8agF3C
cmuanotak/hOtqBy21eoKITqmpPpEU2eAKAMY3K8UHjjTtNkPg6ZtHbB7D9nY/BJvmBxDpwYQTNN
ri6tujXwJyDI4XSaB5D/BlAoE7oVu3DXYx/TrUsvGm+B9gf7AEGL6n/pFs5eNhsPuYMdQitmKID6
6k0Oea+SfXbVaNdeqXFO1zKdj04elHvJDIcMyC7e+apE520O1TFImxc/Gd4H49uoPOB+iUeLeMKS
GrqP2TLw4DlOFp/wUcZQGbpN+EyIUWMBl5PyoAW/a0eOdW0rqKnJY9LRZuSW0yy6CYITiOaMdWa0
UtXey9oPtENXIyvxOKlbg/73ip0fbadmVwJP2U1+4dGFZkCivZdomJG1aShe1hzey5rsEYW4zmsN
Yx2OCNWnMdp1bXUjJKz1htpp11jOOnXcR0rqjZ14w3UH2C9KlL+b+hmlX5d/J+a26L5XBJase5ox
kxZvkazYs4f5wXeyp4bWyApS42s3OCjbWQZIiwVB07fkprtgHdZ6AgNphJRtNsp4kxAPhFH7LJmB
oc1o45qpCFZjRgAEUwHwbzZZ69LamiMAut6EWPtt6Csy2ehubKqcpZlB7tMwv9pdq7ZZBB7PEWW/
sjLweqNU7XaoSfMaxEj7FpGSU72kQ0OyyajDLcmvO8OnnAi7FktzCfjUfEtisaszPWzzRu/ThIBV
Oqxk8sYljvsRfdFIxPtgvDotc35v+mBvb7HzgVGt2W7n49FHsU8KYpZvusKG3y70c8wGjrICPjVl
e98b5SaKq++WJ07SQ5AEX7WnAROf+4KWXertU4E+V9cxRp40AFPonZqSwd0MgC4djVugusFcybWB
GEZKhRhA1pz2LkM3qcK7IQxWbU+6e9rmEBxnWBUpnf8Vq9etgIlM2MwEOHpk49TF8jpfmkFBZX8A
sD/Xk0EUcVaSjJH/sIvpFETXk7co9ycw2ZZZUCl02Q2+tpblujHXcfgdMe2DJ9Vj5TUHPOvPLf0G
ZGE0OYhWQ31b3DQZ2oICAXoQ8eAjk4Ngq5zbZajTH8jWNgoe3jx3z3GLXZdeorWB98rWxAhI7EY8
+65LVdwrPzjEPAoIDybaLl26gSZkzH1TxY9VA4doCl3EMILT69bE8U1z805xxJLdu4TexsGzl5gs
nVaxv3iy/zK2+wW00kQVlCqLlvvyg8uvXL79/eWiG/ltjb/85xD225bg08vvkfzHOnb5RcI+l6Vv
+Z3L91NtJstT6HT57vcvIqYFpTia17+//eNPLf/bkPkRKvU4BPmHZLQjTXRf1YqP4u+vbLeVPW//
fNlJL/pUAVxweRt/HcPv//P3H/vjVaLAfizmNN8h4UIXfzkM08V3nUYpITD//xa+HN/lxf94mcv3
l9/5cuIu//bHqfn9OsvLRl3xHGiaUVN0jly2605rqqOrdX/LVBjBP+qAQY4fAQBlatVuPxqRsya3
cb4yGtntp57O/myWkGd5ol34mevI6oc74VPgp2p4VTGExyz56LMCKDJtUF3h0lPtrnEyINRt/DK0
pMC1WedvzZZ8iQRe3tYa+29RXARnqfJNbQ4hGSRxwdIGND1RtSLPrdIrS/R35pwhFw4NdWzCGAtf
VVyXzN49wp88X6k7ERxHz89ISWYLxgYk3uKUsFaebf7ScRA9pOb3ZkDAbWdI5YsG2FsYOOPOP84F
9bkxzh+oVO6zMd5GQ7+2TKSUXlKua7p9G+HzNAWAes7ddDjmhNitYNae0kbcN/gNNy4ujLU/Xrcx
lJokNw9lP8s1EVhspfy223uy2ceO9xRyrZzNichGFxos+Pt47xt3nd3VG971phBYQYcKv2FAgLRr
kN+ybdixraPSCSEPSsm0i5NGKg3TzW6iUs3vcvMxodW9aWb5w4eFiSgtAEiAztYbjh6Xykranzk1
m43nwGvjYYeCr96mmIgWUN0Z4YQgFtFI9mPRNWcaE9Q9PfRTZdyosQ5uDf9Yq+FMX+PDtJZ41I78
GtIvlWYfFA/YeWT7nIrQv44DtUsazp4IprfKCu5cpkn7JrXo5BLH3g8teeKo9/A/pKhS2+y+EpCh
iDSSSBSnOyfngeqgO43tctd70H4KNz8W4cAcS3yzexTNJPrEV7XMSo6Wdjqi8euGHfWtD1Myqm+k
GSbXziTclcVVvxpLn0Rp5YxXEbTQcZ7QpUto7zxAd0k1hmuiI59BoRI0MBvJYVbl4vVgkrNQJrJ8
Wln0HjCLwGxuyP71pua4eHhEzCRzCoqNJENhpTrWQNw3/co3DdxBS73oGR5Rn5OF9Nsmuc+do+RQ
WclnNsKCV+DfQwKO9iOq2wOqSP8mJgQSyjN783RJTZJJCJSuuuOt6bNaVM3MlW+M1KShIX/qHIGL
QYAiJNgO2qDrdocuTrf5sC0qxOuhgRoT7OaRBMBTEXBh+XWUPsrx0zG1eeR/ipGCqWxDquB2Kr33
vq8HTHPf0/mxmef8UM+EDSVCnycfAHPSbOcI1rZjzx8uTDIk1sNtXoRP2Fg/mSI5hFuSATUdM9e4
CuOWg1R5eOilb6xjB+VXFYGYC0JXrPFQEQWfla9jV3Dpi8SnZvZCukb1rUgJCKFzRLpSll2Dpt7G
DRMB05UsxChFSUFtTjaBilsgxr5J64y4eqEQMTR2VuwIRfhma63WY04jiTHdk9bZ/TIemLphZNX2
kp1I9BMB0Ncu2A0BJZsuz10zo2uJVRSvpYBBlU+wWkxzbLdJ1N82uZ7WuQ1P3Tcr61DX7nvRSR4a
ThQRSwYoUyZoRuxBdeDG2lcri09k7Y77TsyfZoomVk2PdjXsk19dCBhnHL2rvgsgRknrFxfggDEo
p4ZInRdLDruQOn8fto7aEks+EWRrd8C3pwNUDi5ApChAZ9aFoMHPNjle1RMk/sLO1Tb/To0xtlFy
KnPnavZyY520AaRd9i+RTRZDgUaSBwa6ftTtWfISmAIaBJYlTZDfPkmtM1LdPRbrK9sJ6KI6/dGd
kicjMRpoPvRUZU0Slm84at98ugnmD1gRi0xp3kBCKdeGEnLbqf4ppW0h6vSXMvx7vzW50EKHGNbZ
2SYPWtX1Lq8198iU3yvCkSfXNrcMC4SEKSCEvdVte62i+lswKaTHEWqAblBPFVwLmO+pvzEGeuBB
2BKfPFcIH418J8uZegZcVuPQTLDarWfxZ7JJl3co1qKzYd6Qif5SVWRWCzF8hMgm8PmgxZ66idH1
HL2kmfPTrqeQJDDq23n2rtKCkkLntnwQbbyTAJ7HgSCQWoprzR0QN8Z3nfJ8GOSr0RRsWBq7PPct
/gLXfZEWxNX6fTLNmkSmELKumo6RNu7MOoFzbmENzUJacxAkwbUyO4vDptsbhf8SR2Nyqk315lHo
1a1pQ62WlPAh7bJh9J7meThYofCAoPjUmTWqF0ThZVISwhYM7GcVc9IyHQ9miqUhb3M29OFH7CDp
zQRY7y4vSU1y3wHkk5MMUAfo456m6GtPIuwJ48tPb+R3O3LuZxjo6yQk0rBKAVEulFw/4cqECj1t
fRs0AYK86qBsMjjYb/jJZO6GThc74JFtuDCpw7jcUObXIK9XGXyg6yGch5U1lNDv6/bB9uhp1E7+
pLud4RkCtjbxNKaZdLTYm2OekrPXxMsWT2v7qi3bpypgX+932Qj13e23wuvNfeJQ8bNUXZkaUn2a
ENpjNDg+00JuDFJzyYKLfoVyPiJUkXtKER7LA5PtGcPMKmqdbm3STVwtHarBCRW4bRZOE4T8mKpD
GfXHCjKyM6oVD04v77xNkS1R8FnyHNLIXMJmfCIzxjt4uE9FQQqTFsmwgwxHSNNdM3j92qhh0MpI
XEEkQu+7pDp5Qbt1FWG1GQ67frlJMVGQJUi+RJiqPfPWhH6bWjl+dMjSWHFi0wIclkFNQ7LiFsgW
sGyXDgjNioYxzKpgTHddRz9xv+A+bqS/Te0q2dITeki7wt93FqmzcnycS1F80hfPa7L+kFngWWRA
+y3Kom+d04IyTTXFkVWfjJExeoFVZCZQoW7yvRsG822O5bjGoHviJvp0y8hnLgLGYMKOhT/QvjEG
FW/DCCkymQ6vkZXs/KtoVs6B3Q6NOl29Kz2OW7sk7Dtw05taekcQPzBaGWDutCRV0SMGzU8PYC/S
qw0bN29DpoQ8BXZ6nmIVHCZzehjDPeo5UvGIWPBSAq+YFrBIvNvJEK7UNqkmTo/VVavSYCTUBv2m
EV2FHcN5qYPhYSr1Sx0zzsa8862rRntnzLedE2KMgupjxpQkjgLv4wQnMxJ3hob63AxyNbTxrcft
D2feu0ndHp6uuwQZLv1Orb+FHekJJQEjDt6qNU8SYqfZj3GNWERnkPrtakRr5Oj0V1Z0XY7tE3OC
dO0bgdrQ93+Yrbu2gbTuWCie6jYgrW4KN33K4XSVPMykW6IPdLb9CI1bBvNSitc3oVnFZ2yxD53V
0/ss6UcyebeM27ENHtWCjiJ5oLuidUtTukiIfEoruim//7HrGa83iINsWTJYysdhpQyjYomtxHNk
M6PqIsNYaZ3aTGQGnJJzSY6RU6JZD9jMHzwioMrFGH35IiMsYU5M6bQ4gy9fvHAuN7EkjORCvJIL
CksjG5czNmPSZItV2S0ZGSJcVYW0rwZsudjmcG+3g05Og/eMy5E5gZHPb6hzcYJ2ktRkHJ/V2KBA
E+X1JZHn8uWvlB6WK4xXNITWl3+Dle6OdXqVLdb3P5hWF8aVNUTtvrTco7NwLi/RZaCgeYd/fS86
JTdQNJm4Kim6k7swIPuqFXR+0NBf8oSKi8r9d0hW60ff7CwPt7SEprQKj5e/WYgYQulffz6h+6ZV
GPyGk9GyThXktZlk29l4dBbrrH5j0IwL9P/hZSM2te1owxmdBayvdasNf418A1xy4a49sqBWkTSr
bb7Y4v0ihqfp0I1o+mlaGbGbkRFVrAvwrJsi4WIszB7b0QUJ+heEKdMqv5pv/MUiQNoYhL4ZU3lS
hckxwBm0px10+P3DZf/OB8mgcPw++6JiBrbQSjF4RrxPxTth2H3/O1Vp2YSmLBWbkbYVzCMsyRce
mYKIjdr3JvUUGtQKbjNVnLXCMQ4lZ/mSGYuxhXF5e2jSeaPaycY3SbU9GL79lrlze/ST7ICW272S
WfRRezXY2ILrt23Vrpug0V2+0M/eWJ2kVB4wGU85cNJ08Z1efnj5r3z5tvErJikEtqDGZugZGxOL
+NJbk/34onPscaiZI2vp4NgxZrXuufTERCutfWONe+MJ+KMgsMEjYTfuc5AL0kYukBENgq0vIsId
T+Bwn/unLDRfnNxhmhn2dHnNl5l97QrJ6p09im+Wbb0QPofJN+zXgfIewqTfTfNInrzdHamJf5YR
dfN75HavtWIcCjIjZoxQ3EpjuEeB+aJ7wglD43n0qEAwheLD5W9bdbsx6u/ScT4QX96PDWE8QUW2
EJol8laLk0GTf+0PtMxtG/evaJc0S7GECWHd7ReuzoWwU8rpOotnNnXLP/31RdOPYuhAMFYxtavL
v+eyrvdGyp59+dmXX00uIMXLS15+bHat3Daj8+3L7/UXws/lHy+/N2tiOc3aOZcZIX/IcYtDNIl8
zajhV+0OZ+J1aLUHyWvIEG/T0G1S1WQ8SyqAlVQBIZUNka3GSaWhf2qwAG+93DwTtuKtmQveG9q/
DUF7I7KwV7rG0j5EfCBqwMrXhw+OWCZhcHajDAMLOdUrV/Aj7TPa6JOasXFbyUduOcv81fVle1uN
66QYh61bNmeLh8e1J6+cAZukn0H8D/r0QUCjoqKnuCnKLL0CRXAaNYEabsxt1Sy9O6L1mGNU7fca
mee+RPJZ2wokeWkfjLJ+Ytsvqenqves6PO5ac2ejUd4oqPpbr7MerbQeD04XUXSHrMU+NcbEcr0X
3o1oggMJqPpunPM9FE8CDUL72Lix3GDVa/apPx5itiyUiiiuY0TmezqR7PVb65eUI/eoM210xiQp
FekrjiZaNM68JSYHH9I30/L7K2IFPqwkb3fgZ37o3D9LT9+3dX7ntdGn4xbmyYyNTRRdVyzlz0Nm
781Mu0eYGuvBpPid9L51/f7IdvZZNb7NbJhBnaWmz1L7L7Utol29DAJ0KW+4O56TIEZvYGEZVsLf
+W38PdXDK5IZ3mJ5dITNXiKOn5xgvJMuIifm/XMO7VNl3GftUO36khiUWM7dHsnXT+OTfdawoKuf
LC8atohQ5QbvxBOOk/bKhUG/NtocHHEkf1UlId56PoeFRrbWiCvmmCow0AU34c7N5keHzYpybWzX
6pvwnB8E9Ebcusw+mKtNAJyYJDGNHSXHI8Jk0VJVybpjiAS7stonjbqj1UuVy+acSOzBsA+d7q6L
cS53rkGqkeH0a8dM7jBVvUsR3w1Rf5ciBoBE0QFfBHYQhlGDaKymdU1WsGFuDdxhM387805T5d3O
guFVhpLExvdNA2l8iiyGwEQffBInjcO1Nk7wthEmdedRjW8OiRurWAx3WSnvwcreGK37YA79tzjv
X4s4Pkt3PKT07N20CrDjqXdfoj+b+2olwDZyxZbXZVF88OnjW3aiey+Pf1Brkc9TxEd7yq550JvM
lT49XV533vBztJyfHSN5HtAfY46gTbsDs5Pubi5Us7YIMwHsY19LNX1XJC1WCM0rhARB05jcndad
0J9oYL73lvduP7WdTmnv8KCc6/LHZHqc/fjnSPQZ8yR3WEdjSv6XeIMgTSvAZmahyeMNbCKbkhSx
gB9xi7Z0KMDHIHB/47pMtimBsVymgkwc86X1vXiTohOmD2/u6uV10Is0FPWYuKcxOwki4Cwf1wPx
LajODMKdQ020YDgsMkDQfB6552ZBUHuDX4DQ6WshBUN6DjzT5v+Sdqa7cStbln4iVjPI4AQ06keS
OSkHzZKtP4Rly5znIUg+fX9Mnyrcc7q7qoEG7jFgX0mZSpIRO/Ze61t1oEv1kjZ9TbpXyai/OcUD
8Y25XjL6f09ccNgD2yoh2jT7xtA7tSQxZm0NZcW6jyez2YuSFHiNZJcJDbmAWxsoMV3NEcc5AoN0
HrL92DZne2KwweH6Po4MMHb39Wobks1rS5PXjqxzP9O7ctY1y7AIFgjjo04ijM1Mitaa/KlI+0QC
0gSzK+LAiAZqX314cbv0SXVq09B5JUIDZC2UiVKj9YuTh9WKGzAVFLD8YgetBXWSjKtO+LiGyg2m
9iP03Cc+4ZlKhL19fJgBEM9FDeDNDoY4vNOG/n7Iwrsqsg4Y+DkwGJCO1BsNJtPRfyN+LgePCYGT
PVXV/EyC8XutgBd4Ir8bk+Lc5gxANC7PaKF/FDSwRPITYUiWm49mhkXF6b1PYemdn4wDpGhl7rpE
R1FjjX5dJt2+NCtUrh1Skh8RWjoypsKPRenjFnBHkfNUxtoDAb8rcghBDfPKwfykNUEkOBYlGdY/
+356l/R10rqzOWV8EVpGWrsdMrtyrL3Wd29xYr8ytaCJNtBBTnIFnBz2xyjcRz2J9kPzPdSJm+KU
ddUL7ZKK5acLf2GC9+IyKUQQtw0BqlA0lG9ai5ut8uqfq818pPZj42mb3eiGYtfR2AdDyPFUdt8Y
JklfpW59wKqAzWsc0bUZOtXDNB8NY/wV9pxfsmEhRFInYjou9ADZDM3y8rdOW5TNdXyM2pCHEjUB
rI4dx+SXpfupJdiOhqzlbun7k4DgsWFyT/+oeC7I0qaIRdRWxfmAlYESuBh/zJGTXBKvfY9Kours
TveA5OXLhlnyp2AoAHUVFgJpzMUxZi2RGoMIhAlFoOF0CxaNzzMNxYIalBboYpjnaqHPqjszGdax
fvVWGb1eh3eRa13dyZbPzfxsjhlKvQp5hUCNZ4V9ypzC3vJbovtZ20uDY/8MKWpOzUK2IV50bTuE
JGMNUXMwOYiBgyB7KjdhZISESAWVzfkSLJxg/Nz9zoQ65B6yp4S8SPRFRh04aBk3S4u0Ci9cf5f0
rtzBa2h8S3gvoZvXz32a0UKRUPUpNxOyvwca0D05lqU1PzbM886e7J2znTTGDm8JaSIwHs6i8Iif
FsbFM/LPaHSWc4iP4jgxE1Oe05yH9Q+3SkA3CC4v3j0bPilFyDzlp2qiRa7XS3lKTA6IWbZ2llBL
3rU5gPLVhjnnhTjQP7u3U9Rztz/cYaGYLYKisbx9ZjnzXdKZaIJo60c2bNh5YBMVxIEhR+joj7GV
XG9/iBnlnuahNCff3GVwb8M7XF2JiD43ovfOYR6iFbGnFS1UxIcR1a/RVPI8sRn6dTi0EHammQyr
Tn+mVh2fnWMd68uza0HyyXXLOIEyJoelZ/o1Qp556cVU7HBFUCWmqbF3U265qLe0R7N6jYbKebj9
xY7EvBPrDB9IDqBmS4Hk5fEKpIGiO+u65RovMfuqTTVTkxpJfCUfj22U8hyP5Vcn+2QPgNk+E57x
Gos2OdhM6Mg46KAJx4h/nNC8es6EbG4Ita2dYYvI6QT70lFyuyij3xsGx70+XeyNGqEkzJ7GcL3o
+Wkjg+GlYso/6/Rceu86uXtl1kAADD0w0v4ws6nfZ2kjAnDbFTI8MohtZfMz92GSiDNoH3R+RoaY
0dBqLvKk4cwbODLEy3GZB/1AeMRR87AYxZQTeSrS0zCNbFj2gdjCp34xCdhLxC5efZaY6BhiLNpl
aq2BkHNqd3tAeYc8pg94zAhB68ODNqULN2kD4zra9g07U9LxzSaxETYf2b62acRrNX3FrutJZR1R
XyAewEQJnjpBUNmZHbUieTa5fKjG9Cho/FFBaR3upTdXxyFwM/QONRk5etT5auHkp8wBfx4b6Fa6
6VbIaD5iP7hExKNf4nTK90vf3teLPC9dUe4mp/2ejdovTyqJlpQ88WiVt1SE03YFHwR6HY6uYXbK
ydxkMB0SLzaxwizDp5zn6zKWz1U5Zsw8IVDDmXGDmBrOrNg2S0wtiaNtrTZKtm4xRwS9y99ZCDip
p5uHxGm6Oml4Wv9bLHbf1FF+2HjNe4xIjLFm3Kr85IbGSz0n872rNE6frP9m7W7gV3zX8uqp6rTN
JKIQIUuGwgt+E5trTM+zIs8xYamWlYRZ6tKDmclIlv0gg9GNPvO0Q1Brgn1P5mq5pMnPvLS8I+d8
Gqg2gcRLC3SIJHoD8yOWYs22LlnZcCJusWRHHk2wNruj8Urwl5n2a69ZsILqzMjsd1wy6UMfqW9N
SPkRD8OhjDiwLSo9e2kHoKyQwGmG1TLtTRiO1cYWfXWIMjOimunjgzlxsk4LSDNEguyMRoV3pp3z
VBIw+WQK45ACfM28mBocxTWxR/Q00/hhsEbtGDKT7iPil5jp41OKxalLJ5c4SGLtsnwstgU9wvUe
Jx3BpDVMfHJzmnuxa2C2B/PkHuOhbo865quUeMmtPS6Pucgf4qawD6XXERBF/vK5tGptk03OPfvh
qz7V33mE9GOsofUk6tE7OiuDraKTZxjVm8EUCs57/1mmKbw9K3lCVby6TabznMqLPSQup2Dqi65U
b23WbhZboTph5jHZNGftqOZn9aNvp0xIluWjGduBtqJ17nTsA7LmRGUMPN9MkUOslOkd91dCL69+
sNrFB/CF+cepcZ+X8jgsSGmix7Imw9IZrJNbaz7kdjJ1Fus9RxFhWqOLw2TE0F3KT7EIbVdmLj10
JhLbhFTQ0Os/b9b42ydWlD0suuQ+xpgUdthCl9eaEMw14bB2nVPHRxuUbdUFlaREzEUdkZSuWSjM
cX+Ss0AfmCaFK0kb8qzHcZipmFYLxc3sp6veOtnc4D5JOCvrx1oOFor+ay2fbl9FTh0KTQ9PK5gC
xN7QKndj3KGAihuPiw5mxOoRIhju3lG2t8eGQVWQulcyACtiN+WmkWV6cXTmJg28uDpzhe8hjrtU
HrlGFqtZ3JOavloz9UgD3Fe8cNZnZrbEB2Yvp0xkFJu4aarsM1YRgTc2zeBuEdvMSj5L4J0cLPT4
j9dejHKnFAPcskDCFPIEwNHi3Ln05T7esjrEfrGiBDCAY9JEpqdJ4nTzD5JfsHkjG91W80ogZcDp
lpjnIud7TjPO54T5kkp+ZG6SCx014TE3+cTRRd0VGK3gi3kvg41mlqA92Uy8dIbVmJ7JQdbjAzhD
giA7vj0OmX6HLegvLyTDc/1KB0LSnyU1swhZjGT4PR3Dl6ifWemYISFf47Q7zHlAOt1vcxxhqjVk
So4LE5oMA3WLNQSdlb8gMdIa4xfr6Wphyx5ETS/OUKUJjp3XyBqi1WOkEMqogiQdz4ll/nDAV1NV
t9cqpqLWa2y6But8zPwYOSPPgnWvKclFMqynhptk5l25nfYy5XjK63T+3g+cxeyaqY+WcLEleOt4
TimMNFRmXResnwzDyHTDdWckMWmJP6HwoMG5dxAXmkW+JknGn7f9ZGmcYx6Vxzl9GA3rZ1xzdKg9
vuXWvoMjw4Ew/pyoJady/BYvXDtRaRpOzRI7NCKUhMt3NdJ7Kcxyb9dTcUq9VBxaDATd0E+7IuaQ
6xqU826utFc77qc7JeSh0fXr0tndpW2G/lIxcy+YmR6drJyOaw1s56p5yE0WzWSW34dIyYeRMlKf
jBbDX77VTGN8yPp1wrMEzNrKAMJeeigH+zvgqfx0+0Mbh484Jjx31mprm1fJmYAaIgnozI2B4BBy
KhfnPVZQ9ZCNGJd50pNDuOAEZx19Ytg+7hdDf6qt3t6xllgncwhPiFGoh8iJqDniHxq3+fByYfhN
Jx7jgVu0n7Wtstkk15tKX4kO8SC/aQ7DxLRfPz/aa3ekEROZBtNU0gTltzxP3pFhjweHkdPs1JMy
PnKc7F2wlLm3p8lvb9AiMLhr9CBXenucMxxPN9mtGAi9FeCptIGrR2EwbjzKBLWe1IzWiLbkLeJc
ZPTHgxgdKz35lo4oQTMHNwP14yPBn1dnirCULUGLu6eD57dagLiXlHatqGSQOFA05Xb2LHurRIbz
hcPODWzAZOyGE34vtEO8t3r2q5a0NGW/9bXbcgyiXIpQ95Rd89ZSGfvNxBp0W4hor1TAFUxvU3ds
x2GugTs3P5dyPY0ODmf/JLnvG55+h7kEs3uK22bTTAmHW1hvhcPUn87auHWK+0IHWaLCuTnoUCKo
FNGLGGSSMQWm3vNYjYdufBcahmtYx9S/Hv1vjoeir/0+B2wqBtS2I5vq7XOy7W+aQpsmBZ55A8fQ
7Q3Xy7RsIqotXUWvC4VgQOnKXg8DRRCFkTBE38XcAghTxNc8x1PAMxlolcSNNSCWcFVI0UrWD6Ix
qCIDz2qiW9gTy5SeAQuWIVhqMuQ+fT8OVD0MHeKamalzBArqBKS03rVO/Lma//su/yxK7iaEtIi9
hRYY82o7d8fnSPRvIOGpJCpIKn/dgnrL0DvF8x3J4UUEY8aKlc2sj+WuLZsrEDj2R/eYiPgbLvou
KBVGNKgQlCV8UdU7+7mwOPqGrefTW/vSMbDTLXMDksBYe6/wdlmTbXWhdQ04FByMn6D8tCJEJugD
us3a9vZdrC6ieOIcf9UiDIKOQDC3rldjtxsRRaDZZ33uZg58GV8uW0o+DCK0Ko300+vmy62ljo0E
mCKneGQSFS24dCbB2iYZd11yV3ZNWK+Ui6x4qJ3hkrDIbLTisxdDg42Y36bWi+1SSmb9y6EIuziw
aJ9vtPU6/lkTB3WniUztPJV+ggCP/cbELJODcDVG85SnCCgILvXziafdne85k8TXhikUsOFhfh/H
uMEtUkVQG6P5vcBzqCt3bWcMXwkNnUMDcPDBrfSvaXqOvMr4oFGB4rlclnMC4PVgmUvrR5jVA40G
VaXr+V3VVMfEMoaLOY3HYuTw5wlpXEZqnCJf0FlXc7j3bI/nJISQUiLfRNvP7VyDPNg0Ts4PVDk5
013DfLf8tEoBwCPneVzvkFYMP3tvfoXbeYEpcFUVOJCwHaE5su/qrTzS++aQMwjGevSZ1Xr3WHrD
IkWVqK8rweRlbLMsKmaumTxSPHEycj8W2LdOjs/Zltn7uh7ynKA6cLYE+H7GTvhSZc1juchv/Rz/
ynP7EKuSVS21hg1dDR/RzMgldZ4bymtT0SE0k7WzT5LfRq4PUTPxQl1FY2+xViskwMuojn2svtze
NWUHvluglzPNN50V2cvbJMidw23DDjnb6sYJ01y6iSLwjCkDjyE9jSejdT9r3T1m0sMdaBxjkWDP
6uufYedyz3Jz6YP1MrnMySVR02FQegUpvQ1L9IwIeCnZfN2RW1sySGHzSz9tzNSbaPEO67NrpN2y
K3g7k+a+TD3LXatDqdS0/jro1IrDWk6Q3LqTDW5lt7oPax4GvcQt3dHqtiJ5rdDhbW7vvB1xaaf2
fN+42vMwSo1xPPY3qoh68a7G6g0mihYFpIN9s/dY5GK8VpNzbTJu/xuI6va4RKm3wSBx0dBO01vk
+kaYEIYhTX2rZlkKEcdj2Hiz13/meZg2Y2sGGEtYHfDXBjBim0p4/jzLKzlVfArSaVnA9PB3Ihdy
Lvh3fUZqRenqBvmIVAjJUBs2XEnJxHS+SBUOUBR5rfVrOxY48EibKqph5qzHnZqcUN8weZKG5IIj
au3Ss+nEZZdtXBOmpUE7pNSYltgstvXATeHiacrtlotXsIcNRf5pFOZdm7nYx1ZOVpqUh9yhoxhG
q8AOvCxnp3QGcX2yXPhU8Xq2L7TlklXWT6vmpBIW7M8xLWgnrr19run2lsrnbfTCrdZyuOPuh5CL
ZeBmzXXJx+IGWjuFRHaHGaHeHUfxIqdEcFwvcIAfMdzBkKEp87kxrGSDvM1mF2/XdkWMwI2jwLpt
cnNUeNKXPRYNbbs0uM8yXBtl81Fx5bZp5r12GGsIwHxMOgBKSeExNZUDR0bIWyGMw70g1zoIu+5Z
quGtX09Zeeuc+pFUsCRim3Z1xuWxekjxdgf5knwqg4e+lfZ+8BZObBllbYOLAwNSe4iQ+KOxXJCU
LKS43O5HdeMjVaPk3f6+rd146Wg0CBTsU3UY+3KmbuSSTab57DZ1enVm+ZUXn2DMpm+MQfXZOeOi
Q4ifo+nFyXw0s2S+a0Sb4X6WXmA5ae0ja8juU3oPfp6C4edqgy4qPGbglfvMOMcvVWwE/IgdRmHk
QbjvBE/QUab5VnnTazbMceC1GSKcuWPEr/eJT/NQBUh6troS4UVbWLEMZ35xTTRRPPy4NUZGK423
HMauexC8x1PqIGSb4dDKRDW7dr7v6Hgt6JbcNHzzStEea2w56HDsPVxc9Gs1PA2YESJJMqymXrvr
zYE9NqIAwtxQ+W5cAt1t+gewR5hagBw/CRPlTcXyjZFmRNRnDOml4wTvmzTxSk0vHyZOi08LAs4B
PckfpM//+BuhrLsx+H5W2NJADvf/+Ou/v1QF//uf6/f859f8/Tv+/ZL85Kxb/e7/y6/af1Ur2q/7
5xf97Sfz6n+9u5UI+Le/bG90wMfhq52fvjpO/v/KDvx//T//Ygz+N4nIQFMkNIH/O53w8iMpv/6W
r/LnO/4iE9r2v3mmbUnbNEA7mJYH3+QvMqEj/k2HpYDTnBgVcojXEJX/yFdx/k1aLqgFx9OhI0LJ
+E8yoQRaCMMY0JAuyDFeoYX/8ds//OEP/LlskBT/+vvfuHP/5DqgcYH1xg8CDuPZwv4HfqV3Ul3r
Jw3C3byxNmtdKJhpBCidjZ/irv0YXrRjFBBBYR2xF/3LB/V/evF/ANYAAUFttCxXQCaBzXjjKf0L
bqcqraqB17HQEJs2OLuW/pSrKzp3+rqY+zGlu/YX+vz/z5ddWTn/8rKI6ayxTXjZ9tuAn7W4H7Q9
YDJ/pqvenSywJ8V/85L/ZB/98xf9B/sIa3kbusQhHBBlDcujcNCNbiNk9EnQp2//9a+HoOF/ezlX
AH9DvGPoDoK8f9Imu1wjf5hB3boyh3eII/ZQW1bNHSVZ6TaUwVm8NSuKDRtueTBzcrt4hYKP7ljF
hhEkhheEGakWukgiPM8vZyazqqkrf2kLC4aFiVuz04n1dPT30BnFpsJTtpsLPJH0LtnQNxMXfmMq
p6Q5ulpszKLfZ0yIac3AcErVfUi3hEoBNYwtKC6XLiVssSsD+2aKG8cAUSsOMP0oK+MJgLHE4TNt
pmnGdrJw/DDt4hqivyO7ow1K2b5nHpu/lkyvpss5UZudZxL0wufLkBgcVurkoNSib0NHB/NI70nQ
RjvY7Y9unrjzTNZvLNhVOb8SB+Crcugxe1irLMjxaaZdHFX5hmXdlfFwZJbx06yoqMKFMUlpflkF
Z4u6+aAP8armOui67qJZwOkN5fhOzye7pIwFOzobmWCurui8290U+QtS4dz+BIBac8KCQ7eMskFG
rF6njt2rrtsPPWq4MMjYy0TbkbxCD60CoGGDkQiIiWmynwzHv0yN78MoztOLFdI2+FFGlNW+6xa+
KJfHSlT7WuXzth1UuOVjO2jN/K3U7mw0SuAVF0bRNS2EHKdtIibQn8lWyurDoa2cJkwCh/krW6bX
2MbAGyEYaqfXWSWxnyP6GEvEpZmzfGGhfo3qX6S+/Ri6JmeOvlZXaafhJvPnLC22jqo/QuyPmmPv
jJLxoGmPrwDPv3RVbZO+z4P15xTm9KrP1v1cPdgNlXXWSU6UC7BSiwYY1Q/j9CecYjWgBJzWpcaX
VNVWGt15SUhQxa+lggEk/gYfLjEFJi2eouNTc3GMKxvTFbLXzXFyEZsWlfzSALjsUZn7stDJAdGA
oSiBQzL53a31YdEx8SFk40yUBa4xE0CDkbff6D+i6q66X16F+FKLnWk7ZNldkfHV2mJ+6XmCZ4NY
pNBYbN8DKi9EBdPV5Y00EtrSUi6Fr4+oXvXUuOQYjdAHZn7c8J6drnz0RPsEcojiRohzlXq48DTa
XaaO/jPX4iMKii0CXpquDfcPCSkE2+QcLulE3JCOcda03DJ8w9jsbxfac1l0mvAHDJ0HfhYwsp41
PuTDUAA2a6YGvHofiFhdqLUf4Qj8uX1Lw2M+jvxEpPaISjJ/hHySUtJ3y6aX7lOGKxZzC79dqAmk
zUsGys9asKDY2XG9b6a5fIFPfZ0NK6Kf2H+Ixo58qAPw/5nYS8cDb+ARcjIa2HonpOPAFL9yDVc7
zO/DOKAzV8vJMZz0OOiM1GrT3o5Z+4ByDYLG0F0AOrxqZYuXfODju915epYFrLvlOmHgYM1jmCdN
sU/TcJu0YbS11ieuQtjtO3uaGDtvxBOC7wl3nDTSw0g/ZjBqfMSIwEGa8HRmERR9Tf8qRP9sqPSa
GcJfsSi+WP8wMbD43cAaL9t259nqdXT4jDur/XBWq7vjDVjy7GiTejOY3KjZ8DjP/vgWkl5I1YaM
u4B4R4d7kj7rpy8iDFfhUBzX28mtgFPNBotZ1CeI65PX3HxrG0PudLcmVqKwHy2yBlKbBzLOGFFX
M403tEWhziNOtwOKC0v+bTlCTjB3q8sEKflgDaQW5Vjki5BfymuYkPEiaSS/UPDKzThzRYARkwqg
AEqGTy7Nr03KRZWL8dWCZtiYnndYTPspNpmF8sb6iX8sveoxkSBJRrUf2vJVM7J2Ry8Y+wAhWOv3
T0u/s5zq3TPUazPOr623NrLDeyZ0+L8T1DJROr2uMzLUE8/D0mxZVJGHKxwxFe8TsSxrTFt8tIn1
2pTbMaodRFQmoCQaGBZ3I2sZoy7zUcn8UejFY+E1v73FCUYM/ZGxPseSK7pMfFzE8u7kiJJGZ5bp
Mwyg346gWGoFWcLdZdD5KED+42NhlBPzsSJRdfxJYw2Cw8XHGqOTA0mxiZS9wsVmx2/n6dLmGrsm
YbPIio0v5qWsnWnykvf3QG2ahfZchqeV9VPz+NUil6jeSZuPBEMxBptfZxDRvElaB1gVNgW2P8gv
y+0XFBoK3maI7243PIy5D9xL2MPp1xK8BHiSRodgH00qa+90/Xd25MgvjHjbplxwj6ynrd4Vj47s
LmztH7EZfWsz3OuJI/GELtkZvPJmcCCReAkNJTJ6g94wt0Obfy7Crv10XdWYia6BWBnahnZpgKr2
cCVUsg1XAYxS2aOr2vlQ1SgF+jpEROh0j+lc0ijwYN24rU1Ki4VLsuQRitvZF6p4bEseCmNSD7KK
wed0l6YkTmtNfM7XnS/u8wsz2UepEThEAMgze/SJS0iIzkgEfIaw01WvNXb/nbSMZZOlFek0k/e7
j8p9gWsxQAFTB6LU0cTyK0DhwgVgocdaaDNpPLF3LppddNbzq+fEfopPfMsqq+3rugAMlcQQh/Bj
zd2pVS8LCiXdye57AyNabjdL4E7ut7YBcToYxHbE+BcaZ8TygX3W4eDl91GXb3WLH8Wm+quzlm1d
yAekGwSq9dM547+qR8I9h/2hNkbjHflV4FrFPh8pa8J0OKm0H06pjaymsXYjQ+zzooGCkgNglSSB
0aKs77bDrdxUipeajA9FDlpXYQmK646u/DIcR7sBKRd590s7PaL8wGY9ILsO+xHdWFT6o+pAkeRE
/bgmv1RMVt8O0nEBwCh7GRe67wbOAkbO8GarbGBHXtgrUMZv4kHTWbTBRjQSGERVmOhaI7k6K6Bw
qP6YNqXpe4ySGfA9Qtb+lHMO0KjXPrQetjWiST6NeTwkjl/RYWK6ptwNC9+TNrrH1qNnnxrMkVB6
ocKbdg4QJu61iGi3FheIPizuQZPt2Viae1PZ5albsjcyTtvdiDZkS0LPtmZkZ436wfUE7ClBmElJ
ADYKHJ2yjJy5RhRwWRlwHUZX/VycGnuA2dLHs+BIWa4/9+ML1mlJP2/VBY8VN5HubvjvbjbZ01up
aMx0v1jt1Mkep3NkMjHtJ8xNrhpQCw4VLfHwBx7xafPnTaxRfuNsHeR8b2jL2ZuSD1RPyWo7xw9v
5rCA4pjaoMLMbYIPwVgX7VJNf9eiEH1CXxNRNBHoUuOr8/R6ndHFaBl7xNgcQokoly+zmTyZsVME
Tj9Gd60hS5zvkLFMLywJNKT8QbLb7qfJvUoaiWSb3bXsvQQk0nBOmT5YzhHeyGfoSjBXWmHsoXGJ
Zfo1OjxUYSzqSwJ4mgWYoqAPe5TNmN3iqNYPvVE9lWt0rNZ0PzseTbpEv1C7Yagd458SjyydSeCA
xHuulJQl8Kh4g3Tuwy0T+cyafi36KLZTmWORQytAfy/jaWHJbTQvocDjzd/uKBaKxHETnpeQyDM7
DbxpFxL7QRuJUmw+C1XbiAlKmuPSgGhKy2s9SYgNqVkrsgyH9qSFD7n1K8q52J1NDDPGhQvS6HyL
7SXxO8xSU2Ul29kNm62ZJJ9ZPxLlWCScQFKEhx7cJc9amDU1yOWkS5ZNWPYQjxu48k7UsdMLhASa
ob8mJpTtyMi2Oacv38sb2CfK+lEUY0CxdcT9Oz4UycwyYCG5jULiwkt3l65TDFP1v6eWjVhN2Sen
IrSpBk25upHUwgXcG5N2ZV1H7Ojov7mNgYwS7bVyoHelbrytiki/J580uFGYRXUFVaX5Zkx/OLlN
RuLsqdaxVq+tehAb8d4TzUB0F2WL0TV44FPWo97wPcIJ8MGNaVBZ5lkmCAVK5g7NcmRwV/jD2v+f
pLzalfVr4MDKaJApJnPzdcrPpi+dX0Vk/C7lAmnHorQFS5hsGoPrakuCEia7OSI1y/xOpwFNq/M9
t8cnp6aHLSpnlSLHx8gFpJwbYf/YxnMwOkJtYydlsDT8ttop3Fp1x8F2Tl9NPSeD0VDqSI16teij
GzkImsQ1q50wxubUUVqgltH0puewSdYSNSXZVnWHl70bOGyY3NL2gHdBz3b2jHo2cm5Z7qgTOvdb
nwkraKX2nNTOk1GTsJVpRbfPzVX0Bmsc0QpVM/M95GIUsXPd7cP04I1WcjGt8Dm8oFOynjooi6gV
sF/gx0tTiWCeFDz443xvCvWlgjOHt6g88rdPZ+njQGj2TnloXiJcFgEaAFabcW/Kd6RsPRp07xkj
UH+ksmIQONkhYqYVtOo5LOHKOlMIF/tx4rn2lHcPYp8TOS2DeFAQV7u2ZIriujs8vy/IHYAuTJ+y
JdbTYdY95NE1xSF5LOnMhrmtgFlOnyuok0WR50wg4tmqsOTsTo5twKfL7d6rLQQ3O3Bk5B17hZ/a
lS0zCXviFNf15wmAIJy2Vh1sbK2wkt3NbabJaZPb08MFNEUtFmtL249qvdNyiYHK0vdmYyAYtnYq
5sTYCq/jUJwwXuCMoSeaeYfm77ho1PogM+cdlyomT5sOxKF0dTxqDkCejn5DmW018hggrjlAAPTl
4LnZqVL1pc8xVnv2vDeYOToJ7KFYLkCs4l2N/S2wS/N7KeptK8BGjcwYHC3+UCkCop8tea2SqmZT
W82PSgJB7SaBxEzeNTrQPZhPizuBq2KSFmbFo740X9k8Q5viM/Ra3P9xqs+s/9y/9AsPdld+1wna
YuIijnNVP1aJ9qPGAcgsm8NXgb2bTEmfvDX2NMocBrLeUw9UM7gXFdmhZtv+0lUGwwRu0sYoweCA
td4twIPAUU6eT7r6YHGSDfsq9lf5T2pG3UYvpfJniYSel3kuJZ3DbIUAhNsREnxgM7s+hw6upVJH
jv6mTU65X2wr3oWiuBouLbAEyTLkSRLxysTaoukn/mXZyXr4Krr6aSziZ6cM325TSztvOLLHJTFW
OYuqo51M3dKITpMtE9DqHX6nQQyQXe1Cd2vQj9o0irEjc1Wfuc5yquGg5hHvgE/3PLXmY5fIi2m3
QJx0GNNpLXZDbk5HKXk3ue0epCXP3oIIi0HKRQvppKRcNqpa86HG5LlDbLkOzAq4VJrcS04ogZMV
uyJvXnWCmvwJlVi4qkKxG8kgqosHe9VCCLpJ27nmeNfDdAoGCnv4JyyCYY1QthkfenNq6Q6t8z7d
JjpQkeVWan7RDq3vyMHGgKEfscww0j/MqGYgZw6/7ZgAuHR/m6+XNUNeo4uokdbRNdxPdHw5GO22
YEDZiPAuR1W1QWydF1l5sKvK8ek+v6K89Hbr+Q71U7udm3eDDgY6PFwCJcsbWLY98EjG/KvetKmv
g8PjGM95fM5Typ9ZaneVbjzlqvvmlD24jRmj0FjM18xpPRYUiC8m8dyzky27GHfCIERJ6m03B3PC
ErYia7NSAjiLM4ZK00imzYTJjOxQJA9Ld5iLFXgqqumgma2PoBP7el6b70PqnAdE9juMx+Veoh0+
VRlxbSnzb1OvteNopU84fotjZViPZmOap5IiKFyX+gxmsR5WO+S7Hc8c8AmGzwKlAZ1fM4oKv9Ew
Ypg6qp55MT/jDkZpV98bDo4zc9U8ePOMpF61O8NxJI+zd0F31B4HlR9Hw7jPm8o6TXAfZNSo/S2x
poCG044xDSesL9g8/uzV9uDlvuKYlsacmjyPDdvqYkrd0PFop+lxoJbmvVqKfTGAenRR6oGJ4Qgv
Vp2FYbtUck744JkVlpHO9G/Cl9rIMYTQyQQocz8p9R6mkOFsQ8cTOMd3Nz1X5ZjtsVG3dTF9hVne
Hj1Bp9ju6Lq2VbTH9dn7o0FsZStptTbWO1Rnc2sApWnt9lddaN9zUEnY6ibcuBm7Qm55iIz4AA2m
YAIPHQWlu6sZPEbZLBHPJd6+dNLWH1l7RRxa4Cy8N9dC3wvmkA4zCvSt5Wa7wm2hqsq7fG5P9v8i
7DyWG9e6LP0uNUcEvBn0hAABeiORoqQJQhbeezx9f1B1dFff+uOvwVUo82amSAI4Z5+91/oWvPVQ
oGvYWOyYw1hQsSROTKeNTyZ3/4RV3DUraUqYRC6CRlUUdAJjJnfqu8ZRl/ur7ZTIIyIKqW5G1vrA
nZMKjFKn5kv3Vdp1mvyCfeIYpfm6CaKQELiAo9GbTujxIXA4cY/eWNfbIoON0RKOSNg2iTSTlP7+
TbyTMO5cTaMshxuH3FPinufmHvd0fL/JBqEpmPLKakE9popw7uPa1cfxkOfSIhqUk4taCp85Q80g
MRxZLD+sGhPTgG6N+WIh7YJ3XfiVZybMQJEwLaE4RS0bWrjVQLwoPUMFA7sWBM0UndFRqkFDLBoq
3gpVVjdcwXMeBJUDhDVLml1ZyXc+sr5PVhV7+R3U8hqJl2/3mkgWtVFBVFiEFAkW5JFBoq0sQqTG
yA6aFdKe07j/QOfjY1xm5nIu3P4UVpEyaDZIFXLpfehVBgETq1qnE2SBqhOrYKBLixh1+ZfF1rw1
5oRXA0ZvIidfwzCCR56yazR9zI0Ve3RRjrqAVSFERLDsohEYApuEqxX5rfjEOs1iJLs0AWd648VQ
nQeZMSmHvRYSQHEfWmCpQc04AFLPAz3XUlvLOkhD/TwINKBbkbTyws767CZ8az769LklqDuFizWF
GoDPyG1LBS2VoLpaH7oVwUydWn1U2naqE7SqFUfyRvM/yd91feS2FFeupcIislCrGJHEBFo3H8qo
7ImUYGBLuG/eSgcYxqsG5mrW8LyT97kyi/ojqck0AAuMxpfs41WzLur+m/gzVGRSetLB3WtJQOEe
N9O6eBr1g6Iv+evyKKxbLaNENNjzWuybpd4cgtJnetxJN6EEim1CM4SVxAcpEPyjhdcAw6JWFxKd
AQiGYqI8fFR7alV9mPLE0KYTrlSoH0uQPACaRxyYB+YE10ZisRuEXRkxfp7l+mNMptIeymKjkxIM
L7L4oDH4iEblNgvqbSANNWqHo8DMcZUoFnKXJXmdO/4D1+SzKuRvas1vJEK9t5qOHAENsp0AfkkX
yqe0BEbasFkms4ZVAQULfazXP5lOGVmHjHsB/VTxpQio8toaQcSfmHB6ySTpHTYrH4sqEyDDfvcn
eTEKVnJC4O2qQooBqug/9RiMwHEAGXbK+UrETuSpVYyEKwNXEIzhcVFxSBxrgSyNToZ6y9bUp0JX
rWfivvFycghEbmfnPqzFsTETry6puTXGLHpc63bfyji7txOPpG35fu+JYm2uBjMz0O3GwxVY8wZ3
8rscoxiKlHNDf2kdqyZYO328cJAkV1VDoJjRa5L1Y9LgYpga4zFr+qtItrAjZ5ROYVgMa4iK4aLA
+BOM9zEndzHoKDqBLP7pNMJFyvJ3yEsDughqT0knxm4ogHVPpvHUaCz7Edb6VUby8J/Gb54Q9rSG
UYKhK56lXjHRhdLRm/CaovOZYMjLJYEPfmtdh8wTs5+htz5zEx4JfiHI8NXb2LNatHg4e/Mm1CM/
L0bKkloEfGgB0h8KIxIvxNS0sSszTYwnesrLwbZVNppPBLDEY5UqEnLS7GoukXZdzAI5hsXOXDTb
VkdZYkjGrZeCJ3TDNFD7Abt6ufsrWCoENOB8+nSPEarJ4xpxtnEZ47w4IE0pr7q47RXxJRvAwDS1
qO+0MXrEXRWg9iM0JJkUVyjEcF8wqyMSSr9r1aBu8OnQFog8IO3+PqN2URkxVVUpb+oseUKXUZ10
s9sWyEi9uQliD4h6DL0NzZByC6fxuxFQacP0n/YUe/Vew/IljJmFfoMRjM9pvhtndpOmYNMNkCfK
vs5KxWdmGgUSo54cPe2eCVGwRY0SbIRHBRkFc8l2rs0d6nbwZkud+rcXAhJH5Ss/oQBgNxj1U6Cx
ZYMoOikCDWAUo8I61Y6VYmIH1IBfCKVx+5M/1mMIrgHLaUQoKpsUY0SRi/e30KNYINB78K+thrKt
Qrr3d+tCeuKIL6YaMKclCJBILgUIxm+KNNFRFesgZuZFRO7uZEl/gl2K8QsZloHOC9h4/76o0MiW
pqGwCN44r/wqNdcduVwdSfSVq/K3C8K16fPPgk+EZloWiuNPyHqXu6EnVsxaXmOxBARWyey0Jq2L
quBowaJlV3FROEVe6KtwohGKDEovGfci3NiMEeqnPwVYiH0VU8GMNd/U7Yh8q50cWx/WwJgUydG6
TM1pEydUALFBfIpI7DwLUZw7BBvnXBz/2qnPCo1FgAIzDbp0jeIOKVmKl5DucIgid23N7Mpz0zH6
BsDk8gnF/TDtJHAjTp7PDkx4nkElm6lPeJEy5w0ZvuymBUZjLZojzl4Q/ERhbY7ibySBw7FCy9j1
xk5q9W8S9Kyd0gTiClWA4oRGO57+vkPyLDncqBID/TFySSQASEtSI8JV1LkiW0QbkJSoEsayGqiO
7RJxnSNM5R13ZrKVko0xXmWBZzZuM3IPwqYkWXIC8G+yWgfSQ478PfPKdCf1Ak8yGXiLZUU6YyVE
Zj70AfHcvhPGJN747I+bWhgvpKIAwbWy6NyK6U+qssuMeg3BmfJR9+X0tYoVrxYtT0nVNxjV43XW
Jo6S0SWkM+MGc/ydiwZjUtlkaiMRrtX575ikDMb9CnTA7H0ago5WdkrVaBzz0MHXZq0EvY1P1uKn
qeYez0dUPXJiXtYmhylYXSC9sH7ErxOvnGcSFahWc7YrA8vB6Qry1gQHoNFZkCsFIWFVRp5R6F8D
A3hNTnlmS8icGpbyfIgJhiiqy7BsaKgwlbIW2fBirFNKTIpGVMNUjKbfriULqsWAiC7i0nOOWGkR
dJ288mj9f/tldBTaXHJSRaT1FiIMzCzmGlGANNgI/EcAxfnd6F1DaZHwz7eiQjE+Gs2PxVzeEYB/
qvR7yxYNJgN6JOlxT4HMaNVR4wjNoaEBp5LnnZgUMy+K435O61yKqkOZhwyRsr7ZVmVyysoK1J8M
CF9LGrdQGGBJfv8B9i6/jR2tWCuB0FE3d1jdxXaIUGhSsS7WPRB11pKsoYg7v4HqT2PsZCTTIm8O
Jo/qZumCj/1BLdUQqB6kSNW/yxzPcHFpZI2GN0mtfYeNz6QMnNStz39FnZ+Yju98nUjqwQCNHOTm
EYN0uy8z6SNt0USOMO+9gbsR1CW1HKpLwpCNvvYygeGnmicHJZl+ZQYiTgfhdifTW/LUJH/NQ4ad
FgZZFi9ArOHo9mQK7BFnb5ug8D1da6mOZNkbY4Gbb54b5kQE8EhBz3hXwG86DBEA9GDRTkioUw0a
pVM+PJcisXy6xhZKYYOkklmfaczVk6GC1K7QVxbWZZBpdOrzyCHcxJQnKInbxv05UQdpV84ZsQqJ
vM5hKm8izkNBBW2GtAVoB4HEscMKm93fl4JdfKdIEGSRuM//91tZ5AaT8POK9IdV3a3y5vSff5X5
If/r789WbT0rr3//QiTeYl9epYgVOFlAEm5ViM4115F+PP8syW6Rq8T+XQxKDWDt8ZZHZn1OB/JU
pTxQPE42mQ0QykKBMltXiyfAVkppAmNRWhvJchMhD+BMBmcLduHHkz4XNZZZyyfHgJsllz/z1vhJ
iJUXpG3UEhdSTv65bIZ9ElrzhfcQ7cQSQ1esoaSNuhWSf+ssymWJkTdYT4FM9F7E9Jh4lgQBzI+m
sY5lomogbEuY7/PzniU29BnZtA8fKUmtA76rba61hRuX5VsSJi2dhOEtziQ7G/3+KOLw9QYT5iBh
EXjkLeUY1Crc8JRrqGASHMuhc5nr50jlo2SfZaNnRXwiGbiVlZxp/bEq4ObB2dyUBWc9mZIpi3M3
spR9HfkJlTV4uKyoXSEp7qOMMCP2M5gmKhWkMnIFs+7RFsB6kvJ5gkO1luT2otewiwed6EO/qff0
pCDzzdhi2rTXdsKC5gqlRN0SpoeUGw8ovyxYEFqY4cUvrUWKdC19WAXG98hwB80vubw7KH50Siui
wOK9mC1POgAX7LVj9AQ64tQPhrEK6RyuJdK1dkzxt5XIdBmnm4vGnaPPEDhxhtc2EHUkfWAQQ5TQ
JOUMpmsYSnPqZiqooGlPiiiDGJwtQOkjeXANYzW6D1p3R6UTc/CeCD2Syy0NQByZorUZwJNzIt0V
wvQzgcV8IKhY4R3cETIybvMG7UcUMm2uclxvk0YvL+/xc+qW3LlJzs2OWmtVpRBJuiZk9FUmwRps
hbzqBJ7/pCy/51Ax3DI0n8pyoDNRMsWtJkbT8SJD6kMt3qujBvih1ncTuRFYwIdfOR5IIcDeYDG7
M+biN1a0F22YvoilQVYUqQfN0PbM3hwaQzQjodcsnaUHsjwAz11+4ybWTupESmlbp9ipw1l91i+m
EHXXLoK7Igc0LEUpdqA75WTh+Drcj8HY5hCiBCODucp0C1qYovGo9MYRmPTgaUZK04wD+aZuM3OP
/xiWcCNYux7kyraCyrwbNN4Gt3+2DSxw9IVYNJxBLPmgd/7sjYmsHGO/NMlx6bVT4TNhj8NjU6n+
CT0UWTVyLF4Myc/XJF3mm5lpDwoXtPMtzvEniT6ko0la/0QHtnMGQROeFOwivUABZwbZ+NyqjNZr
oY1ulUrYrlBX4q2zqglbppHdkezAOjQKCmBignGxtuNW8jlQqTxhtp779cvAMQaLaVK/gNLhDtei
8iUABWiPYpe/tBVDpJLQpBfJxDFOiEvyItZlatO+jF+Q36c2iSDhy58TVJKS4MWfmC+1FKn3MUdE
kMaWeWdhoiHflMYdeVVh43mtL5i11xjNZTrcyKPMGkXi3y/jcJZP8LfF9Ri9dilpQuXAbN23BEaL
lXAJY03bRnoznPxA7U9tGw1gpUvl0IXMMZffb6uBkCYr65lTGdqxkdo9rryN1OnmS5uY93ZAF5nP
n9ARIwf6KD0R7ErrzAze4rnFRBfWjI+DxnD0EfCjnsejWwxQk5sO7L7ZcyGEsSA1C4s888rJjeoa
83Kvq+uqYDZai9J0lKlLaIwkyjppsw9hmg8wQIpLrMfAQsrTMCiFl1aJcZl5xUKsH/Ig3llxlT5l
GssxE+CM3qvFetbn6KJ4/X6C3SAZZJ+NiImgWqKUUPGcLyLHFnJKTQNcWNdRqKMLMPqjpvZMTwbf
3CHawWpSd09tEO/bupi9qhmY1mjJBejUpquHeDcumi9/ZpHve+bJJLAd/MIc7Hbe+ZWhY76IqOwo
p9gE2vdcLOYNQ7ZmnU31t+nHNNywsS6rdkD6OFifria8ARRLWWvMRpdzLVMSG1KrxuLOIoKz/lDV
bA16WDH10705QIiFEKxEICDT5QkVbBmk+gBOwLttpb3IXWVCSdJ0/RhTbHJoAkWiTN1eAtSwymkB
n40iPjD52gMSBXDnm4VbmhGGwbQeN9x+S8jYWejHChErfsc+onluAGHIJziOKmwwW0tDbdPpOmf6
MXcwVEhrXBCcHGIGi2p8b3SpugTTCGaIphjLNtEiRYXHQkE7Gr3Mcz8/BbQRcNOhbckV0T824RDa
Cp7ujsyCHZI4gHBEj/lhylIS1HbSVbAoR3oCvMkZciDBcsYsyXTqjqYoJaeGXKlp6NRDSjD7mtgT
c6f2BDF3UZhBN5nwRwjLuUw+MxVEqKooDyEuf6a0vocImbmz8NiVDMtHTVIWc0aGMacnrp5Va5MG
Gk3Lgl4t5teD6Dc0BeIJ+LQ1nBFajAbLsQU/a8fe768nPcxtPFaPYmQ+MokWXpMuB78yqsMetKTi
ycYZCG/hNCEDm66Us50Q9iKrfncYkZdhVAJjGJtFdaAyOwWz37sd9xuj9QQKSFjcONZJqI0I7Bit
cdeOak3vvoevooLkntrO5WSS7jRDqNfDhBKvCN4E0UL2TsvYm7rqMo1LHhs+nw176KsscwwKFXNp
/mxqoz5ZMm5ltUljN6/M1CMaqFpb/uLR1INdZ2ZsnmV9bRROwD0FAUz1gR5qTgjPPI7MYn3xQGUD
mMroD4bRugC/a8h++vnv4MgnuaozXfDCat4YKSjDVENB0GsemlT9Kug1TudOS9cd78eFR33UDOS4
ad7r60TkHF2JMspwITjNmVwempnjhaBMICp0lbYOeQNUO7RchwzdeB/HL0rgp7tkhrMryvre0lvw
EVq7UeP4ohUTXZI0IAi4Urstfl/OQm2QSvug6KT93DMfhKFII3T5vb8v/fKdP1vI0rR6olmdNZqT
6YDJar0hwcAg/YOcM8HGY+WqfpVtlXES99HyP/6+k3PG/Lm1MIbHFpTu0cTDc+1bT5PtGRoS9+ku
mleoRM1r/zogd78FTrWNHOmSv5rv/Zd1ID9VDfEauwKNX2BajvrCcUG9VtwI6nq4YnXzPxSMcMO1
qTwLLaGwWtoqsAJVN7RW0lvQu6UXb8RN6uVr/YvfOBfPOn8VGb3EeaNYZS8yPq/T/GbEwIhsRHba
hdQcgofru3GI3PkoiK6weakx0OEEpcA/E81k3RgRip/GVj7Fiq08J5+64aqFM4M88EanSpz8u7wl
NNqqo1GeYUHr1+CFlOqm+uzLIwvCggphH2GUme+lZg2bRZGdDqcrzskjyugMKmROw86xTC8qOTGk
bgz9yEMKIz9VnwVIik2WHk3jJghfvHXEea5yT1obaQ89puG72iIsaRlFfsBYHU8qMq3aLnelVyW3
7JmqW4VVAAoDuSJrxxUPSbfNX+IX4R0pAa0kbA/rwuu0tfKifqbyXhZXCrj38Kc9KndrF3OrbroM
7fEmYJi46vcA5DIY8Kv4vf/I+pVyDR3zwpubbPVr9IYHWdRwD27di+QSS4HU9kikQgmU65ldDQmR
x4lTWiMX6U+qsYJ+naLCWOV3UplQkwi3GJgNbs5+3beO357mczM4MGNy5jkMfGhXruDtD7ENuvB5
2GB/KVyGPUK8Zrq1B5vGtZl2+SF7kc7aLR9sVb928iZF4XtUdwDo+g7onWs9i1fjJk+OzI0jbElS
obx87XZ4A2Z6w7EtHLK9eaRxzEHyFm/TcbkDAk4c0yZ4MLDr3fynPlZvwnUkAs1VvGw7r9X9HeHk
mrw23swD9iuCGrrJXw0l7wdJIifxJH2PtPtXoKuxOZyBxLfv2CEeLMCZsi3KtRR5g+qhxGjZVE/W
NkR83djGdspWorKN76Zod5xkx51Bk5lH1elulZufOIejJZiAJe/CFyLNLN3hijSMWGqnOcireBc8
j3fBi0+aF22Ne51ftGhLzLMfOA/pKl/8LbVpAiDy0ULb+Kn3mc0y2NAsobfqBtCgUIK+QXB5rfc+
is1H5xIW/7Rw2tGxrdpNuGTHrcLT+JHu6qNxKb2PMbSbg+KVa1S5lYPn+ZG8Ywh5Nq5oXIrXJbAY
JvNaTVxCQ0OSJH7jXwg2iCeaaoUI8SQql3Yj7Wn6DO8sZconc75FUI8C3KP7nSLLOyl8MCg1N/mz
9aklNv7Ou2AzMoFcdGv35oDcYSN9Nu/iwnmzrbVwrLZiZ6MCtezRNl+rrfksQYz6Asrn1F53zp4X
Rw9SXLLCNslzOmyEG72iuOWS0g4Sb4BevprX+ANcTrU2PO06G6v6UYKCfeacOP8CW2zTTXYQn5Wr
dQ3jLW0wfzvTQD7xCXFYB2NtrppPgSQ9j3IjXzMm0nfhrjjrr4NrvPuHeh94+ab8bdzQt+NPzNlT
t7IIVWd6wj++KtVVJ678YsOcbt8ZT+kVTF7k9sIqvdO3fxUVG8un6miLq9tpNritESMjrRt+A/EI
Yibu2BJXxjc6zonsFPM0IK3Bh84KdMOzULHXcNPAqpygmyDNI4kMpDrJXFs++VX5En4IBl4ju/ni
xDqu24mQzhXD2HRFONxGuhCxgnaECKl9d4hqLjY3EzkJy9a0aB9W5rm8YjQ3C0hCzHb2wuBBcUUA
jbxOXzc7/070pQqVuX5CEDnOF+FZZu74FN/Rcwu0gldp5mEglY7TBuOdumFm2tqsul/ByTyWIA8d
cd0ehOfxYh3ms8AQlYrhaB0C7ej/DPAGD2Qc0gFmInpjR4Rbkb9qN+NivAXPbAlvxlb5Fg7Nhucv
5lBPwyDDj2aHm/ql3iEGilCK2uLZWmNmsMM3/TfYIxMPGL6uZOKJbQi+TCRgKXIDQx5cRR6DXGvX
BOgUSAPiYXYsa20+1+T+/IrBWtjF7wCI/CdpK52r7iM+ZA84Y3TtCJ5bgtRtTm3IZODiDLycc8pS
NvmbivVQHDx121ROsM0mN/61WlI0VqajDWyZKnFANoNewXICzeHJIkMYms1btm3KDSMlNBUG9/lW
ODKCRWU9OQpiGQYgm/ka5p4or/J1AMndDtcG0uyrMq1kt32xjpLolXtMkJqxqrzxoHsWj4l0Fl6T
dbuhdJcv0U9wjAvH/Bb7rc6aegF4gXahc4zMQydMEaR+5Zt2z4wz4y1Wd/h202DLuT3ulwDUdXHK
36xXanTpUAlguIE7OsIHfX7kuP63dkogwl4S4j39GT3Lqv20RHR6CIyPtc+y4AhX/Tnor/q4m/ep
03iNHWAA8qoj4Xqf+UO+Ta8ZY5RPWj/hztxDaVHXzVv4Uk7r5otHDnpXu1c+hSc+XVciGMfhAzOG
Mx/EXNnAXqJbEm4s6xoPq07ayozRSCsVuEo80yvlIUY73VyPWy05gEPfSN6MSOO13bQod80VjFT9
24fVNjoAAsU9icHGsf9tgfDR+5LpBXn5S4Ng0O7vwtvMJ92vCb0mKAlEI/OmdT49Qa3M98TNcvZf
VYdwo36q1rUDmomyZbIBCn35W0WwLVIAnmJtI5DQcCccEv9iC9MHzxYf3h6D4rQmUSUoN8NZ6w56
6OHGALz7S74s4VMawLcjM3ntCrJdEZ4n6o3I1l7q64BM/hNqPVZ+nB4XYNpIalDWGiiTATSueTAB
/HnmJgOfR/YEBIZLVm6l3AlFm4EV8odun7YgtFdTvpOf+PMGSUm4Dfo1GRH9nmTyRVuZgC5fMUfS
Q1fJXSjxnNkj/UqlEBd3XT22rdOYNw6SQnekYCt/6qfWgqK58SlD3+NsK11ZoJA/ydGdpmD+1Jyj
c46ncjdU6+C5eySVB5mRJ4ZxzYqonC2pA275BbQ3ZNN/0c6jgk/F5VSMMkDfBAUwiB3NOco5VEjR
Kfgw3+Uji0T6E1/7d4Pe3YZ4k/fiUG3DXbdv39SnMvUmJsJoSp8hAxJRR0iLHc4k6jrlujI21nub
eSaKomxfkEqQn8k/wQIYAig5B/Nz8V2+Lzgb3JtoHkxK8x8iRLB75L94uzL1B2/Z9Ip3ERtWqgND
QjuPhdGmZiSQ+VzDVNnRJr3lXtTtm2emnf5DACZ4nH+Lg/5cvMam7W/MW0D5tctf8KDaSmuPePOO
peaUXCysI7pd8bBylbjZrpVk1yhQ7PROHdfmHwFJuLRGjyN9vQevE3Mo5gG2rx2kEww65hMTN798
aP1VuGTPOGVG0Io8Zpw6kIp+Ivacf9jYKowRe2iq9Cj9vfhAt/LccOrYAYrQmLWfzA0ZUXx8BHZr
V+2Ijj5+mVyfGvWTG1+A0rKjbsXwQx6wnb9HlVP/dAeIyDwybE+o6hDkvwDsJutqQ93iZFfgzbWj
ucUudUH6HM1DiRfMpAq2wUWeqRyCd56ZdN8XuxILjOoRkVU+6zNJ7O7it01QsK8BlRAdippO0nba
yQBAvaevTp9CBauJlN8FCMLEs3xm/Bu8SyxYVFSxg7Ek3yeml774Enm432/Cezm+i8W1J07vla5z
AM/QpYKKPCQKCKkpz0gEH1WCiJ66krAWyvoWrhi1j7iyvrkY7KoJZTwHmi1QqGN2G+9mtOrfiTiu
dwDC6LJ/T9pKu2FoYTopEThzqRn5udWDsF0A10+kBnFqj5p9SOEnk2HkmuRJ33lAC5TjLki5a+Ah
sjVZP3dE3B6Kj95cBfv0FpxKjlAWtVKHYOeHRsCT+sl8hoMoBau5xiZjHVAsQwBELL6LLvkTL1u6
iO/gqm40M/ixuKM4I7zh9YEGSi0u7guHiyvs03d6dxwU0p/G3yMgWabst+Cb1Zj8IBRV7cl8YNj9
jH/rTcxIb1uu1S//YGLW9DnzUSOviqP1hJeRvl55GHZZY4NFXIffWcwMi/PQhlRDnqN6F6/Zo7hf
OvIHlv26e6X10VY26c8cGpzgrD4Jb5krfomTC84QNLBwSVgPEX7ykbcfhG6oXzVwfSzhTjvbkI+G
bdg7IJq//H3zCOp9jJh3Kx8Ex9hl2NxCp4L7YW6Bi79ZZJ+MPKF82L9I6AWw5zt8IAZaCccfXc2z
rvW1vSPmfJgwQvA/IvzkWUUR6k6HEJLyOv5l9ZNSRwfg8znR4AtWP31pUyJQNqHPZpdvH901VA7p
t/bK3fkUffge8fC+M0aOtTdOEv7Cb2YLiC6s+QUidrE2FKTwK/VdOIibCqP82oKF4rD663tGJ05I
NAFCn3W8bXYhFviL9LwsNotIjDOcsZUu5XKINZkwePTzgtN0l15fK4mxvEPbh6EtnnM2xuo9Rctu
j6564sbhIoVXeR/+YH81n0CARr/xrf9iExCeJTd/y29T5pFrqV99b9waz6xRPBTGN1O3g3KYdqCC
jDdS5oDMzATq2ONbGzgddBAyRxWqNDvcUhH7PyjHOa6jvY1/VI4YVEYqhN5VeMReJT6xygerEbvF
McYDcytOxQdydIsoOhthAKF2/lPwHPI8rfxH+sM93L9SQk+QqGzxGp1ZjmSWHCxnK8ZdzaN5aG/N
g+UxfCKGchVdKnd4cHZVj/lBco39NrmKa+O15mmrEJQWLosni6X2Rm1979+HDdOYR3lHoEZqKzrS
XU8p7U6vHNjhXTaHEp1k5TSuyMiPYd+LteNu+qyvFVG8gQ0PkiVjuJmv07i3nP7kfw3jI25cIfM0
0StIl2HXt9uNcSKtnaPf4vDhEDdgY1yJb8sDNELw2pe/BCLIm1l1MyqAjjyPTeDxBwtP20+n8swq
iObQ2k282Nqrn7Td6PEJiAdl3TAQvOMxDldEE9OSIPOvoC/ERslw67SUz3gJP3PKsnA9rsVvogeS
Zs0C/hBYyBfhwqrcGMfyo3nFTiFz8JSuwj3S7EBrex6lTvUMRNCDlQKPZzSz+/sONG2PA7W0nIbY
G8eoeaQR72Noel/isAvmmqRAM3WToG2voYYn++jv9xNEWFnSVtwqVrJvpJ6Arpp9HM+TD6oSw5Qy
p69CqjSu0Wq8b70R5J2o5XwbmHB5VXpnVYy7JKL2QqWMQnToLokYV15K6KMTlj1W54mHYVi+xMhu
7I7JBh7vWUEG1xxUaaRcGov/82U062OnlrqX6GG6G8kDVluVgjKt02pn/Vg/RWP1BwtIOnD6oqAJ
iz5hnZUCJ5W/L/pMVroQeAwXaGIiMCbZsY4oH0Lzgciy3oQlhTm6RyyINJ5VvKcoOWjRTkQjavFN
SC4BHYuhDExEAxLW5/o0qPK3nIAXz+OFe21efd7vLoLghpapc4qKMxdJT51t4e6ugulHKf0jhHmZ
EjboMI+9xrrc8KiI+I+5EJ0qb9ArZ2S+zWyP49VoiDGYsVrQmWFw5pcvavOYVNSry/eROcIojJpv
IY5vFij1emyeWmFOWCNVuxjTj0EvaaFOj6kUFK9VoZ/2uitNxiWZgk0pyCeFgyds/6dcUp8NcudW
hkxKAMGhRMkohBT5V5/hznpozZeymzU3CVAD+eN8H2b5zOWggCHrlT5R+W0K4JSMvnOgPH+ZMuGa
lh/i6AvJg6wPTT422w6XFetMmm6JfGPRGjeDOIWnWsB0ghlj8vyq83oxiOwFCgYzwziaqTXu+5wi
k1RoV4EOxhhoVj3Lkr/InVbI9jP8VYQ4Axq8j3/0MXfarzrA0xWA94HyT10tpVxYkrwwsJ/iKuQ0
LJn2f/w/xM+/IteAACr/k66z/f5f/6Gppol4ydB0S8WdyQ/9B9BFH1M57wWz3gwqfIjCAlPQs1/I
xFA1GbEuWeXVarwrFbiShFHf//2P/+98l+WnW5IimjoTIvUf0B5j1MZWK4wa7tfw64+qIzYBrYOY
LoawCJQIB6LbJeKV/vc/VwI79N/etiQrhmVqDLdUeXlh/4WcIzZAXeVRqpm0kPNR4xSrdS8yhsuk
44WfRdT0WX3EhnfULfScjJM52RbKVrWG3f/wUpb3+M8rIMkEbJB0Z/GK/nEFpEQTJ+Sh9cYXwSLE
lQAWQvgJ4WBvhHMI+Y/55AKE4fYdmZ71dwIsZsLx3KIPpv/hdjD+xWuR4W8piqlqsvXP16JFviQL
RcSsHDQwywMb/IIVSKfyI8SL5gum+j9cCeVf3YAyFg8Di4moq/o/rkTCxG4uS4GI9Zx2nzFkd0PR
0ElSaXUzrM3l4zek9r0sSTzPcq/BiVqNlPbIAXCZpDuFGAIkxjGxghxgwOzzKWn8JT9xsd3iuKrr
FxMNSDmhTG0zLm9J7AnSStq6OWlJ1Toy2+u/v6j/6prKimJgkTUX6tU/7uspUEk6SIJmY2ZshOSx
Qcmphv/h4fm7Sf955ygyz44mwt8yDPn/v4lHnM5Ta8n1pq+1G2yaa58Z+8Gg+d3yxJS0YI0hv85l
D47B4pvB3I6xdsT/AedwSK96yB2VNuVlIIXCJAwYH7Sp/ljtwiwp39OqPs4TAI1Srzyx8S9iF/4W
dVa7//7Dkv8bPYs1SJF1TRYtUwLxudwi/+VhtDQVcLiscBywKE0Do4BWAOLwf5N2Xrtxa+m2fpXG
umdvTk5GYHdfVA5KJZWCdUPIlsycM59+f9Tqc2CXC6oTgAVhybJVRdbkDP8/xjcaWi1Dwmc6lkGy
ARa87aE9qVNZ2V6lZfzkCZiufgRhxOw/CH3/sKMSYCDMBelBKxg7785N4PV+/XbPzh1Sp3HH4mVp
5ufPf3m7snLMzAp4u4yseSOg2mC4mo8Tdkok7WNES33y9L/2xj6U1C49BHDUZGaxrdaX3su5p0cy
cas6inqEoSdDwENYIhR7KDeRQffEKqJhMdFGBp+aUKEVa8/geapbWuwebYzOT96/vhlnH1/pGJqu
wnkzGYgnnx1+k7/HYI+gaFEKjSJzGyASHR5tMJszTWazanry8GVFAEGmD6fVHkKbutKEk+mxyWFj
7z8IgOKTRuw/r0PxUVsRBVfvOo9z2D0xp2zCXMk7P7a++x1OxB4bJQXTsN1NlKV6wlB9fWHi/J21
TYvVWNPtP+YlNKgMILXcVNneaCixmxJXIKq1VQ9qhvSXaDsKZxtTOA8hv3z96ufWRUbYRDxTAe7J
kzVB71290RPWhGHi9CiUJrqJfd524Vp41mNopBRIuvrCNZ+btXQVYpIO3weS3QlOLiIuvB3irtyM
PZ8lgptX085ev76yS69xcmXgkzV8ogxYRH7Xo1mudTu5MPmeHZM8DEI6PBc0uU/HpBPCatFqHopC
rGRHC2BgFnF6BpiRpQfytCl86cHSKJpr/DIHTE0049EPx/FV7Bb7oGyvWxV/qK0JMvFiulQWFQN/
8F+D3FvVE5OUSLgBFtjwCIeEyugEjPKs+zxwv0/AMdtFpfH1jRPTo/z7bC9V1bAleE7VQbJ/sqbo
Rt5IBVjQxkOcPqtZxmc6oeQaIiiI5DxmVhU/4u6m5QDuxlMKuiY5W98civzXb8U5904gubJZNTRh
nU46hWmp9pDLYlOkPxWPZruvUb+2akEfdyDssnb3EmCFL/dfv+6fuxNUkzbCOsuErW9/3qFfJl7H
E/VYRnFBqIu/sDSeyYqbPc/yFj8ak+6UP/n1K04j/uSec322YWGcN6R+ujt2qiAYiSrAHaZD6A1R
ZrOVfcnL8On/4XV0TRV8wMzm+nTlv1wZuQeYy0or29jUbkaX3CVI3GCqL+w1bXnuen55nZPNliJj
k+xNXgckRa04+gLNN6d8c6b0yAJEptNXvI+DbEvgXc+8nX/Tw61VhEcun1pD27QrxZk0VzIhGNxc
Cumrq5Cd0GwkNZrwTWIddEpQhG4Gm0IHcNN41IzIf8R+n6tkKWjIWyCFo+iF7tM4NqIK13vwYC1r
mssxP5Rbo6i81diussRPiAunQ0cMVjZ3PB0BfFYv/Wz8gc9c2XYcKPFMdsgj6eXnzY/WVpEXRD6Z
zkWKa6eP3jprwfGUVtvEQnZi+5uwUEqAfcwxN3X1ItsiQxJHfIw72/O/dYmpIlyFrmP0+gHq9k8V
Jt4iculgW4ZNDXMU1qo0jBeCP8PxjkNzsXapsGYODfDWxG4TRogH7N5/Csbx6AW3X48UcWZhYkNp
GUwGKsow43S3FMejIjmmZeQZAwTQ/O6hjdOD7LQHu3S+U41oZ+oQHbDzPDtJeFc5vg6kqcPqf5UF
xm5I9QfM6y+GKJbCzx9HJX4VJlmZmqzJeI+19Tj4FHYKE46/91S2JvGKvtvMMSWue4KDygp/tRUd
sLXRpdL9p6yldaoABJXO97jrHgxSr8a6edAgQ1ctwO8wpSGSODdl4S91bIS1zj8IY+I4+mbhd3g5
w0Oi6Vd4SQ5a3T5gmfPK93BIt1KK98ETa1cB7a1T6JCl9takYp33tB4DbrtLmq8eBDGlpiUkacQV
eBbm0/vU9C5aVFbz4Jvi/fPfteZVlVUH1LeLqoVQoSHnq2NnB5V8Y9AWbEr1rQrbjdszpwn9RWrp
Fp/FLg7S69HX7jxDv/Ui2BB++aiM2TVuF5g7vv/od9G3kgTZq9qHyeN6yn2dVtd6Y72TYU413y6f
M+yId1FL1E0K33hssnvOoIypCWx/YYScWSg0B1oqxScDVaZ1Mpm4CdRSrRxQR4Mhy7xy2NWQS+em
Qx0yKY0VFO33AAE7kowSOYvKxx5VPU1QV3abC+9lWs5PJlCpWTq4CQeWh3N6RKHK0rZdnmQbcCDI
04mZVoLJqEYYInq5xhTtDuG9Olfy7q236h8iUx+qEmWN79v6Mmtzuom24m27ur+wiIk/Tx2SE5pq
mpqwoWKezu2lN7SK35gkGmMZoN6V20hlabwgLvf2bl9+c5MROqGlxZvKgrPlK922IWflwqI2wZFP
bxF8W9Yz2yYHkB3L73N/PUREaAwNeFn7ESJAssb/lyjLT24Ipo5ZH/bDPo0RJ0oSfyeaRj15zvXW
QVYcw0NXzR9Gso+xE1CW7+/g/Y3Xmasgf8JYounRXHNQzrplvRhN5U62MdcS1BrEOdhaekayRGPO
sGzEFxbPczMV5yPyX1WD2oamnezDqqjO4whPFYTW5qbWHFrv5RsMqlkbl8eiS49xMyD9kSOwmOzt
65H35w5an1ZTYYGEthzDONlnRm2Ou0mE2FFs2k34lRb9MByp1q0Cs7jqtOR+VBAPff2iZ8YUu3Zw
15bFxkiq5skV51WWNV7bxJssQvKJljCPqrfRbIB+hLeGi046xSPXvyWhdUBF/f71y39uAX9/2nRV
ctma0IVpGqcbMy+I81SPC1LvjFqnt9gyOkwN6R2ZvqN+G8bmocUcQHvboCetgLboqE4UrT7rVfu5
bOSxmX5M0PvtUOHlz3ubikn2Ngz3srkG47cLMyz6Vnnp0/pzmuCNc+hg024YvP1pSvtl/1MY1K3N
JuGNY7r3JW7g0X4PMeGDoLxwOjg3MCRFP5PbxE7IOHkpH6mwa9dOtIkiuAYWDg/PWidGc22h88Yy
xomydp6//mD+3DBzeRDTJZDzabI53XbpOWBNxSYkhfkucvK3bBBHkAwLNRePn7c8cpOlrlkXxuOf
21dd5Ugu1WmzzgufPARGRRGjdq1oozTNbohbguyi28BUr76+PHHunhoq5S5Jfgu39WQKY9vVBwG/
e+OlxsFsOcMTyD0V3Fgqs2+FIq8iXVuFqrGyYQvoFbNsKXFaNcM2QBQIpIpYC0loleJeGllnJiHu
gVDZv9uaanIi/H1o9YrWE+aH7bfEBzQG/oM0euYA96oO6n3TfhMEEs7MEEaUuDTUjGmlPX0ep6nP
MoCEsdKcvDYLCAE0fh1tHAO4hI7RjwoIrAXVypjXs25bw3SbYdAE1wCJJCWDmStAVZyQrzhFvHWt
OxISFVx/Am9tgRHQ5qGWAu9xn0QQa1gJiJjnsadgJrRygTMOUUjepCu3Su9jHRN5PxFkPqFj9ZS/
6eEmwScWT4624yfLQCnspdEBL/r86wDxHNhJQJ8wkVNqBQfXda91Zew+U1nGTJ1M8eRM27KYwz4G
yRF8p66H8q0H7qdk7QYQlzPXRPEG4HmVT8eACwNuekj/uLG2M5VmhO3opwNuDGG4+joT3dApr26I
Xs43luawS0rUaAVAFNdodlkKiQTT1DvunKXMq7uv38TZh4vIAdoXjgb//2QiSfSCzYOXxRs8nUiq
uGw1Ekfbqi8c2s7UGxnBjsm5l0ndpNb3+wjG7SbTvEjjTSdpOqFNtBuQHczTVdHu2EIdYR6gBweX
UUuDtDbtqnTbq84eL72RP3cqU4Ve0CayKX5y939/I2OoYiMGzboRFdyLhi+LvlxX3luUDC/GZOX8
zLcpjJvJCJ/Y3//vbzh3QWdB121VPa3I8RiYbeQzmw2R+z7d7xJ9WVK6FyZr7c9DMkUwZkb6DJTv
tdOntq+iVIwZM4YZ0WJw4PzP4jxGnWUdooHoEpM5K5T1JmhNZ9bVjHLI80SeDiuNKCP20ijNIXKO
DlveqX0X6M5zAjNHcwkb6JEHVgKB0+Vp+NxsQwyFLmg7nCnL2GZpg/BrI5SdzU4h11vJ8zdu5ZzI
+atBvTjrn71PmoR1B/bC/qNzE3OTLJPq12bobxXRgESO8reGsilISBtlTRx8b+LvOuCXTgFX1bEj
NYtdkCKA+XpgWNMTcDod8EHR5NWFJJzkZJ1zGg3Ak1dEG0zGuHQA/duAHyBQEl4VBWi/MElldXXn
s5tgS3Bw7Gqt2t8sWz8maGuyj97DuhIk7aZiuxSyQIKaJqNx5EvrkFjU9ca14bjXQ60d7Z5iRs5g
UGX+ptfRkyPrhyTP3pxevcoB1ZMFhpep/FbaxrLwSJ7CRvlGqZoSpHMcRXEvoTURfjWBhz+CjGa7
bydymWnmFR7j+1aCgMmtcu83ErwFgT8ER7qWBfDUfE4DjrkMexXFaa+CtdSufIbDjAxTWDuvn/9v
mQkhtdzlvKCi4mffQ/XSqqqf/ewtKqzMf3j7Trf2pVtNJYWEla0odymwJTtqdx1NzsX0QJRdhz7I
HzaGIAW8JymMOx064hiW6VvolT8av9qOqn5UAnaZdceEXZTFAyyOu1EvO7alzjwq/R/hd+GAHGl8
RAnmcIfDa5PBIosmzpQVmyijFfO9ZXDZuVHNW4nucZqLpcWPVAj44KVy3DotToLMu68r+lmWcmEZ
OLfBEKrOMRKDtzMd436fFWOr6cMAgMhGqcVM9Om917s7Uv+EVzxm5fCm5mh13PjgZMOFM452ZgkS
TIbTpplmrTzd72uCp1rHvr0ZXfEOru0F2P+TJfxl4aQPYf7aCLmRm+HDnIxlBsId/0XNrKvMlW92
Wz+kBUA9O6frl0+VqnXVI6DQ3HRFvQdLlVM/+GW8/fpZPTe7UtMSJvt99mN/HLtbaKt96WXZpgtR
tFnptmio7yTdQxml2zGPdmpnraSPQwuV5pDy5tCRzDq1eYhr1BGWj3XGvyXU80fY6y+Jrb6PsOBC
+1Ekw1tUqRfOVGc/XiFoS9KL4Ux3uvrqihMGpV1lG+x0N4XZlYiGnrw636tqcPDYbKVxvxxCbz3Y
xsVcoTMba157qjxrwnCYq38fW0x5XV3pBWOL8JQ5efAMMP2Kp2ZtZAtDCR9w1u/8UX3PY/WdOvUK
Yts67dwbQ2sesObPotpGxgx8Wqrp9def5LnDLm+O44xkD8bJ7WTWTchfAzjPJznW2Qu4sdUwGi+h
wXTp+daM8+mVmlJb8gzjxvScnd57TxfewZlzFZ+M6kjb5IBln24Dc0sP6iSlulQM7cP0+XSms/Eq
IOb1i+60D4RbP2WJedVH9g3RvQ46jyyULyQVvteWdyCI8iUFsq8QWYun+MLTeWY5FhJVjSN11qQ/
uvMtfEsyIIsUJXTDuTr7MIziGFcMoMArDnaTXmoGnxsskpgtzRCaxnHvZLAwMtxMq8Z0Q3VgVRIQ
V8IzmUFeXeSm/xD6A3/YX3icp8/4ZOWlX68aUtKB1jVnmqF+ObjnY9eXqkvxCsfy84iOsccbbtXX
XpZeKnxb5z7tX1/rZLw5ShiFuj4Vyhz4WFXgYjAVkLo44YjgregzAGw2skZdrn21uBnzzMKEY+/t
weGhNRdY1o8T0TfRrZVHP6/Mh62a6c+A6hM6+aSTgFuKx3U+xeZ2lrqtlPyIJdYHoS9rirVQJPbW
Pm/K4yf5GIlmQvsRNl/+oadiQ/zyJjRasCvhuK18sS1Sa5lm7e0QvHuatXSqFCWdtbPxYFNy0UgP
rLNhrRbOPi/bGycB+qIM63KsyH8ujhEAn0bBaooBNG6vk3bYygaXWtH8DMP62Fa8Sy+96VMIJok7
PhgxnRLNIdIow6Q9DywQNjHZvvl3e+tPwbOZ7sB8cdUXomy+RZVJiGEzUwY5zAFpO/2iVQnJkRBp
VgV+tE/CpcOlrHRUkrjx9J2JJsgKvWKV9Cil1eQtR5pFZbEiB6vej94Qw0JNWUfMgiSfjBEIXmCt
S+I9bccLdjzBOEFptaxDr0O4WXew6QBFdUNIQEQT3TcJm0Tp6IBBYjXmV0zUfWSJsBKMG7+3/DVk
ISTjVLBnhDC8kLPZE+Mg1ymxQLaSH8Do4dFh1I92egB1vpA5+zFL7bdVylJoQI2L8Au3ZAc50YeD
PcgKqqPt2lMy5kcbZAevTA9KVaOlcNE86Vjasx+VLZ61GN9iGmVPYb+FZTizTHC3NA6eLeBIbo7J
G0ix4298g98VudcqoVYN4ADpG6ta2U5DojeLgzNYe9scMJHyJqd5AEj6Gn3rWkZwD13/qgual8zy
+kXaDOuvp8uzz4+wLMHkIJGtnBxYzaIq6sFkQtIqd1GazMjkYg45iReohPTBXDajs+cSL8yD5zYp
1D84vSKmQKt08rKGP8BQ8Qhdrmn/CNW5SaOEen56YSY6uxwZ7DAlHVvaiM7J6+iIgyQDP910g7Np
ugZPFCT4BLcu1ZQMOd0sD/yDU2rXAbE4hbi8Uzg347OoWib3mCrs6cHRyZMiyTuDjgIejrhAcdqg
f+8U84o/vkEowKHPnrneeM/kv/SJ1l6ARLxSSwDJNsVHcmmv6rq8izQitWxz7yYaHSwDWLJLEE0H
OXOWiJRHsHI3Xpy+Z1593/jeDq743hlaYAqkTbUGSelNSjXfIyjEw0CcdM1iyMyjbMDARUyXzTD1
CGNlrpXQSv1hcjqpw5tMxw1xzYi+rbkgMDnxVYT871oVIcxpMeCT60VIeXBf5IfSztCw65gG1Hp8
mz7NDDIY/q8+Wtih+cRRKkrIaM4H8FnhoYS3BLmXncirSyjs3x07n3lDwtFbCC+gUNOG1zabVLIK
QnAKVKGqxKoXWtiSVl6CcRQghGPijYn8IIUAgXod5x8YqQCTqrC5+xYsP8KIztOJNKj1Y96TYDqg
+bfy2gPv4ODQFnAo6D1arbmrVEyUcenNmh6PbRs+jVEOfSOZROJ4PgOXF5iwgl8/g+fWS1NyRHfQ
uzFUp2f0l/UyUCsjSaM2hX5Ij0l7TMx4P3TqOhLE1fx/vdTpEa3N4Q1nIB83vgVJMYUvnFJjB5M4
72rlwmWd3SWbnKvQpSBH4zj3+3WphZZnhV5yXdGm8knT89Kl32erad8eiuGbIDF9xMkObvjCZZ7b
9VCloSTFVotz2MmuxyyRFaQx00tP2xcCepJgeanrG8t39iLn8+X7r2/s+Vc0qORPwaZ/VBuAU6Nu
gWO4KcMSA1h5hCrzJtzhOYvLj5o1BKrT8uuX/Jw6TvdZkz6WWidqZetU/DNWOVR/EhQ2YR/7c52Q
wxaNI2ZLh6BRtZyNtflQwWYiC66LH2z7SBA2gpiBPULZTa2+DI95fVBYqCrMrvhMk5odaTCunQFp
g6FkUCdIHrESYx8heqPQ5WKKG7dmbpnzkYhmz83ruWXzvHW40sgaoLa9b+HoLnhW9kEAX4rmbUUq
8UMZY4yrYcIljtxkifbYO8VdqqTDzKUSi6B54dc+NGFHiRYa+QnUZjtcx5P7vKiAJiEAJCQsm3P6
TOdw/L+FNtQJAzje13f17KhlzEpaQbSm0aD+Pmq73iUrzXeSTVfkH/FAwDGVFHfcgq+70fRl3SxC
/I7jpULmuQEED4hCJgVd/Y+TQdUqg59rZrKBUP0Rjnx8zli9DXH9lkwajL7MD3B/jl9f7LnVn84T
ind1+vK5u/5l5lGdMkKQDPkwYgnJwNXMHXRa09JfZsYutMVtnBXHaX/y9euem/F+ed3T83M46nGb
GWqCsblf20TVwxmqbjpNPJdZ+3e282/Rzv9Im+QuC9K6+tdfzpkKNSnEJiIxjqXMCiel8rqzCfQg
lGkj0/C+79tuESBb96jGamVcE+OS/zQIc6P7NK4H1cfLbsPMoG4o+KBdt7JmRrWR3nucQT8yzf42
9OQBVmWfuABOZYzITxHvnokXq9KB5bnGtxCN5FLTkOX1xO5VMAb9EHCOMT7WDUiTMXpgboTdC3lq
5adb9rTYonGbVLi1SW57/jSXmHaoEvuE7c65iTLcSIXCeUOAv55x8qJgnLHXV9IjMRsVlhDqzq5Y
e61Bxl1dkaZHMCRSqmVqdN/aUe8IgePYI2pjjdzrxjU9SM4d8EsyTViCaxgT0dzTYAhHsj/osb+b
9s1FKZ9tdsR9xdggUmHp+f2z7o3EYNXHMGtuiHvIl1ak7PvIWHbgZwPF/6mM5bA0/HpHxmx9Y5Q+
aVGYX0novbDEnHtonCmAmsYDT+upqDOO8wrdZU5dPed0lcnnFhxFrerPRm7safg+10SUXZjptXOD
10GTgRvColV8Op44X3rkFjJBmLF1owG8R3bragtRzQtIuMGUDiWmFlwVOBvTDYk0TNybPgjDjRcm
D2VDWzPXaPsmpHZo4c/UzV/Q2xNu1Y4TWiLaw+KFl9AAVAebtYxbLMDCgAbx9TN4ximg47FA56Ex
3VCrPHkuPGWI0VTGMI/cZIV+Coe7SsW7L8WNnnBV5G8Rzo6pTxngr0eKT9ie4yDMHjIq5B5GRMWp
123DLFynD6Tqod/C6rQmtQAnLvx2Ij3ip1auXFMCj88hXtYKARSxOkVDq+S+Bq2/+fqiPutLJ2si
u31DTJspm/LPNGJ+mdEcc7CTWpPxpifivqCoDkrNPtaZ2c5LrV8Jx80XWQI6PNHE0YevwBk+xd7r
kQ1Sp9E6iDgGQK20ffvCPHROiIFom9bRtEuw/ijMer0x5m7LZJvb/lUTxG9KXBz8DGO0oWNErsk4
KeF4V0Z/BP546/f1tUHra9a6nDzrynrqVomfftQRHxSUemRuycdAWoHV8Sua1N4TWoPaR1d+Xrin
6pkZFG0EUgEEbjR2Truaauh6JmWjBH12SZBShN+vGZg2XHVH8jMaEe5uP2bBtvN3Tgd6IAuj8dpR
YTd0/rs6FNotDTS62zHEIOlO+ZxNgepNDG/eyOMyxN/Jh0yXXVrfQkeFe0KyopNT40hNnhYjaJVF
CFeV3E4etgHquGEH90xWACrTzNrEkaOTtptylrLlLtNIyJE+deGp8wU3xd8BUAPSF1OgaNuJa+p+
4FO8f64K6aM1dJSlWuQoTxV5bxvBc4oMaSYbXcy6nL2SrdhXkfPD6piCzbB59wx14RrsZtJ2g5Bt
UZivEEs/PNfb9R7sJy80Fp7MDtN60lqPxGC+TpvCOpbPVVkeRdO8a/T6Wr5vA03Q/ecXS7U++uz5
u67dOnlNg9zfQ61vF17Q/bx2VXnjsBp4ehitqRZiSS8LIlMc60AcMsdHiIBMsS3Mr7zejPHEHR3U
1zQbflwYC+eGAoI0qSJa4VB72lUbaCbEVS2TTR9mMVhIOQPve594Vb/mPMf9CZxDqyuEeE7zFz6b
KBEXlCVnNi0YBG105sa0op8WeIm7Lopk2qA5GR9fF+dPpgViuHUK7g1y0o0zFMsRH+ksgLV86Sk+
M/tTKqGnQxmXHeJp9T2lx950SZBuooYQyTwNN3oGw8wCdL+QBfaqDDPSlW08GDwDq8T1gYdWGzfP
yH32a3utpeGN2xTaVg5TBGDrACEkl0s1tm3Tu9fQMhcEJh0Dm+BQ9hZrdjXsCcvy71Xsv37bFlX/
/m++/5HlBK96fn3y7b+viWXLquxn/d/TP/vff+33f/TvY5bw35d/Zf2R3bwlH9XpX/rt1/Lq/3l3
i7f67bdvlim6muHQfJTD/UfVxPXnW/A+sulv/p/+8B8fn7/lOOQf//rr7Z2PABoxtucf9V//+dFk
bmVnNHXM/uvXV/jPj6dL+Ndfx480/aiqj48z/+rjrar/9Zdii3+ahmWp9F90iVHUZIR2H58/ctR/
SlozFrvNySPA17/+kWZl7fPK5j9NmwIQbGJVpxQ0qQ+rrPn8kf5PFDwm7hqsp6TGcFL+X+/v7u/F
7e+Pjjvyn+9/3fBqDENWud9WwcmmKaiJUtNjTT5dBQnilYpP0WnrCwtsAIeHnZi+dLqst7X61BRG
ucukRorOqIKOVQrg7tX0h58/+fyiJANQsFp0//lDbFrVLz/+/MHnn6VNC7C0id0ZkE0m6zzbVSTl
7rBq+RPrn+///l+bXC4tZs+QAqEmbYTDZCcS9plJuvv8v88vIKAtrDgNMVdKIW9DW6Y7tCX4QD//
t3Mz8p8//5enLdtFekj4jZA5yDNDIX2qCJqd3ylbMui9OdqUyW8ePRn0/WdU4nqOjHSXx30no2VP
BN2OZiqxqyORzmRep1SGAD4GdOShVxQoMgjiDpFWrDAQvIme1I2hzx9LQZGLOvYP5RZjzrcE2CrZ
7+HO8HtlFemju/EV3OhJo1erHJlIrbZ3nQ6ePR66bM4xmtx3BYoyjfC4oSTO/kNdMoeD7fKCDZFh
u8Drg31dWyunI9ZOTX0MJnI/9B4wT3pvQJrGa8uL4a/J5tDDUw10yor6ui/GcaV1jxHJs6sE7E7T
oUxQu3ylJfqzasbHqqtHKODs1INYwzyLM1AkyWGoMJZXlkkhQcEhZDsPtifaVThqzXwU9ktKwT7P
y35pYMdYwJO9GlqwZyKxlQ3Q/3BJsAQSv8YRq66kFq4U7PnqdZip46Pi33d1+C3uEVZigEAFQsfC
VcUC0rZYOWPTER6vExQHzLSzgYk2VnelecZDYsGGVYNyptnBbeQ2+soSMeFXQb2IRYyAzQYvGfr2
tV5Bmtd18ZNcLRMsnebsiji/k1FZHLRoZ7SlBcIT+PJg4r1ULX1Fb5I25KABzBCimefKeG85Vbny
q3SpELO0prK5xzPrsiEOklkj+28aRq95lAVi1Qu7WKSu+b2bfos5XEdh/0JYEh2LAFyvtMfXwNWC
lbDH+eeDMj5UMYAtjLN3KovGLDA8feEHnSTXSP/h1WznWmlR+rUYNm6Yb9OALvdA0m3VwIfCHwfs
hxSmJHYgRXb3jopGsC/catUVcDrgBi+TSq5YYZyFGSEq9VpwAjU+AxWSnVF229Hs5nlp9leBQrKe
e3C0aGuwv2CP0XL2Mx60oP0eN0pILGB2qGtIIQKLqtJoPD9CXeWlNmCLGRciUpfCZbskFY1M7KC6
T8upmEx4cNZH5UwxDBxEFQ9ivUnNtJqFDbhHMoXnUV6IveJFx1KV6TJQxJ7o0ULX3wOtwUQTJQbR
jeqVIMl8VulINfqArhjZtd8ZHenMayh4q4EJ+cWDP5kWtLYUiGsspDB3rEUQlC+t0Xh7PV5T0wKP
lECdilJ9L1Q2yDXpiqJuBKo88jgM6HSphuZUs6NlBUsjGJ1NTPqtktGKMlXQmQygA1qNWT4ML1Xn
4JVBeQgXijdWpBmMD+mhnve9apsgGRLmKySyfCVWAfvDrkheTXL95qnANwO02J7JVXeN9+CjMax6
gydo5OMAz6hrYGnLqHqmCpJsLNkCu+tImB5J01ZS6HKO3y0ruo056D4d8smQgI8AvOoY6RoRT772
iZwgb7mn1VR2cM068V4MWy8pX9ioE8aYSwC7qb+OdR4NHx5I4ae35vQiWQGxpe1AIFsmzFb1Gt9w
ggGnNO4aVX+PDeZUr1k1QX/Xt0F9M8SAHduy9LaV8+BSNH+qLIOO6xD0m1Gk25IxpjaDuRqBA8ww
AMJFCYhAaUMLv3aKbz9yFl2r/tAivktU782D+BnoNM0II3XB69hJTDi0fz8g0cTGxMzZEqqQG1aw
oCboVTmj0QdlWCCYdXTzSfYTxSsgPqj3vHje2ymEJwr+ttegOk2JJLZSC3pXR8hyrUGAcmNabEXn
7n1t1qbEsBFcYC7bzv7Qe6aX1hzQjzo850TiDW30GpvpNndZqewyeTH0n0pS1HOhGEAr42DrElOO
1fCnnaXaLnLbjVKKZuN18ZHiEEdppSzXVPbjRRj75p3hJ/OQQ0oVKVBFBfNm854ThLVxR/lEkY0d
YiQUtIJdiiPIIQSlJ/dGY5rKdbH04mFrWfeh7ROrgvUK8UU17wzonZqNCyUdSGxI8JpfjeH3Mcda
Hsna2MNLTkzttW2LV1mGNFkEut+iob+rRpTdnTD9Dj/8DbBungTQ2ZT+NmnzhugFUGx+Ue0lWSMW
HOYhjeKtpbnfykzttrbfsMrQznYTf40QCch9nZI2B0pno8SDuy5jf9PhU8OhNyZ3Sj7FyBj4/VSK
vYmVVVt/oOBFMugOJgqlLMzw5DYTWBwehj5s59VTmbTeSmEPsshH+iAdSBUa0gTiGEWCS9zZyJC0
HyBN0SjL25TD04wQpWORsBaNWueuYxVkFDEYdMmin4bXpsukk7D2qgFsh9po2+q51XPSqYfrvMmZ
aIZhbY7x8+QfnudFg/IZ3ZgRpD9TQs+Ba5TlMiVYGT5/cSCo8naIxmNpVvUqMsPhqlXcGdsG+JIo
QO49ESxDZaRw7o975umbwMQlbMjiCVoPkbGqSZTAqq1iLGeVehuEUOfrthiXMuOZqNIqWMPFuFcU
A5341KbJNDg8IJqzwV2YXkL+pnpjpcYDT86Lasdw7fOcM1jECZz9zN9fIjYSURXaS0u7z+lzK3pU
EEvbsX1op+BTnwNxSEsyKbpsm4yOusumL9LXXhOW9IVq29f4v62lETGpj1F88POckec7ry09FYws
2ab3DLl2PbVnrtMLG8GkcVRb/Dy+O3wj0TdcdrqzUGwfd0muJtrSs9O3PAibXaOz+2oj/Kf4SZJ7
NQpbYsEgNIemtw1yY1PY9WwkYWrlOu/uALLXEG41CxyBuKOzKdL29HUV5TtzfrVylOLWq1sKuwVT
v6nocm52FBwjU2fNcuCmlYWdzXGOMkxxaWvBsA6Niugccr0TJd7WpEEYoAnVaf4OO8T4FIyyHSSc
YlVU5b10AjbQEeffWdJCPHUDC2GjZFcdyXszNLwFfmMiJfS82Klo5bY0oGaVmqo7uiod7BqevLVp
dLf0+xaWjMUmmra2NKqOMhTmnPn/unOCfoe3ul33FeBnE51A1/tALLNux9G7nIsB7JUfxtomK4Ai
+Fax05u4ID7Dvk+rGmlB8DD4T15JuVlt2mz++XZMByBkFPhbizSyFVFuoJaKfuH3brQLwdynpqbt
0sEnXUQh85z8rXil1DnqzIirHdhJr5peuR6dyNgm1KaZ90BAT3t3zLBExQ1JtBQAGgpDqZe0eP1t
YQJTwSO8MElnnsWu8z/Undlu28q2rp+IC+yLvBUlyqLct7FviMRx2LNIFvunPx+VOXcW1pkb2Pvc
HSAgJMVqLJNVY/zjbzA/zsZ2T/yYIB8bnGrJhjZKcRCKqvjDVvELQwGFwx3MYC4SkL3HqsdOY0r1
V2xCVNjj/ZqaMppUGe+HZSBzQ9j9VW4Mh3XsU4QL7jcvUXqkagHW7RME2ZXoNCWk8YPwqo8q69Rx
Leto1QYVCeqovuKUSuqPFnVp7n1N2eZXp2NemxvaUZq4UbbWy5w0xFcUz1mrmcHYWLDrSWOAzuN+
9zPseqEDxxGjFTwIl7jF4xcnOMnlZCTl6+oPBh/cDpLK/0YdmIa+mV/L2s2wlNTJFBi/xiLWyK+K
4qSYAqYPv/q5PBuDtKJGf25QvJ+S3loie2siABrC1MXrpvSwisd+AlRWYnVa+xJDpJp0wyE51Do1
mN7gIlfPxYPWOi22biOAGQ5vpC90UQwMhmAER8GmVsup8h+7xRVRsx2m5LMU3oLl9VqFZlu/Mq1m
EqhjanFMi+SKjHls65K0C7zWUUeLxs2eUisUZfNOReFjUMtiI7DH7m3idhsSiTpyp/bJXL+gKGtC
l9Q+THoYDbZPBFqWRzmI8ax5xBetHknvw5VYSy1SWf+d6uGVsGlMCl11dvyZTMwct7oi1Kd0ieB6
kMVIsOF+SB07Ghbc0duS6BBnwGROYLjZVKUZkS4lTjhxZJo7k++QEdu7XdT2VD2YLYbF/kx8a76d
hdAe2si1ZXGcS8FQEqFgKHCEzVtO96ba8qe1LkgG3CDmnqXDxZgZmEjuiPbh6vZyAn17vqK4Nyn4
FoxeO588rKGC+pQVNxlsjWi5r5xyYNTOywkreZZLgsFE3qdnAlzdU09mo1bnpMi5eRX6qXhNhGUE
qVhZ8BZOEqc9u8QzR20NwTTjvYmm2PXDkp8SBF3YzfuvbWZQLxgWJvvbaQ4NghnVoLBQd99FZn6k
RSODcWmuAVzPrmWR1NFhspwwvp22yVGzYl2yruh69C3+3ZnxDJ+u26IcT6n9UdVbMKCssOnzflXD
oOF/yQFaNRVY7DAWq1bO0a13tRP516FshtdRqjkkE+mvh1pXB/JMxwauB4cYAA/LzmQgece8FOlY
mhsPbKQqMtqkJ7RpMA4aJHLHWv2dn2VuMGuQO3Q0jfuqRvKSufYQlWuKxqBw4REDSbgViWVp2c5B
qbVj2L8h8sQMGoo5tnaV8/tWMeGzVrSs1uxDNZR51R2SjT1XazjVWjNJyH0yDeRCMPqdOtpKu733
6yQ96i7evyuKeNH6fjRu//fncHmszEkqT7S5OSA/4pmyQiSPl0JtEEYBObyIrOzBtCusf+t4+bSB
XYJlwCU5lwUbqHT9W8Lak2Pq6uzMW8Bk35o4cHU9k7XO8/Dfx57dKHr2Bp90DJkWgZHpX81VE1vv
zQBWUBUejtZll3Iye94DrVgbAUE1vw/xtkui9yejvSU96HLQczK3axI8LaToLBuSMlbEa3Q5aOtD
a2nu6bKt/XnY7CnRuYaWytEjfTusQ/Nc97Z/KLyh3S+Z/T1WRRIasTmdV8FJla8svivn6FVSydO6
FtO5dsdKMojKsdWfy5ZWvQz9ejwlmhbEph+yBujsLqjprbSy7y+HStN/6IPEXkDg++8bL61vDWyc
2FPii7sUeXaWHbaWo9k3x06ZuC069lHl5VFo7XqTcuYFtkGQh1UYgLC5ULsyfy0WK3mHtE/+RT30
OInWMiFtFEKpPQ5MXktHEb0S4//biaemoTQgf75JicpUdezcx37GupqWP4lvPsb+6EVZM8xBa69k
I875gjdpAR2ZKgIKsHV2SLncFTaNwWzK5NyZHyupFnASh/ca54Gd5F+TMzxocnNnI1Ul8imTMDJa
viw0/FOuMG724DOi/f/qh/I51Sv/yoG+Fc6WOKYT7Rk49Py4ZhkJhvX3uKqMT4j+EaDA22JW1mNX
wsNx8trGwNEkKQ1KB83TfNtk7U8MutZ9ttJayp54PoCd8TxJ/4RrD77nOiGCfoW1WuVN/nXW/DCm
0jo3d3NZ2Y90IOa+k9DAu8wnsJ4VUS5rc8oRFKAl3DLik2E8JAn1xOLWZthNAtdEdP1dW7dXRdx1
11M8x9cMPh6d6fsyp8WHaWPZpvfI19ECu7773XsrE8O/ZVckX613mOs5GkETvnmaG/wCm7Rervty
VeGq+c5RLMq/TiX287nCnaarGLomlTiO6Rw1jWPsx6ZYjsL61aU1VBdnSwGjHKEBIXu7VPGzxP/s
kOgUGLmwZzxmSS6HCjzuU2/6UWqZunNq9YZXH5J6Y9twNR0I1Yf/B2pJHbhtwhoVZbQQuHqV6CpE
A2YQm2ZMxH+y/BcjBtVeN/TolvLny0PUQkt035b+AK7FYVmGMconCxWauer7YUNpxw2/7beDhjuJ
rxwuPl+FFj5HgTQ4AUsD5WVuJy/Ftmh3oz9dJVZKEvRYRwTZ10T8dfd09dPvh8wL6Aon5aUnyz40
xdhEl4O+3fLcNpQ9mePZtuO06b3KJDbp239Z7PSRoj1DT55SK1Q6GcuuqSiu3TXGq5vJ3e+DSXb5
EnP66vqIUTweGtCOQBCiS9ETK37py60S0T6JhsbrpdORtDVEFOM8MhtQvDhRXAOpS+ulxyarThUS
vCvNbfyzmeDrLMnWSHxgFazsgFsWJjYNcXS7cS5dqlx/uOLXAxQZjlwwcCbilPVDu58Ncl0ZveJd
Cl5AbJb7NS6zcV5sWBRebgD/rWSQT8OhlI8piXCpMY0Rr07gSFw8uyuj9FWAHmcmvutWbBR72HB3
ObOr3dgyW+TPdZ+YSXwgehUz62WKbzhbm325SJZIucXRaEV26Lw1vfNIyZvq8Sit9px4pQw8QHXg
I8Jj4KszjL8fLHGfj3ZxGIpkD83UPIlcPBYJuSxWtnHGo2KeSXrUu0OJ4DlYGkzp8uqKng2vc2Kz
oRiAGXT8CXakthYE/tXmwVMGAgGiOzLra1hqAsWyYgvzSb/Tx98NyXyEkA7So+I+7AhpMQEXWR7H
cEaPFgg1k4BHsCKKI1/TUYcieDtYTowZ4zBPEcnGrOXeUu+bjC+bnNhqL1ThI1nNhtBydvbE5BUC
HJ7P4kdd+KfeL68rAioZafDr++ubMwlcog+tORd3rV+C0cFG3DcqbXe4jTeAvHvemeKmcHn2lmYn
1/U8LEZxFMP6RDQa9pIl+vM8A71WcGHL1mquzYL4c6Hlxh2i/H2FkxVmi9k1Q+Wda9gs5a45EWhH
pVUQIOWClZZa/jXrYLqT317PzAPIkas+ssl3rswqXmDWlvu1X28NpZ0X7Lx2ba89AfQ/HdqY+Utj
fBsVsO9WxtbTd53umhAXXT1iN/ItoSp6VA2/tmoJnrb7CsCZcjArkycagdy66RdcnElqfVJrQ4xF
zI63Ym9dN9WzayY3qNEOI2mjN/P2h24Xu70mIXWWibuzXfNTtN4aiv619skfKCvxwujn1bHJ8ksH
GzPmvrwhA5W8TzfG8dlrbtvEixksaBVbBvPKNBabtMEkTNO4KXN2M1w7YyhJodfNb0OeiZNmLM+e
V4aGS9BZw5rFrtZdt6ODA8cwXUE5gtWLlD0cSPRJtTy+Kh330TQZCGSjHx/0ZDqshnvjAsUpBTmu
rJoOE3jYgRXGvnDrh0UbdqvZkZjF1ESPp3G/uDaWeBBR3GlyDmQojoFu9ORFMuqBhejvTesLCstP
Cw9qs97M2jRm2rn5nqT36ZDEpwUmMaghsjfKgx3ACQCWg0u/4y4B731tVJYZGGo6iGpCDtKtLV8W
5v19HHla9+F09q/5s2ZKuIMdc6MtunNdJelbnX/SqZJc5PRkrhSc3X2532Rx+7q5X7LNOMsHtbK1
cK5U86xsThCxPrWO7tEvkQOe2PV5yD4YLnKlTfDCV/dbbkwEVi0WTnRbGlxBfBSRnFFTuBhKyCXE
JjBjB4ZlkegWXvTALGTeeg7++Z35TeY5NrOF9WL35o8MafmhnUgQT1f5WldbkAt5kbvMSM8oh4i9
nWdKZdDEejGeV+BwIjaSmGuuGeznOPOxrSVyr5LFc2EPduDnGCC72Jy7le+Fab6kLBTETmyOo43j
gkh1eO0xOQnQwQqAkYmqB5LBFLr1ZhrPhmUzHsqaqxXlzN4T2qOuxwgRbfON4Lz3umhmULcUfhFL
ukrdW5yKfyW5nQckpFuoGdGoeDkp2QahLFVKBZUnxEgqjxg0UVJ7qCWNFO6y9cEssNqdwI39JTcO
rgUzT5NOh3s6FHE2tnxXZtoPpamjE8f7xsCVLM+IlhAziXdeZ8OWHY/UH59c7Pu00/kz1rMLrGDS
XKdaIMw7qzqPBldam7+09Gc72MryCGug2anEeBVlnx3pmU+r11xjnXGyM2yYhFmQpCA7iChrf5xK
WIPLnTLJrii3NAUrVbwMflRFwxcBu7CxfhH7fcVkjc8vpvdJ9GIXp/5wwuThJn2Gvc9qeHadmglQ
i7O68HmJMW3aG7j4O4X/l14gYNey/o0hAmJKy7zLAQdPudTOrYNQBW6NF1gQisuyv5tTQt7Y4Cv4
HlKE66FxMgkXydT2XPVdlxINI2qLSG28rFt4/GPpf/ax5JtZG/cmQQkzbheUAiOKtQ7KIwqdtqEd
gF4I48ndKReoF2FevHNMuGdqpgddBkUPhNwI2ud+quPhQFvOWUgsdCk+QDc/W0kkq51BPZpOAtXg
cyYF46BS0ENQJCbWZ7b052KR+om1BpvyinRGZkS+SA7eT3E06koPSoI8sRXdICPYQ9WUk1Skk+OU
f2fC1oZZD88J9J6UJsSXnUTs5ojicdySSvWZgV3NJU2SxFIfsOLBjbguhr2r5mdbyM1ROg+9dp5h
hzCBTBt9X8Fq4OpKWVRxiAmdBT4nkSbMjaKkE2EpYszzFupKnXK9nStkdsa3tsTsuDQJWWtH4yZj
wDmV9Xf7M3dK69ZsxndtgGXbOdI+OW0arBNmulASyLuplcTXznN3g6d+scYI+G8CfwBSfPqE6cLM
mnE0CNhkNRgOXuX/wI39LFZGwfnUgfZ4t8xysWLfoEM52rL0kGPYKQbo1Lh/DmIrg3Mz/78e+/Mj
2moQkUY7hjSjVgZBOIWM6t5KCM7Zbma6hFEAioDHyBQ3wVJV/Bc7m8Tw2WND/PPzMDKZf1eEql2e
fvmZf7v5++W2H0dO5lKccnkY20tgAnhnrMbKFG97w+1wee6fu78/xJ/3+7eX/o8f//1+y9TgHmjg
XTjH+RRcnjhtaE6yvfjk5DAbLm9tuKlxVW16ySoxX/TVyo4i0evQTvpPQLHlauib4thKnCdrqutD
k7ufLtKKcXxDGcNuaGUBdqTyVgiCztqaiORp+UixAKlTIa49cyBIysSan2aJscvkUw395826rVTU
ejQ4/TB8xFurQv301yH3XBghl/uwDnyifrf/Sk2/3XjK3FS6yKMKa/B4tE+yOv/n/19eT9Qg1r9f
pdze7fJDl4Nr5n+/0u8HbQioqSupnNmD//zcn4/1+7X+3P+nn/mnx2yt905CEd0CgO6opY0moMad
sBdrf7mbbucpmqe//vdy6/LY5X8vdy+Hywv8uftPz/2nl6oGOVG38bfotuEIgzZwJeYGCb8tJ/h2
/x8ftBoCvf/t/+X2JGKk/37S5f7lmW5L90MmDdkvU9QNnNLMq7kZS7H8dfPyX5eDQ9KMhsf8n6f/
+Qh/HrP0yfp/YKH9D/hl/zOi2v9HLDSE+xuJ9r9nod3AlkHOkf07Ce2vJ/1NQvP/pfvYh2Gmh9UG
lLa/GWjOvwTcZ0xqNqvmv7hntv4vWmDD1fEkwmHB2t78b+6Z+y/8IDAP5Qf0/z337Df9/d+4ZxBD
N16c7uBbaGEDov8HA7sz3Lwd2iSNzJ5RoZ08NEbdH4tLz5+aYJVF6RxRw5JCxb3LgYXv0Ok6NIWl
aE6j8fNCGrscPLko4sIuJLLOI9eIHqrIILDYKbmZ1HtXJFR/9Do5AH5Sd9fG6uAxXH25CP6TrO5u
9JaRIVBHuFTMEDpaB55OUu+cMJUw96M7GHdx1YKwu0mLOUEKvjrhdc+04QBRi/Qz+sRxaxibrXPc
Wkh3ayZBdZxduzWYBpGxW8OJeMPZd5cmdGtHi+Lg0p22W5uqk8y2ta0D/aukj43r+IdqkJ8nMr4G
0SbDegjdrfV1tyZYbu2wuTXG3qVF3pplc2ub47gZDzO+gQRBI6NKT2PHeG3amm2vnUJTy3yYxAUR
hzTk5daaj/ToBr36TM9ubM07LLM6mBv9yzKf/a29z7dGX20tv9qaf3ODAdatT5QbNFCCERAW8MLo
lgF17HQHz1zCQZ4bi80oB19wN5xhAxyYfuyzDYLowSIwA7v3wCZ6g1wj3W0iQHamrxAKDHMYjx6K
0g3YgMF2gNSzwR1MnM/tBoC4GxQybaBIusEjeUu2pyaMXd33UF8KdddpbrHPjM37vOATiw1qKcBc
1g18yTYYJgOPqeQjw8H1uzJBI6av2c/iE0J3uTPgukxLR7BkqTugN+WTM9GUeuw9slaUVD0BaH5C
ZV74cj6sIibutMvjsOpR0WZIlk6pVkZE2ixenV5hA4W2RdjPPoYBUYyu2x69m6qDhM5XcxatJMXb
sb4ojmEhbYASkD35yo52n43bdon0agEl0fntuhI/PoEMCLc1MYIujEQh2gR+JQ0qujWpF7RCS3Yo
OuNhxXQ4kLmZPnsalgJLrQKzxWG8LYlnrfpeu9NNvkwEXidHH98xQyIiFHpqUHqkNhsudPtlb06K
hsq2YFdppTyO7ZxGtap/ZuXDkpY4hhf6crdO9kBT7ryM0ufTmw5ONlMVSEtP9uPcn/DMDXrL6h6h
vsNlNJlQ91xnXjfxjTvO8ti4PQA1hKLYqD5w+YFpesbKPrIBnvBxLghIWs2dIMNwrd+NeqA9xTrw
Ks3iNVTyMYFgFEpbXflWTea7hkMgVmQb8euYp1kVOmlBirMgm3Pir5dqGzxMojfWtjFWBgyU0uE8
ZoAwWGHeStC4vu3ggC5KO8LGHIkOXpN76Ceh6bghc6Q1qKhfydmyucLNVD/2FZihMMF9aKQp0dtD
7RZ1MKHeasoqGAd7DZDAnpwyLW5MI7sz5wa/a6BRa7qtlpdeaevRaTooSR5wkJY8Wfz4Te7lt+BK
72L0TmpiTmJo+PAw2sB3lSKw8sdzYzo/dF8Dfofo5UILCYDYMfvLuE3zrvunJHvJJjXsBryRwqRS
D7Ex7HvYZbBvpwMlBmGO9QhAhW0EljoF54Zzv4zrejcq9Y2co7fcLgBVbLkcVtXiJkuIMnDxvnHk
jy53EZwxh1lL72AmxI0mNTZKmq/TvU90ckFcZToBNFNyUH31K4V5MvjNz7hY4lvTW1mbGNqDvuGZ
1c2IRpsFl3ZTByWMF5tQyg5LUoUiY6jbwKZ92vcNmoFSTDc9nsDOmmO6TM79urp3VhY3R+nSaxeD
wkFMk6H0/a+stb8NbQ6zuCaRDL/bO0AQCuGZdi419eZoTUTD2zYZhixtjKLcU5oPWrgsy/eFei8Q
DQSsUagrvZIj/ML0xkqs8zQmFjvRjD32YNKNTH3oFRVTYuzAGL3ek7nd4RCdC10ekZLTuy9A5E2y
3MIX7tdXMRMAiSGWgaex93NiVC8JS1Iwf6/Tqb1vRdJeoaD42Y7ZZ157+Tke02EntXoM0+VN9AWt
/eLle8ebudHHxNes37us43rpSF1VhusfG00fNymZs8PzFxBNn34ts5QHo7BvJuUvdKb6vsxJWh/r
FfPguWtPbC0Puv3USun8FNOrm5XfiNUontD2EVXosGvaU4I0S5++er8aH+p8fIzRBu09f152teWf
1QocCsH9I2M24xU3eR1HOsL/Gf5ZN1frfoiNyIB73ZPTQSuQ+Hs8wwi4bPiW+nH8rJy3pEqSJz2t
r6RSrCrV7YLg4qivlKazD+FDPQwW8fJuRpBy5pOVOSd4Zfo/4NPuDJhyQeJN4xGo7EmXVXFrpikL
M1ZvfYNLNxRh4Hqgf0gG0OZk+6Et5H5ZdMfIi6c41JnwBGUsrUPqzi8E3nzLbEw03QyJ5gTWw/nx
IaFeHLDBfu8J89lU6u6uN8QE6y8PoauFwpprLn4XdZKB54uRorhcMoTKsJO+WcLMz46r/XQ8ED6y
nNQB7t26JztmDBy/bTEeYrY4JfFG+SkPDqIfZGvWvTSm6sT4GTymNYOhdhmP5NCCXXiPbqHGyLFX
tCYj0e0FyNmxAvEu24KdQunxkb32juY+gh1CoC29cqSb5UkbLHyOE78hWRDEL0PMiuy0DkgTc0Mh
EQPo4zcr09lCoD7rFpmBuGaQqV5YnykGEnCDbzUF0cAzi2PdGGVguqznTQ2xYtAeXQ9qO6dRwExU
7xSXcaa0T2YBlj1puFbnd4k1Jjer6m91WNv92kfM7xecLsCQ1bJ+KxouXtscMWlKcti2tfrGruOE
NarK/Uw8Dh778Hc7fYVgQWQHelUILrqHfwcmpwqrklioOtK62QHzN8ALyinUEYNB5mxOxMh9xEjT
SAEWWdQ5xlfWU2fEOCLlTDKPDF/D1pIGtEBPPzlJtR7IDQCc22weNpe1e0PfaBlO+TLDJw5XQfqp
MPX4tpvq9dD7XhIIsRbXBX38vqJWCNJvmmF941OSSumvrNWGBlHWQRIr/KMNpeM40Ea7HXlTjdBT
RtpOHnF5AXLoMEkcuZ70so4Dh916ryoytyfPurYr0iG9ghguLiQtAI+lIp3M4kE2ZrSxQPGa9UPU
ViFpBMxBfdc9YigyKMO5UqNlXNGS3OZ+Zp71OS73k2P/7DyfEAsFidmhYhkcAh2EeZATk5rF1Qvw
xirSxor4xGkwTmze2+S537dm0h8w/6opza6sUU/PvkXKbTUw2eo08yspLHXY+NB2b7eoSJlr18V0
anEFSGpSh/LJhm1a4OVhQ+OeNdKQrbxS2BOuh0UyBky2pbMkn1nT1Z3V2B+zybmS2d0Z1W1O5rjz
UXtlf1iEGp97PdX35sD2eLnbjjWjtZyrsW91dhDfv88HitPFcTDWJap1yAdyQkv5pHd2HVYiW68n
fVu/S58Zvt2MR+F2CaugfGwZQfVmweQR+uwrGrdodhvn4OCYQ3Gsctze6pu8p2B3nFQFS7tv2wfY
+czwapGGBExau4w2BeujHOKOuDfoMQLgzYwhGJVfzspdkQ7DSShfx7Zyb9Y4Ax5e3xoNLpw0NKjr
0z4xGbrgNedNJpMG1wFE3lSAWFPtfBnn16tZ/JjzNQ7KNC92LmwkHGTMs2307jWFyJ2fjupg+JW7
J7YusAgR9ODe3biZud6p9jrBguhQKOsIxk7/AeOYnkO9YRNFVV3hROIT/dHp8knibEQ6hNVjzlif
e0O611NBnLkqCOwRvLhTQEU2H2dzeEf7fDJT8b5ImW5MYwu6moNWEGO1fGIZnQ2iz/3cCscm3YN0
pXzSm464x1udwN/SA0h2kpXTTKnDmnzAGVuirg+YrAIze+u3zrPzozLZVs1+PLI0fmZdZT+URnXu
Krgw1Esnq5+roGtqNyIm5wpHHCXiY5qMnw5UmBvU80MQp/kuX+z4icHkz9JXbTg7aEsy7XFMuv41
ddzqmKU/lTbr4dB28/W65udSM8/mEq32TGjv8O5Dr7ujldFXP7sRBI8wcCbLPsMcoOuAyNv128hf
7fvCvKSdi/pXcoBjc8PfnOBb3RiOfrveNb3gmk497D9H0wyx6Mr2qx8O04FTyTkJfZKweMwEin2G
fhieH39wwhoS79N0IR5Pmslsyt0m8aN6SRqVXzkNKZJcpJBUmHQtnEerD8A8XNeJht9Cu7IPCA/M
x1jIW1KPDGjJU5l9GyN65yBzechyrf5p5lngjgaXdtO2VLhw9NeKK5ke+JBMxe28zNcJiSZdb5bP
vcuYaHD4/RtD6yKLyKhAM+NTqVlEntc6tTLfS2Byde9XnSi3tTQkCe6Boy/qrnGnpyFL2SIR2hyh
BFzHxWxhlce2ukiGDNP6bjXV/aybw/Voj2aYmT31rLKDEl9nCitVB2Q3cTkaK2MuTF5TtTyYo0UW
q16+VqKzQ5fmfrZNN+wcxPW1GE/z2LhhZjvzcagYM7qu+cYAujikSMJOWrnR+QzsvryS67T6lRdt
mEKvvTHG8c6k2abKLLTdkJvqNMbjs18Y7rmzt+lPwR4PAQcJr+qva3OiGGP6ElhWTGkpyTFr1Ffj
au5BpiiaS/GUMSsFFsS7tEBys18aEAAfm+ebNk+hPHevnUiyg886EM62a4WGDtbvMbDvdT0YN4vr
niQI+Iv2AW3gLlPZW+d2WYCBPlIZ3XxKNzKTGkW0MBTar4w10pyI1kxoCh5jC0PbGL9UZryoObFP
golXl5z1GIPwHoHUERyb0VC6L0cWk8YfnONgFo/2YpMosRCDnCmipxgZBW684M001/KsF3BtF0hT
egGwnUmjDbRiYefrzR3TpxdTZl+ryctVFk4NA0lH5UzqtZd/x9IwB3Hor5OJc7uWXG3QmqCud419
yzDO2BJa3EUQuE3x1gryKnTBr1AnMZOnVn9jFsJAC0YmdMfAabs7zXvOJmwq8tgbEOEN9xfec6tr
ZsQ6JWDWbTxoYlis6DcjertLWjFWhgN8F4XNjfbQdhDjfS01AK45wK81IrkdLndZvI1AN6cyYC69
PZlDWk5El/ZdeouTd35EdMR4vvTvmaYjA9neTW0f4XIgQEtFGEz/+RB6r5OoU5oY+Ww0vPG/uHj/
dBdp+E7WmjqJ7bNdmHhKfJd6bZwudy4Pz+Y8H4qx+9I7A+qF0Gm9l5XCafuwl1vWmN2VlPmwvmMY
S5fHtGwNOO2TU7l9K1UywBjfblmQxgLDNIrAHnIvcvthpBaxGAQM6f2FBix6RHaLpvdXQ1cfWhYe
orU5XG754HO/b3X8mS4/0VMAmAezi7O9OxHRSzXbRxeao6XwPhl1OeGOMW7mUfk0wDbieTPZ5fg3
DJEd+/pVhz2Y3Fih65T+dZj7AqbvnwdHdhTOEoQt9Lr3WlcAjetipIzkFrY40+9bl8dqqnWIMnng
zvEU9a7x16HUxi4svOwZ5QpwmzAeL9qDC8N4TFFZNMOY7c0ZicCfg1HqMKS2A+mF097TEwVz081O
Blwhv9eK5upCjS83qqagRueEbvzA7qAn1xUUHAqv4fddrUBCiZNC+5tOk1fuFBVciSfDfR+SZIp0
RmnMOMjI3qD/cTtcHvdkkcCfx1ZhJ7FXw1yp3irgjVN2EY9cKGYYMUHmX6t3I7+ZNqlGMTso2S/S
DU14OHtP0xqopOmjP4fSnPuocJc5lHP9cHmc988j30dys044GPwXNRmfyBQUj5nCshjNMZEissj3
DvImJVdKuT30jr8P9aYXUXaPVOTy4L21kZsv1OALSbjdPsWw4A8J/gdpGAYT8r5SYODZyWfm99Sq
Ngo+bc72RIkyi974GjptUl2TeeQluJKl/as/4TuR+eQcpIb9Mc4YTOXFBC6yup9mCzorcus0FdpN
PKqT14mUFEaYj2uBLNjRChxyJE6UoxO/ewLXyLQjABpFypAbT63lvy1VPR3wWtGyPD3KNr/PlnGm
lW77m5RAa4Ra7s9ce0Jt3CJNTv3AdbzXxUmurdwuw4FqfefDLwqrBfX7XB4xHT9UDNJhCpW3pYb3
UA5V5QqiWLGvaRquchtfGteLNChoB2mVr4kHccPuQVHLKuwHf6C/gONid+WTbDxrn1T9L0q64TQ4
VKVa8ZoVDPjdnPVSP47lwoibqJ4AjXUwMxnYrTIeQ8QPw10ueVmcMiQopbyxZg2jr3Yibber4RRN
ULVJ3Z0H6ye0jl0JU5d1xEfSbWrvts55ITf5QY9qxILuuR+n1tpt1E6tfFWVWPdO5yJWK2m4TOSu
g1tooZwYkPu5E3l5Z2Bh2Lk3ou5OqIiw7Bpvxk4uUK5pz2x+MxJt2+FeDSk2IdZLi9ejHCiWsRZ9
k1b9DNd7PXrYrHRgZUdDi+Gejbt4deqDfB99Mq8tweQ9quruLYPCH4Hdg21osOwM432w2FWxBBAH
Wc/mKZlec6jizyBZO3hiUOQg0PjltLWd5QN6KbFXdR5iGpkHrW/MB2EMCFc9yr0WAKp3vzOwKX+4
I/xfMSOxFumPfhUQWeGv4rTGH0NLsIPXpvoHXzgupPnBK1GK94Q9CUviAWX+HCvMjydk2DAWkiS+
X2Ox7OcB3JMYyWPvA4AAS+xmd86OHSLnoiITwGa8QSUj/QPw+109kT49Q88ZY/1oSVEcfXvKgy7p
0JLOyZdVuM7OoiBntrCha+PD2mrrlWEWwdoOdHZ6w1AdRtVi5y10cv+FDmFGP0+LuflNZeoDrOBj
mnN7nzibUy8II6MQthIspO8X7B5AOZR+ZXlMQ5b0Zexqc6dEB1AFvopILj1Xxn33uJr84gRm3VCC
v6+W14dusxg0pCNAaAvlWm7K2yI/OOY4BN0NlxZnl0N++lINmxX1u432EdL7I77QKyXb/KoblR0m
4+ZMOZR7zdGxjxScZipPQS5yCp9Ni5PW/4e889huXNuy7BfhDXjTJUBPSZSNEDsYIUUI3h74r895
cE28d6syc1S7GsEQKYoWOGbvteZ6j/hi2IdbQRXF5i7tVMo27BiFmx7bssFGMC85sibZhCrCF5TD
WJIR1e80Bz6JZsV3nFwb2coAGU9+lzvn/lA4RwP0xy7HkAR8r0+fzGtdJHlgOFEmS1sxtRjjpDbu
j8jFMB2i3WV7bj3UABc3VhoOfk+pb7aV6NykNxSryimsYQFomOBQCfpJnGuPGtBfO81uFLbxbkRV
Ae3mWLtadGZsBVHc7VnEbeMWobUysbWL7VrDvDOBZgC2iQIIc6/evsQ0Vtia/FQU/g+lN3eYFGvD
7BUI1bB3bq58WmaxoItSv9oRy+oyaW9VMi47lANZwNroBX0e2MJsoFIQZv3WgfYFOWVS/Xmg/uwx
DLOeDvF9jMic4gJxOcHJ5XyqY/t1zDr9quLP2IqKIw9junWsKoFRX7F/oG15Lac8yJyuC7LGKHaR
2xway8RAk1lDgMj10C8M7HoepYQ+uVsjYjpNRkbwPh52bjdfdMO6Z8DSN2nC5kY3ep6b0iSby/s4
f7OGxMI+37zpSxqeFGPYNV7UUZ9NlrdxcKugC/HxAkE/trp9X80GJVp9VxvtfMi15GIm3ltWJy3x
baa+14DPUQ8p9vOc3A0ZMqeW5aeZIy+L549IEcs+Dadskw/2CwvPbyqpWJSxJkBAdAiruAWf3A1o
I6M7zPACXNe3PpxT3+pyJE3T+EZ+ENVk50Qnn81I7Wmo4Z3nEXfxMqt7U5fKQfoxbPgsfOVR9aPK
h28NnYONFsPbd4YfSTXq7Gu1JzEtJdURhPZNiKiuisbLoPYPosh/UQw0B5RdUuSCYg59S0gdV1Rh
ckzlbesv1otEacpTIXU3KXY56prpDsnhCL2ei6Zhcdoz6Lpkfm6sucR/Zpv34yw26FKeChSYRFn7
bTOe8qHt93bFcmG9CFWWK+tPxJOFKjL8JNyJUAvqaeuSg5vUOq2VXhnOc2hGe8BXuKmXI+SRCIwF
leY+NENijqJmE9Lyi4BtnBxTTIc8zO6KnInH82oAXUzjXgp70C/HFkFybh4zVZ1Z4ePixFUNtpbC
bZBXrF+ZJKGnzHh1bIdYzVRUx/X2ZiFcE4gEm3r3saF8v1162pNJ9jSGnb1TjQJOKxy/k0RsdVZy
qvWeSmGxsCullXV0XBZCtmgQLnfWuC0V8vt0Va23s5oXZ2Nx8/Oi9QV2LDyJ7Dz9aE6kbN3uvE0T
AWUgY4hzTxdEcEU4MsECYin9+2JMSY7brNfLHtoKwr1Yzc4kjuQQ/wyN/rD2C9VnfZpdzm34Xqiy
tKTfUi37GamIaDqFfBcLqMJpvcpWD4ii0h3aeaT+Ib8yJ4TY8sdPwzLuzRRh8OQ0BC17sGvaFHiw
48wU7AGUeGz+/EQ+lTmV1M4hRSx8HKDDH9UiUfaGCUEzDa1tMbMM/H1hlLjIhJ5Qyl1/XH8zI97D
WKSS+hYX57iLFholyX0Z1++ZPCZnFZqKnyXtnQIpYPdvt3W2uBu0JeVEZednL120m3TyuOXRvWq5
1p/oR3fHvnwbU9s4MXIaJyztnAkEn0o9gykNxevFyuZZFpOY5jjsAs8oqM1InyJW8eq0/rReWOmk
bzSsyYEYRXLWB2WfltSpcY+TOUo974QutQxFdEKDSy3PgO2i141LtVl6ws2OBA+doD7Odpb664WT
9N5OjwA7y81cl7i/qpkqKdP60aE13xsxy3CWcGgYQ59w1f7kRFh4cRtRNpCaDhp2Sb6ZpAavrx1Y
MjagNr0s2fP8fQF+ND9oEVvYMsYSx+dabJdE+TKlUeS31Mj7W/dkNJ7lGw7HqNXF7m5K+vvMIGnw
D7VI32zzzK4PwRwvDgH2yF4OnW36g7TCFXK36Fn4JueIOu76RaxKu3yZUXOI1rGBUVNnj1mk0cRn
SV5XEzNqW1rnxtDOHS0gCpTFpOzR0GNxThfqqV4NMrmj8wapdtj3s3noRcLYVYdPoeeVu/V5CL9B
j/iHpE+I0MTYMz527kI7R0rwi7Ci8Gt2vNjBPKDHAwPO2VsrlrMdsPKt1CRjlbrAh/GJkFsILcIj
Lif400o7Wq+aOAD3hgfJSW7yBu4RhIaqbsbFZKA0pFrEi5uEmaNnByIWOkMxjSd3oChs9B+2Pj+l
SyowjbMLJcC4PuUZmWVMglyfooGaZ5vwWQxVf3byJjnWlBVWCc5UTvGfSKdKHp+twKJN94DoXAaH
uPmOZ689rq+0yikO+4be3TmCr3BYjfMrlqXJA5qz3i7iSSp1No6xfVgfHTAxh9L643qhZvjV5HPT
qmpO64UuJl7o7+vDYAi4A8uj0me3ODL29hi7e0FiPW9HHl0cIdqCyFghwFcOLvK21rQbMCkm8gf5
jk2nL8GmyM8Bbs33xdTcIJ0mLBv8Mr4ACDBOTt7bp05gJxoz449zc32Jw9yQ/TVLBqjclreF+xHO
1StWVgo6zRztbVlKkddCAh+GCSe2Iy1QRMGXoH9C0MirrUq+rPV8Wa+uF4v8xdgTczQQJsV+hLtM
uBl2hqFfcHfdwzRHXcK3mzqW/FaQ1dfGLkvYBA5jfxxIYjrZBqd80dMPr+fvzGDKJrWLfF9n7SMp
EnlTPxu9izsn6++1UmP7IM0b7GmCiVrLpvPauyFRr6wgKEYycuk5TgUS/3S6rdG8MWzK140Gan1U
TnrFp4rS+LOmrkn0dfHk1vr3tLPf7RyJcK15hNNk5t6rS5NP27rk+Iz3dZoynavdyaqrM5G671Zv
0O+w1CcFB8qmcFDlACbAdFncIk9f/H7QC3TUiV/GEiNKZXEwXGSxifnaz2ejCe+qnO2kboH51fv7
dMxvlcgZZ827foSJ62TVJ+V48TRQqxzyiZ51PD/loXroWI+5EXgXVoXkmytd4LgqSJLchovTX900
JGnoUXPCaVub2czknuByZGWc1F25dWdza+hsjFmkslDpxmPdVp+ckQsxwizK9CR0mZkFCeopIAdX
IH+gW1Ce58ayMReWRyIR+o9KvVpOaH7GIeQh9ifM8hVr1AEsgjuqb5GpPHgULraEV2ZHe+y+NPjA
WhMPj1MDQFRUirdbT0aKzv0hxfQwlS1YSdvdr6OI15JQ7q8/ZlOkHyEFIUNgXJs77UEjRhzfeemd
poKok1XA+CfT7z84dZ//HXHw/0utp0rb9H/Uev5o5/xHSQbVHwRDiSkEESj/6E+tp2P9SzUBDtq2
apLcSif3b7mn4/0LZLhlkGaMKl+TQtC/eIPevwi+0DRirBHye5oJivAvzafzLxcihcZx7piO6qjG
/wtvUPtnxIWnIhuj406qskeEwT+BnKXap20RZ8uhXiC5EXBCEcEUpCepfjYDlKomIisyNqh+I+f1
YRpDZhzH3biNFtFq/unFxcVE50+VJd3+20f5f4Ehav8ElvLiHIMT1dJ5m675zyiALvfiTlns+aCI
HvuqSQTyoJVsicYHgvtY2xbt22ySSFNQ+Cko6dW2If6QOf8Ha/M/iIx8C//BY+RFuMDkDUD9MHR1
/R+o5Y7QXeye8XQA35LsVdiswDFQkjKoWr4TvtTAcYrIuA9b+9dHWmG/sgZEjco3NeMl5iH+U097
rnCn62ln+ngRC79W81ve3aD1hb4neM0K8IP/jRFtWf/nS9dYP4GnNF2dI+2fCSp9P7vJMIMss+hk
hV7/bcAvuQWPymYogmc12RbUruTsxKkaRGprBWqzwcD8nqi8y07Jr+CJB3/9rJdsoBGUIjK1OxDL
unnILKzKxli8Dpr6Mukx4EMP7doQvvMhGYe06M5OydN0cfLYecN4qAcrAXyX7SO1B9HY67OvN25y
SNBrbCg+0eLbFBPQOtVATALECK52DojVrZ908G20B7VsZy8mkLF0REEAEtCLqKyoS+Mvpu+W2d2U
tNtQlc7RUKF2M8xUc3TqXnMIjRemptnXz1GkXBXQMNul4j55gQ5ILwXLUssFiacfspY3n4dAiqa8
vjmUZbrJagKHtVVaUKXuFisLLG882X1MbQzdCb1t7t1CeLfTa+0ROwUCLtmnCtWErG4tX5jh7GtZ
dK4dY6vhIg9iYVOwyL9HpZMc4hgqSB6CXRn06MuLqvQ4FgPgQteK93rY36LR/E61X9808gAPdXYF
eYKeUvGMAYtefRsTnHBFdia/8zNXzSwwUjejcRN5BOk+8OczQGXAZ43ewGukhEqTmlqwAcg+Sd9g
z0C/cVhneTNnVWVgMdVZby/1tbFjtBz46zDhIUrx2ISFHpV2cdMIY4rdB5R/G0pk877DK7PxRte3
0BkBjKdLAfLtl+0gGOyUkMdlsz2HoL7Ws1ShpEQAGIoAnoTTIXKtl8ZUiOdyxm/CTm9WGd/XJeAr
L7u14KSNxnCQLHoviIhAUMZwvtjXY8KAbxaph5kH2cy0PMeBjrBIQcsZ6TeKX7f1N4XG1zSMIyIB
83lu+M49KHP9QgKAyBZdsi7oOA64gm0FnskoXk1VjCi4zDeoh9vGDvOdhEbDeiD/EwFp1/DZOTWn
dbPEX04dXYi5edVNlx2yhQ+2Z61ru7Jv1UIMcj24ZjoVwY74HIVSnsPg0SZKvMni5j7UOBDLEU6B
Rs2zM6GK5qVKxlQ50V/SGJZrN1jfQZTQ2K3K+dkcyXGOPI7UtLU4MQfiQuX3vgzm12gTDN6OtB7G
l3EpaONDRB0jvjr8bf4isITVDEutIqhUIPgNEQAqWNbKERZkaLe70mBp5hr1VRAaJl1igWeFrCZ5
hNmlR29mzbav5IEx4LXzUFOw+CwgGrVVHlh0+tMBwTzsW9TqMQKLxMNZPnH/aNvPGG11x6p3YUOi
lqfMD8OSv6XETZ300fjQNT3B5Txn6GGr1xaDJCPHr6hv622NEuGYjuNbOVvCZ+cFXmehiq1WNW1h
KjOVwdGbeOUIRLR47Qo6uUnOHxblfGgVVr+N8PhKXaoi6zBeqZZgbaqDJTIlqHOsLlgzpOWAQ4mv
2YmjkbUVo3hDGpOvhPpDpLyZqvvZW2QfEa59aZuBVBNUZV0O46R/6zVGNjel17V+N3XP8VF5+W1e
WI0qWICNdN8ICsl1z0kyJqmHvZgnoEBLV7zWWK2aH62k+WU5Ri6aMpt+lj7xidM5fRiIj/TTjunX
zDi1128EIzHbxzHeLpPyy5rip5b1P8g/hnaTVz3hAvCTg6sBf8sj3h3sA7yYQNCmnEePx2xfFGHA
wtFF4pN+IUmTh6nNcdzxodRomjdOG0zVKw3Zn+ZMdNSY3TSjoRopn4hVCmf0dJJr/y1WtgR2X/Im
3OYBzJaFdIivnbkB6sYYUe0XLP4XTo1BWFSHf6RQ56sm+r4eIsvIaJar0Zeo0K3liPiTJdq52pBu
nOSJ7pm7cery5uVttqOn/KWrTEC1YPLo5Z6P5gWnuJY/WBZ1FWq7WxFh/Z7kF2jY5Ia1QVZ5DyGK
MN9kBwzEMvDkXIFlPug0/TOSG3EAC4Uvj30jLBgITIANtPnFhqoJv8R4uxnNbyLH/9xN4XE9MMOZ
yTuJsi8lRM+mxOV2NsgOqRbx0SF83njEuDdD/7weRYbHsEIKxw8jzh7aFntwyCwBO5ianjzARWZR
gl2Ky6xr9AIaard2BeCwX2AkthzbbcpIptjVDRwz1Mwo27WD/S7TKDydQaWQQ3TVLkFREEgCFQP3
iuXyGvhdXQC8i5pPPIUeEas5XQzcJqexwRrKULwQJaZ6fKaY4HmgoQFOm7zZ8pnnqkYclD0URnlD
Z0KjAEl+OoQvA4QZyGEKuQG1QdvNY0hWsRcxyPPFe/D3oLcstLGYd1KYcpqyPGhmidU5TX+Sj8dB
XDdIVtRN6Bqt7/QZ9nWLq50ekWvb3+y4DloT04U6CZUGr4MQh9FbMxnsei/+lcaQ5yy+xZwKl28V
xg6EwisbaBKVIMet6wBl4rinpXUb+U42S6Ez3pf3c1ShInPg7RvTt65hUsFEzwkvsq+s7t9r07kW
luJbVXeZq8En9SrfLGn2VU4vpBc0PgjfmzJxcM1OLZfOl6GiBMxUyzSIvJfU4A1oymynL8WxVGc/
ZtUSyM8M78WPIWkP6xtR0MQ3CiVShVloUVlIN637WfkT2mn/z9OCzzTR9T0SYDTjqJn+XILgCYJE
UgQl2m9u57Do3JbNPuouJ32ojXBv6wadLk7zaGyeB6Ttns320NxkkXlvZHB8yevdmKrDQnbCKA6G
/2DacSBE5wZty4HUQ7gjBcsPreyuNe7nRvnJpoQEjpxTBUNMts9d/VybtLd7c/oW5S1npBxWtZgv
Kav5dNqqvnkRo11j8If6Pe4uEHwxWXnysxA9Kqy6YH9dafBOkTYhZmJ9ZVi8hHQ6ERI5+OspCxZ0
E6VWQwYl57IS8WCmM/+MXLRJtslASkRN4bMQs/zOUn55Jhb4rJ8O2QL2E04L46GvLtT4dI2AXzbj
b9WYfzkuU6vlcfxUCUwMxftiv7Gzai8O0Lyxr9e/d+3BmRHJqiTMiliQtKO2836R6/gJqWfR5S+1
ki/AeniT0KYOMSYXoTMqUxy0gwxwT0fN0Sv4PLOYAXQArCspDw8V9JGNXnDAlKL4FH3/pDekXjRg
ROgX8rmm1jcZNz4Yy70UZsrxNk21c+JWoK8mAiX78S2jhb1phq8w59Qhnxbh19QTf8mYhEnvoWOh
twnz+MuVz18MNMwywnzVEXmiXVz7Nr+laXmtlY98wputhzJSd51Hq2uHkerguBwiNjTdPgefWjEP
KS2l2hQgAoBwfQso/Twnjq+aCC0jjWNVGAU1n4olYlbd1sPPw1oeCCWQLg1ccj+KJaIx6d45clBd
13PVVFzXZVCiv+cjOtJ1MKZB87KuQdZBPBVMrlqqPoZGx59laJoBJhLgQRg8X2Xfi1evpe1aEvRG
q8B9ofF6nUpxS/HS2TqBHtP9FL8a9EKjhWUGWCeqVCqYKQBnn+vaF5ayvg3hELiGcgbyVWxqmdbM
eFBvqJV/qTXHvVxw5yJ799jeYIFiCWmr4Snpky/4DTeqP4yXdvHYhKbkexHTetLm9oqjZlf1M/Of
y06b0hlggwwLjVyiLnL4XzLQ3w0yCknvx21EcJijvYcDA2yLdSUW1i0rmEjN2X7GH4i9g896SPKb
I8wRTbpvGHLvjoZtdF/6xHsB2MAY2dnnbrZu6+y4KGxcdbu/h3lyaliCs6FAM5taV9PMb4lgVVM5
y08WKIEjV/E5fW/SVlgM8t6nMb540XAd5LrBK0zWn/As3Sr9YpXINoR5zzKzeDPzhjQ5BXhZdaHy
wSKgubTC3qLAUiHdWD/08lePlwEJin0uc/2KGl7Jfq3HvmOPyT6BQ7JZ75HDPWGtjE2LVUzZi+ei
aZGKyPklQ6VZJt/lesEyvZfcZdNNwXOTougICvnZuONylwDX3ljT8FF1twzKEKguOYzHjxmsa77J
aEFMGl9R2x7Is7yMMWNP05c3XfBaqbftE6N2oEB61a4Wn6QfaXOiSWLQl9wiEfkkB7TncWG0W49j
OQ+DRccNy8sqepbtWXEdYCGN2iO9E2wAKUukWe9/sdS8kezUU/IzoP3nX51BjO0wzNu5lfvcMSYS
Jxpo8NENS5TpaYwzk5zVS023DP1pdl7JzGbl7hqbGrmiNO9GYr12qvsDrPg9cJRrbnN+VVBuNrmd
/ywtZ9gTAZPtHjKVIaYZXpKFll4Wj8PePCryk1HlLiWpdNUHbbSMgW512wl1NL0nSr9e6JOEkQXr
olLWADTBdr2yJlRtGBfWTWcV7WwpgCoXFoRanbxlVvgdwfSlN2r8iuhzMKGErzYTJKgOZWL/xSS5
ILmuiirZN2ANq0afwYFplx6haoCGFUyNpngHmgQPZe59DQhiNtkImjuzsp33oVcNioeBswbyz24a
VCROfQlMO7ugmsp2YsmPukwo9tqFk92yAdOUWKJkiBHtZpclRfjiICduJO1cBT+2wdLzvCoCLdnp
65yapsSUV2FQwXXbqKj5uA7qCy4cqOBVeZcZtEzHa5nHlbrFekE6gmLf27In9Puilq0XdW3FjPqC
zBDUZsDQwI0jbaPCsQ5k5cU7sxleV2rx+iJCncXKYRUnrjf2EDI4U+FU61KhmNOooHFDy1n2BlfQ
rWOhro4Mpw+ytXfWy279eqFq+jbJ3fjw+6Y/7oIf2kMkIbun668UEdN0U/WEHTDU4QwBPBSwvx5m
/en3nX//YpCN1ElerLetV9efft/mrY/8+8bf9/lvb/vHoyaAQ3EQt/Ofb69Y3+SwAjl+P8/68oQj
4Ztdhp7771cWqvkJllFF1VBpxXl98KzzzOLfPxTvZwXS+WhUzUzQCEmkhq1kwlcLM91qLeG6PlpV
6CXDGIrzyoNer0eO/djXLu1pmY3ihUKH+TPtG6lwVeNb3zlAxxv6fGEfIWcXIXC/GNpT75j0/223
s0+8bot+KTeuF00D3siIUmVjRYZyogoWsYvLsGGLCa5MjnR3/Ynh1AFXqZKc0mkHSxPXrqaRCalW
RxFbo2amIEMza3jUZ2/YKTY7TNE2nxlL3zpkw3GMBs8XU8/uyym2tgbmU8sBtY9quue8LU9YSeZN
odCBDW0MgN4Am5KkLLvM8K2bZGMQ9vCaK7b3s5+36Wyc2hZnTURApB+hbNL0GiypXdhbExH+ULGV
P3rWovr0amgD6Yi0w1CuQZR6h8zL7OJ7S0AHiAG8MkfrwDAQOqZZwgJCsOscrJc0Gx7roUKsJsp7
xc3pKLbePVbxrZO8RmoEHIRwXHLLCPUeCc8QGgEv0CB3sxLfZfZ4QWgvozvsTxFm1xoNwgZRSA/P
fWFLk1PuzPDb9dbiEjMTPUxq8mj00XVRCH9Wqh5Kk/7cu1l2HnPiBHqsZ/T43F/6bH66pWNC3FQc
6k7FT0/0gLGa7pPchmEapu3U5CYrRHyxSXe10v5e1Bqr4AJLRoxMZrIZeBs6YSg03CNtgrsSyfEg
KjalxjgFY/8z1+bhSQhhbA0zVNjdOVtSDBEuckAgKjxUoZYfJ4ugErJb8acb1QO9IVx+GivAOXIO
RZuQBFhr2aGQAX/Sl0xqFxzCCtu63sZPE7JWFi2ZeVat1t3MOVkWEUpDvBmQCEb3GQqazlpg/q7H
xPWVg4GanxVo4oraXwib90lvpuZbzPcDePKDk87EnzXarulTkuIA91hu9N40g7c1xXD2vK7CgmPM
R1J4A1ETRk31dhMaw00z25AKzBCM3rOOZgJBE06ecUDFko0XaD3uFjUDgkuIkrXhYmmz2WTWYfeT
V8B+RQu9fWbURLlHQTnY7EYwqFPKiF1s5ntTjU8ZINggQjPHy0i3RZIdF7Jq4Kjr1X22OJehAxuJ
/EYGqlOPU/3UdLcgVK2j1ziBMXRQ80T9ydbwENX6zWRq3GesxEikIx8oRFwTIi4c0panapIt5dQY
2rJ2jiH13w/UrjmAMF60KoCkJtnp6nCw7CVwxsrcWaJr8OZoN9fKI3SA5oOKF7YUSsdxj78HYe6b
3cVXygivdujue4PBwo6bKxziu0JzXsKQkkjr0lDG4S6UcX4hueCDjSslFTs990r1Dac9HA6nv9bg
ni0PoGmOow7dCA730ms+8jE9aKMXb5bZIAKpse/ReKR+NqLL7FpUlNF0ZKfyQWnoI15SNDbGWQFN
y1R7b9+bGHN3bUSfRBsTJmPC0UR4gVvAOIPXp5yUR1FkP7QeP4gQEYdtKFvU9yWahg2aCyYzm9ST
Ejepy7r80DbOt3ly8gfdcuG9ybTBRRybqvlVeMV2kHveRZ8vWUkVocDoBtcXczdpWgHeq2tr1O2h
6Y3dDIKhq4s7L8UxNxMsQKlPexiH4W5O8SdgpNtjJ2pBiiycqMRkWal7dEW0XUJCq/pxSbZ9jTB5
MP2F2sIxtsQ+REh2KfM0vtNHOrSTkhy7IruOXVYzdsK8r2B1nB8B0lnPSsLuLLWHXRiHV7XDBdRH
KBS72X4DCPyK0MAlUQg6+LBVekID9PFtnr0rK7nAG2x7k4BoIN9kvyTiR7jcQQR8aSpzz1CHXWb0
B7x4SRV+c2ju+Y7MVB2o9zYWKhbj5A0gzAAjGIOCVgcVQlZFGemHzXMN7aKmFRTOB+Kvd8S10eFg
j4iW7xInuo9SAL+pHSy6c1VDtjgZk5hrTY+5iD8Nc9gmYXU/k9Pt9tAzwTJDOvMbDS0n8Q9ImvZj
w1rF7D/TeKI20VQ6RGXvAkP7w5S1DIUKI6V1OiUQvLMtXbL7Reh3dVXjUtNuZaE/0NuCK9cdw6H4
8OgQWvKQ1qBmXwZXiS8dBnFFhAE2bWbp4tLBdBDiXQtzrDjAO+r2AXLGXUw4wKwwbNCpv4OiiC/t
I9ZZButNeyhV7W2M9EcHqVmEi98ykE3UtoVlQ2NZTir6/SSac5YSVFP3B3PoTvIzL9rqkCz6d22q
r1oeXfRkfNBt6gdoA6ZgqfQTcvsgyYtHR80vbTScHNz3iLMj7GkboniwbsaUqUy0SyJ3ngz2XJuB
8zJfJiypkNva9k1RjXNBPaI0zTf51ciHSpzx0DCyuVTG9BZCxXf4ej47dpJg2+E9dO3PqXFeRGB6
JGNOk/OKitXvp/p95hwal2Xraq9WGH9Ywj7gjQ5CYD9pEZNgmzvHaAFIqRSAX3tipFCR2OZ4Rw0e
PIMGKxQulaSJTLdpBhZpUDrNXaypcRSgef5BPeVpfpqjnD2jKiXjaGJQbyKGhZCOtVEp6FAwLHX7
PG/Yqp4XpVyCkQ9+zhnZEudRuMWPcolOXXV1KerkoiX0vLkpab9QTFJ+CEayDvY6XabCDBaNPEs6
93eGYu3bu27SL6OCz7pNiYHWmuxpsuZf1MS+sVQJCF/5RM7kphyGJdMVuU/uca40wueK81QQl5lP
1EUFJIsm3Nkaln0vcx+xO9+c0cKV3I14n0xjW2ZpA6jZuQIqVnGEIi+p6uISkqVBdcQ625TXJL5N
4WQezXOXurBf8nvW1VEw2wKnRBLemqn5VU/Ctzvh+a0WgQDVtk2hWOdpVg9pXTIalJ3sMtVB504f
Ims+bMGsX5ochGpGi9WiqFxfCtwJGlVul7zSuHIukxi/APYXe9KCfWHp4SYsSc7JrOh9VDjWxgV0
C9Q0KA7jdlSwYRUkbQVq35FX4cQ4nezmqDjpqzGzP2oKpK+TyfYiLutAmdhSFW3+Zo6Gc7Y1Ksep
8kSF+9FWDAPLNhM95uYg12GYmPN4InHkaWaRJCsvWYD+gYIy28EYKo5kyqaKek4nBEeMfp+aFr5Z
+F73HSjEvjSiHfUlqf2B9EADNZ74SpNrVS3vKopA0C/M6eRUXAiKwAfDjA0HV6mqb4POMTKmxbfe
o3CaGTacggQvkU25jcn1DgU1x/zYv89xvOtV5EXk14BbRPgABlJ5jXKTzyRvXpVhxoEdvxZAERzd
wRaxtC3G6v6c6hZyHVJYZp3IO+omjrSnExGOTZQ9NNjNL8+jrhJY9Lrwb8VIwb3rWLivJjU5I/sw
F9bXrPVsh6rUXLAXhmb8CAZkP4bmwdTr9wHGYedbrvbRLHRe+Teji2C97vejTgcO8Ko1PKt032Gn
ytQ0a0OPl6oYVEbwMSZlWJkpmBGGBhaCuVv/83fJpPuAZFgnUkZP6Tu5hQ+4mJwGlhI8vHy0pGIn
Xmv7If7Rkuv715/qcc1ohFhE3sWjdzXB5ObpKpKe5EP0kLmyMPRnp9/OPBwreXlVR/xoJK/LcpWP
GzUz8RTxeueQ58BRDfZUyxgJeVWTUb4tWe8n2QvC/BbHQ03tzCuzncaEhJkgAM+5M0hzXX+Wv+Nf
DYrU48gxIE2st7NI1ZoeogcFC/VjPLSVsjGMeP2/pr3LrgI5zr6FQ+QpcAv5e3mXWnN28md5Ono8
V1p6d+0gDkZFQjwG2gfGIV+jYjd06pd8YWU3Z7QoKfMm4yPsf2pzpFjwF1p69rg6FB4lnJITZ19D
KpL3kM9HDsEprjB28hyWaPLtQsCOQRa5fPK67be1fAM0ro1sOtJLnhpMxvytfF3yaRX5dgDmru+d
x2isfcRuS/517KoPLZ1sjRQW+WsAT778eOTbkx/hX28ViV+gT6zmqJs1C5sJuNqw7hECmcSYYZFI
Odq4TdABm50C72+03qei36/aHyrbFrOimsFdRfbH3ZNI3atJ6Ic8XOaFGGCIYaOORYUCBuNO3hTx
60q4pKnxPjv88z07FDhUppZ/yodSsTEUOORtiu5z236MVXmVDynv41X3+fIg7yFfU1n9iu//elGA
sUD1mhvE8kf5VDzF3UisVcnmORXa+nTy4WxSQngYo8ULls5P3kJ2EdhhMHJ2WV1I41NBj2/csrxO
OoXFlmyizqCrV2IEKvHrBINOpyMyki+HxbbBWZWOirZZINljxVBhQOXzdW3g1136xXT7osDVoOrX
7Ja4eIlS3TurhXro6ZjrmDRiO0Ub2VGLVksORTfu7tIwnPbIEb5qT2CZpZu9VGqyK+E/2aPVHKyW
EPgmvTTRj5SCHpON/shu4aNAuErD3XlYZRBmw4E6FPdMkhTLZFPEbF5MAl5oQzgiaMWMIt0U5bFc
DrFexEcjKp9RML+Ei4tap9PYN40j5Yb8JKrhUf4rvEbf1lImJqVg0IevOCSWHSgKR9DBYhLxxzj+
UsOh2iWkrnqkYOHf/9Zhz6BTQ4kaMH12WFixWQZyA6N1Xo0lfTdKSLZ2A1GKDQNxdTQKb7PVPWcR
66HFoshu63SbDIhCFdS2jaIenQnm8iwnrDbV5IhC0diuWXu6kfqylrtdk2q6UiVOoARtUVwU2a/U
ZAeGgl1O4hb9mMQ4zIqZHLwW/gU1Vg5visJzMV877GEb+CN3Uc7C1pYtM7VDQSHK7NNsE7GtInaP
+sjrL3/BeqVZa+Tv6Ce2qiI98zT3j2OrQauigaQnwP7UcNt09TfQPOVlNLM0CP+LvfPojRzJ2vV/
mfXlgJ5B4M63SJ/KlE+Z0oZQlSR67/nrvyeiBoPu6kYNcNd3M9PllEwyGHHOeR3GCo1l7xYDoKUT
PZ5Ovf6IWREomZm9BSX+q0td4MEFSFFiQnQg1EWg/KFopXY+FERk4BnLoNuE17fqAmu/BHDx/Yxj
2GeognRjb7llsTMxCdal7qVq9BPWh6R4jLG1HiWY6ZjlWY3ws2NecpmKeVVCFVvpFYod3ut4apmU
BsyyDQlDjwa8N4xZwoAiVS104UXTBhekbWP4ztaegn6X08nM3hDvixbQr8grHKAl7tzLJV9puAEs
8O93Tn12Z8c6zhpPtceFYyTBCDxEHAqSFq6JsN8Aqzi3ukfyhfa8BNOPWCzGNvbJzJE0n3qCf4HM
NN4SChytBzssjjr1tYNRGXQGSCRoqm8+aAVlX+nBY+RlheYm6WAFrjBLPG7aUJzymHUx6u5zNolm
XY0MTvvM2Q0+dcsS3wZlOe/jmX/pJQ4uGFRUMMIulmRmjOzRSbzrJs1QTIZ94dSXvGDUHI2etjLn
4MqyTax8hiPsdBwRX5ygFKua6YY7NcuO6NFiP04/qDjL7ZzM5h5Ow6lrISRP5qtuAE5EY3amDyR2
aFrSXT8WpOqUP8C7yUWFFLiN4Jz3QX3Xt9EZX88vkV37PqVRnTX2etaYOst3IehZ21o+PcF1IUkX
0yrAB0QgeEFuDL07I/Y1SNrdThHsrbxwVq6k9P2EUyWgqFhSecn1UOSt2yV+c0fr2qDeR32A/fdI
edRh1AKF7Jgzton8CG9GiR7b7gjUNVDoZfFVjyZdwkUKNGgycDnKjzfSmAF/JXNB/kq3yztncR5y
GISAPQA3vMB9Zd50vfXsJDRwhbbXgRzToTwPGONwHOz0xAXzGft0F3ggAmWP8K3cpQFGJHgFNoTo
EpjF9MCiKpMfMoJEE4XwklXlG1lBj2kED0iyvDg6qB4ByxYI4+TRzfvcZZllWKQHuf4p8TNFzFkG
9mE+9ETclb5iVnwdEqkpH49HiPSGJAp6D6ZIss+dQuZv1iBQeqZvppHfWRVrofCjb9pI9FMLqG32
2OihWuN9nrZR1+sbMpxpl4mnO7cdHag+vURh+y2SYyBngMkTRw7+jZIjAwnlYizMiAq+YTNhtE9k
UbpOopAjO4RY6YfxBwQxC1AVI8uQEZkWolWjAhdYh42HscejzMZR4JxrYkdM1NlOh4cF6JvRIQsE
qSFgkXxIdkCEmpE327Iu260orceq9aXugxTuEr2zi8P/qsTQ/Oi79q1VOm8J4RVV337XEzBkksHQ
LujQ9wcegfQyqvFlw+JEwYx1Hl1FAcT7qB+wwkmpf8O0QSmBNGmlVkzf0D3Yvdh5YFI54FwTts/p
5O8ThzvXeGDaXvdVJOLykzw1tu9F9aWN99gjYWl9SjPJi5WQXxbj5GTivyFpna1keqaRt+livE+i
aoBQ0zaQRggelIgd9nIwcABvtog+vyQo6IrquTXHxxSPJCTdAqyf1csgGG1B5d6zbh6KRlvppHnu
FHaGS8eqKv3XZlxex4kNqEzAPmu8AjaOQSbSkCX737OqLQjnvxCaDZeUMhNqNY7C8M758x/vD3ER
tv/6h/F/GpS7JRzY7hBUcChmfG0BRUF+ScYpUBw4jwvk0EPeMka0sSciOWCtuAsEkFWIFEHdJT1K
79j4Jg52yVVCwZFuyqa80yST0QspiwJfJofwK7xv5XLP3rgnpEaGLtnAnXs9W3Q4iHSSrKd/I86X
gRZjPOyHpfzyYQm5b7//4s5f6eQ/v7blOQbf3Zc35g9fHBpXmVcEpR1o07B+NW+mxbgmLUAncUin
Wmuu0+qrnCexMQ1HGgQbFg6BknNRJrwQdHKwAihXSvh32E+yBcMEIOEg+aIIea9bWYAt/ndRDxBO
xA4vJeBiCYQzYFunEAqGjGPNjPLHoQl4EaAgB1r8JcumSK7TVBKbJovn8ZNrLwkORcEoKKjnO6qs
b2PDji13OAR/tEQRzoN6HR/S6FR91vGCuW5m/5ebZvl/s1r4oqblCscH3P3lpglPpN6gWe1Biy0I
cBVCeDBKzKPZyySWOzWP+KzBcpCsH0WPAHXBmYpxnDxaaFjOXukjQnS0p6HQbsLa3ClyDM60MAAW
Ng/PnRHVx9kp7VrunMuiifTonjHpt59sNtt6GrBl3i20SJLcEI7xYUEG1Q0Th2p0JNYkjBhKyzfw
92vG++uasRw2DVQYAibjXyQIiGlT049DHEZ1zIjR8WuBdA2MOCbwggXfGmKY2+wVupkwExQys461
rFk8yhjx1j6RbPJgDm6dajlbtUdIsHNYMGGM8+HYVlAsVcEw1fP9BNOglIdKaOdvM9JDxs7+pUAS
vvYMxi1wINh/tFOQj2BE/vKTOuQkEZQ52oqswm0oH9vtSDbFhMsmdKkJhgfJmp6OZeIyKx4SFn7S
Gb86uoJsYleebUTL+Hsnlr7/fC8Rki9qZMBAFuOjmBaccHLYn+mbHsA9CuenFGrC4rWYNsnTFbiq
oiBPyeqRq8JM/A08bgZg9rGGibX5/ROR7uZ/WZLE6CJasRBmWK73q0u502tWlc3orpMSadVAsbrv
BFbVpg1npxhv3MW1Vh3WqBtUWVeuW5NjN0RfnMlVD7HZ7MKnWS6+SvKsiro4RX5+LZzQJS6Gf6TF
xQt2bQwXwK9+bkqtcbTxzm2HOtkSlfGuj8uHF4dvcM92qHkvpp99iZSNI9ceGXxwoDYmGAqssrRx
dZRd3nVi929LjgPuXAc8D/dbLXmcNinkW4x84200Z9vc056CDtVZXvXjre9NWyw3T1pNLlE6mBsl
cy2wOT050F3T1MoPDTBJxI8+Dznp2v7Q8DsYRgWjuYnz+rZlVnewpoxYWQqEgCIG16Ee7uymGhk3
krKNWZxAvFG+SQ6+V7sMO9nwJDNM0dnw4UMTa33IHb/JqJFkkeY22VfmhzvUsfB/bapAxaRSf25S
yFmNdq8P4RemVOQdEGFhth+qoAzz6s7VQDAbBOkrpbOQxK3Gcy5L0JxlXxxW8auHqSjuiE/slOj/
MEtxK2s9y9lQlHWvxHK9Bnq1SR28ZZsBw7DFb/aMIc/1QsXla9QIC7mL4VJ+k8QgKv61rUWUaU6K
anm6r/P8ZOqRS5MIhz62qMIX/wOLAqKXM4xMYap20XsZ9t81U/6siB6CCCOvQBLh5PlEu6mh+WWl
LBGIHRGWhL3RicZ1cW5c75JqMHglq0tWnG3WmpIMgjUII3qRRUdBXiu+Borf1su+oxh46XQsONeA
8YcYDqlgiODhjo1kpHyzI2CnlFRTwojgT7b5sgN7gntvV5ee7OmlbtEHy1aYSnbbQozctb11L4Ly
NZC7kLfw4XpXP8c1WVHyBY8ajBudYrqPkgEGQBUigKnNuyqZgquyocdvGTyEIHqxaF5EON5hK89m
Q9+zckZsV+nJhdZQyuVs+QZJcFvD0x+munyopPeL1E10QMkd7bHfcvjrQYag0w4uGsPzTWAQ3IhI
/Gfb3WkMTgaDUcBCeW9I+mOp8Q8TjNrj8dyH70z6NU0t2yg6GUbD6QFmlFniVLkw/BP8/k4NN9le
KkgSRfE64gNbC4Rs6QhwDTL+1Kf4uPfQ0xwNp5oxje8SczzO2B4cShNrKeHlyDiXAXthInSWvE8f
ymLgPCHFYW8v0Z1Db3nUUpc8+0AHABTjGdH4dyedzcd0YZacDmctQgu2IGLpvCcREdFNA64jDGDi
FMP3JBZu03hVx3irYCDbxfauiFoT4xxr2NKhi02KsKLvs73b4cEyuT1ZAv4kp6QdnaoNcNfBsL6C
pFkcPAIiFTGoQ9Yz4wjJk9hOKs0ayygrrepdqpGWvcTuppl0C2eS5dpkar6P8A2LrKI45t2MX56/
XEcFtv9IYO603iCyxa6wUF/S/WKTTWklr9WMqQrda7gbnfZrMvldR2PGUJqGdQUlDX211/77v4AN
jTTAeNbU7xfDNXHhiQ6Vjig4cq2L62PF4XfPMvKA+RJUlBH9LM598j+JCM960rPIwZ3gK9baCbOD
E5SH6YDhr3aKiUS8apYv9YtW/o76LxR1gKCIwrl7MzYYAtvXxBLXC+T1g217/inosXoQhfUS1356
nkLsAqwl3/hGjiEWkMopbMtrXL6gs4zLTeh5yYHsX/KLsh66OSk3eIZizFgOMRlzpeOcosG8g0SH
EZO8SnUVlodnbWG1X2UAhyUgtwryQwykIjDFDmhDkZ5bzj4Xw94M5+joZhn4Tp2esyDxcczk43QS
lwtd7w5VxuDcADzcWgY83haG4Enkz3UPvc50wmPqNe6pkkVIYJTw6aZ22iM2u7fDrjuMjth7BiOV
lLoToGV69hN9t8TYR5nmhzUSt4ijbnOy6645EQ71o4acvssnzALwuOhXMGTCXenO23QajKNnF4A5
TAlPo0l4bBICG7IXPwaheMaALkZkp0NnCRAd5S6O1/SQlpWcxvne6eabouV1iXzjDp8ZIZiYwB/U
8DadHsMCx0IRXy1cAPb9OPkmgbGH5DTsWyO7Cvu52+u5S5esbAYdTdqvIOAeFkCUdTIbd4W0qoNg
nyCADuAeo1xgRigtJGgLU0QmV4KdmoMn8fD1XdqrECrvYUSWsTY9rKmyOLqJYYhTrDACpRnD7InS
jNyqK8UAxlKXfQj7/Yxw7HXThozVveigJFw4wjABToev0IWvA2HtrHatQpZ90Ks/ssh9wjPpSVUX
+TCXG3Cy/WgC54Vd+zqEsB0FcB9M7uxNYJyJaVu30aWewSkZtCf4Ja2CraJGZxMWXxGCqtkpd2OT
fp/D8KTo2YWZyZBOeLcTQ/zSRLQ2utoN/KidukpFmJYjoiXAdDXaQGq8MiLjxrBrSCbU6wveIUXc
XlSd1MwcHyPmRVEC3SoL/GZNIqOq5g0G3munWO7l8ak45IhfYPU37P18i4QpxcMSMP3N2/RtlNRg
Hdo5ZXpzWer8TfJhJfvctWCgI2wCSpw2LZKAGBFkUMpEK6bmYzhvOPUppV1+UjVCzcF7rA2oLjtE
iFYKDlfV67TOrhLmiqu+53M6qM9pDelM62taK35HiWQW8jZWb4rbT5BEF3vxzsugoubpuDf68bJ0
8XAsclL0Yiu6bvB22xHjqzRbiiA8NcgIGp1edIBnv/VqlGUQKb+sKoRT0jLnzC3623paxCp28yuj
Q/malFKD6puHSatvGt2/hM4CVmne0d2iDXHHiwNzN8/ir6XOeFeBoHrtkk5MHFwX7UAzvw0ChkpH
PoU512QM2IdidhGaOAfVQHuSbdy33i1sidsxb3FfbmFxdV5zzNQ0TeoBfY0EiOZOz5jf5OGMJAJz
u768av1qs2TWYyYHmpVU12Dc4q/02j+NmAo3rnV2THhTdPpDi/KF/49HZpWzVwRYaUz4P9bprg6Y
opnTFRa4KYAMKqow+MQrk7pYroglsphFUkZiDFjdUESPKzVsmQL6E2/IXjy/2ydx84o0DZ89bvLc
peOGOBKURFx0e8x76Co2TpXA8NRFLoIBq18WJLr5W6tpuzbTXtQHhE4AoYf9wSombB6d9iJFOzb7
A7st1lrUnmp+ENhUIrUTbmR93tbNYwp0jUiG2lf6ueCwwDxWK89xo1VrMXoP2WwR296RwQcLOmhg
OreNf9HDGFIt+K1Lijle7RXCmeTGMV2yQbk0vXcuI/Eh63B6wWwC+1OZYtCNPJ7QiXHcmvmLBtPn
tT57Hwy34POPUgSWl/IJuZ9i8Mvt4Mb+uZNS1FhKkQLd4tJscDrVImr8CN+LrsUQfmjhdYnmnGn1
k24FX5j74gABf7JEvrOZPFzYkWDejQXXioFYCHrkEZw6lLcZeCu7D1KXKdvGWvjdKLiHskrlwN5i
x/u2jPXbQcZy6nn+ZWCFC/YRfXVGdO+K/DB01SdZPUdDDkByJr/oevVjOjcfA5NTsuVRTFP/YvyV
bBKyLrlEH+ZQQfeR4zZ5tTTVMbewzsHwR6fROIwar44f2M5G08ZNNFiIG/va3hMKQ+zylHypiYiA
6RBq2K14DAI3NqC7+m0tmlfBYDyKVLyLyb9hBrWV9VI09Ft9wHQerhV3QKr9yvCtcGwUkj0xsu1y
SmXD/nMvC3nQY5m8+VP6LsLos4iwvOpFhZK6x5rHC4rdZOzmiE4ekjj8QhxvUWuVE77UiLX2FaGu
TLfogVoNSuNQezspWpH9uGxJnJn2GqY/H5JG6xr+zFzOtApSX59Y73E6IxiUCg/VH1URp3YYYWhf
kqXoDf5FCaeUAsOQi6qetafChJqEnFoN4NTc2pRVs9ciSulG1DcYKsArxf9spPDL5ZzZHot0bfGi
EnUUH/oJf0ViIn4CAEqfQxolCwH2F+41UGll12Gbgiiq3ahjW+5Q91LZD5jao32+d/0bYm/3eYn5
oAH35Bi3hgz5FKA4cXYVz1HB0fLU2/jIDc4pscOjYZuYQrVetktc3J6wR9IQ6Wo3w+I+dJUMTJCq
MrxWmHpbPwizQBVHDzp2DTFADcRz+jX0ZC7xoIwybJmGDaVVj11va1sbs+MpKkWsHs+cRIW/RU47
ZQYWPQWNfj7S7alLsBN23DGov9mRjj6dl1ub7NuWPJBRbvtJTrNY44bKjWKPaykO0tEm5nm+M2YD
Agaqi37xi6NV6d5K5kuHiDWulEB0DA+209MadRuknlpxqwBO1eSaA7o9yzv3Gi5oPtP3Ji+/WZ22
C8vlph15UZXqNvDAK516Ij/7e+9PF19rp01nI1CLp8I+JvqIbtH9KJFB7LrcO1cFBNrZY5Bfzbp1
LIPvhDIwe8DHMgtJYZY2HXOvzdem/ZyFDia144CwRE58nNBG89eK4sxs+srz0R5MbKEYu32VqQb/
00t56cpknWV3SQxLSFA1lVJiqDTLSnkSLfWRHe3i2/U3BbnNM2cdtovfFt84Yxl8P+RLsoIKz2DM
TyVLodjUfvJNKd7UyDmM+u+YYt9O8LbH0rt09fRsZ8XWS93LGAzXTekQN0b/2jOqgDWGZkv6OgSE
PZNSwWRVws1ujViWi1cwrqbj1zBqITmvZcrIJyYg1cWcueW8UydfUjV3bQ96DJq5kwpE9Xal1ryz
CTgThQl1KX2yQ75KmdRHv4dDR4hYJsu7umN7Vq9cLhEZBWpIoKgfvhPRVzIB1+t9Nj9nNr17x+Ky
krvY0T+KnvdS06Ld4PJI/By3Azk5Fh5cVx07dHVhIg2/a9j4KwjzJyRtNIQReGtXaqL6RTsHmvOo
kF71DKFagNUnDJ0bwPymao69BzbReheAJk4WWSOVMgClF8jl4F8fp4kALQnGa7r2OdjDaxeM94zD
ABxIm99EeDTyelQMMNRqIOyi2qr3Qs0QNAAWIB9+IPPJ/ax7D7JmhrSJEahELhSA1TnvgegelZbI
R9q80iA1kgWFPagIZwaJy3M0aVAagmiHr5+cPXKtNkNDnDkdHA4lj4IQEsaWOFroUYB6gPeDQSI2
BnKcMS3nUC7IimgnykaQTws/BXrQo9YUd76Q2l42XiNj822pmeJQg/EA25tCaDpY8sQTUD6Rcmd3
sh6ziD/Ksa6RekG8IeTsS1ZaBqWnustJZL+M1J1iYuCjJF7Gk7fgTy+DbmB8a5xiOMtR7ZAPdZrt
8EtifXEEP2Wpb6oh2auf5UhUd6lAUonuvtD4fxUag6ZJ864ETx47dITFudzH2fUZ2+2zlghZOQOa
YJ2oefMUGhBOwSQk6gL/jOxoqj0Q3GqXoD2sx27BaJqRmUT/G8FjyZs75M2vLc0tpm1PSB/YEJhl
wKg3r9MselXvUG0Y486bGgQrXknm0rwVxAFCAM7epCQOC16WvwjvlJCWPO6fal5P+8gYUqxG09+j
LaHMkG+mGLI3Bkf6Qh+sdooeQNvANjilUJoSU96MZwVxLDmmBJX7iDdw/+nMxPZMNmdP4OHsW74V
tNTkSPPkW0Deusi+LK94i/PxLiYHxdVDQ+HftkcAENxjpZ/UBIeqWXFy4np4nqWZQO6lJD1Nexs9
QGnTN8jFOmPdve7kdEqWLWBk8WZuu51SFcp6LpZWCFaO/FVqFBVtxMF9NrMTRsY1oDb0KdSa2sHC
jdxFFbQt4oCxccKqlS8WsM+VM9n3ZghepmvzuLMRO4+VfbDC8ksRBqDYg5kWmIVaYbd5axoNF1ca
tXjpKVBC9w0tzEHeMna6V500MNnOxFJba7f5XeRRHUvwW+56SdVvYfuTCVWH1mqcsg85gxx7akil
4Ob8eA7x0sHJgXUtUqTBOlofWadXjH57dKJL4BwxGSNtXH6FaJgYexfLqi5JknKiR4VgqLU5ieCi
fC1SZNackbB/u/CACfdbWun9OnXMNwK+AMV5r+KSeboIlwdMcatVbXK7lWEQbUhlolcNW82FDIym
xUZtTgtRE2hcP8yZW9Px0vz1PBaf6KqpdwDQEBKzLFSxghLqrihIuRbRl7yj8tMiq6Ejk4qO1tR/
zqRz29yAnlUrx0nPBRNkHMGJz5Fjfp3G1NgUTf7RZzEeh9XbklKiUdvusiRGVVywdoBVsJJmDBOg
Ec2NcVyZy0vdI8D1GHS4spBwTNvAv2M5qT2jlbr0JIHQlKKfXKFjOQXNtGMsvuVyafQA03/K4qls
pt6jdRbMcsm8XDcuY9JyWuY11UaKpIJuN8w30vmCMRHwjlQ44I75qQN4aNiYrHEsTZr8C+oow93A
O/aGzzyFDsyWglunGzZwyRI0IOkCG2P44SbJXi53tSemSczH9clO4SGujuo/84CUKMFUmalHAiq/
80OUSCD6/JzYUbQWgrA4MM31WGvuRs7AlWWBiLGuT8SNsiowpCg+InB1UzqIpXJqSPX+RJaHgIMx
74rUM2vbLOFZ1l62Bx5ahcvNNKbBuo0bWHzeE46MFTTuJzVMUHMMjYA+mEDmozLHaLIZtm3awvZE
DzSkbKPCj+ihLY+8jvLeilg5C4eNa4pw114Wm6M7TVFm5aJHrvE12xggpRrS09pxHiMQ8FWB+fnU
sQaKgoNd9wdjV6aHXtq85F55rfWEsABTvovxU6nUg5rIVcPnnhNhRkzgsnaq+Byh1BVi4ChY0HWR
9VITzBB/dXREjOGrdTawwZcBY8iIfcgKao7ruANUuIqMHhyt2Ej0XfeYPg7yqBur544tWU5W8pJ5
jFEdajojz4f0B3n4SzXQ3dI+Wlb/PIyTvTZ5PmmaYWuOahjZf/eqgdqOvbWZximiPYd8O9JgeG76
mVblcc50SkCM021PUn3loB522bc5zt8Jz0QHQa4Grt/4uHtQtkwPcoaGSCeut3YFkWvM3FMc6DOU
Ovs+l4wP4gJu6gavx9mMb2wBB6vBD3qTS/JUFVK8O7yVDGe3A0dLOLv2KluYvtVMSTe6H2wU5aJz
BZ0n4Ql4rUIJ8NmPg+XTo7CFm4PqpfCKQqYTgrou+Wteo8ZwGlyAGo+fNyXOhjcUYlfqbhV5KHLh
0s0h7Wkb8PbbWfY6OZZiMbTG8J507brHgHftNW8W8UY8SopjeZJLTEw578QuAEjt8EM1W/vSbH2r
Big8aiJxrBdlrhKn9bVWDo/y3KzhoDO4x4LVhlGsWvgEdMgzeM3bMPtR9i9qC1X7WZG8xS5NgVXB
pbRfMj/eBzHzAZcQi9XUNNce2OuONv9Ni5wtQXb3Uf05iP69qsHVRcIzy0xKthhW3XryEGBa6bm1
JTmJjUa5lVGMVyvc/Ji/vsnurgj9g4jH1QBRxypchjzhvl7O5hBJe4CWeQ385Z1d+SdNC/a5kX5X
phy5xg6Xy9E0GgKCKxlZhoG4+B0VWGBRgRHDsJHTLw9TAMXpGJfoahTxK4xDhnvTSo05K6CeNXrC
vT948UEZQymmF6bbVsg5oIgDEvxLXUi0Ikw/oTxRGQU9UZp1+qmMhRyXE8UvrQ0n8Euf2J9Jmz1J
AyN5bOplgkijbD5E2V5DovxQcB1sv/3cVi+LoA7CdYdkIaYS2JDC04I5MHSwLVuQ3Ui+fE1XXpBo
HhUAjHGoTugBhSqZdHgB3gbQ/baIMthqQzjvXfAo26dporwvMWQCkmSYN3jSwYrqMJcUv97Or93U
N9dLoX2q4bBJ9hm2NgPjKTJ6XezNSofnbmA+S5C1gGMtzXWGEJ4M+Byion43QH7DmJdFCjBK2Nbg
ErdCEA5A/EMfwZ6Vd5/FDa8HADLvqjNjwrPkKqFeOKjaT/VupXZDpsF2IReSVRI7aEY89F8NxEeI
2RYGTVB04/1kp/sucV8Mky0Ztun3SFJqI6PZ+q0JREodYjXiQdDTXsVD9dIZgiA9Eq19t7uBawYR
XlqJyS6NZIZ0h97PXtnxNznzHYgs2jLEIiaY8XrZXlrpgKzam046jSkYte/NDxz/i03vfGTOhKJQ
2knIzkZOR8mN+ypa/Bgwy0aWSMuW8cf47VPF80BtqCHJIG7nXr+OygWqgEV/Zjv1FW6dbKOF9y5f
iCSHmmaiq5FVtCLApS2VlrfE3+rbpKGhyOUXjWQF0PW32sFt8mIbTAS+CaO9V/5d6cJxHYsdvHlB
B2ji3QfcuiVcgGG3FfEuBxqpmAinTSCrddUj3DTdi5yOL6X3UWjNu3S0kj0jwMcTmpZDndV30lOk
jJ3zwtCDITI142SDnvqPOJC+oiJEh8lOznbHvnKXL/pFeR9m8vJ97Tzpmr6tUzTErXSjw0kk3wcW
NN32xBDzXU1ZDAIf1hEx7a3ePJXM+RGextAAY2sjb+G8pBWXPDwISeYpy4A0Dw8SDK2WlRXPma5Q
dUWhlI2nenMX6a4nezA1e2JGcWVRvWR2/sOS81N5l0W1XOeVuPIq4DoCevKxRiYDRVfPv2bpFufZ
H2Y83cvHYzluuouAN9nuAQMIN5VPQ2PIBGZTe9SHPFO7fkDCx4EOjCf/2KREm1Bp4G/CrZG3WVXE
cpyu+uvJ46VXbkXyb8+4w8EWp2RWHWCHvQLK4/Q0y41CnuBojtIO571+SiBJkPjRz5rUbTLZtjRC
R+mH6Rre0CV/c1o2Xq1xKbjxqeFOLLLUFnJ8j9flrTuhV5Msz6WHcd3U4kGdJAMsH+yOdEp58P2k
ohJhiX4jXINIUMK2gxDPNrao/jot+m9yr1FnvxMsNxbEoy08UYI5pRVbDx1nZYbxV4APxsrR45NR
4W0YF9VrVz7OlnNRDlKy6HWt5S0r/BMKPGk/aBHpF4Yv3Y3eRt8qzfqo7u1dapfOpsEUWlUV6rDR
BGrQed5BiRSBLFUloGDetJgl4HQ9HJNiPCKTuoWi/9yO/rRCXX8pxocoB0lGEnGpTdMCSEzYutI3
Vd9qha2tc3JCW+epbOrx5zTOMBgGOA7KRhN3cEUj+v+Oxpe5+vzXP95JkSo2ZBM28Y/uz+bEjm39
gXG1ee/e/+1dfPOe8y+v39v2/UfUt5/gmH/zL/9ta+z6/8QuWDBjs3EidqV38fjZdv/6h+ZZ/3TY
PyFZepZpm/yN/9ga2+Y/BebFnnCF6+Coa/FH/7Y1to1/mpbwfR1KqjQ8xib5f/7vn0x6219+/UfT
3l9djQUMGd2HhGg4uIr+xfjWt8jPSSutOujNeFPa+ibAWtaLsFgndIllJpCR/+Em/Y1X8d99okm2
kwVdzYL68AupNitsnOwnCvRx2+JXsFpE9WQSsmrTDYxB1P8XWuavFDj5Bfkg7MJt2Im2kM6/f6Cy
hhiqgqaQN2dkhKyTRqx583O1pO9uvTz//pv9zUfBEjZtHbMyvp1p//mjsAw2qKQWou3YddIs/ZKc
1djaynnl7z/pV7tivhSf5Ajb8FgDf3lqHWnebeRw9AXa6G99wXbRRszhUjIk/sv9M1jzfyJBy89y
DZ9z0nfw3jbkt/7jDaywcSkjvpWVNsjxLP1Z1M2mEu4JYQC0yJoc71IcjaZDxEs+JrjIDflCuLgW
17//1r8SbNWVmCYh6b5luLb45f56kMO0zh8rNH7aTk+Da7eXUunp2dDmZ0j7D63tfQaYi/z+Y9U3
LDN8ggppUs57Ie+A5bqMnE14vc4vd0AznNLyjJIlpKVgC93R9AaYzuND3U0PoNNQIsJzUizPiahp
N7X4vbEbkAZs+IhzZgop3Evippf/l8uyLVzRPc92Uan9+cEQrd2bGZriQ2e3jIQy5+B6fFpnjYBA
ovuglkNwx28kFMFyBN6V2f2c5jWWqsOjcDCOpk4e3fD99xf2t48JKjDbE7UB28ufr2vpE7zb4I8f
YBuQ+DOYqFD7YTPPlIWjzRsByOqZ3bfKLOv/srcYv5KQ1aP6w2fLP//DYhXCtweyzIjKdKxbzHio
P5iRr0IiIcxmep50zm89mQ6j636P46eiIcn899/+7zYBDOf/8+1/eSpjmkeoALmCJaJjQPP87E7J
uzLQTtgSfv9hpm789W77ghXKusQxyDQVBfgP37gMckfkiOcPpV7toGCcXNCcUZdIt85sxsZEB+nr
kIEy4lW6miO8wDMxPjiNdej8AdaDPp+Iyvyas/nkB6wdS/OvJgIYCaV7rsIYtdFwgw/5g20RHZdg
C12+yLLKj5N314DB2w7T85LtfPSfBBr3bp7j8MHPkX+/d6WLI6XwWO6JBXucZ7S0JROEVpwhN51q
lwWaYmu2clDsrKz+plgaYkscg7VCZGcwwJ/jhZqG8cG23eNggpQakUwVI9uG5o0nWlyr6b9mgyvV
8/vYTndxjZ9QaF0F5XQssY1HMQP9My3uOm8awUqgqeV5TzxelB7zOjzMgbVrk+W5q/WD3X6kffKe
efoptfCXHnxikxHjV+OwNf3kS7aIsnuW68n0WcIY6VhUjfeW0/4QciuWd0ZP0ZhHZrurRmZIk/lD
8/Cs0yW5OoqlyvQaOyISrflexuQe4KRcsq6Hd4msjPupNo/OnU647NDmNxWBx3P+bvCZdsMNMtnx
Rh/Id5znByOm9tb791Hjy4mlh6vVMQTsIjAC1sHY+d26NICGc4/HQmTpds7JMQrYwOTtDxxq/jTd
mqV2cTAjh9udf+EOufMbGA1eeG3C6IIil2NjGemnYKh+kDawsie+qjay9eBL9TzEw03if06iQgki
xudo5JwwF0wGfPbFyr+qI+MWCsC4CmyuJBDL/WShQuIQ9sXw4CMkznMog+nAv/dbf3ufSvdTzJ7f
fYdbUAQ1MPhHPUwnW8/e5UcUC5UyHFXa5H4nPy+e67cWGoevZe9Iyk6OvFMUPzdThQVPqj/j6biR
Y6m0xD8nyd8HD3YIOYh1DbmM0Zgow3urNHG2JfotwSEWCgVrKnQ6gNT+PiX/jdDfFj4Opj8ADAEZ
LQjoCizPfBGdbJc4QAz3nheuiOSWbldXsbZu60QKjWFGzvWtGw6fIubjTIuH1bj+vK/Tm/IzN7YG
mShYI3VEufNendXVezBzV5MxPMhzN6lbVAbvUiyF1cL7CIl0nO2z3zGInYDx8Gq2VphBP8ulPMrD
2dLdG8iqDY5cBIYZPJuYs26P9SnWYcOz1STVrm3KljzR+cmIi+YM0ROLhyzq+R/UhwDDQVPtap04
GLO0TPhdya1ajpCFSAnnxV1ks4Ke5tUyw3uvK0gf8PhotZVIM8zRhVuZ8a6UB7Zb0Izx2Yo4p7Ap
RL4TYDmrobcIy4AZvB+9d8P/sncmy20jW7d+lzvHH0g0CeTgTkiCvajOkpsJQnbZ6PseT/9/yaqI
U82Jc+LO76AYssoWKRKZyL33Wt/iHOFkFYtTZSSPvXYrZ8L7tjXqW32sp5kzl1AdOdt5Jjk47Zd3
DJjVDvWK+YPJxggFxdSBaUx5XwiqBDpf1Q0aZba+vo1AfmRvXpt9GI1zbJL+G3lz48IaGLlcRIS6
xUB8bCIBlgO3LDVxBJ59TIO08+3D/S+o4YD4nUXmje9UdhnyHl4WIDLecpunEjxLqDM1W8O+Qfg2
tv4ClYSGEXI9bwVq72BcbueL2SbGDlv/g4kxb6NWYzhM5tFVYzC3Hv1fO5n3E5ki5BdEyd5tZ9wX
Q7UjXfEdMRyrS1Y1P4j02n5YaMey0n9X5QkwPHUvVEDHbVcRyboLH1Y3cq9oFphn0XsPaL75lTOd
wZijFYmns203J69nF+1qfZusMNwZKLr20jQ+sbZw6EhNg6OqtfruAYUN4NC4LLZR7bzSCUTyOtcq
yOv0TcdrbdzSKQKV88blwgxSg3WVA1HHhL+834V39wvyfniRQ/pL3w7MIv/F2OlomLw1bHF9D7xw
6c3fmtB8TeMSa4B4nkJ1WRjJ0ECvgPD7ZFvcP6Klh1dSHOYClJ2++Idiggh8JsoSI3vCBVWm5YcQ
2QKqjyZPR992IZpo63JZx/NYBQBVfg70fgK3kphT1HKa0M0KZZf7hJbRJgcYTRMlZJ4StW/NwDsS
dcneR1XRK8PbtY34LofO3YVrhv5JZT09QiYbMsVXg8yT5JfIODQ0ePkAGV+6loGyAVNpUq+QOWYZ
Y2iPzt7Ei0c5zg5DTN6IgB9q+1rtahLxrGXFngS8AZPVsmuE36MWVqekLO1NjCaEAX28ZSFbDMqq
h7KWTKNGju3+8rPxe9DI7FsL90xaXD+lSXOO+OKKyRDQj9yOt4M/13vb5clGNvMmtWncJWOAY4nB
tv7sqpw1NK44RJ13/J2P88zl0hctWDdlfcBsRpxvJgYC5AZVPxO3OOdj9zzxwT+8WQ6j+hL4kuPQ
yLyficDL/1CpS5GkcEMtBqTZDHFbnaOHqdyYUHhmbUywbUSAvbEd9Fk2HOJ0O/ycTRwmpGhUGH02
qVO9lL18L2eWQBwOr2uJYEPv5a68raabbF0ArNtosr94JTiN+xbkDvj0U1EEcY3owbMYJtU/6s59
pzv9M59ZtrZvvnmTZ+5IOSRAYQUZWSWKHh0RHryYNd9BFro2lAfMAIozhWa/s50IvAzN7n4YoKpa
7q6PSnBcdQLBvh92MsX963Bf3K2LrI56wudZghXOwWBgLWO0mt3rUCbxpny1en98LRtmMRYNemv1
fyzF9Cw8f/qeRv42zuQ5Yjj0jbwI09t3vTF9SivnOo52faT4TnbplHzxu9G8FCqdrobvXrIkD0k6
Ti9WMx4aMAoPUTMD+Ae9uu2tyNk5ebxstUUeBQF9KCzXh9IIzES8K9RCkrbj1przt4RbKUQKBBHI
m5am5SZo5gezWZuACzqB+l8mh67wK2Q3hrmTSbPsFmsJiNY4tbH9gE3wtSTWcON9u9fkDpc98rug
HzyNvBPkWswwLWyy6Ri7ta71hDSk3ImqeswkBgjX8I81zHsmvmUQ53ERJIv/LpKlOgGQ2zVZv26j
YngyBfM31yNHx+qii1M0l8YZmv0gkQnKfhkDVAzgZ5r+N2OSt6GE+zFb/T6BJnOY6+LiIttiUWQv
Cuq/W7z7yL+RN7A+cYpzejU7iJJIOtBRSdIPsbQCPfvlej/6mduHOUxij8SVTInqsbUFkCtyeROj
rbYi3Zk+561xdr44BnMzshw5UkUZB62IwqSxe5a+ZP0vyjmORYZqtIoPns0TKnBIeExdzfnhFjBa
A/Yz4oG2qcd1uQSuanEeLgqXw5LU6P+GXdRmJgiuip6hxEwC4cs9xohZJm9prjFyTfCnA3ekeT8s
3XjwVfvIfD1j9FMvu7J3dqLPvKDzFpdz7Pi1S1hp6zqRxDu2HKP8fFf6CQ5IC9eNX5s7z4vbo2bI
6Glb0001GURQMKYBcK8B1KjlDoN/LFx2sjZxPDDBwj6qAoLJvzOL4XLSOhlHP7vs+0PvwoJ0JUqG
FnarGvPD/U5X2hVFJq5xoJxYSObIOa0trpyIPgHbmTqEZfliNeQOr5jjEz+yj4NCMcxd4YDgAhaj
FT8o5DmoF97ysCn2y9h9zxsj3C8RKlpCT4Bn9UpHEIEcx5FujXs4sByK+iQ6OBht/V5+8r0s2VO9
yX2YjA9y6d4UmLTtQjbEJk40GgGknWlxNlgH/+jPEQdEglM3YrChqHERoATk8C6s8TAOCvgmoA9f
iXesdGCAFo7pBsdkN9GxC3X+oW+Yv3eXsEBEFfGtnH9SGsIb1jpqMOczZk8UtKiNpD4UZB7xnBAO
LpXRcH+3OGdJk8oMYj2EKzbBJFYYmTi2ZrEdRPWicZmf8x5PRkg1k459vW/RFM1KMojzwB+ImVdq
8wFNBvYxOW/v78lq+5+qsnpiT/pc+dHtftTtU8pMUEbzpiNCyYIzTaxC/0Luc2X97Bd+b9SAH6o+
6JMyxqD3Mgd6YTEEl6U5HhKzLTeJ8dVl72ATDDczVIFgtTEH8x+RIRCXW6ZDLUPPEbEr8KXw0chj
9IMl36oncjqKZiD/NftoSw4aOjVBMGI4opr32/Ya+4FDYbrXCdWpw/B/dAZ+PqcLBqJsGyQ7hDjP
Qw+rHgFBqDn4GAmk5qCsey2DfhdiH1/IkHhvYZd+hzcEZqM1sC5mH5bD+z+tHRUndRoYvfRMJDGg
WUJFciqSg1Xy5lb5kzfONxzjr4Uvb6C4ftUO0ty0D0a/uVWhXmLu+u5yn97WSYPksu5AEjSvcH+L
YAJgUZsQXY0mz/fCB5FHesTFHlGsew6B4EQIBWGCXsFBjk996REqgwHt3g2NfEpTW7+zUJuB3d2P
VH35jMh2g3KWE1iDcKHuSGBbuaHqslT26pvVA4JP+EyR9tyv0Gjosk2r1kta5Du/DiHPoZ6+v+zB
h55eiWg7khK/weB5tGzzEQBKtZO+Fohqv4UlvdckVzpDAAlsMb7YhZo2RSyOkT292NNySVoOx4PH
G8/JngIN4CaDSKVAPQ7jS9Zw7iny6BwV1YOsiEBwQeVi8nm/fwaDnuMCoyZ1Qr8Gva+Wla4tdH1s
xstnB9nKUAwV/LAEaV+oxMazUdDcq2Q7R/fiGTfT5aglTZrVK+uQTAMuLv0irK7aKV3alrJ40Icp
3id00rpYrdP1MrhvXor/yKiWc2lZV9mwJjp3eUb/fPW85ZJn/aNFG2IR5Bsv/Mus5G/oH637H240
QvJ6c8guqIcFnDvXSGnHT4qWnm3JYzX432odGleL+SogRDHuTD5sXaJPEUey8PO9/XZ/8ULfc2qH
69UqaFSk3KTAmv3qZbmbKv6lkRX0edVwovOs611swx0XfJbIW4idZiNmbHbieRaJpAUzP+DxGbaG
+2iMCI+JotIbxsAQjYDSzGS38WY074ndcpHy9hgNhY6fd1cOGhyCqfUGn5NV83rvJhNGbnOr/2b4
kuaZRXmZOctF35cR3xLmUv5sR9a0LurHiiP7IJhWQE24OghResC+2z6EgdeQcc8RQwU9lTBXsJZt
2AnT6YMwYbvoVbvq7hgDx9+Aq7nb+zXv2w1+wftC2/vzmRCFb9lMAaI3WshTyfhb24xAdYa9/lTj
dTjKyv2Y8/gjFT8wb5DyIDN04CXbjPG4oBwlI2jZrQm/tm5BjB2rJ5rnF9f7lA3xD+jOa0lXpZVW
xF39FA5sGega2ZfD53mdv+hfUxq6p8ymWPfy5vo0Mz1Y+ffG5dBZVJOgOMv0zWJ1NJJGxYQ9LoDF
Ge/uswG7Z/Ab9uhjwtBGgiPW98bAnVrnLw1JDetEsljM8ifxmOI+Lk+Yk43tXS4pkJJhFz6nJk2v
sST1mExVJ6fu0A0fN0JV5dDVkBOvOu6ME6Oeg+CQ6OlL+/4A+4fm1CbRkqzGTKBeLPFR5vI26xF1
1zBgYmARyGl+8mS+BPfGQvwpd8EkEN3XbZuJCy9KKMB7VZBkxgUukHhaRAzok8AwCMHJjD57Rtej
gORz73jYCgJqO9xI8N2P9E6kq2trrkoLwBtiygOaIar1e/uM2AplZzD/wocJmcvSsasr3pzU4tfk
V5zb6TvNw6BpSYEZCAceBAe/QhRf+lE83NdDT3pJK1sqe1j7AYrpHdz239yVWJ6sWXjmrN9HM6GK
/mdbWke/X7nE78sPHYAdgiu4l9ohOhhwXGdBj3GsqNmWGfMrAKNQl/fc78cm+iUjNm43X4NhoixC
rXVqp+ElnwDe1RYgX5r/m0U4EXaSmUAWXUjShb1XWpFuleUzO0NZY7rqC39HmHPIKkPUoXukhcFd
N6HpVrowYKlW05jdQEac3kpc/WMNIbiP+UDcnEuyWS02Ujp3BVP0OKmPlKcGTtupojMYHxpEiMgv
4Kk1S/LayQbC0Gmy8bu0WW7AxUU7alfPMfwyEJBYrcPuZqX87IbtdUzf+gh31tixxeQueRztKG73
2rNcJZYyP97lHW9R7xVvbb9cpxRF1BIOxjbvCzLmXO/DEwUnhltkOzdnLn7duzSGwS/dkpTS1NB/
JThxWB7m1o25teE8+P1mx1GRFMOGy9alNFYugLA05XiKI82LURso3ZIrQoeLJvV/+hklb4vcCyIl
CFLdEKtrpJ2tzXuXKTRahHpN+J6eqrTw9norudPTasUMKRblZ2eWv4YZCKdPMlRFFwGvJVLlp2Lh
FpKudJTW6ku39o+1QekdVhlFVO6yoXJ7A7MMSwpX/71mBnZPy1nf2zLJMbr35M8GUjCKHQ5HujVl
uSxMkm5w21WPdBk2DKsJ4uyGXRupPdyxlL+CaskZig9Na/GXPXTw4eG+ljvDokat18f7ae7+i3L0
Wna167A3U+TRmS2U/tDtnh/qGIcxspLnCKVy59ffFQPGQ948iMX8SqwI/QaGAGEESSPBtWPHdkjL
AbIQMqetdDhdT82pKiNgEFz1c/bSZECJDRJEdlwhh65cvuJz43DnJbdVPU8eMvc6DvuLnVOH9tIi
U+Oh417KVtoiCCuLc8qvdnbmk+nXFAXt8ltoe58NAtb2lOcHNwJy5qhlQERZfKkbTNM1SnY4pVq9
tGhBdFEibWp+EK4o90SFQmk84aH5uka+B6+VWjfsO9SEUX0qMw/YrEzHHQAzLOGJ9TCb4/C6mMVb
kY3oC13StrR8khzr1Z1fCNEyAo/23TYxCYgjyBDtVmW07+Ah19k9VyG4n2q1cVDbeQpPz7mAlNsN
szXszbG5jVk+bYx8rPeZBU9JYm5GQzroKOK82+eCY0M6zI8dYKIrAewo11EBkxhAUykMx2OUTp/a
wZanIsFdxHGb8ugDmQv5sf6bi7/LLVB5dbXxra+U7pFG6XGtSeqszewzOjtM24iergKYCqKx8omA
zkiAOTdfZDP0+7sHvehkf870A2S6BrUZvhBLh3Loh1DwMHwFJSHOXAvyjwe38s59unD8N5VBowOv
w35c6ue80YEf+kHqxHqXlTNFUXXqopofn5ePsMmiYBkNwkpxcsYCHn4b0y+WGuogmqinQ8huFyIy
3MkKU3OX5z8607DOQ2F+LWsGCsjbRVBANNlUkyjO94ckC7+qdlGBZTfuefbjPz/cv5difQ7iJvue
kFCy5NVy4t10ziRsOuf7V3/7ox0P9iFyCQSuoOs4zjAHUgG2NMrUPP/roZ6inIZinQZjE9LCaeak
Qz2EnT0kRNkYhyO4LaDccTM1xcZjF7CTaxbZr/j5AJarYT/b8xyYcXK90yzuD4NGUrSdXlc0/IN/
/Y805InyjI6GMGxxvj/Q7rd+/2rQOB3USfwfb9K9SdNyWK1J86QMk+Febb50mTBfKrA9+6ykNRiH
8hQjF79mVvJmy7a5Oj3k0clIiqNBKtWZT+ml6qNtQfLgqynbK/97vklBzIKd5elJ5SBG/KRMtuTE
AvovW/vZFYb1nMRmHcgUKJBSSB974XZ7hxOBtkcoHPf4ubig9B9ptDeYJKPt/U/z5IqADr9BSAaZ
AMPAy4mmpX5Z7aJ+gffs0RqnT3H/Hom1HD8G+UQq/UxG3TNuJZpiiMjQPTpmlT8mu5nSUPOo4pHu
/upkDjciqCHdYEja3/pLQnp/E2TRB1JDQErNBLl/NepP4U/fM2W3HyPnC9brGEtlOOwmy/tqmGTh
zCprLpAmoksB9gQR2XnUD/ev5jF+pXG2brqaO7jXmfM5kvmvlEF7kDE2PN+/dX8wM/XHH+sW4CRB
1zm2iYLgJ+YMFj3JsxtDIxDP2chVblU9xpDcuS3Pqg9Hpk08+Mvyg9uRs5HeGr7C3Kym9tVFGhi2
1XIkLyCw9Cr29OrsF2UecAVcm6KLuPwwARhlv6fjjudX8B0rsjj/u2bQzzdvaDPNgwQD3YJWSNhq
dnGjz6dtsPQCjJhe4vgfYM32NalxiQlwKgEXmA7nMZOEjRDU0J9zvdFUYXVIskEdbGC+AhJiGIOG
xapjUlMe8tm6xX4aMEq0jmG/r73M36PNBjEpIB7JUcHH4EdJ08W3UfiPQ9rH8A/Fuk3WmdjU1UCu
KMsfDaTg83JwBpOX4LTDmXjNgX0NCA5HQr40fYdAGz9KA1oR87YME4ykq+mc71/dH0i0/uOPiVtb
+0L53DmHE7Ej+NvKZjzH0uFJpviPr+7fc6M3UhvWE91jwkHDmfZ4nKz4grEgbyzMhQFidwfWc/cN
o8nFTTxu0cv4VMfJlzxuOsTA7S6u2+Uoov7Nyjw++XkTL4uJedbOaTxM0TVM/LMF32xLyG19rZVL
k05GJ4eSh+QOXIO1+T30nUPqXbrUPMbV/E019fvq9p+zmROjIOB84lxK5Wul58XiCB8t9pubYpkf
kjZlJ4kfzZIeBuAC+h7ON9Nq6ROM3W8Nh/K+zYcDwuE6+GUDGE4EmLRp8t1TvFgyEB4yMjw0vvTq
XZXh8VNe9yV1i++d9L9TmEAlxB7nDtF3Mkg/FqdF9t+9lJHLtr66zEPmfWTEJ/0LmNZ0IMXXZ0nM
MSxg7XNKFw63eNw5GFl4bkFN0mTZ1mO0T9iQoWKxt8G8F7Z3y2N2u1Z+S3L7a7vyQ1rCrv2Z29w0
gLSMaTUKt/gcEWPGTMP/ZKnoO16f7xgE6Hs9J5lE/hlxgnNdyu8VkjZuyetqn9fGYhhnMe+VRbt3
Vw2aWHrrSgTcF3ahh8yM4T4JxlPobQ/WMDxZTY1pfx6W45r3m6I1nIDAPIz1CTe4FXsBs7hx0z5D
sJwCTrPtdZV0wBlF/cI9MP/e5XGMgQxLeMf8GrEuBPL00+i1UE6ZKTszMnnmdaHqLbItj0XYPgtz
xFZL+XTv6KUq+qVbQUB3KKhMOix+QRS4FZLpoNEt7vTeKjI9XVOryWlD9CEFpL11KXQsg7rFSWHu
dV77hGspsGX2kSjz1eawSO+QmpnUuW1CJKs/0hdAks+pESnBQFsoT/IPq/GNzdFp1Pk/620cLTH7
ixRMmVQFyJoUU0FbOH/TF3XrGjlDR/tKswnLhVqlFmYcCGDsMzMSry6+c9IjAaXJuZ0V9Cd0q0kx
UBtQuqs4hTvGqZsGBTzbQlcG97cyos3oEK5nT6dIp7dy5NFt4e42p5Ips0txOYTU24jAp3H5JW0u
giHlTGh6x6RyUYTT7alSKfZd8xW6wMdMvtvWmHTrIN8DJF848qe7YjCuaOOD//ymCC3o+sebgoZU
eI6r9Y9/1+VFoJp8WiLHthDvA3KiNqNk1S8pIblUeJd1OkaKZOwZW/R/fm7r3zy3MKXFkwoEUARP
/VXw1TmjW9Dqz4+1nngXIfUXTyTid5c2g2G5t8paXiRqkWUW775nnRRQdl2FMRZ9CRU5NS1ScM4R
jJR7GDfqNDu0fP7zq5T/EIUpU5ieq3zfVLbN0PCvr7JsYdiTDMtl4/Mq454C0e+6acM2TDGJ0waB
iyAGQWKww/D+oSVjzZT90mKOJOFTLKDJosjw9xUVMVqDD1vXcn6O+tOryg8Mjh+AnX5xTewdi0NZ
lMYAARMOt093CWJk6rpdtwP7xrk1X9IFZPAcURTedRqUCbiiK7nzcpjYI4W8leX1IeWGG63zBUo+
T2bHpKGMjOLmNn+YUwdKFFbzwh1fCDD6CcXm8auS+Ysu2OjzfMh2esnbTjsxPlu6yZjI5uSWnG9B
Bq6MHlt7ec3n+Pif32th/0Mcy5vtCgu3gwcd8h+C1XpOKsOn9YFHP8P4ZDoBGlWqX603afVO5nRa
FVXUJ3o04wYcGoYCfKk3MTp7YkArbgd0lH2PwCkjrzvYasl07EbjkOs79zLRz1mL3MOLGNE/adX4
4oQMgGtRXddOFfvRXH8VqzGyuUHQls0CzUB/JjEdCzuKt0X8EXUGQjhBvxpnzoceKJYJTbJ0Yu8n
L4QEZVLE7YJTl0VD1E6tY+3RfaPNUOGT2kpuoUHaP00xg6mMnDBM2/kXb6UiZqb9UVigHTBBbeuF
nacNPXgnHqdC/f/jnIf7vHUwfubpVO/pORiix5Bb9j8w+OgpQ1FYnBQwwIBTiM3yY7AYRxa2eSBf
gZEXMMwyGsl1sz09Gkkg3pXmGwc9+lV0fBxac5nVXg2aXGgY+K1d1b/ce+21Ud0cLzvFtfGzsjS/
CIDRrgrdr2LkuBc6K4ORjALLRFfWRd22ZdxL5vN0MAqL8Oa0qfeMS1KwTPWp/rDsdDlPyKa2We6+
u/xPJgTnqJq+O1NMBka5D53hgVzaU61FAsQjcQkoeYS7+S3SwZj6pTanqIp/GtP8Av1wfFxkDoRI
I+3GYX63QxexBp6bbOrbM4agt/9yuf6bO4oAgCRMnACugnH8160hGtCYOEaXHW39K+u7gcf3OMOp
34z+UnopRStuLxQ5Cbw8PbzTA7NKK+kcLaNq+vy/6Hf/qfhWNqAdy2UdATO2rL+9JCLVJlknIjnm
JB7VRfrE8fmkW9/5hH+1XU6hVpxV0/iupVf4qj9Cs/ls++5/eW/+zeZuK/TWFhYJB0nk36XnQzKA
zy+r5Njr6KJ5YFXh7U1JTETZ0m9Riv9oKdXG1f0hW+YvEZLzTvc3pNaPoafYdgSZQrDyP5lD8sly
4iWgExZCGJ//ixJX/UMmrxyTPQeFvBLCdv6uw+WA7TAGn+LjnKXhDhIP7NFkZ45divfH0sNsyvo1
B8Pj8rFBMLzEVjidPdNpA4t/SIP6umTJFAyJXwToJ7ytpbtRCWhY33aSHX1WG6gxwrxqUO8YdBE8
mFNB8VgSTFOPqjtN2fxWLGkFVQJVrFWA+AszZ6cMV70raiHLfLHaVyPL2+DeE4+MhLtPux6tzN7R
6VPBONFYyz/Xbp8d86YkRmdI4j3LYtujrHyThUVksbrJeFkf1LhukoW5hWHDmndqeU5blo0NaA5X
mQDdqYzPbd3lQHlGmqvK/LLkiHUN+6h7jnepaElPzVfGp5gBLkHrm9iKn0bJhryW5Su4b3ZNu1iI
zjFOynSfgOH+citzOEj7GKZ5eyRrgIZ2NackO7fxVq7NtVF1/ZIvMBRlxm5VLP18bJPkZz8l1e+n
j/9vjfpv1iiBkOFP+9w/rVHJD3b9j/Ivrqjf/9Efrijf+h9HWMoTjpKub5k2J+k/bFHK/B/HZBm5
pLBQXDsSyXsJTTf+v//H8f9H+IpMDqlsadKq4VX8yxYllWvanjbFsH157v+LLUroJ/nzoRb9PuWG
Y+OD97Fam/dsgD/p6hvQOz3NU3ExQvHat031EK4jnVjbBTGivs9ibs8AjWOOTL0ZVJaGyjdLfFEr
kwr9p0FU/rnI1fNCjMgzgZBfmmqdLvc/uRC3kBLExZ7kgh8OqRiQn58rw3CuMc2t7SpqIiDpDJyt
SQYD4+BLlEmXVFwKBUMr1xe3EEe7KZuXeR6/1nkm4bCRcQuB89GiengLU8ZMxmx2Z8vzUcFPxSPv
9RMKsfml9CSqThkyYlFmi+pwKEJC9uaji2L90bGYNIbmgcZM9Czcu3WjxBdJtCrDjImTXd8cC5b0
3o5Hk7ujKF+BLcQMYHyYfBrAhaqHuZdnO88rGy9+dPk0hpbxWqQuJ9fOfJ5plFwS1+BFNz9kFU2v
XuFMh5WMg11KjrLONf8WmSaaoYE9ykvdceMUsuV0C/TWig3IKZ0k78UcX4uoPqJvUFd/AFmbx1lB
1iWUCj4+5lw2tbm/EEkrwg7mh0jjK+2YRw0uaMkeO4neGG8Eb+xrwm9+LmIAPjZ16tVfAbVaANNH
HPGbLkvNx8oK5e5OeUpG9PJR0o1X2ctXCXzpYBHQwwFelI9lhRELTvJ17hc2qIRE+45pskaODC7d
+Yq/fgO3OhpR+8TgHcargcsiBe5nER+w5bdjSBHJJ6Iww0vsRs/+ZGYPhUegSAhLCj7mYZFWf0PG
PQeGjQLBmFz3GantgVzv9CHujW/5sqZB36vmEi4+c7/mPSr66iJGABw0TV+mRk1b1wNYtIyZf5lB
1CDqoz4a/ag7+pYgdtfKtmQ3iKdOzdMWIRdaMsK0N4vNtV1P/6W0/vupw6JCxJ7HlsDcwXU5ePz1
IOR3A0Lndm0vk+RUCa1ccuMer3DVK45jyUNnDvHJtZPXnizgE0DWrw6BqrsYUB0TCaQdf9qwnn4v
X/9sjLSEpZ/xT3Utr8gxhS5qsYBJxU7w11dk0MqpjaGKLiqKp1OeFSQuMbLZ5vXEUbFwTiatDNZk
l239QX4rhGk8h7V7aUk/aZTdfgaLJrdhI4I+L/wn0mFoHRZh9G1ypqukhMcNPX31+NxA+aXRJ/WD
9tqyc0CCXUYiDLYCB+CGDGp5IJAlDNLO3QzMSrdjz7+oqviBWfquqaAe9QP/MJL1uIt0PB2sxgny
njtsHI/CsXeH9dFbSBoeimO9LN6pGZEplvWjyB0JpxlthCl6EOFtNN8c89TbYfHd4Fy1M0PDO0gS
wFtnTT9FQ39dROxdvJDIMd8caS5nwj45Qj5khogeOOdmhN4i0iXst38oWhSsiwELJVpe/JbcMpzO
mZU61woAjLQM52ltw0McipgkxYl8YjXu+rS2PplbqHQ4GnB6n0Q0vcy1lR6pdsgqS0nicuL5JAwP
0ub0qwjt/kAP9k20ksWdwDIk6WvcdSq+ES/KMvbM6sLM6graBx1f8bUo+ihIppK0rVz1O0bGH4p6
nLjQVR6yYfjsES21wzeO3W9qdnWh8hPExWjj1UwQ4j4mB6pbCWgsLiTA0YyK0CC2mT0+l+Q2cgI9
8ZKqIxymNmBAzPy4I2u0mebrTAp6AEcUoc7QDMfUExtLjL+BFSRNLkV5QabBVojICazCW7am4RF4
klYXjpZH3+s6DDL+rhtd0KJ6Usvc4isnUvNALAsQk0jKg8MEeNf3q7F1DQCmNWNERG2skdY1jquJ
6qcLl8/kKOB4WdJ9Pzr4FyndKlSxqmCQYZEVyOgkV2j5ewb3lBmOc2Eu8Inf6XH1wleH3niQOugc
oVmSKIiFIweVebvD/DQ/wVO+yZm9p9OoHAK67+Fn1vvYLIh0WB3gXUNv77WQQphAbK1K9YR7m8fK
t9XVDT1kAWm2TyeEGX5eeDBvFHYxN3lshTI2vf/WMJA45WpJORqHH64CwBGpCLKfiA9UwxJA1asx
UGLnxLQ+OBpDUKjsBbBsLBFKlqpSBzWPNQaLljzewR8BeDRBVcPW6MX84oOc8gzuAGEHFHKhc186
c3kyHAbXc+2+2rNwHjFP1mK1T52Nu6uxavKNkLdmSfiJ8uAdQkSxMezyQPs1CZq0qq4LtlkI51BL
5qfcQd6yZOWtRie4Cy1TBWGZvENjwHEmCcrmVpzt0hQgnBfTrugWjFE1VpxKmzrirhg2xpiUB235
WUDNbXsfJldRwk4FBr1r5tZ9JaShPaL2wXmUP3Mm6YJSmJQDScNwdJlV4HfVWzQu3516aI+OHT2l
9GQ3PVKdg5buzEzcDg1xXXTlyUDUO0+ztt9iE9gzueG6Vd2+j6V664BdbUS9Yr4oAZ9O+n2oWvdi
IpIE8UWiSr6SyxZ+8oYvtEtITRVPvWkojkAzYoQh6lG+IJeBhRKQdnVE3JJcqxhzVpwTSwwQ7ge4
VOdm/yhWq+LMUOwG0AeOK35NScG1iH7D7eLfEvQigdKLsQzDp1i2RzKiE3LDNBUyibf3Pa7OYKq1
IIXpLtvXeh77y9JT687I/QsB8sSZ2m/VNKVHQ2ci4lhozf5bXVTNrvUdxHA6U5A4iEO20GNVC2Cu
VK9cy1kYb8g1qCc8aOFUMjV/cREZkJDbAV2Z3Vs/lR4kMf5yYSfQv+Lq5nntue44ULX0uo8jqiVI
3/UzsUfbyFnba71Am2oA6KMsjyRaxP4nrLDuVgwDsZGDcQxBSIet8J8Q66kn319QCEYT+LsJ2M1o
D9dl2DW8NrhQulZsmFCQOw2D0M5e5GJcnHrpLnnEEbZK4lOv6mXroR7TND9EmFJ9CnNbHkvEECgg
vSsNCLQxFgxyI92VUWk9QE5mxrTGzGVigwGZn54KH/ddmU3ufhm8X9PE+osBNu8cPzEvY2n/BOKU
HkmBAY4lYHFJFXl7d+JvcCoJYWa45TmPiMO0h+i3TGXlc5PRLydG8KsZOum5tYdn8mdoj7CZ3Nrc
tS4J1E/kKb24Uj2ccmd2T72JxrWjQQY9ky4XGsKqvOFOSU8dgwe7IJgzt8JgchbyAh0MWcy8Pox1
gG8qMb4Mqxc9eZF6WNBknMxcdlc9zKHB3HMzeizjmbRoEjZ2i4kRqBkc4oNRl27LYsFKJOrbZMbN
A5QHB07h9DH0UPaQjHfBqNNKwcoiZ/X/l7Lz2o1cyaLsFxFgMBg0r+mtlHJl9EKUpfc+vn4Ws4GZ
vqrGLQwaSKjUdUtUJhlx4py91+6IiBH+zhvGBL9UCil5gILYoiTZ5F7EBmFDDMFewu9m8DDaRq2O
btNA+EzoCxaQSy5GMj7dczrvfxpTo12DKIv3bDVMxNliXzIrOigSXw61WiIlC2JE8nBacY8R0TWw
lotwOpJ2EDzRcFOmuZeeF3wmWYcsmQFBfDeZj6aJCE+TvrrVysMcy8x4wC6wBdkNdLDFakEg+Nvc
vFfMhLblssDGy1Lbh+BbHa3Mtc+jdBT9/EXmOrpYXjBgmRGEAlkID5M23aAVYYtv8J5E0XPXeb8I
PyzPqWWI1xZdSO9TNWWUtNQtzU+RwCH3XPFQSfHK5SSHIo1/TWAS6R+oo0wjPsHJyfek1Ly1lUD0
Z3dLLzro9mONPHpYPvYYbc4DGshP6dhXG5YikwYM+nD/oauN4+LXtGX6OzYx00TRvDe5V+l+MjmL
ItScKZuBFj+Ys6PX9+o9DfKtwUPGQ7jhQicUKLy5c4JVzS2MZ7YuFMYC7aZ5M1l2D7amN5ITOII4
hdx4UpC+EgXZnMFCPemoLp6rBvY+gzx7W+aE3mQV+fTKn55j02q3gm7Lg8yYGKSGg1kgbHbMFOUb
ZqKtD54q9svuhoMGCZNDwGa0CEzuL31h/iyThL9uRBzAmnA+Rx1hgUN+Tnofnhv/wtrSTPM68mug
PgeLrmHwDxO+pD15NTSDHEW40f0A2cSufkYdFccK1xOonmMVa0KtNT7kmGpww2y3pckk7UVEPx0i
HWA38KzwMATdY9agCKzGjnhwGB0rq4Komc9Od6DB/isIHH8NPX/kr6KacsLIPgIPYABBbIIf99XX
+12ZYza4DWN0SU316Fd1dYvqRV46qWpnqel7xAmJ8Buiz6AOW6hhqLwre66Y+NefLU53C6mZWW+r
KrI2SrEeCsf+xpVxeR2krJCanmCCNN8nw4xuNJujnZa07palHxIihoN+GeBYKV7z0eEYWm2iaQzY
t2R5LgupN25RdfsgKpc7XR98I/8emH77gN6xB4f80HjH2UzrrUwpzRmxPEsjTpBJZOfQ8H9MvWWe
CM39hTjzO0dcm6Fq7R5A/ggMHN42qZiUTk1COhNGjJ0PTex91ACpSYlah3AJ2eR4lPm+s286HB1O
0At0gOh7akXPL7SOchjEZeit72Kmygltfy1naF59heuRwY5mOoFnxo0xYQ+RjYvBpLZSHvjIEuQy
AE8LCQkozMAG/WSPuDDbdggu6n1hPD6MhXimu30yYJ4BIyzCnQkwJFNl+UmV8bQOCrKpdeNK7IS4
CrKtfCoBGx5mYg72JTINlCBMxQ34G3aDvDWvafNTfrBXyNMPkF7mQzaEAO/92tkUDmu71etjDB0S
L0P4tc498gw666XzZqQ+9UJTHN2L5M3acsC3sMuHcIkXORV5jEzjbfs3n0p8qqtUbPIFShY2R1uL
cUcoqlxZbVseVZQ/9XXyKYhLZ20NSMgTZ3kKfAcZoWAB8PP6e0A6ykX1WAha2z0LTNYP3WEAcXrN
RhCn4Icl3B2jJUHYupZ9AEdrdL8Fk3afVGDluAGXmaalzKtJzb1La2rr0L51JSDouG2irap5vGUe
25+ocl+yGZCe1RynonugBkgvnhoxl7aPs5ARksV0vpk0coQLpBmvi1xHBbIY7k3O/9lV5U11HhVJ
Drk/nVVtq6tIwRHcq7nCClCVJeE1C1xzpxxODjjYulVH7b7NTQmBeW79i4l1bUw8cb6/aJCWqNEf
gwj/b5NYqJa7cu25pXlwCg61iTX+TC2eJJzXMBGorQhmMp7Hoi/PI5PDPSlf5ZU0UBpfgLeoFWje
+A2NcQqeI06K4dyUtrcOvLRknXKiczwl8fn+VS3yTTDA2PftjsR3tMlovMv6QoXmHaQQj3FsJs/0
J4tHJmac0FgI1mGCd8Die3gW+m8ySNIbz0pKAm7UbGTP4bGy0p2LGuWxRpp1CYj5tlaDmKhFyU07
U+qn5wLdI1DpBKK+qYNTAxSI6Kqu9SjRkx/wsG0Ak0X+TANUHMTci63VGSHjlHVcoxC2i+Br0HdY
iqPlySocf2P3iQdPlmPE4NbT2m4s43VMi89Uuj0CpxlVeo5alltynZEGt4U6MD+KXDeLEypGqEQ0
U0rvIQQs+GyQxYypMpVrE2o0wmRx9iIrfxyXppcxyYdhAkRGHHW4j/swfg1RiZxw1qIvjc3olVVa
X+Yy/AmwKXZfzNp1X6KaOZ8hClR+s2oIke2sPdt48lTO6TomtetslhknlYa1cU42iwLvHTFrxGam
gKI5Q7lHCmjdei94GTixI+DzyZbCoocGvjSOEGmP918aYvCuDFEAzo11xbolrvd7pRPiyGkYY7hV
3Sqsw6t7E7KCGnnWtDI2dmD9DJyBvHDhZaRkDY862M5mMZLkRrNEp+1JJFOziomhol52kw3NQMrg
Fhpi/abdRl8augHXxnCeA5AM0HDFyi4NE7Kbb1/qa9f9SnREPMrIsgRbDtu2YbHxNnmybyi9NiqO
3XOpggZ0xLFXfngF6AAXOk8vrpVgnvPA+k79RJSAh6SmCvmVREx2oV/ySbVe+4ppmTnGlHaHttEP
CAaxOWfBeGUkFqxtq44fjBaTWYYK/CrNpNqYcAc2MDJyexUj6yWz7ZmUTe+S2nZzyFjQ2W1hHERa
/Cpyvzq3Y0YKVcwxKRuEsQ8g4RaJT6jX1AW0XedoNTJFPt9f7NLq9nocX9Rguedhic8gVrE/3AsQ
Eu9OOmzyTdtOqC8F0FitxZFxb0j+u5ltFgf8nipF5okgim/8VfnF8+TW57EwJJzf8lsomebF9Ma3
FjvUzu88jInhoaXpAThPekdD0fsB5ONydw/xzpaqZiD0gAGtBTZRvzUV8CMx+m9FfrVQ/aIDS8KH
vBDiqgyMmpPhHtgyLGT9rKB12no3MPcJ9a731LtYs33IKRdfg8v1Ynmum+qxiVR5nur2i6wAS3r+
eL2Pk++OU6IdT7YqX4McLvZykCzbnHNjj0vEo6HTthxujbxEGdkV6BD59VtyaFalU36LW/2rxD24
89vPBshDDYbqKGV8DUKz3s24RSBBT3qdJI7e6xIU+Jz1BGyVp7tZ9g6XkNNwrAxTXkpjeOqKKL6q
sPgSxcZI5el/U8sRL8/WsG/F61QM2J1ikh3pajROsIGKr0/FuVUjPYWEs7pdW/SbAm7aHAYwR16a
eYxqdiw0aMlZxqFadRipY8b3LmlIe85x1s5DF78BRL3tqZTfEoR9yCijlVNKk4gnJLRtVTDOr0pA
m8vnT+k2Y1EiQMmxq8/G0BV7eDEchbIh2SFYp26WnxCWdI9znj0MdEEvvutxug+ti84YL0CbtLdV
1srrXHg78qrsPSE6NocKGplNquiZ4NJFhIANjb3ykdnvmIJk4n0kAaQxp1tb8KAbTYUbwOk20ER/
j5ZTX1tWprb3CNql04mLAeVeZI7qlAPOsb08OdBLIgJiZCFsepelUhJu1hTNxlAFXhAP0uwQ0Kis
YvnqjBxnpsotNokBGTzs3XoNEgDXTbTnmDBijUfMptKkOcQzFzeX6Kn94dQGBe9CSBeTSic+baUg
Kngc5BcvNfVDYzvP5HI19PPCTyqCrZsBxgXcRHevQ0gNwyj4mWI/4DzMnmXmzYEwROybqp5WQUGb
a0WzHf514rLvOrSXPDrDv91C1BcjC40X0sN3DulG/2mm9EH9hbHHczWlw1YP2XBAuUaS4uJRcork
lH/C6WgfoaKPK9lQWtlO+VM28Wme8Ur3ktNFYRDfoOoOUnsEvw3x69IFRS4aBsjSSnGbCfLGN0Um
KtUM2txWr1yHto1j09+h/95DqiBLt6/GYms47+mIiLotWXdQRxdP0KV3YaVOVF72jqjAYWsO+Yjf
nFZQIuxiiz4dKdy3qBvGd79TryUrhy4YRCXBVcIPgBcTbnBNYLIl2oxjpqi+etaIudAvxm0Bbmoz
DKQGxNZrVwn/GNpdfJ56FBvBqJ0T9+mXiXZWTBf03rmX3NeuXdcPsoufW4eDtq/zW9lxzPVLK1pH
ceB/Is3ooUk1Z4cAjsDQjMa5LwHM3jsSvWQNdxOqLS9BJmhlpPiOzL/gjiZx6xxcM0EYgNXq4mmo
Mniy48Ngy+AE0+visXzR43KiF+Q1RDTUEqN7QLqAI/vopZ2hSo8jUVpKVOQ3LS+Ig69I8TsMkhQt
kTU9uWVr7PwMtbnFrQOvGAe5F3R4iUWbcN1efU5AWiw9ASxfvpMeFX80fCu/+MtL4RifnLJ0Vx3W
i7WA0fJQ1v6uj1iquw51uSBYqZW/YfrJQ+EO70BVPLoZNqen2tXbsSO5O2tD90yb9BaMdnGaiOu8
tOiAzLkKTzpx3k0jrPdlWSV0D6bgqR3jz+z/38u6818AsiIxxv+4sakoD6kmno+uTfaKSoAApYQg
1aRY2ke+ta+YmxI8xIU27iA/R7r7kbYcvqmKxMlKnHBj42XeT2k/Ep1VrHKvJ9irEy37uJNv7Wau
N8lU5q/azE+15eXHzsDP100989+AESsIefVGCXQY8NFsx2EAKZ2ZwTXpG/ozVnziX5br3vf0a7sk
ciU+YwM8YgfUTd6tS/L3php3kWdar7X9s/VMtHqha950Ul/8Mc52tRXnCDVkubZHumBSd2+OKoKd
bCqaHWKUZ2GVb6bH7exLzUSzh9gbTvpLBoR4K9UXCZeDLXWsGNfm0NPHCTP1TIHiD/k+Zxh4MhHe
JPQ1pQXNo+wYRzKlvWjfvoUObzXpetNnJKe/g1RzHKTrdvGGaWeylH4pKus5TOjdpEVFutjIxsJH
ZOzjKm5voOspUdSFp0NckxjhcRB0kIwLqlodg+TNFnILoPjnKfQhZg9muEOeTZjLhLA1SaIvRjfj
oEV5uBFZho6ylcZpyNyGZhyrpN9RYToF0OkpqKuvFTpKSHeaROvl/2XPZC5qrmljFhfHKIE3M3xc
V5rzhL0Efcr5sc85pCV9ua/VfAM/MxxRjVvXAbVk4szjjecw3vOog77CgQCEtH8Lom+1MSNSEoGN
oJCmCWci5PZ0WK+2mulT+9TyPcm2KxdmwGdV/pyjMGHWVtIEJ4+PNaKOzmEf1ez9+XSeQGJDb/Ce
OL7RhGUEqJsZ82yu7WvhdOCQggSxemLwNLqmu5kaYk+QJTGyQTgU64SCpG7axzHP5cUUv0n6+89Y
O02o8P20fw26uHnxxs/obW8ObnmyqFxNCIz3Y8g6ut8xOY5ol7qXCTvnmWbOzZj1z7EvuudQbmng
+xtl1wjANTTiQSS/cSmRqlvLb4Vlvjqh46OI9NPdZrIRPM6+QehDOIfrbpKPkIF2HXLXfZyEj4nq
X2wLPjKHjy1+b2T93OaOY/wMwtbeRIZIGQlzlKgVZ3KjvXacbXkv250wDgjt3NPU8vhEpjhzviGO
y8AuUuJj84q83cMfaoLhyU2TDgkAjIN5yH8KU4TMHtbLKMURetyJwps2IjffO4PSnOG7t56SmYc+
HhgfGFlOT7xHFogiN6vejSom25kZ+c5O10ml/JUz1hczB1IaRY5/vX8VhsYlhfN8hKDQExmcyeGA
vuPLGHoYOegSKLnA8+soZLTPy/2r+4uhW/M0WMahmJrwISxyZGZd9LOWEh9tm9XRQxWMx7YcZgQq
y/f65XtjC8a/s9knmLaiI3QcgQPFJfRzCRl4uL+gaQt3PXqc/3wv0LPYNR0TEteekgcz9JIHSn99
DMP8hhk+efh/379/JUygN3poiFdwd5CfaKf0lZeclFNeyG/khFbWv9jIWWJrd15qyHTdERO8SYbJ
3PHvu+tw6BFG0xDe1PCA6bGk5gm76Ls1wxmC11WvTbTlg5EuqcVFubF03WzFwggkw05v4RTj5UJL
95LSmryQPrwRpv/sODokmiJODhYrQtDR76MXf8t5Z9cGi2DrZQ9xQYdMBs77yMlrVZXxGxDN38UY
f5II+Tj5n+gndwwlZg7PNa2cbpbIlmPa7419FhOjlVx2WMW6k1vmjKfHn0Xx1XGGb4LhXx824jDW
e0vgvszcz5lQjNWidteEzsWfaRZztqNqc3oy54vwuWWOmioCUEK/TtaaztmKpI/W9VH84QKYDR/H
sIrWZWp+A3NF/tB7L767zIs4Sdk4FCdyeWsi7cQQAl5LUoDnhP/YA4ilos8goCYqR2diidU0HGy7
nB7tBt+I7XzVIjvNroetT+RIKjz3KXMyRrxV86D0sOPYihITSgu9NTvIGUeTnxoEVbSY/9ptpPqn
gJY4gX4BFtmsfzAOE8ruz1JVLroV6oOEohG/GH28LruQ0dUsGoavBa4Tcy5alt2aYG3cN7FWEGz4
N81sORW2h9Qghqwov2eDAvKl4IUMmjQoI3AgHW25DrWRIp1W7gyb5ns6kVGOmncppMnJ8oUj1qOf
0rbZMbWiHs5B8ls9Ke7M8zjkyJ96DGAn2Etou3rxK+zXOv5J7KPjLs9FY0Zr0DgkylfuDw1VFDtF
mu0jD2l7BbYxD56YHdeonokxMtOp3jlNcLYk6L4+9Let7c1r5DczfnL16jEm8t2OFg+GVLIX1C8/
BTXqMjVtCZaLW4mdpUc0Cn7ukIdy3sig2BPk2K3nsS23Zt+d+Nsv44B1C7bu2UoIrm2LtuHcZb9E
2IyXkElzWyUDLVCQSpNqPltlup/UGK/ZO34p1zxQtu+slEzHsUuPrPA046Mdolk+AXKpt7muEYmq
epdrtfMQre6l4T757shEIcRlNYD+DIew2nLOxNAob31D99EOio2EeLk1VYfwKv7lLlCYFuoUw0ow
n1Oy6f023HSBiYndbfaWKh5xR66lMzlM6XNv16XmO0PJr7yvcfUoJ4MbHOnzuoSAtjU7BvS9sWVq
zR5T0kapWgJxQrwypcHnEyCJ2PYBUQZW2h6jrj1w5iTGPlQMYSqa9ulgQcojxd7AEDPOya0FLcr+
p8S6IjZnQweNDcdauLWybV4ci7K5HXYFGdPbIS6ZG9rtpmhhL+ocYRKgz2YMGwb0xGNUE1tF6NYX
8FagAyDX4cImigRzRO2IDZq6bYy8aZt41RqE9FPpJfY6gOKw1gb+jZixztwbNgshYZ5OQX/LF/KB
cShWPqFx0qDGXo2++b3LiGImQ5tQ7SZjIIwXzah+IviV67yiaa/hxRMO8Fb61iHL6aU0gCg3DNxf
8CEVK3A5pf0jDzOmK/M3lE3fUla0lUtk/SpCUANSwdmNgflez7R86GCsCKv8BL8sWrmveS+wPSCo
h990cN3uWuaMagOHRhxoWMxK5UYt9aY9qu4YOwNOUop40xvT/VC9N0he1mMHaanW7cs8xoT4FCgp
S2CNKuZDdUxnZ7fpkYPd5yRJv4sIkIRiMS6aeevHY7Q3Pf91ns6k2H21WIk2ME0mMC32s0m7PvJo
LtseJ984/YK7JIJhZf2oyvDTQmlMfCxXSTpRqJf6PffzX+7QViTSArP1jmHVfM0dUuNBPjFq0Jey
AVZDc4hmRDNt+rxTu8EYbqIFqpIYQQzWxfyeB0m3ycg34vBRQutzfqIOeA/LYTw6nfd70P4vOAdi
W2fGbmw88y+Worv2/Z/iNNeV/O9ue5I4i/4pTqvLXJIxURE0lmLCnL3PlVNhgyDvdh2NhEBYsDZo
S1gEy/TBNs2w4aXGNeWgv8EmHG9tIBGIJZ1oH1Id/bt2Tnxg/FtEHbhKoet1EPm6tv8Bgm0HOnIj
ZgknPGry2CztL8ePSQ6M7C0tevr5mX/1JVHBdLRgPBC8vNPxOncYzBqCumzUAUeUXFxIGDH31vz8
lwtcfHof3z3H5fJwF7AUmh+kfQOovr71w+Bkc8wLMdVQTRQI3XUMoJMLB2gzToDGmDjeUaWZQ5aQ
LB/+/TL+0BjzNrmmiT0UsTFo8g+focBKaIRID0+oaRhS6BS4JIFxuXovHYrObPkwKxiYQZllf5E3
Lv/0P98ArGgen4wnTYFY+oPasg59t0IdDGlhGUm3jAuTOPa2asTDo5dU9JBEFRQysNP+/Xe2ls/+
w08WivWTO9d0bPXRCye8MinJcFGMoOL6EdnXqRuNjR+04tCF8X4egaeIdnottPcbVm5D+PINMz/V
Xo59cLHu5VNGShn2g0tTTOD1dX/Okma4KlV+yx2KeLQOf5OnfnSVcUvzTnmm51rS5pb5KE+dc1o+
PpUxPNmG/oqhT+OiICgZOmxSaQ83KdZMCpoDAj0bUsc6sHQGF5YRelAP8w5VYjJa5QW649k1IJA2
fTsfsEk9VV3VnXtABn2Dfs+Vxp65MSJy/TMfPXjAbcLAgdHEKkdwccHAjlbOdda0ohPUEySFMpom
T80Sr//+Sf15d3rK4UDmma5rMWT8YFosC7s2eaedU0/feNXyAK9MWW/rof/SSirBuKEBLNzkc+Ok
5u7ff/af0lt+tiuUz5lEWUiC/7m6ZYE1on5vnZOAvVToqd0h0sSN4gYbd2mb/vtP+3O58pTrC08p
B7vRHx4sp5NWjVrSOcWW8Wssq7cGx9W9u5+KHFZW8Ovff561LC8fngGoodLEE8VtRU/gn79eWuc1
nY9SndIgcLexkYCsbfaitQtC0ZZmxzIiiIm5XIfGc1U1BTIvyW5bejQBl/FoDUH6KMPq+S4azSs/
WReSU9WI9ahUhBGxYOkuVI9hW5+oof2/LB/Wnwuo5yiWL94wW/LVhw8IGFowk2lon6LEcCHG075P
2uYmei88Ta4/HYQwvkgGYY7P5SKo6klznuixLXLE0UMhUoHxCfp4ldmzzzjDuYLd/mTFVfiqi7dA
1Xr/72/6/7idfYvgEMHbzn7/8T33LVgRulLWiVYDDX7FtEN5pGChADyKoCTldMmooBUe5ub533+0
+B9rHney60ga0GR1fNwPXZq3/OzcOt2RpXWh55XwUO4M0C6EZJofNMN8FZ1HnGfSMetaNLXNZE4r
NH7DX+72j37tZSnDIGN7ZAcpTIdyudr/srYMZgw60HfEiQRZ1qtFPaQXzc+N+y/a6+qNUzkPHPWh
4RrlX57suxHun/e+j0tHIahzGdj8uawspEyziMxTZZpf6QlWKEfk/EV5+1xmzzpmBC0VCVd5sIxw
zATkcLY4/iPn3Y0hdWSG+N4I96D7Uj0O8kTnHk5IU20avUA+oC7tYgaXj5MtbqDjCfgM7FPo9+IM
z2Q4KYWX3hrMfacKZ4WxUHPw78RDGIdbSZ9lhWFE7XJ4b2huHfjpZeZvEjt/HmR36Gu/ODOUWHyk
aiYAPWAFI+se1Sy0PPxnEdi4rKVM9xvBXiaK98QMn8E2tzuICPZxFMEhhIXAjbKJ3XC6hInl7MfF
YBpWBnSnYX6fRnkwwPiORp4+NwtmlKL20g6jZi7mM+xsOVElvUkUqTd4xNJnL12Y3vo2EpzOCvGX
2+V/bNh4pDmykrtjcYC4L2b/dbsUcNDi2QjUKRxt76xTtUdp8D2JWu9p6MyzFyLDSGc0A/Dc8bKr
bgGtv/YTWcmmbhgu02QNa3TFVp/todzSJ0DLyLBkyWGv1RtICzgdvbb+cuHqzyeekCxWWeysvie9
j5bMMBuQrVADnu4yUYXGRBvz7z4M1fc8b949Yz6RpO5eU60DrE8ZM+miv3U+CbacHsQrEhpAmQzy
UD5cAuDPdJ8l6sFmgk9uyGMaYrx0kk8h06rtwJRvj9kZy1HFrKFlrCX8LzKBcrQSRm5DJmOS7yBT
P4mput0rq45z/4WE48JmYfQna5tZMT1kZstgquXTZDALyZofDf7R82bKyJIA9tofajp4zTiDbHv3
ZIUpJSeDEB0Wvx/VveQdfsyDCcIzbrBD2aHzUtb49S9L2ge/K4sIsAWFO44FlYf47t39r7vCrNtI
Dx5bWOYdfJo9D63b1VvkbPiL/MXt3uHbFItqNC3tEloXWb1ThCgi9UmJadK/rO7ijy2VjK9lfcVC
xNpmf7yeOm4ZXDazBoeuxqPbIqlw3e1Ums1DbNNJ6J7SrijXboXuEczULtIo1QuXwRt05vbSxyL6
S6X756rPJeFqkji7fXbLjwWUpy002TQPT1YUS2SmsAzpVwTEFkBUELRnLOR1rmPOV/r989HJ8Nib
g3UGtCH/kkok/qj3l2tBayxMuRSv6sOan+POAeBrzicVioXFo4pj29X7mDEggBo+tMCykL4y99x0
jiE2bs+1GWP1GKYZJLM6vzHXD/hventTc9rlMBknZz3p97/cV3/uTg4FxXIowdzEAeHj0Qxybjw5
lTuejAYyJd5J85iH5gV1LJxKxo4HGrAAFdH8PwaBfzD8fV3yaPtxHl2M+Flq4Bqjq96isGmOYAx7
0t29/JLN4zXaTQh9n6t6yhfz+APg3+qFFSI/M7HEcDRWW6tnGS7TttrMdtpsdel/DQrSxDXyTwKM
gp1hdjk6q6rwN1GBIFwlNs3FRVgd1QHsB0+hLHTavUSpb7euOqpaAkKec3fbWXVL9EZYnlVEaxtl
2g74rbvvW9irg3ALkkxZVnqq1J0ui3hDwMD8yDNNfqEeT/RGA+SNxG+UQPbOk2QsfH+purnbDXNp
7+8HkJKBHupX2V00bkncIYXzqAEUboZt3rvWm5gp55M0fAMT8TVrOeKGcbY17E4ccXD+bkz0IIPU
xMYXzTWMYMo6fe8/3hfRhKbh2fSGl7nuv5qlxhthbEeUVpdYGM+tBZY/nNBSuHZ4DavPDPwTPAek
fztQpu4n6Thofk8FCvbEJ9upYidYFzoUDyKL2ePy4NDaavpLzfHnza8EJ338xr6ScFiW08Z/rVVx
gUMGNVd7ilPJaQ303FJDV+PWwwO8g4jOXGT+/3/6leCxt12SHXlgP9abXWha3TBFzclLAYYQ+33N
+sE/J0aRQT904o325L7rgIwsqqwcM89/9Aqqd7zLvz9U1ocDDjQCSi2LnRAzmDL/eKYKrB+ibpTN
aNp4rV2vuPAQsQUrGrbIfvfYN+yjEwVXw+7nzeLX0Nj0j/AX/U9JauyiZmRU5o3XOC6+U4jQOLYI
PUDoOBk5tZPPKF9HT5Lx36ZEmU0AGKiqtN2W02T9baUnwPGfxyeb38WRjiP5XUAuUMH+8/O0MyaV
NqLtUzTV8cYzInHSuTJPOQSyfHX/M5ZFcbp/lRbZuq3m+Di6gT4l5B/Q+l6+9AIkT6vMy7PdLI1P
wKn16f4SU8UjcZ8oPBsFtYjvKzKxmD6VVAZ1p08WCc113XVgoJCi92YtN2mKgeKxnwFlaIYpiSNP
sUoAtkTV9H+/NFGmGCDASIUo5SmJvHmrnPZ37s8GBEg9sb+3/ZrsrUABQywjQgkGZEuZzA+2Sg8J
idSnIbGDU4ZcO/Aqfu0JhH+3fDljFmIgcSqWl/tXPmh20JmFySvuZIpVaT4VqsMs0yQvYItxSwek
n3EWzQ6TY+8tz0RmM0Uvdc+mxSqGYq5+zbscoTEpvoys9N6N3qI8VHu3xs7GLAG9uOHEK6uJXu/O
zP/Yr9ALYrkj5EBN+IH6mbFMldn1DZS5gKMSyByGog2Kj1jWaSexaYG2KENAYmBRJ7QkFsON50QM
4rWI+k2LlmU7BSmjgowBq5jt5uzjCSJAmj/Ouedd3JyImFFB8bdB8Szr6DxWNzuB01aFkP0yu4sO
HUax+1UyA78WzN6PIOjitekW6qWDTrnxU+4Gji9M5pEIbRxSay6GLPtLgviJw0WF5N4CUtN09Jq6
YrgFQW2+JqHp70O0w43tBy94/tdpzTNkGrVkX2orYxOB30HtZ19DmLaPdYJgtoSDvIa04hzvdh22
LWMVjoyujGZATEEMGCY97PK4tQ7cgyGAsQjxqjSKfTQ1nBdajtO+Cstd2/7AO3uA/SxeRxtCeFqH
Bh5QWvJzqXKiKcWidlIXlaI8g94X7UFFJnucW0RudJyf/BqWWBo4rwjGrG2CumZf5vghU2D4nRcb
zH/CT/SIHrFa0YYS9sHLInG0cvsQcthHo66tLaDq0xyPa0YfaVGLL0WuPtlF/sVrQ4SlfYSvFFf8
0eqbnUHy2kGGAisf2FbHxOJfRbj6msH6jHCW2rnI7O3Y2ITeR9uRH5r0zXTjMledgz3+Px1KM0V2
6DWQRlGpYyR7vhtT50WWO9X+q4W+iyEMvUxF6Xcppv6xFECRCoOMCG9EXkUq4meUsPV+8LiN7u7i
AIXtzYa/vTZiJ/7RRN/MUDt7vxXZfozQ981mBnEdNDa2Vo7ruAy4X7X1pFHGvI5oxAHlZxHiJP6Y
1f0VI49gtTUddCN0F9wesLEGm3+LG6p+OUDsIhciObS1efGVURzkgO8ZHhWaPQx/W5swAFzYgXxG
L8CP1w28zczdmAAzE/Ia1rbjZauEnXftpYw8y6M9O9ULZIZwXTV1z/DEztZSM2EtskV/hPWW1BXS
0LCcIiDIDnZY+oiGwmXrnUPEtiYSyCa60CyJ4DyyCrUmDwT59MaukWm76YAhbAYGWFfHghcMN/Ds
Q/y9cisMXIBEoYez4Dzu5/QXgUjhGW1fdTHjeFGmYDjJEFZefAITxdhdaPVmWxqQ/rp2E7kjkcxd
Z0YZHr2hpcp0wvqVunZdeoX9RMWEZcVvr0XXiwdfGgmeiGeMO/kKMxRrTNtCRR46n4aKPY1nfv8I
PA6QLdObbokq5hsKqog7AC706NY7ZUfezQhb8X/YO68dybF2ub6KXoD/oTeCoItMMpk+s3x13RDV
3dP0ZtNtkk+vxZwBdM6vC0H3wmAKbauq02zzRcSKW8ObSXCd3caYMY8pOfh1gCuPo1DOGczBKEYk
G9TPupmYyVXyNde9iJ1ynv2+iW8YiN2XPP/FxoDC2hkuyF9uPdwkRawT28TMa4Y9IYsxGjFC3b1J
6+iMsbSdKma44UlVHKciPpXTEQiQQ7Sk/4Zh04ZpacTbuMlhdGNLOtW1+wzbFQKw950M8cEjJ3PM
PUxwM+b3XYqsvbELDSRiO66s6behM7YTaatTipt8P47NEZUxOykWW1zrWREZkAZfo2NyrGxYUp6V
PN41UMMpvPVudU+p1NSqbRjl2ZNZMerrG974dVOZvqKSSRtwmB/g3quHeC7f2PJZqPCo8mivtUhe
NxBIwt+25UzsEUGaRr9ADA7jgSY1OF0PNTVrcBGZbndqsE6nG4CtiqDNl+nV1cuMP3ls+7NBnQu+
AFLS1mQFKa6pKkbvxjhbn+aS47KIfLsyvyIx6xtoCPqudy3OzUV+w3XP05DRSNRBekABliS/lDAu
CAqQFluuSJIM2mAm+bSKeruE2HJAKqYMo0WQlfBgp7bqRR9U48q1Ba8afJqbbA2S/Nha8SZB3qf3
sg6nvvUpZHDPGOiGoLbqZId1S6Uljoe+L2guEPl0sAxB5nz91IjC6VZbaS1Yd0ClOdPLg+jmsIS6
rEEvQo8zkHHDhHniblqG9SJYKkuKaO7LXFehHHu5XVqbwMmYE/GJBpdKRVULeCQh2zoWWUoqDYiM
pGcgdrjyFsiCqvdu51fKfpwfNryNDlglea3a3GSTHF9wqW0f3t86T5FZEuu7dGxchVmRHDylD0Sk
mJeyMuegHds7V8rfeir2LpDLg6b6JkcpLkbTb+wcpA/L7gmuF8UPtWbtzQFMah5fdWbcN72bKaNp
Ir+Ii7Peqd5eb0t1uxhYbWFVUvAWSy3kiBYM6WLvO8ITG4fRJbM4bh0JhU/2zJih70aAeqp9KHMB
SE6YLw9ZZuiN/GArLb1pWfVlqDg4+tE+Uyd4Mlez9RQbwGzyc52Z7UHPB+TkKCZoPfYmxjw57Q2+
ilY28gRdK0zjRDtbo31a3OK36DPvGmELMhjwhP3S3sVk5Pwzopm+2mU4plrkJ8upmr3mir8MS7HZ
KAeUZyAvaguvj4cjBdLAKAiCwJw915SHXiziE9qsuWfR2r5LsxHcPvn9SJb3KR4jUSZBu3Rnavxc
GlIhyHg9PcqrGNI3hrIZxtwXQtP8CWtrMIHl5cDh6QF6Pp5WVVLx2SS+W2pPDdORbPilWjuBGcFs
I/oD8ZRskgjmoKUSuDcrovd2Q/RdrhFGEqLkhFsDoS75ibV42je9ccfRWvlz1jaYAIboyCUPnzzR
6K0m3BZs8NCEqW59p5FhXKylW4NK2UFXi89okuYOPVTbJCVRCYesT6pW/al17BevaLa5mSnHaG0V
tWtuoHkjXyqjU0+DGfuIqPO2n82KYXG314j96hzNn5ntvZazrp6KBb+KjPIDFFgLeXscAwhlyRU7
yU4uxJsBlDhnbegJnsgxPTJ/1OjiY/VlLFhyYbbutpK+s4y3R8nw6EZpMG9Auz4YbsIC0ufXYbG8
G6MTO8VAmaIIYrBE9hPd+MX0r3mynx6Akzh3pvvjHIppeld4RnLmvG+wjGPpVkTfBgrvfEBxC8hq
J8ZTOPDiXGjfM/vhgMmj82PDHZ8UTx7UKVYv/aB0OOEtKEOWTSNf4twy1WxDpaQRKlow3sEswKjS
pT+dMV8OkxxIrHrlc6vlbGil8qICaQszo/NY7oFJLpYkDJ5GB28SzXNFY5+h0b/Izhnvo4avNY35
x2h0L6KkxFqT0TPTIvxQTa7fRkLWjIcAzMxZh5kvd8t9l3NrIdtENG9cTmmnLjd9ADxAb5jyNRvF
jSTSYCvOnyiBjoy36pv7sOK3en9OW9RRsTAF7XPt0OYV5xuT10axhqpIgHUNyaPR7uTZIB+6t4X7
EzqATnLsJHpUsiWay2NeiyYwLc8guAHd6W8TcAecAPMocirhog0sTnmE4/MmLD1IvIaOK3jphzRx
J6SA4ck1Sudb8gbzFmJBQ9FVxxhz5HOzFhCymhzS2CV+PA0ZAfVo3TO4ak1lcszMT1sonAerDkty
0zWa32NZO3aNSA9JOd9jsdQ701yiTzvBbTPZG1ln4z0e6RGxss64Ogu7cov1e04T/R4Z5s2zwNpp
0ijO9LRD7Si8VxispxR732UQJvOLuX2yuqZ7GkcckWOzwEPn/vB43Uo84VvZwnDpBpy/g2NMz5Ns
tWs2GN47u48XWDN+eII+u7kBSDDij/VbZ2h9T86HReGexw373fSkeVJKlYClqlchz8wHJYwWGt2K
7cwA/nu4Q6u2jJ9WpEwD6XYz55MJoMmYXsoeaIHMR0p/CHYzNnRfCvdHtFgAUDTvRYJf+Zsrwtu6
3XYLFUEPuWDQiT3xaiO8WEfIiBXgls5cEaV5u2Fwhueqmg6l2rNPtiaImhFs9dppWw+cBwpBZ5Vb
5EvorYBc2l7NM1vNDB9Cx4DUVH8YZXgBqgpA27akvEqfKGrQSEVEk2XsMkx6F/pbdph58lOJ2HTo
nf6sT4k4TogsrtXe+XSYf7MZC3OeN2HvYdWY1F4J23nuwzpSXyo0gNPMQPox3lq65Fc1ouF6JF83
5RBlZyLWLM26/YoE/yqr+doqpLpMTnBz1WUkHuE6K12CQ70l66mFVCV0NN7AROgyCywwGRzRFV0Q
rakmovrdrRFjF1axR85Kc2mT6MeQfLW70xl++enQfev9YIAkGxfUBJw7mzFe17BqVt5U7Muxxc3A
nlW/cPUrYtn0o7CIoMy7sihsjrZ0U0QSe3vc0BRmVt1V9n1+hLt8LPuiPrnUXsS9AJMbTyQ6TFSw
2kAPeyCSevyzAbYtatFyWk4YQV1h4uwqq2ufjIyDZJS1P+fEmzlq48uidRbCZUn2U0d3sdOJKmUE
htMY98axTC0GZrUFab9207NV0tq1xJdJJHJHCMDbtEglWMDBnNiIrFbCY1gBj94ytyBuNsnD4LT2
Po2ma4zhcj/p+h+nna1Lqbrn2SUX0ZlkUsScyX2CLdNXFePLxHEc2NwouDSNy3bk8ds77bt0WRp0
g219kPL5AYLibKTyxvc2GmS2B2YCq7l2jeZ0M4qkvSjW8ErJFqCevoX06drUVwlqsMZYK2iU2kWy
ns7Smo4ud4hjAwJswFkX4PjNoWrZ7cnJ9Jsm3e6Z+zkvzzUgW6bX0S2Pbu6ZN3K5p3ooJky3Znxn
fr+W+YrAiWPV7x1slbOSiHMrGipJW3HTKJT7GHZ4yjeNGre3DiM6oNStMy4dfQzWKR4TnnnwELvI
qr9kyx98RA8tCVt1GqpbTlTI12Lcl4JUxSZ3+3cxGK8jMWRiRjOwE3PrZBGYMBhEW1b+n6WSkEEr
dHGRfE2Y3Na7UntfnFU2wnSLkFgtx1yGGmHRVgRoiuwiOvjp6y2zrea/B6VFYxuHCvBypyG9LhZ7
l7pOLakGvQo94cA7FC+R8ZcGjIt4OO2z7mLtaaTTP9zoG4riz3giM2M6MgoSna6tQuPaP+mGGxCz
1Pyo6+MdybZ9TDomX4wuMEfYMYmXXEgO/oYwTXSDwcDG1oRFxxqJIAzTpNX019xgJKZpg/17ocPy
S1mM+FInFbcdV3v16CzvYvuHMVrjTU+LQ6s6xSkT5XPccvEyDRPuSzQ90e2u4MBSaMSl2GLbpY17
SHv91A3xHHTSsL5HLbUCZbYOdl4ZN+6iZ17ytd1NB9wouq9Q97N5nOBqVlctRb1IcR3zT/L8wgbC
6IwVnpI+DhfV+ZNozKNIZRL0HrAFyJn3Ks1N28Th/lpLlh2vMz47XuubJJ77g7GME8kqpQo8dQ5Y
JtJd2suTPiOBjpq4/g2CXA1kwJ8mP4tUg4ADU4kpMwvfsZi8RzQZjuOAz7iqibPQRKOW2YtHRSZk
HYyDuH1DV9AyjP+t2RpKRC17GtkEZrILqTHK9KKlAr1DRGhZpr8cGzjfomYeE8EpWbOC64Le/W6y
tN3DEiF6Pi4/lRAuD4kf7yr1QR5tqcvtZCSj/8B3QRWAnTRh24/1vjlKnWHtwzSJUJwfbYaXm9wC
6GLFU2g6LVNYrnVu1XShKTl2ewXXKbYge8TPWxEs3/RjHuhxXR3HPv8eeju9cJQXm9Y22Ls4Nx2S
un+SvWccjM5hS5nVx9CUSd76a2o7n7VSi33DqsZdLMcf0mz7neyLirIx2gbhuLeB50ouetMaUekl
RpukU/ePHX/oIUnU9bhruW0Jg1wYr0liqEDtpqKUn3anH1KT1LOjXgnRqtZEeRWVfCwR4MWIagA3
ne5YPJ2N06KUqm0wDTpNhSyyVHp2p0VVnxY3166yBRBCfyGJbSl573ARddfLTtFHP1sJNcFtB17N
AsiGa3X1RvVkdjRBf20X1w6LVUxUyeZxjZLY6WsRop8Yh4Z40GaBmLGPFoJVWiS++D3CL/oQ9Gmq
nTsprrqc7IMyEwBnln73jvVtC7HFZlpEQ6ok6XLIcrXzO62h8dLuXppC756LNjMPpdkzSlTKe3u1
pWU+WXl8bt36l+oWbtCMpghdzAkMKtxhx8RXexVsVYcK1aNu63thwXKTKWm+iA2BgPkBS/P8nBbg
LWiFW/0b6SV7LgSFTfZQaD7Lx92xZ3ABUsRbPWOJXpLZPnMSHecbM2TfaGF4ZNBOn/CsItIJe6bo
UHa8G/P5ZpByIzhMex85SONJcVlsTb1z9xGQGXpBSTRyV7aQItZXroAKQ9R3CIGfAuiyqhghvDO3
NVsuOWxJ49OkO1QZD+xris642kvtH3L+7SaksxSKwa4ZNd9XFUB95FVfg8XQZC5eu1LX3/RxIW2K
/xGsR3PSrfE3d/7EJzRVolksyY3dyjepYTt3gEp2BqntDWNtmAqx+dxaVrCwcL7ULEZz4h4tDk0U
Apk/G8oC3/EbfLpaQ7mL1/5lMe+M8ze3co3zMKjJxWRB1vCUnfUB+cBl3LK3quUv4M4J0QYq7HBx
m+9R9IMb0WvJxOi5jqFbp0l+64dCRclI592SJARMZUpHQAyetWKcrmTR/NI2Km+ffrbIeIuBykxJ
hdrCTCqx4+6JjNe7zhHoYjRnRU/VUKMBhFaeJB9Qg8R7bg0dteOt+OGuUYRINtNNiFp9klr1SZ6u
uc9196caoJHpMivCXCrOxzLrK6FuUa71TPYjl4u507l67bvByzhAKd01nu4DFKQ6dIrIN5xsbanJ
SbXLiLWKBqacYJLIzy3u6WOULgwA6ZtaiMiQ58EmS4+eyaDLo1Q50asXmU0fUa1MuwSE7pnCxpOx
jkbseRw5bXOZK+t2vuKjm686S5mvTBNT3WF+y4fYvI8zn3hj8q0JITntFj0i9CDGl4TI5t4eVd4c
60/nJhpeVO9g2oV6K2gtr51ae4sTGTi6Wv5oUVfCAkzFrq21/s0R5YGDvz/apN03QURWmdcjhBpQ
kcq31sw/JNCT98QjBu56bkDTrFX0+blcsJF5pXVweuhT3OJduz/R6Qt8mK9NAoTaByTpjLwD+LrB
DsJn/vvrr/u4oYVvm/Mf+3WA1zKEW3WiEOjuvhYf9m+mwXqzoaFDUnBWQXJBNvJ7ThCpn26BsVuB
xyoMHWDegzduz9K9pfIFH3sDq7j1cc2Gph8E1+D640qybPNNpcCWFqtgCvSddRSH9J7ex3f30/gD
9oZTb2MDFmScsyUjyk+zZ9EHg4X0EeTlzv05IVft1UNxmu/yrr92P0C7I0bmZKLo8Wi3DK4j+t5r
GkB3gwyZ5ZNexQlCgkS9JnM50zWYvCZDs+sAopGWQqgcGrfZA0IcwygbTKL4rUejw6wcXFldid3V
V3dIfsi6nHij2gG6tfEz5yCw4TirgAbNnX1c1eciH+V33QADGCalvsxY7u6DVN+XuNp1ciw++EGG
M6mOOWOmxQeT5K3VYkHIrUSQLTfND2O0mZhlHDez6mQQ+Kj4Jl4+oNRvyNjMu3svfRKZx3sOuCp6
uTtP5CpFI23f6mZxfHwQZiOOAtzn3z91kow5YkPqJ9Oz9uhAbTtGomuPj58+fpR3vDSGsjxryGlH
lK+zkpxLJrc7oU/10WvsGr2cH/3bT1vUkf1ijX5GueCxLh1IHkks+Kihl+2mwn1+/M4S2dY2tVom
xFpZHaPMODsIhLvHb0b1WB3FGNc0DpZnKXXlP/16UzkM4cjgVJLqwceHOItK3tx8+N+/9vgRWJt1
2WfPLkgta+vX7Cr262iJxLJ9fOtW2nCvRNPdxlpDDGdojlEX1+Hc089yUht9CGvwbotl/fPZuy6t
/v46//ZrmQDgpLVFu0UnfVsqkexaRyfI1CVp77OhQYRSRHXk5lNRflfAmcmWEB+jztKjJySEEKr1
Qv3PHx6/FjttwUivPinro/74gB7L7DT1cj5O9gTuRsEiYais+hRdQ9lq+/qYr19IIu//7R38/2T/
/xvZ37A1rN7/8T//x6/pv8d/1f8H2f+6gvj/2/a7rYu0+v4vfP+//+o/fH/H+pdp6bYDOdsiPWCv
npt/+P6u+S9D13B2MVHBP2ga2HX+4fsb9r9w3zP7xZ5t6Pw1/tY/fH/D+Bd/FPq/boD5B45l/L/w
/Q3t322tpqeR4zA83EC6iyvO+TcTiUNak/NCtw6fLTO0p+bNcucoXC0a0AqGJ8ptkieaUY9Vifar
9vTUGI1qPFdDyTEd7NLRKhlWy8p+bhTGaUunV7t0oc6dIklgSessmdCsyyJ0J122i1kGX2pGfJsi
leW5G5rmw2gvqEvbHGf6VzTQYFl564G2r5oT6b8VStfNmz7VnCfhQRSZrah8cdACkcQIN3OxfXZ1
Bfq3ruknUHoe944eLqwA66Mnwtoxm+QMgQL0C9jCJXE1he8cXKVZ2YQAp6gMR+qsP9W25babTj9S
JpjMpq2gYWMPs9Ku6Y3HQ8a6Oh6Moj5OeDreptlmhKnMzWXol/6tA4axqZve8tlQ7I2taskbLge/
tIqwKGFkd1N9nReu8ZiMRld8U+QFDyfPueZP1Oqu0xygPAm8JIb0MnjYsSEgfXgNgwfHTnyxlBRP
lueRKO2pI3AT8WC9q6htjxlA5i2vtV1Sf22NLUZYkzIf7vA1X06FieXjpnc2jwScGP0qaZI9oiUE
d+Ccjv4icb6nsVnuKlXrdorZQSOrzxnHr3f1lD3RBFfdUeA+I1nKHdEjFAUmEyDIYIp4nOHikW2O
+k9Pq/BpjNrdnMbnh1muHLJpY5dFEnr8E/DI0V9sbRpAj32tQGxu1XI/9y41oQ40rsFswQkScTLp
cLwrLtAQU2j1vjF/8z4S+zzDbeHMtnpLGTb6UW28drkStYHTBVTRdjdXL4GPWVFz8JqRIZilT2Gj
99PO4snZgU4PTXUedzYi1OEBqYqxdjFv5RKuZMDI+xypX0H0P2lS+VN36s9GUef9zOTuSVXQjZng
aHoFoXvwmsPEJ92ClzOCXrXjI8hF7rOp4EJvpMpOiTK0MdvFyTB6xt1oYCbDEem2kVF84YbIz836
wVn6E2jPdJ9UQ3NS6RzDGbsFjcmQL8rro+M9L4WjX9x0ImdqWDDF8P/4qZm95ClyN68sbFw0cEt6
oFz6AO6pgalGuPbTZDCI1xLo7HYnUjxVLVH7piqYVqRREAvOdkBA0anjsvRLxXEoJkSYMddxcJ06
nEfgkPT1/F7NuuKP63zXSRcRMpnhOeWWndGwEersWRtjBs7oDNxYmmzYvMqpGk4EPX4aUc9wh8E/
d7h+WxHX9LEjc8RjRvrQjOblWab9SYjGuTsq/YglTJytOuvJpjJAF02KWPzedKE4rC/WBtubDxHQ
XO+yOcHm3IVgm3+oidnewQq92DFKz6q36bH7nigRo3AJY2etOxsx2nwCWgqdtqvwcrjWhffOh0Xk
jpVLc3ZasTwtk84cnCaIueU+XhHw3xmKkQQJlRa+NUR2OPR5Q+g5AXulUv+jzow4oyLnjbZaTdu6
oSBjLVbFXSgumZGEWVt9mabAFoh57qgKjKlvFLEFPfLzhUZQDTQs+FNvyAIAZv0xcdPZt7zlvZqo
J3AYyWNEULekMUeSHt6n63FoWyoHx4dV/tCiyK9tM9rR91j/SDNY6BgWBmE0F+ouqqvtTdMzVVYY
dp0mOTvzQoeYm/RbbO0OkzkLfZhB4K13Wv3JzNWbLvrq5krnaVlAWbY1kpQb2+NVeARSXOH8lGMS
iNoiNIzvX8ZL4JaNG1QwY7LsMOPb2wxanh5Gx2HiAPogKOgeCtOEjDrhsmyfNcpPgP7yJYv0W11Y
wACM4UL6mbM31eUB+xBk3dZ4qubhQ51Z+bW/VCfRbw2v/iBRU/XaeVDwKhcmdDyNQxh7tOXGAMj8
dMQZ2Hb61hTOd7wSpoxojq5mqx3bnI4mgmxyP2TU9EqAMme7VPTdrFrezl6yXelg2lhgZH7RzWne
iCG+zarBeNke3mqHUoPINEgjMULRSNio/fAnS+mVRhUaNnlXJ2erIsSiqEu6L3PY1sLNP4tUe4nT
STm5NO/SUZ6/tvOvZsQmmejuW6Yon6UznJoG4OKS28kx1wGX6wkBOFiBS1CW60AM2sdVT8pjPNPV
t8j5a1GrLyrKOpCDZQKjQYDjsipvCwa4I0ALy93jFe/3kdc+wamg5Oc3SAjvXcTCWolp99Rlmjjk
bvKSzUhAck6fJ/C7YdXyf5UplzIx4DIDjtQab6TiAX52KqrPCHTVlkxIfWzyhMsyKTYo20oWjlEz
QH5Yo5iJvu8WSIBDAXK36mBG2auRxgX1omrOWnpAWZ01Wpi9RNMDL+jd0F1srsVTCWWlUqXvJrAT
2pl5jVQ885LX9peOs0Ibbf0NqPt0TDOSTWkJq8q0rWeT11AsV16bNh77SIvQYHUrZKdufL1QPF8K
/Y8+z9/lkGvvs3ZSQfa/z4V85mD0vVRJtRWwWwOS0JQB4NTa9OrQnRehBE3uficmkimemc9mBfga
JPVFU287r8kvuqlBh0SmjR2k/cR12RUzBz1dtCo8e/bEYQAFWsDJwnSNOJuYXXn3igLar/6tC9V6
yiX9zQX+2bOeG+kuE+zUCb02G0QjnP79QNJFS+pXepSXdczpBoPOILJkoL0vgESeWioAD1AEaMfM
56MakUbh7Q4ZXf6yi+eCW9AJMFgW9pqL6Cxy7TkvYt/pcWIbgnIf5pZH0IfcEI3bQ+rt++vUNeAN
AQC3UEQOONiYAdTKaZwiElgJsfmH6Np50cljATrXkTFsaR3K4dV29nms8JwJMBcZtBHatYu/xCI4
FShVsh3kkyh5ZT+cVrE6vPSdYr22Gl6UHhMP/D1wb8zjFafuz2X2VSB9Htx+/t2qVh1UXtQHSa9B
hnKzy7Rw5+u7FiGFuWUVzioFkqNbRCHP82akJZeeGRvxT1229Me7WzvX1Wu6TtK5rVe0k6wAHvxh
gRv/cL0Yt52omQUa0GgP8KOJMwN0Gmt3uI32wOExk+doFto+khHkDNzkvukKl7EeWott1X/h0Ix2
9aShmfSgpUyTiIl027uhKB+yTtqTKV7Qn+qXLHwcI3LQQTRdPWdgObHBiRx+9VB9jqSIJpY2Zblr
Vv7rH+GIwRoMlovLudBvIDbALRVgKbwflfWsJKa8mZH5jZ1vCMtlr7oQUlQt654o/dlMPeYBtwCR
xg3mrMab3iyqU0GPrmHhysD442AmW9gUnBRMdkqhcMYw6rRmYYY0Yhqh0cfRt1l/LzlqTVglgzgb
7pxZy3PJo7i1HVKEpglYA/Z2zsiK1ugRe+uucOx3ZpDdRsnB7yNZLlvdySlvH9X+lBOfHg3qmM0C
5/Pszm8mfrDQ0OnJUNp03wt6OGjFuT2MqVWLzN7Ael163vO48LY2Xv5sOGJDbT8d0fAZ/GbMBNVW
VWDE8snDl3XIm6M20NCs5mbke9qsHknA1mvgUWRoXBxkFr9tG6aV9jg9l2bznphYWAerwYBZsnc2
y3OuIcykyXypU2qO42m613G1HYxUO3STaRwUqkQInI6+Af0+aGVNx0FHJDwpKnhIbLmRYqRnela5
zs80kya9Y16hugAvwzobcutaTftULohEcXadu9TbbN1Runz8KNc5/eMwxPdLUnNi+EdoB7JMs94C
9NsSY0CSi3eGyyuxbACsafXmxZmiNRaaUgyYFE+UNWUXfp/Eq6v5dl5DcMr1kukMkGRNUq2Cn038
nd+Xjpyw6lDTDdxE4EjJvBM9i19Z3ROpYwp2pqdAHMZKBRNNgeLZAklZcScKPGduAhePCRIgZO9h
yrKNjfyTrTh6JGzrpTVg8j7MdSq7JQ6MKADXVMtnw4PCgAEKyxNZ7ZRBIt9Ws1nKZg6rSEFYokwk
9hTeuyzHia32B0DINcpNM6C6Zt5uYArOEUMU+3nxqGTk4DuknKkVpqhuCnsWmwoGN8UkqGToe6d3
L5VHrIPPjHirjoFLUAj/xNe4Tkwt7gEbe7UYm9Mfx0U56Tz2VGauv4jeoeQazbhxGsSxLE+UbWUS
OYo7SPcPWjhxzNZnux+3QimPBSNoPZ6zbdr1+rVutGzZIOJEe0NBxmHHFKg+2SdaWBxEYLnYYlkG
eOqCrnjPqPW+dYtu+f3itgfm3NsFTB43KCn3dquZvq7HV09W1avWVJ9eywl4HWbFHBh95IvYj+Yp
OZkTZhTVxg/Rq4jKcMa4XLHTTVxY1KJx9qCRX5cOilyaUxRgOTZofm9yfeelsYlk6A29abhwSzZw
5NDRJq7vKMoYFtn88fAXRWsnKt26EpQFL8uWyk+8O+OxzPMLXpGPlMQ1Lz/4625lpKemmn905Wok
WFWUrI7snduROAF8whMKxAYUpLkZPXJC+bB0u9G1L5auVEcLoBrPeO3sCjuLj+YEcVw3BY4x67fm
tiMxiSra1jGAhiotAHHFkWRfxcVAkIAIA8Ui64U7dWFzQ/N8IfLOIz5qf2rOL8GYJVmQxOOv2Wp4
ugvcEwjyZxzf5erA4R9XCnc/4H07q5K3WloimMhZiXetcFS/yQly5DndYnVSGrsZ+NM2ad19B/x3
j4MiIfRMZXneMFzP184wLa0vimkcbYfTiplGWPfNIUZ4tn7hH9rSK1sjKMY69ua+3ePD17o4THK2
+551m3Zf8W1b869uOfTcO/cYeb1LM+bQrqrKu2BVPZDb6PbtlKFOrh4oTZ9snsNZniBIcS3vWYSp
KN1U+hJdpmj84ubKHyjG6Li4/YfrjPah0a3+juBXpdQQVxCJI1Q3ulig7YqGx4WhVQgt21gK77zI
EY+0zXvRAnW2U1sqBNQYwNHKeYbkij9TAMOawAxW4ATPDyYzaESDZ2QpwtRpxBZG4Ibdo3oGCnEw
LJ0eisKlzKcnuGG7EGTdsju01XWqdfOsS6c4pHRsoB5URH01p8O/Mi8UhHhsfg8QNayiNFRM9Ma8
KyXdkWBP1bUTx5v8vkyi90TrQggk+S7OvMHXDE47dUVdoreA9yyxbgLl4kbQhwNmbpI81AW56dLg
xFzNwgB2ttq6BU6tTlDay97stp/OZGWmcc73y9ze57KfQVBjVs6i7hVVs+wwZTiJZ124d4RZX7l3
amaeH4bJzHvPJw5dqu3ahyGOas5EJYsqDgUfrJ34qCnw0EDNsV0uoYhWr3UnWV9afdw7XDPLir4+
ZXGfoNlp99r9Gjtqc1VZ3xuNys2OTqCawJivsB0ciADiSTFPJjH0/VzNckvT9LTLwc/52OKx8cj0
MGuXgevwJc3lZ9Er3btwFwYG1c9eUdIXs0g/gQ6D1I6Sr8eOlVHvEDGHDzRNVLt6Ud5GBjELXOuX
JGd9MVrjkq/x34RarZBFTj+wrHBkfzLivnhPDEonZseXBooXclxP3AcIazrqN6mCBq27iIQOL3JE
KNwMR7ums5Fe4teFiAkXEZWOEV7U7NVXff3XTgrd3UtlpgePBGdoIJMc0jmk5aALsFnPexn11saM
Oc6JTGfWpMV/7AWmHsavvYoG+TxxBNTnZ9SR5geIUd/tM2ZHBmEBdyqYTZmEWqvsD3Zq9QKROrDK
BFseI95DpiE/Em5niNGpydUOTG9wD2KaN52dUVYmwjKRWDzTJae/wVj56Ghr8SScS1XXyl64wwu9
Knz/ba4eRljWIJ2qcEzIX2Q5ZcfmDPC8kBaISeB8m3ieMAhNpvlzoLFPoOtZsvvUcL2aKBf9hpX8
ZuIP2RcZ/aq4yny3ViB01r/dCcocPqFtuwKrEtX7kSg8Wi7zmS2HvZh41vK/2DuT5ciRtLu+ikx7
tAFwuDuw0CbmgWQE52EDYyYzMc8znl4HrDZ1dfUvlbTXosIyszgkIyPcv+Hec+srVKoH7MAsbTu6
GSqb4Vp9uA7yzkHUYOHYCTm+X7BJMuRDGIIMa8zXsG/FR2C8+b7RnSMBb9VS/lHZ0JVjN4X/5A0X
1ThHBrn13omJz0sjznlucWNjGAbDmMy8N2K5UMV1fzdYwFHTgWmucJPHvKv23pwTaCbLkeRMXrPF
MqwVQ/Mgo5phpoujLEYxvNCac+zDOYeFmb80yf2oJlDeEnmfCHG7GDq/QIZkGjk8RUiYL85wBBUl
bzzuZRsN8EE2mKcbNdHaePgKZ4XFsc/GmMWs6zNvZFua5ZpvQpTrafSNAbVJMq4N4KeHyKC2zjtM
Rnni4zfpscPbQBB2siQy83ti0ZNatcoGoIhGhCMBsAj8vcDIdiSdJDuYOd5e81bHHo15PwuvhTE9
kNDSr2HR3HVj179MINyO3M93WEp+9rIABB2jNV34eMHIbAKc1KCMaQ2gxltGzvGuwZVmdCiTDNev
HjE8k89h5rdDkLw2KW0vxyVsMuYMpDLhRBqLZDvMY3YcqfUY67OJxRlO/tSwMVgQnCZQICT/LTK5
Ktu7g/1uMzXHwUaSb9pGr0qXBzepXyr5s+8XvdwM7IXF+W+VsFa3lvGHG1A5h6N31CqpTkVZ3akF
78DoLr0HM/2o5lbvqb5g9k3OHaVOcAzMJDx4IdLqkC0+uAoD+XSBP8uvbHXsDQxWXWdh/8eZC8jK
AZkY1wejX9WuzqmPuCsggyYsD5sfKPfUeighCfeTdR0zwQrayD9dgzXenBAMYhcnbhyk3QZHsr3s
4NpRT4eUJXCSch8pxVAh0MM+DvSdhhVx6lHWdSjAmnih1KUPSOJArXvjyVoezK8xYjSYJdPB1niU
2kg+moxQdq3vfxhkMQPu45gkUnlFcY+mrmbiavBBRh6bJ9bUBzygiGkrYtSa3rxQgYgdSqnupBun
Ip3VQF3cGMVBdtVWIS1iaN6FK4/p1SpCHAk5sbt0wF6PY+juJPBtxkbRdhTFsBgDhtO4KI152pjd
1pj46vBKWwHaWBp72KtwcslHMGN1h98p2Q9zdU/kCA1vChbbyALW8svfM+nVzM8r6bFTMgpM1siG
VzzrrriNnQA8BvFFaQ9ekZKaw5XADER7klh7U4Trny2H9kkt++54mgdyzZNjhUvg9P0QUK4nOAuO
U8VwcBiwXmcBknB2yBIVf1GnXyUBf5xFwU3WqPaUR7SOQqa/ddGBTgxgojJo1sxpoKsS1lehRNN7
wDQ/R8llzeKoMJIb8iHfkbCHyzIaviNmKsdfSUM3LNh5CJKpWAXhZMMCzcuTabgNEL+x2zjLS+T7
gZEv2V3sXzak3PYnQjMSokb6G5a9uEdHGBRFOPxoQ6/eBXbyCIXVWlPuIVolW9saHOyNJqlWeTbQ
NPR0hOBJdkOePORT7cPsyuWmiUx0v+rEdLDYsWEnjYQV++SOYk+pK7CdnfJpm9BkLbTQYRvNVBhG
7v0IqvSrwPfTlvqJJOpfvmmQVNUHLG9YZHBLKl4rR9SzzckSQbizQ/OFQOb+ZDs1om3QPTJkSFl6
i7cES9VoXJvRhapQEp3nQglYh5lxmswRZRHMGMZu/ENU+bMpsH10ptmsIuV0J6yKvHK5Agt52y3b
dOXEyFQb3H9DF64t7HL7b5U8Z+pL7/T2czG3mGnQY0gOgaOudEcaQuHv5nJ6hsUiNt87krkp6jMJ
hXyvuxsrmsw7w+2Sd7dgc29QfUjdGKfSkk+hMdo709CwlfLpZZHXQVpujdXoIuSF2btPjIEzGznQ
26TY6lvmKYByviF0j1uRz8EVwPqEXgbZqhN6LS8ColwsCYCTOGWxqpjT44A6DcvD1IBkodV8+ON1
aY8tJ6ggTMFRz07U39aTfsq8L9m+1FH4gBvWX81d9QnPbWBy4XWrHL6Fm5lyPXfJ75FUEQcF10YZ
BqcwCMKV7bhHxsKoD5tWoZ3zSfwtHHFAZWGfDD4ZVdQycOTfWOWtXi7jtYgKiqJvBQIwS3+n8Gup
n5QpMGi2XtNAbyKrHezuAxPHdQpu+2Q43qdrlx9m1PPmzc99QgGsHsfmOgfjB+tojgJd0uAM/ZuR
l6/NTze8yyzVbQ3/xmzIDO27pam2n2uzeQTpcDIGxjJT/1C6cKaR0IZcCeslWQQex8a0wEZXmfec
kAPmG+5zyIeedAjKQsTJQXpRyfVbDodhJm4UpXtViSPbje6UhTZPMWZJhnQdG6GOindmQlZVe5D7
wIJ9ck9brBgo41rawcqaqpWcins3GS2yzlSA+spGQ0zDaq5IvAnnIGB2Fy74yuAhsZeUh9zq1lmD
yxDs9MwVPkWPAeMnypfAWXtcO4EY5k0oelbHs2cuIw3zpGW+KifyFJpu/IolC0DwbGG7ceuakYGR
89OHwaacRHasZxRLtcR2T0NkqXY4iImcmjBwyHzl7EkD7igzdnB4lSNTNNjpaMOJw0t3KvbyQz9w
b5dVRZskvK8sxFtlB+QxYmUfaPIZfTEfWBsqpqn0vNtI6TcK4mBDgsDF5cA4oZ6KqLDJ8ArqAGy9
RaB16uNpVHy+FbsRgDAy6SzfjM/sUIItaSUVldLgoCwiVHOeTMTDQICoJ5nhdbhERXGaZYiboqKs
HkGorNQ4vuIy7HfCnV7K5dMA4HPhQTtaNcY9FULHhNm/mJw/39fd90O5nO2Qz/NtLN1rZYbn0Q75
+fyigVCATKoR6WMlJUcs0niGags4zAm2nHUVvYpNX5j2p4IN9fK3rXye9zBY7GF5dkG1UIEYpugr
uuDONPkSEK1Kp7uU7ZyAouSNnhTTpwtLJ8DIPLeYmP+4pZe/+fevhvSzj3x7pRsiJsbCeGOBWazN
PHsZ7wW0DsUTW5YN6UcUviXlDONZ11/j59+n4DRL4iLiTD9wXw3buq0ePFycIB8CMB0m4ArTAvk/
Z/oWk/W47uP+Ff/LZxeocR1Nw7w2UsrfzLYdOmTxw1uqE+R8CB7XImepBvhqA/IfW3VhuScfjfyx
HjDI25bYd9bwIiV3Bsc5ScB+wjzew5JUpw4ZbGXlbFOXCBuZxsEm9XyurnSCiG70HsQO+zeZekdH
MsccZ7H/vrcZYHVHo/kUpvHkROMlXF4prvCJK1eHynIeGnQ4e91of401bmZaxhZBoxaGGTSi29uB
cGU5WSI3FNXL1Mc4FuL6LmnHM8QXeXbMcDuJ2nkQdUaOROlzFKvxhn/JFiHA8BT0w4XK9p5uzV18
TfU285SBwjH/DVKHaULTbqDDybWe01eXd1LVobUCSnI7OOWhfU3Mzj7OzaTXOUY18GY9GUnmL2TZ
VE8Fbg9OOn8f9QzzBt9/rGkBkdM39YWJaE3SF2cy8mUbWj7Oz/EEh3+fphWn4DKYExrNYPJUxQbQ
hjC855zwGSsyxiCJK0VJZpUWJ6MVgPGoMXE0CRbmVhNSERSE7WRoUQ2FRlVU/h5nenoIrAi4QDw5
a9swdl0mzaMJmS8PGsYFmfsepW5yNC2KGD1delYi5zpymSaguOmi4dIGiAAoTNK6+/Tj/IfJP/FK
uRPiSgvlL/oN4oj66iNX9gdIz1S0RGCXeHPN+EduIWEppha1gGsMx1FidqBhx4FHZ41ylVCC/qGw
hyMdj8UtuYo9k4DcCJM592MOmGQ0uAx0v6FyfsGUNx2s7ssk76KxbP8oSrQwVbom7kJe45gnr9VJ
vbcyvRBr4ifNwvbQTN0h6X3rNMhffuGTiOgER0kvua4X9phX/K4LP337zkdtsqPdhMkHdC0vDdYx
FeQBz5ezw5n8yysbReg2qdbgw5ne++cIueVKzaML/aPEyWAVW34Agj4VAzLQNQuFyt6wACX9wdPg
aEbYlr6jXngRrJ2ZgVDYlASOLsIAlLZy2cz7XoaoNg0Odvtggm7cGDXJf0lEgUc63zJ1NoNPQcG6
rFN+Ki/xNia/GVDEzlEw7dPW5cD1l5AOE7C5EQy8wbOjh6CeDZEFiW0aAiZNj3UdB0ckWHj9E6e5
Q0d/DQBg4nNdZZ71xfheXl3I+7RSt+1sEe4XlMYeg+UeTx1D9zS9WDTYMlNqg7x2zwEVH9yilGta
6besO5ap+eXXA7MJAfsg8tDGs/wid0zme5/BEKcVVYoZ45S5daGt+57ut3qezuOImcbROBdrHLIj
YmqM6cjGyMrcFDXMfYn9bN1K3R5soX/1tzPOb+Z/deb3q8lxrHWhYpbl+P22Jgu0nR87H3b9JLSA
vTigUSAxk/xtPaL8Qf2xNRtE4xZDrkIgcyF4G3EF+P4krVkoI2HI3EPiGFxHyZbhIx2UBKjCVoY2
Hmlu3xJebS8OoiQnpdZcujUUOrBsYw3cQpnFmx6h5y+uPE5BXcFPo6YO6TpswcyCQ8NwWDY1SfbD
G+oJPxd/MYnCe1VhbrJz3zlETVWtsch+ucyDKxOSBRkxQZg8pWVlneHdrEVl0N/1eG8qgw6La04j
mUEORnYs5heSjzuSy6sHujwuaTOtltiJreVA7oyQRTspOqC6sbYSM1aYDfk6mrP7jEHBRkT9D13L
x7mt+zVj/k1Zxkf/orANMzRlbcTcEV5EdzTrcEcmUH0qGnuLozI5tB3AOD+1d7EPZi/G2pk6ooFH
x3MXWMODUQdAx3l1lIk8sRhN4Thg1nYMGAhWfpQgC9foLBNyBkArBY31k9UvPMlSi00TZwxi7PFq
QpvY4PNdep5FIovGBFyoO3+QfdGvCr9qGXqNb6q4xSNK2m3p/EgHUW3cAU96F/E+z4r+HfEP1KpW
+xgIvTOLYBydGBVdPmWXuuMD0O2OSm9EhrR8lUGZzq4qSkZtqJzaItWMgo6xMLDCZ/k1TlvvxP5G
kcI5/S4w+RxErkjv9HKgn6wj6FU3wg65eAFF7uwgvCQDiWh+6+BhsqEp9TdBDiwAxjYhy7xaYXYM
WDILFs3sLTbBzP3LIGVVDtk2MIL32r7P23x+BuAx84rClxWsBtu2drCSy3WjuYtkZjLr1WjZR9O7
QTcmNuzER8Iv8MTm6i1Pp26hcyB0GR+DLKa5l6S2jU3EdjdbXg0NcbgRJCDpo7QbWpIOzPipU9ar
y/oIXxHzFWSirgUCxI+fce7OOyQatOm8PhCRieYeognxTsNIhilWnypV0c6zCWNV/mtIiusG79aO
AKTorJwaz7okkIYpftsohDFdINYQkVazUW9mi41RNuF1G52QEAyzv1ZlevE10GzL4mXjgnhA3FcZ
uyqLTlk9hHc1jor4jmDxnyLl7TqV+XPZkhBh9t5HBDR+F3rVKgtTEu5naxlDEgM601rk8EbIqinS
ftXSvJ0CEW/L6tyyio9s7mWPVRj1fPSCFSum8LCDNVyMoyIV5DTkyztxpIbm7AtZBS8VemV2fXsu
1TOwzvaIz7s86aW6/n7447eaxklNDlr/CBk7Pq+EIUe6IsYKtBfR3vnp++Fbcv6v3/5f/FnGFGPV
0niSLUyolMvg9luV38cwncyRPnNSnYVxzX00aQmTwp9QG5HjXSfDKY7b4fT9q/B//er7t//Vn31/
yL8+47/6EMdZ7FORhHVG1CUnTYVzoVliK73Y3QYWbDizIGV6mgjmNMgdTDBMEFlQPzuD84WPrr5E
MeH1vkr0yqncc+4ilC+Vme+IOkcswEc5PTLTFt8htRIaovLk2vCQsdhtCRxmWjj08Q2vvD1HrL0b
J2qSDmLPZTAIsgszaKlyMlcoStlUMuaQrGpXThedA/7/FKI7RscC1+bAsM3/+LASy7t10t+cmeO6
MDnmumaSW1W1ewlUYGVbn0Esug2hosEmH5giWTGnpNCUUN2K4bt1Knz73eXoOPrEeo/io7T96xT4
eq9p4ZclttENP+xSWWcf94HVsgRVmrnQNOAiDy+1FwtmhgLxI8lwK1u5ZDtTUSrfeCHt0mw8snSs
99aafjFcBWBo+s/Q/YBOiWkvGjx0RZLEq25EVzPXtkPo6z4pOweDNp09lIWveYpvqV24Bs3mBT00
c+mZo2By0zvKhS3ZrThDLJ1sI6t7yPy12xsPqIjEhh/qeajVni4db5ll1msiAH82DChW+GjH3ej1
GTwc9yk3Qhg3mKg3VhdhgRD9RcwZ/rLhccwoHEwJP3LICG0oSpKwSYckzbkTe+AA8iREJU9958qT
U2BrMqyOmpeObszwaTAuGjd6nFz4TvVd2nXGqfJ0t/Y7NbAY/qokb9y24gsWS5peMcYMsu4DJrCV
busz4VE2u+oVh2ZXb+H1Y4zKkpDcJS/fhmN2P0/dY+i5Det1u9/UPYGUhjXqk8oq4AwTdDksic4x
Zt2SRIxTCZ7YJ5yC/O2YpWfZtPdqkwPFs48uQOHzRFxlm2TDwVl6vL4oifnrW3B+NVoJr+C5sILM
Pjt6fqVRXM2tZ20DjxivEixdWSZovkfr8P3zW/VFKM0IheB4tuVMMidF55296iS5ylFcMZ5/huEL
UVfJ2TVLE1kCg2WG0g8QWREDMH76/kIerFfFz2QMjJxDZexaZgZ9CFsA3QbhlTOzWCLGA9R8rn9q
DXufjd5wqMDSHPpJ7oU0J5ZWNlt1kMDEooj0LiZQtcg6vm/PTJ90noCsB0P6J10ZvHCoh9G40v0n
3o4i752c7Uvn6AZ16tCTikT5lhKHFWMzltZrO0osM57/2ZREQsYKBJl+n/P0bax7NI1jccD8/i58
2HyhFXePPdG35myGpw5myVqyMsONjuQ5rRgV+W9W1Zk7LWKG+9H0npTlxMafeVQPiG7rxz7/sGZo
4harfpmZ3tdhEj90CBlWZkVc1wBBL3Gihzxks9XN6Yt2tXdrpNTrtA8w4EzQIdKNL1kSH0zDD3dA
U8PbuFUekfbYLb2Mqcvg3BSjZxwAN7JxxLLmY3RA4x1erM6inflU5L3d5PNnjr5oqvTDyCgnYONY
IurYNVN4ny5d1KCLgskUugWXzQN7xxj70vDkAhAibhL6erNsHYrS+wGXhg2X6PIt4eFgMZeXXysZ
1XsNT3sA5mPNevkc2vhyg4TpFi5qbPXUGXsfRkYYKPZWZfwal7CmcT3nm2+X2qxbbjEiPWZOP5vz
z1LZOg7QAXeKrcM0blPMK2sMnACaY6KzTTQz7HaG996LxpPoxuGPB68kcAore7Ato/o2t/p+b7GJ
cAWioLQ65ukcn/yWyM7ALO97Sx7bZaHx/dCVCFSkaZjoBv2XMYFKg+8AC6MERyH68Qvui167HlLn
qpvPlExFstwgSbtx7OAJOx9paw6Kgp6B9Ul1JmOn5WEuFoNmy2axW5xklh29zCUfmzWLH0/Z3dnO
l6anBh2W5AxX+RwUADRWy5mmTPs3LGtCgCLnxanHVcRL4+CB3YCbW9+66Jvey5INXonQLPfH13rZ
YBdgdjfmkHwhlwqPvVual75B/a47h2FgZLygV8xmP7oiMm7XoNUHuovE2Q0N8ae+GtkDmDGxn25O
ZpnfhefZ+D0xr6eTcM6qidTFa1lp57NV/3LLbb5OZR+sncHiVhFvQ8ei2DQRY8nBjS6JU90wP0/3
KDJy6rLuNuNvX3t5QX68/DE24jFwwvndKKAq6GH8lRH47V0HOYfvZMYTMmbIiA0OyWWDGzcbtnYv
NkyOeCbwEgDsppuwDMwhS1TPLqM3u/PexSDrr6l51WFBcpB5DVoHxkkzSCAN4revEaPGRWCsYI/G
W7+36Q1zBFsCL8rGCiFoiMj/RUguOuoWhvuEDDAo5vx20khEa2v2HvUiAfeK2v2whmNbNtfWlA8K
dMlG1gFIYNfduVn1zIyKxVW6uAWyeYcy7lPGVwJSw6e8thijR3ITsdTnncHJpqv4007r4Cx91JRt
K7odVXZ5lAGikqQoHgs0cqVvNuiLG5N2tnoYkI06nuh/QkIbuEq8+qkMy1NMZbuS+YOauhZb87yt
iF84xdDY0Aog7JoqqKaOCRwWjs9Khbo8Bi4zWHv65cFYysleLZLB+W1X4dGtkXzTvKtdNPBEeZ2Q
lw4S/pGjsNs7KCwe8XzR5+Jp+iWDgzUb5WGmwiWUlzSiIJQ4ZjrrWkuk2mPNWlErhWMdz2UxVLd9
KOZrp7pwn9ghI2DGbbeuMu9b5NLIl5v8NqgStqsxw9S+NvHUp5313tgziI3E1ie9rCm+HzJ6wlPy
CjWwvM0hvN1mdaS2bsl09Y/fMsjfNy3QNEGtMjnzcHXb8C2c8HhlLhuerrRxq/qkKHo9eipQwNvU
qBabiIc/OiSsz5Ca825MtnJs8X36qoWG1LzpxXceyOU5L5ncOInl3FSJ8Sw729syB8i3bfjb0mq5
IqcX1kE9PSre9N5BLS1ZB3c+6yZKVmzWZYLINZ1PTSj9ux49gEjBnYdTcnUfB5UgIZIQoNyiQyDh
jaS75xYAFOSYmDcoiW2HWRK5SKuCw/hgZLm7dX1ixf7kc7z+kVDy3zDvXYsob5v/8d/lEsrzxx8f
v/gtGxpH4me0sQ3aGvPgXyJvANimUdkSKAr1FBPP3Ni3AEPJDGq9e56uHXhXYpwdkbcQwvAuO1PD
Lc7mf84xpVBKIWZPpwiGrxu/9I1LgZulNkzyyDggX4Eq76oMfFcp/mmFEmlor4uayMqgbA5qBHg9
UcKjGEjVU5t6Dd4PYk1Egg6/sEigDACSbZknhQe79N/TXAy3DVmiR7sTl29E0r8e3IxwzTTongKr
Yq/lUCf1KODMiQAH9mtkVJem9dBpz/+bp9GR//k0usJank3tCp7KJcjhTzD2IcQQMduE1LeD/iqB
Hr1Do+7XiQCziulGMeHoo7f5rZwaND86FRvG+OIBtaNEDpIWx85JxQP71+ainXmHZgEDi5Nhf2HY
/cgbFzNOp5/MqQGM5NUr9CXBdUxiIKIRtKxCqZ+pVcOCt6Lw3saGiOQi/EjrFE3ROGcvFuCajVMs
ISBOqNfIP/07bXVHd5yqM5LQa2vj03Oa6tiyd6Y+a6wXlyS3v0kvEX9JWFqeIE+4lIAklChH678k
NoDb9YsQXcABrvhmzLMe+lazh2nDjxvbE6UkKEAUR0CxTKSsYb+LeQ3sB9GBOnemOz/3zJuQDYWe
0vrwbWCL4UQcyMT0tpDSg/WXLLPgAhFtnKfnbIzuRjMbN36CltHws3cjjvtHY8G/DX/zGuD7/ueL
gB9OLf8hFyaI6N9fBPmEizXvZ2TvKk2PyEsZn+6GQkQfgKGwQAYFsVUO/xBsr5ydqJpxRQqL8cOt
LO6ugiIY1OLBiWW6zV2WrexP+xWWKfMZqO2w0VDdDgkvq1UzF4hX2NheAqHTP/0K+sAdWW/t3dTF
+cqwk/ZnzxGpyKN9VaCsd+4e8c94wpVr3c1Fk2/gZ+l3v8zAxrCNy0fzxWzj94ioz2eqm26f4oA5
OLqzH1KE4FAxeoSYYJSQqBuvTH3UI1aJhJicyNnW9BzroiCus2JvcphSdVRiY2FLO9vhtXZt2G6B
5T5y6Z2QlnfroUrDm9JT4R3NLAeCj5eyjkf/DFLnFVJy/6tn2eU77UfRTRMad6Sgtnxoe3QMiZbV
ypKt81gyy9+X2ZifXBpqohYxksLgLKiSevVWjcXFqmf5i6P1wPTTPys1YqiNfH/Vdm7wRExJuu0s
qe6w2eG4MLIDpsuIe4IZZLjj3q53s4FFZdg1c9m8Y3tDON4cee/i3x08GHoQA3On5zoa6vIt18pb
eYgU0GI54PBlBsS8nvayRYrZx7ZGWdWKbUqZEZLQ9TcRNn+N9OMdJrXmP+LATFNbf32HseCJDIEn
9/DNrDeRLgtGm7e6f017+xotXAcnqNWWYaJ9Tq2kYOSXBAck9HT87tBu62XnGJn2j0wy53XY3e3B
89275iTZ9IKGnj3sHXaDU6BbVPUzZEndNtk6m5hBNrW7FYXH/N4P3xG2IdpgOrp2svnWbPnI1B3k
AQD/37z5Fnv9X+4x1BS43pRwyJ00v2Nr/nQAG7Iy5s7W4WHWxQUqq32xpyhYw7qP7gLZnbPcJtw8
yJ8K20Mm35vdEx3NxRg6Gsy66a6Ng8ey13CWJxncGn6qlmGlQCaDZ7nsUX8HWY9ycBFCzuOnhftv
JQwcgEEcP/MmKjceO7Gkbu6UCE92IQ+Mo5NdOvrsp3UlN6mdyV0l9w37r83MOutvngJL/eclBJHA
kYSyuRbTx+901T89B4CESxzBkKR6u+wvUxq4t10t2JfZb0q37f0cqPBUBdFPQs7xr0bl6xD54DGD
cae0yUAu88hOSS5tbz2mU4KKObPFExxXZ1XlKXPfaDzLqu5fvejdR6Zw7Yf+RzWa5sEGcbSLDcd8
EbEGKKt4pzUxfpWpuLTCR77PGjss0pecxdtljupXI4DtHoFNOTVG3T16+uT7efnUMRHagGYtD10H
jKo0hwu8/PFmDKYP12x6ZKbZDjIG6nCpXpoplpfWdpwL5+Vb6kTmRtkWL1Pgwg/ohwRJZM2dXXWS
1jDDHjIYtx2uovUcOPC2h7m8NKxqNu1k335rSzizjw3IkVVvjgCJp2p+KKX1AE+xOHdV/SBE696M
CKIeMprB0ptRHKOXhIU9nI2ixHOysEHdTuKmmN19N3vn1qxYFQxmxJHn3kurS/aGgmwTtgFhAAaC
VGyKQemgQNele2PLhtwwtHjbEWnZjvnHl548E8AnYQtYwHJIJ6l/TTPrwsQh3cd9Wm9LFyVxkwf1
NqJ935pWBgrN1YjvSGbeRXaSX4EzH5CcIt+L6Mv9mWG3tIIEVtcQn9F0w1wyGJrL0PW3VmXZkFoS
joIXiivqv3TJVQkxPjc/pFUy+ZoJ5wnm/t3UotnPISIUnJHUfh0GxzKHpNDH9A31HP6uUsCvqXFr
Idm6DBnDUQeHqYswZ1XRdl3rtPO2SkuxHScGLtFkJazWc7SAGrXFFJlP+MyL+zQcgbwoPjP0FbX6
7L6gFFsJTd+HwlTdZN20xJL4xvP/uUK27L8krnGiEqqrHWW5juWo/wi0DS2DwVAPJ4xt6kiIb2xd
Uu37axTd9mqana+eJvohL2N/M1lNui21A74ltD76XAfQExjcGaRP3BaeN14bww6Pnce1loXek/Tc
6FCDLNj1erAOQqjXdiGxlVN2K2GaXdrJQLpX9ST4hWl75/ng56Vb0OBdxzAJr8u6756CFG8FQLtt
lKP69VnOu6Yd792eRNas7fm8gHHKqPOUW0gkt4qspXUvh24zYJW+lQ4pHWFhWWyGi0/W5kyq3eKW
bKwSdT+vx0ha+s5O24pk86jZhQPs+cnCup1N7Ws22Po6JNFW4DZbfHo70MGZ0TU/9dQcQd2sEVpe
bfsH44v+YBRsy4t4N1NE3GkqXG6SYTgAD0F/ouLNwIG8BWLdoJSE+mNm/nwQKri2eYzkhhaM1dx0
hHshN98+eKnPQjHWS/1yPmRMbFapGrwXbLS3yVRBp3DuIRZibp7AL4TSww7Y6uqAfT7EmeCJrYMN
G0oVqMkkpzRHmHSDDnNtkUqzyFxPdYoyZsCaBDQ9MHfI2BdR26KEQFyN3kU+xThvTrN2M+Ij0GLG
STEfPDcBFokeZAZbsXUCzHioJIl9zH56CcIA8Poriwi8s00m2R8hTf8f8/N3mB/LWa79/z3m5zbK
819N0f474eePz/on4cf1/kF2LWGYdMbCAufzL8KPp/8BJRVtJUMLIakH+V7/JPw43j+E6wgaaVwa
ni011ck/CT+O+IfjeQJAuCBZ0OMr/78Qfvg2/17nsCEiWNdmiLykvppY5P+9xxBh4mWtk5vnnGVx
WKFT0H0tzoXDCGI7NW5LfVu24pc/skqDXaNTV6xqRn8ayRGS/d+anb78AjhVGM+Oryr3ZShRMP0O
JoTdn7MWvfHVMzypV/EMWWwWM2qQseyJaKhcV7E4hXKHbAAqRto81lIjjDZl07xEdr7YQpsy7A5j
hadxga9ZxQ6TRe//lGE3sjdVdmAv6rf0khiuwO06GKSk9xADmHuY3RjedJ4HyLTKAWFy34UTYX1d
5Yu9Sl3MMHZHRO9i5wmiDVr6/MN0XWTlrQ4StalTSaaDp0gppmAJKAf2RB1Zv+wJuxwXlDGNpDUG
rLDDamzVGqViBzwfvYu6mVLQOeGlyx2bETkoUrorvlvMWuIYQmJgzhunMrI+dVgnwbFSpDmszCY1
9aoa2KgdB1QVJIqEzoMzYFOMxcxKqCg060NBqCopM4Wf/OCw60gqdLw0vG2Dfpk1c5eQYGM6TooZ
ag7HcSXIyvPfc7Ldop3p03SsGikysZ4iazqR48BYv4cPaK4cRW1w7eZQD89icCvxyAd65ZcKx/CZ
PVH6kxuLlIImqZpkE2OJjnatdCRfSor2Q8F49LfCG/y7zIOBZtu+eMotGeIxhqy5rWJNvEOXmwUT
2WFkJufYHKcqFUBoMDGiMbGKnPO98vVzpwFx7PK+bMd7r7NTdOH02jFO1skE1VHzo5I1g5McK15j
gz135laV13lsGApHaoLqV1cNqBUW7B1SiSYuwGd2ITq8VcScDcRCZbi/pR4E96k3DwndKNhtjDUF
IcwrHVHIstOI6H/OGd7DCXmxwv/ilOXslptc9UAqOq8Z9Krnunf3sfs/qTuv5biVbcv+Sv8ATiRM
wkR09EN5Sy9K1AuCkih47/H1PZDU3tRWnL7dJ+K+9AsCKAOyqmAy15pzzAHEcZmmmtxSi82Cm6Ds
JuMQR01m7GyoquKmxMPzGFsld9MhkVQ506XyctUwoTnPudQ84zBV1PVPPlcU0yLfw+5mRjEUzRlZ
gW9oBiisHYDEiewSm2n1KWHm/KW0sumxd0zzgapNgFg6gnCXWMOdcKYAikZBIEIrJRxrgeVmbNPo
R2oZyZNWN8N+yI1wL4l+/lahW96PmiHPUL5LIOiWD1Aiy/dGOVIj0fiaIdEiY5lFXm8ZQZhni3L1
NSK6lvAsbnp4+Mmpj7TxKa1tA/2XW5wzp3IuYyiSvQcfahNQ8AQzaKFPlsHwaFcBk4aWFJYsprsd
dKZxFH4gn8VUMScKvUjeNLP5RgtlekXRWSOX7q37ohv8+6EH65Lren5f5n3A99GE0P375t4tgu5b
n+rlsRORiZ1QNBGGfSe8uunIC9PKxnow6F+o8EUHs4oJQpk4VdIuTHamFxWHxI2zpWGYk/iEyQsT
CsjFWrODS1D4ERbAQgdbyxXylkjl/Gs+WojAOy+4s+2atMo69reOdFpiliN3O09jfWhqoyHepczv
PYJ+MPm29RUMVL/vNYQvFpnBdz3lglcjoq9VdUX5jEywRVQXoxrIIZilTtzfzoS1He1YpFwbkBJJ
GVl3KEco7MrQym4SPEibMI7Fz0zE+WPdZc2NDvnKW9kUmGwMnplxtJpZ+yzKubm2vZPC/52AM61E
mJR3oZk6914PYX2axmBjkPVAxIZHKmZPTEKMno0WdQ/m2xR9uzJIClx3ejs+zHYF3cU3dUQUPgqI
diqngx8Y7tpIBwhgmQtCo5HairmEGa+I1SG7GW7w9043Yo4QweVWdOFjX9T2TT3K5oZOXrH1lwqs
EZXIGzJSgYyy1XZk02i7MjTNUxXp+IAoCxPZYoxXLTZS7lZTvnfboOO9nrPJfel8rwdL2+Igiy7C
XEj9dUnHyjDL/eAWNjISvE0EI9c3bt0SEIIS5JPfpNM17IgeNAwBHmEexz1mzpgmemaepJtBLsEi
vqYqaeAAt4x9F1rONc0m99klTGI/urE8t+GIGDLpxZ6UrPHez0R9w3fgcEnO4xgsWlHsPbHE9ZS6
Db6YfDjPd/FxY6NbFcZc7kQGoTOvLdq8eJ2PlVEgcrD99obiGW00FFinMCEHPEzpebVcN7djQJEB
kbp+mO3ev9Lu7XeTCb6NG4K7HzmjIeHM/r4qIdT4lkiu7VQbP0BK1zdkbOBKcSTJsW7B1EiEEX5+
OmlaRgMXdM141BIKc/T3CaqIzWprOh2/+DT1R1ygEklCl+9M04QSKvBZwXbzPjvk2eG/cI1bzUdP
wA0Ty5QXw7RrW+vka3QkOb25iLY0sdKWuwV0tWlXgUT8GVoiOOuRSHYaKq4H153A18tO38ZDY230
nk5ZkM3kSs4usrzJJjQi8+JTN8/1Ju674dbV0nKrdVl/w0yq3s9+nGzhjQAIwQ6IctCkNBo5+TYT
c7eTWshYnPrqCPHY7NcR7a5T35TNlZJghIaayWYYRelm9JCnmAXaIq/rsbrN6TCfA/SIyw2XuTVp
f+g3+2JLTWU+djFSIntmiua0abwhygdAuM6ZkVn5tKMj11C59jiGoxrXYYxwwM4HhBux6PbhkC03
kIH8Lu535Afg4BlLnaM0W9TzyGTWSTx7qJUkgUYxRe51WYv0Ek1d94AlljDsbM4Ps14wyZ0iIlbl
yM9ezYsmhMtMY6ISgM+PF9nzR+Z7dreHMgUZz5qS5rWoy2oTi97a58VoWqt0RA+71qoyvO/ttDwi
5EcB5qNV/1x2xbzDrlLeWCkqhl1C/LSziYEuGbsmaRrAARHpuRsRBVgWQ9125YGexTBfKD7N5IJU
s90+jdYMT43xZU33vC6HKzf1tFib+kKjp1kE+TuroOjtYqbZqL9ACMJ7LFd10Gl4RTrHtb5RR7AM
UhfU0P6/exa0fytuXrO35n8uO/5elOhAg7D9X//cbN63f6FD/7GxzaklTffdWz09vAF/5a0fkNH/
1yf/x5vay/9tfmPQW/iv5jc3b9/q1yb55/Tm/U2/pjee/Bd9CctidiOpEFLN+BtgqgvrX4LwNJuS
iU6y79IJ/Gt6Y/5LQC51hU0a+S+26V/TG/GfTGcoQfxRXBGuJalUWqg+BAHe/Gv/nM+k5C8K+s39
Je+tdpxCFMLoPQYIwf+OC/yfPxYsrk6qLFTP1F7/j7vmmq3tioCsHS5UZhbv1N8qKtv+9U4mWPGq
dyKUh4yE/PTeTznNUw/tlGMMe/LBVkk71E/h8AwW0DhiB3W2vcnb6bG/gKVj0mCX2NKxkBNC/Tk7
0R/bxWXVrqxXlGpwaphoychemXbX76maL9T3mWtv+eS74RdQ+MmqptTRauanFs9k1lTdnSyX+V3B
5XSoi+nk5/01jWFw5+AwGdFduXiBFfFieSoH52iYNbnHvga9uxBbChCUrCcSVILs2fHs12HAxGj5
IzpdvM6Y1hyENITjJIb2kuFFoJhEEFZHtWnqzB86qsJsoEPF32FkTxyCNUIAFUFx9TS3QOhAsqXv
Ot2tKPx+10aQISCirq2JS2asN5had07sdlRMSDtqy/zZiINDY8vuyIjx52CF1iYY8scEeu0KxVVH
Fy/NdjjZSbbCU2emzwE/1NbB1YQzeVMwBTqMTEI3+gHgeik1ucuhfuc9xBeYidw5RsQr0w8/HLxd
73okd5LasZtlcHGk++xR/0aL4Vbbvn7KbftHG3gEAwnRXilDUvkr0rs6rEJ4kbs5y7Fpmd7nPtYf
Z7sAV2eV+8ZBIli6L30BqstiaL1Gks+8putREdcOdoS+OY6JdnVjkjEqZEemZ37vI+BKmJLbVaRb
X2OPGyxiTApM9rMYzGJX5IwDLVGTyewMKCsdSFJdvNGcABoOETy1uOCbcjdkCGaEKNB7mcCtcGcc
y3xbCe+1t3U+fBkaZJPgXsA/jbv1e9H3AGvlK6FYzS4VWbmJaFxNdVJdICtkBDvw8+mLE6VLE369
orwt8VFtQH5SX+QCz6zNup3HHFMyDRbHzJgjtybhw6gfekZqWxLmnvMCMEBnlBXNlZ6MylQ72vC0
mork6aqK18YsH8YJvVGAwsdIEY6YkkGDic2grGo8m86ATRqDLdnFPg43W8RbYeAxDWYmoaCAdDvu
1vyrCI0hWaLp/0ZVZFNY+K16y3mI2/RNCHRVoTx2eWlvIeuUJ816zTF/YdYjawaxDH08eYQv8yNG
ybo123urN421hmZpBMZ9j3dkZQTpV9ygFNfHb1TPXxgq1geZwEEtWygCJSgoJCkgEsxPKFXIjBv4
rTSjktu4PWvet1EvH5frK9oei6jFmvSgPr961TAiELbXrm8A7x8ssc8xuJ5bP4KckD1wedzO3qLi
6TDcR1j2NJtZxBDi1Bu2VmcSCFw+kS3nHzSGGsmi935fODiFM+tzlE3dJo6Mu7gmw6+FnBijLVzL
hggQvXPFiUlf7GvRnZP0+wGV/IrW0nmGgrmuA1S1BeeEE4+kqOWuBHMB/zR5arPue8zZZWkYAHp+
Mf1BQ09sdjQBDd06Q1k05+iznNsezSr1o7ga0vXUpOc0S+tNdApmg+EbhShcZMN0ibH+81l+zEFv
XU18vWPkc2jAbCESbh20412F2m1RJTgHB1XZ2kk+TVoJP8YpScGAtxM47jenEsOlZpTiLlJLtIqo
8tyHInLTXUDzbTVUzlZ2SCGleStIEFsRWD9vidGetkhROcUoNdxH/ZDf+ogvRbspBe0W24hfLK8/
ZaWZrQMNBaxgnhnTJVyHVjkw4/QXulu40ue3MpMHm2EsU1XGqPSlvpb+CNAHuze8tNrclBak2ZLo
J0zz8s4iFlavHRA/8C0NCt8IYGV2Y9bRg053vJpcKGcdae31rH3rLBcDKEPJtWExNwZSHG2Mnm5Z
6Xp3ub/xey04pQW+kXahdNDiW+ka/DZky/C4Omcp6u+MGeOx2VkUgGJ/t5xa49wNF+pmsAPiH0Ym
jr60TvWML0S3cxj8hfZWDT2c6JJHYaSizbkUYQF4AeugRwh0sAQ1h1x0Qyu990TaboPi4sVTsamH
n5FhQKHK6rfQpsre+gO3yvbn5DMNapLwKW6b8tDjQi/0YN61dvszHluwKq67aV3HukSSdjpZlolD
7l+rocmzbZ2jHCY/JRP359xmQO5CuSKNLzg2bX+IM8AO9GtWuif5dlN5S3qWfWNKma1BphXX0NK/
Ucp6IJzl0gZDdwz7KcezvEM72qw8I33WW0s/5YnZ79scGF0cTXeun3+qBFGLMOk4d7CDyNkGM+tn
aL/KbDUN/rWl3LckS7nA0sxEjlvU2w5z2jcvynHGVRpjB1R3YrbOXsK5nLvjSzskAueF+epX/trq
2HfgdD9xhjk456JL0dqgqprofsqeSTumvZbeoQ5aMDcphuTJ/inT0dkhTKJBjR7dD2u+Juk8sMt9
BTp0HQ4CerTIOTqN4IIFSbv0qEAFGChs9qF3sBJCQQpmwwlBbnZVTWe3fRhKRhlFU28oIThrkt/B
enA+reijYokp+ptuwuwHpOKtAuDsWUZJZ678klWSaMM4/+n1OmxjQdwRQ7r1LJH4ekij+qaZwAf3
UMoi4ulrB5ZSjWYuwRNAvyXbJOSRb9yq6dc2F7Ygi85RUGioA/ELUiQ0+IeJXAY8Ly3woGNIsn0O
/g9EWb9touHQuuOr3/ojAToNRWVzeAuguxbOocmxUcKrejFi3EZjA5+XsYK9alMKZH3teXwYs91U
I47tNKm+6ekyxHPbg6/ZCVPjDLuAezu1hGrNJowAoCpbx9b0TZfhq7a8eT9BZj6YY0b8BJDUhh8L
WCk+MtcqN2KKMcaZIfdvGcbr2K3eOqqDK9MkRsyJHLnhWsY8adLDm0rSvOuralxZBIHvWycrri30
Wkpm0KltwQE0xmjTzezNmczkssRaxe1BDNGPfAn7no2J8VU2HB1YFLshBVPhjv50GZyaGHIZlFhS
DE4jzUBGjlh/mLmzloGzjWOMoSl/14Pxv84njOpC4G5thhzbLUbwQo7iXmvMEiNO2O5qW6/3gPXo
e9bQIrXS2FF9ZChrd1eOAcYg6bGaRbKlWsjhmdPGbpIfcyy+NbXz6JOKheV9ZMjcdV+rcHa302Lp
qGN0hhP3962U0ycNz//BzrPxWlOYpuRbYnicdKrOK+n3PywInRoeHiDeM9zklEU9wYP34K3YUXFG
bPYdSZ689Rxkx57Z7olSe8oyt7xHZBb58ojwirZDXue7wHOvVREVm1jnRg5+E+6nSyeWjLvu0jgI
JGKm6lXjLI5kCszphJo4HbJbCdx4Lx2bhigdgHU9M6YP0IU+aaO8LTChJGmIlNa0oJWmqI9z7msC
NAtMo5wLYhvdxIVtgX6Ci+NooX4CPdWvRalz8ha0d1CrhhvTDrHG5aXHRTkidD6mRtQn+BG8pCI3
06zOaq0zhlukd/rR0EaGjVTK6fkSojaEVPyDYvisTRkW32S6WLKTN6HDiS2j9jDFU3ccuG2uwHbl
e+oHoIkmrHRZYh4ddxm2O4hbmDmWB6MIMaAH/nXSO/Lv+hKFG4aQ2Jr8AzeKC+ix9gwyIjo0/nw/
xb1/GBMf/5NwTqMD/46EivlEGfMh7Unc9CIrOfpxJZ4pON7FuoVkAThWgmNya8TOdqLf1C/I7q4c
iUv03WvGhQRk0qUpZnE3Vii89YmukWm/YGUJVgJM2SEZi6eqmd0z9IJH6ZW4oHLnYGQPjXDnuxmc
N5nhWbVz84x6uUfmeERqxzoWvrMbXKwFnU2wcEZSq8/MgqZGtDJSgfMEliQjN5yZ2UDQXl7c5sMF
FGUDVZjBaZFXjBOWxUxR+33xx2Nukn6PAkYcvgCxU7o9t8Wg85dsssWApx4VpUNcFdezkjzYkz36
w0mkeZKBj/hrm8ZRBGhtmT8QPr3Isqptngc/Y4HSZA3kvzmpBQxp+LRmb5zJO3iNEKJTq7I6GtsV
vT3Py5ZV4dWn9+22eg1KEyDDAmTSEw0vBwnpVNdkuKn/JjWpZyMctlofdIcOj19PV6GXBxmTrTdm
0CgUqCTDgpqu1GqfBUCu9eZzuPBPKGz+AieptaEh80atTZp2X1k4KruGgO8uyBFwLcZJtY93+AkX
diYgxGwtRsuPRV9XUMb6UNuM0/xr574mNMRuyx/7eNCzokNh4FDqFxOHYFxwYqxFyrlarRFKHAOd
HFagCStFhELk8deqvyQeVQlWtinUUEnBXGLioc3ERo32fqR+kDTAj7zOz/i6NMy7Zk/Ill4FoKly
wXyjCsoWByAJ004XUpzU+erVQls+jn1JKhkaVL4ZMfrC2yl+lLf8VGoNE9msbyMNxtgYnOrFhU7r
g4HZslYKCXjVGp0vHVdwYFzkEdkSnkRBK6o4TO68hmoiDtwXqhM+Q6SoOXCFd2aRUWvVifEJWguk
PMpq3VayPqk1q066g6QU3OkgxZtlodbSmlz51hhf+uWlPjmsYDdRIJu/Dj61FoHU5AAdyTfV4zQh
cJmPHDDW0bfqg/MjLQci2TKxY9I4W4hZCgrWkRRdHoYs3Yexbu+DBCKkWsjeItjKKiEtNf5pEFDC
1UMzyr+NxzR0leSfpAaZn6o91lsFtlH4HLWZE2cKA637QVpPu/Om9r5qTUy3iswTKxPv++pypE4Q
IDZ03AGxL8wqL9A4FpplVW2rhdokPw7WVJ17+QV/SLaKlokYNeoLkzh/pw4cxCtyG/rZl5Dee7pS
zBr1gdRnGR+gFiUnei0Zv0lOjB2+TqBxXCZwgRh5vrehfym8iqKS1QS11whVYy4lxoPEspOu0Oq3
J4jOLfMAFgknCsnssU5+9xJ9tSw4p3+tgenis3xsq6eFetDrkbx4E3Pkv99niwQVvtpuOyOrv/yx
t7kBX9SIt7Ec+WyVxXH3vmoh+OMq3i3QSh6Me+rP2Dm4zn+8sm8gTY3LQq2pF/Yj92GqN8R7CQ4J
I+62pbSJrV22hMdBo9Y8s/5SodPcqq06odS2FQGeOwrbRPdoOb2aAn+WyXD2/R1yWftj09bzvWdz
VRlcJqlkRv61e9MkOjCxSgTOy3ervlbPBQqnNtWCEMv2t80/XhIWpPP2OVd0uZyLlJlK/jj8pK2G
CPfgUPBkmm1lt6jiE+591UD9LMBI3ixXFweWwK/VColi5EDxRUNWTLI/ukvWGhY4fkSVxOaqVcq4
1WauuCegmUNnyLPKrfbbqko/c2tm0lHY76EFcpHkFs4Sl6sFCSNeJwv6y7R78kI18ZlbX3n6+PfV
JinE1W+ZZ2FZvcwoG7bGcj1SSWe94ox9bPtIzVBGanv1yVRInFrLuX6OvREdKBPXG0OCXlaPqwVy
YjTy1KA2A45uKjTU/pbrCycQ8ddqddRM+g0Ozrp0ufjSV+QcWNbU5hjUzECzhR3Vpq/hghhVtj61
MLnrc21CNHYadI08DrhV/zwIl00b/clJHZOS+hukM+vut+NbrdIiwGA9AIZTmyUqnX2q6+ffXqeO
bAGhXpeaufvt4Fev+fgbFR3/dZ4t5vbl70ZQf5hBj4xgI8v99Q+qtzR2CSVltB2ADALqWNyESLuh
KOanaDnJw2Xtj031hAlS8V16/N/da7lG3+uiKX62/+yuqI7JR+vl/6eOjIkS7L/uyPSvP/7Zj3l/
y69+jK7TdEHV6dDMR2EqPNofvwLllL3krwaMQQPGNdGeWtyVBA2av/VlpuQpafOoaxkG9mf7P2rI
SMv5Q2BmwytybAN5GcVIg37QPxsyYUvSF9Gx5hVgOhWyWm6ZOmIb8grwdmGXriMIfjTTgSaEtC3m
eN0mobxAKYVQZNSf/IKKd0+S9M7W/H3eGvUW11GpQRBpbR1fQA22oDBqRDw6MnocPiED6G3XNfp6
QKwwi6aA7DofcAcCmR6dT3B/4GQTtb329PzObwq5h2GGCqu59pSKkdo7mxn4B9HUUWxh9T41YEgO
ddw+mt1YURK0nlyQm5RE/Han12iCxNAz5TX6o2g1AXFLFjumM81zG9RP0uye61QUnxFG7fBO3Hiu
35DlNNQkbQ8QKygLE8tV3YaOAU1D1ulWBvp3R/NATiyY+mhwgDcYOHQFxjzNzVaOHgKZNzr33NlV
Rs0zvdesZIXzv97khviMuAKf03z2ZHoo/KB8KYqGss10pbkabqBv6SsjH05uSKBxVAfkdYiZlJkX
6TP955BomM5QyxvIHfGCHons8g47gEtMR5F0DpfbIPcSYm7CNFs7DY2kdoTGg5eoZ4pzJ+eo3LcF
QSAm17cIxwBMn6Ky+LLLnx2A3bogwDukWgfPOIeWlfs7z/phM0FfN0Ds0tC0z0Pi+TdRsYZcMU+N
vB1Em23z5NaqWuD/+USuujf8dJrhZZRZddD8JXCETDIvHzZRN9J7juFV1HFKjSlPm+PsWzuZgBfE
EJ+vgWxBny/gzg1AK1IGkPA3Wqgg7S5vCCMneePUdxkgKieA7dIKENUz/f9e0+/Kekiu5lTHW7f2
rgQJC6CVCRYcALfrvj/5d0GsQdtOCNpbvhuEAtoTTZIy1c0VVqtyB0WE88Cduj2h55RwHSNN70pA
Tb4k08Z5dA0sNEFT0K/ofsoaHQchd99yJrd7fDL9zogp/KcuMGq/FJ8DC2534A4WX49/noVHHs9A
Z0bDaNH3vXljNmh8sgCwKbOsYh7Mz0np7qLAOUS1TM4ME1ANeuY5ZrS4hh81Y7LKp5UVBZ88G2IC
tnIO21agr8wE97Wx2YeNkW19fQQ9yq8I5sbbh5FRr3stGTd2hV1LmOiUBlSFPh6eO/7rAzY3zvkh
laSyYRVIk/wzkUXNxS3AKDbmE1bO7qXq8sc0yD/RZOk3RZ/KA05+UnvH8wiO8lwjpD5OYc3EOsLY
PenD/GxHRK7IoNZeNRzi+tCANyEeb1vqXENcvz/oGi5HyxQ3dUQx3Z8JUCHtYyEeFtfMcItNSfNq
5TixJPUiNG/czL2EFgaf5XK1cBDNehtQhXkRqX5thdu9QfgrLo7wLzPjph0FZMlAwg/PjeA7mIyw
gL3UFtdIc8UeV9aLIUtwhVU00phrAtolEKt9l/KFPYHdmrURFpFHBoPtRP4xKq30aqITJ1W5h+Nb
Nz2gAK3HDdUYG1CP3bayQwIea9j5Wj8i3dKlvq+xL27ibAjWuAmeEdfAWsrg3xP0t2ZAZK1JtXRP
hWDIFDQzSq+bFmHQzjXoQQDNBx4aZxeERPb7Io3jay79Y+Ms6ld+cs2GMKwPbXvrmeMbQ3n5mAQR
wICYGn059ecuHxmWgoSphP2VGqS1d4PszLWfqrfl12tN93DRo0M9qQXAJAa+YTNAUFxW1bZayxkr
prR6KTu8Pz/hX+f7Yls9/7H5/kr1IO5i9qSe+m1VPTXSj9g1o36ndqFeoh7/Y4+oSZkBJ8Yn99Vw
GXd2OvNgb54hbYZL4u77qlawqrbVmnqRWny8JyH8mULI8kK3QTC0+njq4z0fj6l3qycIwoKJ1Ul/
PTlpB4Vz2cW//w809X+pF7z/ObWX31bf36b+yvuq6QFZlQkTYBUf/MeuP/6xf/tZ33fxx+dU7xlr
IpVHp67XH/v9eF1TE3MuSbn+7VOot71/wI+P/vEWtfbny9WDv306tY/f/tOPt7+/87fdq6+AXt8C
bPj7kyPENTaySRf6nsY3rd6vFpZdNUyn/vh61FPqQbVWekQmpBKBtj6+BLI33t/w/qrRYvQOW5Du
dbKxE5yR/BFfXuMihycRQD9xQ6rp1VjeZ/QTTs5ETSou04bxd74Ac9WjH0+1zDn2AJlwwfDqj8fV
GvFIv/bw8ez7XpqgZl+/7ZFG7Soume6MFXXegdyiZfIL4hsoi1rVKup079tThF0lRLu6+e3BnBjS
Y1J8fn+JekK9zw8nHcjqcOsnkcd1QLOpreD9gYU2zVz6Q1JyXO9cJUz8mBAz/VnW6mUCb3Ym0oZF
F2dkwGTnG3Jbx/3HKVqqS0FpkPdrGJyRhNnhkuPewW/GGJjgt8ZDit+/Oc0bV3ILqPT0NdXKJWjc
oWaCASE/TcvcVi1wn1KF+TebH69Tb+PXgIjZI1pxHOwHY3keIXkeLTLAkG58yxf0el031Fa8mVq6
ZQ4vfmY/FrSLkD3QqCmXGhrF9YLaNH9SbWISWIP/yw/TQLqIaZ/clBqM8DT75DkxIQRj11GlBDyj
FgjDGaMVZNShauyDg1UEfDFdz4shD4tlTW3CFNb3vVsQMUaevVoMIGjWpElla4SgJBRwB87PTWrD
Hlp+UlXDVAuHhAFj8B1IS0zvxr8XXaT9LHW55AyDxF+hd4z25JDd1UMTnScT1fWkjRVFF3djpz5o
hjFZach5j5blOchUNEkcoF0km35m6Niacb2pYAOfHDgpJw3fIEqfWCx8Mkj9NSFjYtBruBfVi17a
15oRCbczvrcYfxXQySN5xKmxBeJA4FYF0ApAgn8U5lZOs37ylj4HMgHHQini6AD63ytuSw1UrQ02
PW/aYwdVLh6NPlyluqBnyrzlROyEwR1L+7WGe5xBFlT5nmrrSf0GHNlAIZk+07dMaaSo799ZfoSh
hVxfpQ+qJiiW0pqjCoV+ah5E1SzRDvwP01KQxl9OGUbVptV2CvBiCWk6qKKfsVSVJf2I7EANd15H
kRms26VchhcBwdnfi2AKXYzhxCkMGomADso8vvnlgJYTpdG1MCa61jQ2seP+fgCqQ/GPx6a2Szfh
GMwrnHTwtUgFYsy4axgFLkV+yqKqZPjbtu2EEYAxCPZ5tFxcVDX9/eP8XT9XH9krYYFl8wCUYTmm
1MdTB1w2T5ya77/D8ozrHwFIgBheKufqA6u1j4V6rE1oMA6u+UVVPt/r6Mtn1lSRyl3q6OrBsQYO
37dNtVFnnTqE1NrHQn0HapO7CcPV2Dooq66qfAf4cE5q8bE5peIFDjrY4EnctdFAPCHJ7Ev8xrJq
0jVc9QvzXxXCVeE7Vkf1svhjk47mLjMDHwcmFW5V9P5YqMgEtYlqvtpzWJzcwRxh8Q/GWyumepuT
lXxSixAQMCZofi9Arz4QnnwfNHT6o8Taqvqx+v4+WhLqsY/NNs1PjVHrizgDAJG06f5B6QCabGwm
WrtnasMGcq+YGOOBtLxVIMm+mrjnqQ9kcUrLQodKKjCS5g2TQLhyBiEn2kTTV6/Hk6FZSHTp+Avj
1vUdAuh6TB/RhC15nmgYJ6FIz6MZX4IofhqGNtoGTZmiILTqX/Vwgu7mtb9c0F2DeKXl8Hg/CzSx
6bEFAY4Duz0s7L0OQX0dTNpBHR3IVZLdGKZPSrf0/ksv1fOPg8GhKn6yHvMRXk7tI1ckBhYjc/o6
6oV58upcnp1loTEZJOg9Wasab6vuat4QnQgHzQPPo2pIzFskwl0fds9d6Wm7ANjBpkpNf1VBuINX
rMsLpc0RSzO2aHx23d5pynsQQDVAZ0fjPE+xZ0tIxVPVdVggBKGLNPUQdxT5tpkNXG8iOuhlczRj
g3yuHMkWEjKyZKyl80X6BkX3ZVv3C7nyUJRtPPpPS3+oX1u6W609l2Ez3PiFkcEoGt8DM9VOw1mP
s8Dob9LM6rdO4925MVJ2t66fBntvMu1dv+/dKng4hfUOVZy/Q4ffXFfiQn4REJoaAuqItqdtGenY
xSZriA6tl7t7A7uCXtSit2h1Ys4ECavqMfXsHANxqJv2Key41sxz8Mn3U38Xt0Fxbqxvs6UBkWsC
/ZzFOLHY3Uhy0CmqejoxjUHOV+6jxmmxzCWEuKl/jO5Eg+7EuBRecVtTF9gKwDgr7WfYsNOw6r8Q
izdtFySFHyBKJyyQ+icI12C5UqoFQVJLfVy8WQ3xJS784rkRj7RiMVX/1ghRLRFVrPc9vSV5pLOP
Tn/ruCMS/DCEVE7VepsvOVrvL+DsPSb2K87KDoE/KrUeRjtQAXeRlZGbs3y2sCQTT4wDziKb+0iz
LPqMflNPkWWTdlxmpvkzkb7PgdbOTLZnsmcdna/HTp7b0KYrkvhwDJ1oggaYuxuzhErXcndQ3w6g
jYXUERkWPNzCW2eLJJrJZnZSa65SNH886C3PaA1xdJoI9+pxY7nKqrWPhXqZ/fFeta32mkR5uEfS
c1Yv/u11alUYNqgs2/75/l71WBYPRPSJZJ3L74nIiHQDcr8ZijbYWJOlbRoZP5LoMl+9WU8eCLKZ
D/HwEIPg2ppGbqzQ/1BCwyZl+jj6AtDpciKuZsjA6k3GFo+Gu+nGHt7r3GscctAWR7v8HHT5PnP1
LSULiDNhhyY6D4wVID1/E9TjmY5h/d0fER0Opfe1yHx3VUB9Be9fOWur6YCrWdQkNZFA5u9n7QGt
23d9MQCZ1tfGdLFCBYN/62Bevfq6pq/zJJpenTq6zGNhfzKofR0oMXU7vZf910Q7q+fh3SA60QdS
z/zaf6z07pM9ggmxQhxuUeY7N7R+m5u8IUlsKbm8IuB8yA1fXAJyclclOtRjOw+IUZcnyRPQxy55
bbwk3XWzXR6JnMo/1eF8o/bKt8ahHknrivNtuJXUhUnV4M+1rvYCXgkEbFkbJ2n5yTZbjEeiY1xf
iGQVjd78UoEs3eW57A4VAaj4f8Oj+hBTO2jroonMS9lURAzmRDjjFeFKY9dc5qc8Wvmi9u9xhepn
vLoT1TX+25mawuzZyZdMq+e9M7b6XseX9wWK9Eb9V90UkvMS28aZWEcYGAlKxvdvByvGKmoj864P
Jv2Sm1PwvsuJFKZ+lMbzlKNuKuCv0lpvh5cMKZR6Z1jAfWgbPGWNdJJHBNZf1eMiBTiaBT4g1ykz
4di2Az3xhdcSFjcumdyfqAwWJPzW5JlgDnyVw/sPbFUcTlHd2Md+gA0TJfOD2uFQohzspdveYEW2
b4rCDd9/QOnmnwyBdLpCIky2S5ecdBmTVLd8JaI5e6ExfCUrqKWLb/oHQzjy02ykF7VXHLs6QZEc
Yp1v+7fqsFNvtCrxnWq08WCJKTqHLro19e/nOsNLQL/PEZxAPRNIEKrSOqIF9+7jgAKrN5n59xws
pBWHxufRnasdE+XgFMT1eE/uNMKu5RVoKo7S1uIvWmTFOwvj2qnkgnTfaJKsOpEV30Ggg/CPpi9d
lHvb0EStEy7VURxJB8hX3LOW/aAq3o1WGv5v9s5juXU0y9avUtFzZMCbwZ3A0BtREiVRE4QsvPd4
+v6gk1k3K7u6bvegJzd6oqMjkiBIgr/Ze61v3VhtyV4cKOZOsvzmbmpNSpvLcbSItIRB6G8pvXhP
MLSM9UMOBqoOInq63CPIlhSw3r81llF6SZnBUAkl6UyZOHN+nqUmT6ohX+I1mGQ+bh+fK5iF6iyi
dPx1DB0Cb9Zq5uuMicvFaRUf8oI6dBrO/a97dOQl9vPcvOFmVMChqmSQI+c/aT7euZ9nGRkDrNh8
SwtzdHP6iYdGD8uTQRr4r0NY/UYnXebwcwecvQ1R63V0bFtIr0wRWLOWl2MMdhlPxnvf6RlzutEc
E1jJXIISVAvafx/p7ydUSKE7qoNyVNShOKY8F1EBg/ROXfPX+VSEgXWCEJ58oNOHKGo7t1LU9D0T
9j/PJM2lQrpG0Z5KQIqHzg9FF6KL/Narzz93aJa0yFqsCKSWpvKgNpnutkErnoqOj6fvKVMLZf1J
S4dS5NCK90YQlsxtgAZxn/X3s0lKQC/p1WeDdSLVO/WtUjJg2hHHqLg+9znnSK4uBFLSD+9/Hc0K
H0qz0J6gFArEvejJ3pAE9cTFhIQcrsybyYf1c9dEIWKDcOLqXgNcsCkSnwiIotDuC8z4v+6Cf40o
DLl+U40BjkFS1SeU5QP54oA75b6snsk4uPs5Gt+exw57xBOlFYwKfCV2ZJuFZ6ByKisfov8UAgTV
5RUrbGptvdWFizTh9GbxJKxnXYkfjICSdM4q/zPjqhStXngFZwQezU2FJkAqN6r7NjBx3BE09azO
6unn7dFl86kX6+hJbdpqhSmc1KMor89jI4jotIkimNXnn3vOHbFIXS9JF/J4Lbyj4HXavt6PXdU9
DAbi4Z+7TUHqFao1EbVSNm7ftdoRhUt4GDuRHplvhC9zlxx/XotVWi9i3ylXgyie1QxpdpeIoniW
DNB2EWWbD6k//rxBFTs5O8BjeQEem2xp+0/rNgm0h6hHm/NzF18PVibtqlcf35FrytZwNGShOPiq
lHta1LQvUibtf+5Kpe4tCnPmyQz/k+GDLZDQG2713DIvpMeTelIq6keX1agBauEGec93h5b4RqTc
IZ5Vwk5YRLbvmXmZiKv5GBecbG8ZwlnJRBnbB+5ZmPUdCFw8vcuxwlb8FoCnPNJfMBDXd+MGy6jA
ZUumDGdN5mRkbcbJl17I7ui9GQDCPp7z4Jw1Bailn2MsP37+2xE5fjJFLiZ68URLLw9bHv9zNyXY
/Y/4EP+/640vwJN/1RonG5pB8qP9W/H9N6dIu+w9+odG+a/H/94nN/TfLNHSSQc3CV42JZmu++99
csP4TZIMc/EP0iBfPPF/9y0q5m+WBX3FBJVimoTLcdPvvkVuMkVLkblR18DJctMfxs3fqal4Pn8Z
OX///58pqsvT/yN9jh68qCqSJquaoivLK/8z/hMmbyKF0yhCHYDjVbIC+dbmPVXBFVwJLPRgmVVY
3PgafOlLa4gC7x86ccGSfxJ/zg6G7ALk24RybIbhbmAsjs5t9SItvrjo7k9v8z87WfOfna2CU4IO
P+J8S/oL87VgIV+aZsDZjjS/w588yxLyBC0lX32ZrPLQQHIJkLFpBuRZpgdkROV8msx+Uwntu4wB
BsvuZs5EgpYTT039Y1SYq0HRt5Oq2sOAAK4I2fwi/D8byhfANnS/4Ln8M4epAGIl8LOCvLxbDjfB
CAcq/nMPJsKVWhUfy336xMQVuBSaG9TnjJlgW8UZGhVPBS/ALhWMat3Pn5a7LIesSmm9nIFZDqvl
UIPGzszsPLH8UHn+P06qYmRfzmk5wZ8TroZVIZLjQBzScp+IwwUVkWCD7vqolJsC6wfUVTmSWY8I
gMtYDg8+iQKqLVO9aAKUi6ZIS7C2w0z3am1dhTyUm1XIMUHJQ5a7BvwtphRb5URNn/FebOUucyrm
46qGf8CjVcYhmFevelOl3nKMiEzgKizx3aOg47HIYwmDhgaAJCqzjsvh4DF0fbNRlX613COJhkvF
vYt2SpzlaZngv2XcqUHSUf46a81eLVYNj0hIkwdK4f6cF09eScbqj5e6PF/DqpFEynUr0lDsN8tN
qhL+/DtuNJT8OO/kiubm8gI4jspOAysZ4Vq1vbz25cl//g6HocqT1fL78hb6y+/cRr8c8jZ5148i
p8ay8kllFyjXYYPcWsUDQwQh5Te7IzQwkGGo83tf3MXyo88SS4y4HNod/Qdb11rCPH36vpy0NJIP
b24msbZFeiIVigcV41JHcb3r8v3ydx+XVM9+MZ5fI55jOW6T9BhNMqBupMlxCJnfLfQFeUeUF2cF
V9D546Gm3DoVSpNkiL0oogHI78ttoCLt3itVXhlHS9RocXS2D2Lar7DFAWDgbeKumO116yYpIC50
f9NX06pHeIfWpniDqGITxknXAd8NTIm2PMgBchWC0996IqrrLrkfBf8RIWqLpaR8TZrMSyV9WZTf
+VnKXg6GWkQxH7ceJUZjT4rdsaopPQSd0y767FA+drhGsHF2kj1Va/rDS7/TfEzyF7lJqShHSNmT
2CQETRw+cjVwsxCKKDE/JHZJ4R2iCA9xHtcZOP2hvaAOdEokKAtPIEoUQvCg8P7vHPpfcvwrooU+
6z8nmp2+hr9t3rKyCaP6699+xwgsYG/51yP/mD7F33RJgsvA7PjnqVP+DdkmplNN1tGgMUf+fepU
AQWIeOksBNMAA7QF5PyH5V/+Tbc0ZlxFgTNrQjr+70ydmvKXqZMMJI6kM7MjYQMx8JfJSBX0MajY
GcCrbdZJpOP/DD0z8oRrdUg3wPSJ7qygg8peUbndY/umfgSP7ZNKfmbuTtaa/KJxxjrz3Jb7zl/z
XUDMi1NGqyObgIXYzQSXWnl4TVpGsW3p30P9cOVV/oaqjdIqFbnMd8Or9AkI2zW2loud5U+fyT+Z
caVl+v8zZP3nNbLSsDQNJapu/YV6DedvkuTMnDdUOJ86SboPuxlggEImCwvluvsWBDZcZRLdIIzd
/+snV63lHfzrs6t8UvSWgLhoyl+enRLYWLFDnzfm1Rr24ndxX5/V0BFf21X2jRx7Kc1+Gw/qPflc
6n4JhXoQVubRejBJ6jhXkLouUn2UDrRH3rLTvE0uMLyaU0RK2qUje8yLTkSjMgQi6nkw4jXcuWIz
fhRP4UG5E9el+RWw4vBgdj0lXyjL9Tv1Ri+CcGnSRnnMEfbbbNi0smy8YNfs2pOwqWw12qiGx65e
mW2pdGg34nwM6KAcssOwIlwdF9yGEdqsXErblNVNt36oTqS9S/tmbe4UN3strpJohx/xIy9nNT7n
3/OazT6BA0d/o3d2QjDaW2BuhkN3xlZuruKvaZO5nTtPXuTjpbe/5T1W/tYK7FjYUipv3sm27wxb
cLN3DMbExQnb+hU4cCZ79RWpH3oQWfaQEgePSx8WMNE6jS/T3Ww4wTHQHeKPikvyhdKL9YhwLB61
9XxvYuSHo/kIgLWARsuK4TC95G/6CqyMj1/5G1iwcdSpTUm7JPDwkAW4oFhwDbwhLgtHcDzEhOrT
S59xTR9nzAApzXzxooqrCbPJpX4d9vp7ceef2+IkP+AMAxvRF3BzkPU51n20Fk7ZbjgFu37eBHf6
vi+ciVYxMi+nfEt3lWkTLR9eClf5jr1ghX07Y37FVP0Ox4bZLkR7TJqZ4zOJ0IS+ix5b2F178gcN
Kmx4q7zWy/fzWl2Fnto4FjMnUXk36dM/lrKtH+eXJrAtNzujJnwNj/JRCXhrm9IVcmcGTKoxadvx
Gi4ZdoZ4jU/12YrtXHUxGqdf9YWctvEkR7Z6Fm8yyqv7YGuwGDNs3OIFgSPkXTwSwUVyaNIiJjxA
WwDU89Ztayc7y/cSKupr8K6fumbfssR89q/mBas4lzbhR63bEWO01U/ZeUAy6mXKwbg0qicAe93k
72DvSifeVBtiRl3GE7aSQC2IPrGekD4U9JBKZ/RaJ+PbYadf/Unl3dzL8SPRLNWZnfO5WSgU7GRR
qttGshteaB0ZF7Vx8YTLJJu5RIi+EXyC+dCWPCt0ZtqGDmzFi7ZjJRwem9IhJEkbtpKHq1z/QNS2
vEB9lXvGlkBKAnnYZ0g0uI9gvoDMG3bt1CfiGXBAH5MYbQZjIB5YYs77HncagT0uhLaASvRneg09
CjQ3MoHTNcjbzXhHx0tfY17QtvG1fZ3czbQJryrOwJJYYyc4G60btLb2SEjTt4AqjLXzse+30zOd
IQ8bpHXpfAIlbAF21laM7HENHZJGkXlWuqt16Y/tLdwtaZq36V58Ft0Me7kt3ktnojn+9fj4182Q
uewmVfaPkiQxzf1V7yyns6kNOqiBJmjdHCuvnBnPZtT8whH9p1vE/zAIL0+jWQBw4NzQAf3LDpFC
Exx/XyKpQBoel6ewpnE7BeMX/m4M5PDJxLliiv/7WuCfzDuy/B9nV5NMD8CjKmELZDyLTON/3pgq
QaXqIyhLJJXZszJFvgf1PN6U+CLsXFeEV0lrbAzeK798igML9I35Bkcld32dBCis80hopsfCR5S5
pEODTmOV15FoTtFePCTdeB4RhziVWZPLqMBEiER4Y+Yom5SfJfDBc0GyR9Wc2pEhI51T1yrUPVLT
+JzPSnVQh4nOV2zsEp2clqZ5kssOSpsRYfsU0fimeUG7yJzv2wwfFVc5WIuJWFiCYM3iite9ewjA
1B+tNN9XMa7dLCHtulaDcmu1zQEMQ4Q3m4nMF8ub1Rdb7MBpkBmrVKMWPjhV3qV4mQn7GztbIFWh
qNqdmCXSWhHnrdHl80ongWYxCaOn9IksQDdH5xgW9ZDy3cj7uyjnJfCxtwwHpp1bdAQQvaLbJJsa
jt+zXNaCiwiqdKU6+gaUlZzkAfl7VIgPbADUY9RXdM2hvzFQySVbXQGEx7SBtH7R0yWbc8pWY4SJ
XtVy2KGF+S0/Il5lTM2p1XHJ+XaQtgV5SsiVZWFW12qVkYBHSiIJEPjMiX48to1xBBCTu4Y4MPEZ
6nmqSQTUBfV9sEYVtTDbeCAZfmekm76XAQO1WrPFku+NQ3ynFMIH4Fthl2vzoya/kRCm24WZfdaF
6m+0Umc+m+Vz3LfHUKBj0ha6tpIj/amLtNlTQcNAGUTFo7NI6BvWaPUi9df1B20OHsDWwwCSTuBe
N8Kk3UnjZzVq93MpKGs1mJ5p+z2VI/adMzWTzGvG5n4M84fYDx7lqPmMzbEitrx8mtWO3n/zvPyu
Dh5KdkiOkRCvtExxg3GWXE0UeIkJzSWmhNzqPI3qL4Va2VVlOphZHCuI4qn3lto1kuejIKB7B9Yq
2qa8K+JCWAupKmzqoobdhu1XgVMJ3md4ykmEFs0lrrQMzJUwfk1c6mw/H8dS/vSNaTdMADjR/qD+
BwCfdBMbqg4LU6dTeDGJv2NmaE89n8DkB6wiZvQSR4r3blkGK4IRS7V0WlySKM3dEhmQitM9Fzt3
+cxEX1iN6RcxGCtDZY8fau6A0riG0taa1Ua905HBZQTfkVfo5AXIuYR43IzEIvKihxFOCrnJdUSP
GcOz9Kr1gmMQU5iw8Mq1rzh8m8eHuSdNaeyvZjMcLIUwKcJ1VeT/iyy/mSf2zMyTY6SDhqz1vYJo
ch1l2XkKtbiwibeUPZPAZVuvO+XgC53ZwW45QQKE8jpsSfHwU7vUenfKpWor6/kEyYNs78RXIRbQ
C6XhUN8LBVIcVHUBVJ64dgoNGRnKaAk3qIUdRTEb1+xl4lfQ9EtdwwYdlJWDa9ozJfj7UxGtDPjr
u58f+oSWLI1q1mwy/PZ11Zp3fouCEC1cAwYATaA6KaU3wEHd065Jdob+FicLQennT5H5nNPvJwc6
S/c/f9FCK/n1Wy9/8I2I9yQ84eoP8ABnFaKNoFbQaLYpw+dopf4u7OSvKpCFlQwX1ruLHGh54nm+
b8BMGA5LgHJD0sixuFiUrtbIDVgy+jf5Om/kW1x6jVsf0+N4lN5STKn7JnF0y7XuZpz6jZPcpge+
+xUcV2f8JjTdg6qRHdDK3+ziEpJeeKO6o57Dt+agrsZjh+7/VLxne5bsIqBKW37hM9JfzH3zQGoY
OUTo7Rnnz0aJJAbbi5NJLvGpMUQKZD2qS5S3cRLv0C9ILE/hBaGUpIkUgLq0TWMrXVCmLvZ8u74R
ED8ZB9ALPMxggehAT9DezTvz09xWX1F/C2c3iV0V9WXHA/vvCuHg00DUGJou2L90bFn1OAT2pSdr
bTwVjyzkgzvTHp+IUV2L52ht1I7BJEYc/UX5Tl/neE3U1vv8Gs+2sa4ITJJZaYNsYNkMn9Nt9+0G
CSMmi34vj7sCkk7PAGo5ZnzCVUw9D1cLlc4A6MuwGc2Vwupq8JRmL6lbYBIT37Z2v9Qnj3UP7MTT
RBspVFPZJZgsLIzmsj6HK63faaQy8PIuFWPTPvNI6DNXoWDTPSQ1QULglDtjhQ3FCUoveE7bdemS
q22eTM5cYRFaxnb9IpdrRQJu5hSTQ2021RwBnuxZ3pnRlh9H5BUFBivf1oiQIBfOHV54jxO+X3R+
RLtWNjLvh05baQXTBKAIQUwTGG0KVl50KXi3WF1+IWtX6n39TrIlHw9pmeStJzbh5enZ0ncJSpwA
PMf90G9H6yacGMKsk6bt9JsAVWXDZZEJW95iAxBV8GCcCEpoGf08tmR4DsjqtFvqUqwZzUfjlFNR
jU8mwdCfmidc5if/zP6pITiQXfs9oMna5bmDV5a+L/mh3Paf7MlypMhfyio66cfsrSuok9nt83CN
RifSHevE14YmW7ExB6gHTnEtV/VDyFYLJsqNb4DynrFZg6VNaa7iQ2O76VTXKvBUVzslV0rHfFAy
XS+woaUH8/i5N7DDbErOf8f5it0RPxbfSZZQgje2tiHaoLicqrKNal1dSRjAs8rL5NB9f1dIL0Xh
5KZtmkTMuRGs9MThTTTYSJ6S2tEOUuUZe39HkEBnsq/hk1pxjApyd2jnrug/dclTMK8z3dHxl3Z7
4V3Nveg+IAF2djRrXbEQO1nnKUNJhczrOG77A4HxpANz5VKmpAq9rvcdarsdvcIjQNIFTPM5WU78
QmJ4evBz0sltaKuUI8V8W7wjFyOosLBD1iaBbbxwXQE+GSObunuNYWkjM2Z077GnbijYN4dwQwSm
gfLsJV0DWGcxwAZs8ManCHX2mZTpzBEGN1Hof5AnAuGLaE4HCRXitUD3hgOEUKB0SIa4atiiUhfw
0tcaCPHgjPC2LuzI8bAnj/2aVZ71aJIr+ky9XhnXpqNsG0d6kVbyWr+ma4o5NzyKM9PHNj1GK+Wa
U1fwjAOhct78QKo6UDHq2nfphf3MrV3FW6BE6hFQPGHehPkwcH+imw022UnluP0L7phXXsOFna6Z
b8IdHOiZ0j6vGlje7FnbAlrcOaBMXDtE4+XFSjz59y0dHKdjVwcjyWVb3t43Z+FW7bUH0Bvti3mx
Cvs13DZ7n0IKy4QLVFcL3SCjdv8A+9gkksL2t9bKepe97IkptL1bcE6HcVWcglP9gSB8olR+TCLH
OgNvUFluXct34iuPC9zmUTlF12SPGl0m2HyngguYbHmp7W5IlC3bbSne6Rf1aDwUT3Q9WGBGuZsH
oBYRZW/QCKQr5IL7eiu9YHufz2zpTswwlELYI0bvLTVq2cb5GPJlNVyillPVyYjG8Xe870AEX6o9
sqESqdYLdWMF/svZPGmtU6OFFtbQYUIBrOyKz4loXF5LkVzE8VCgXI0dNqk9FYVulR8pqwx0CooD
u0rps6neWVVYeOPag3oJHyFimDah5hd5bT2grkABW+jIUBySyVRihry6s+stDiyls8dDtIlYEVin
6kSyk6ieEJbBHzS/cf8pWy674Hn+yE4/w5zqBbvsleoK6mjpFfQMyyLLm+6yNQLxSxDtFOk9FEA6
XYLhGL0Cth7S/bwQLKAy7U36Ial+ZPAnXTdI9v5AvhFXuvAN4mltGl4R3zH+WPi5Uusx2eG88dCi
PQPpY0cwHNMbFQjlRTpTACFARDqn23lVXVBlwQ7KLsEr8xKDgaK8WfQ3jv25uI8AY30QzdM42bMo
knLr6qhceAMGO2YqY3wERsQ8rEteeh3La0A8oe4k2tpibilWTCoSo90tfm0NJznLrEsv44vvP8DT
TFiAbhWu2BgjTu123ky355UMHsIGia4s36tr8Vr4B/WpjO7jO7PEzrrRNvFtWXiiKn0b4W0ilI1c
iKTJLj7PymZmoniWNuVKXdMAokFIQWQjrtst29PuGAGVq9fEtndfpua2ObJmF3OnSHz5zXwQ55P/
kG9grN26rxaiKauAx76wFy18jfbVDk6il10N0fHvigsYwfvyAAoveYPIWn0rq+6VINLge9plb7Jy
yXCysqlDNXjs98PAJW2nD8x50cVypjuI4Fq0pdnkTa8qapwrozo4wJyjUhs7Jfv6Afkns4iyMZ90
ypQ0ts4UlN6UlfjFfyRIW8EWrmpIiXVc+wCTKvo2jv8IriHfa/clxZJwFaaX7Iv4WhN8+5dG8ym5
kCCVSCv0NHC6jRNKwf6u17c+0+IkvqIDYavw3s8imxPiIIKXmcYYgl0bMkvRQA6lgsXGdlAZ6QZa
gx34KpZAVVSzUfcM8IVN7FNWk2RbPSLpSl+QWPvHWvlu6o8aN+4dr2lijsImvA2+WMPkZzikRA7l
tk+cB6uEndF6de0R81PegHTwwalfGMwgEGgJ2w+7uw4At8GWPvaH/tP4GF5BLSaBM79XX+waAckV
teN/NzpQBJbW7JkxV9vaczDazFli7hDbupuPpDkcyMdgdekOuj2cEpYZNaJddY1iWepdkJm9TeSO
B60Kc5P6KW5ZIkZrEKLBXj1WGwp+DC+VF5zSW76N1+iZm/eu9KCyho8VgDcnHWxmirO5rk6muRfX
41f/ZZ64KgVY5Y/zMTzmH9ZjcG6PiJzVd2sbPdUHWp/Uz6uncVpN+bc035GSl6cOW68p3uYFdu3V
+GGY65I2hcVWBt8vF7oAQjwi0aM3A0Dv4wRxU1Z5n8dKC3YofJxQM8T9EKTSfvy5QRLbY5+1wlps
MBbgB2hs0CCoMJcfP/f7+e3nYcYQMJAnScOgTJKqNUb4hX9uLoyZTvJ0lwYtZJ04vDSi5AYaoYmL
7jUKGWfaClC7KdayhxxAYVMVjOus1CU3RnQPeNcxtPgchCNfbIKvnayUIhcF5iWywj24Ic4N1J8r
qJm4wquhEccnWrafV6rbJmBU5D7JqB8h78VttIL2w4pKIHWBCAKvMRaEMjT0lW9p1Dn9MPDauL1J
iR6Sr9AMDxJgyyjL01UlU2EXLRbcLY0tt/LjkZ1w/dCgBXMLHz9oCNg3FEo3mBTXIIoZbTCR9LJl
1N6Q1hTNZSITIMeHT1G00ipVhfZqSHisiQPuFZIygRnSPAaq5RZV0d5XrI5M2rAWSkG7HtEwpqPK
do3gN7VjXi+TmUKKOezDxdwPsN3pRck/ho1y09UZDCrjQ9wlKG0nKpmqEN9D0NyZpYF1gXE0rPa9
IrrSnNJarlghD4V/SSP/VVWSZtcSjtIXWEv0mPGvmbUVRN4hKODiGMU2Cfbsr+/aUsTRgTTNndAk
kJyWsROZWFSQF7QNBusaZkYIzhKYe2/uGiM4+OX4oie5jOSVQJ+s1e/8+C3taqy7lvSlljSDtR7N
GxGi8Vr0F5SOsI47Nb0h02EBkPQW4LNSwDjUoqj2SZUILhnC4pese2kElFej2N7yhREh4fGP/cdK
+8YPXtsAl576MGVerRLAyrX1XeXGXkKWawtEL7qklez8bELlPRKSJ5sCW9/5WcDkv2lHJbIJUP2e
fY0yErshM8AVNfThxqeWR6T7tTJUc9PFQuOQGEPtWx/oMATD87Q8mSyzO8UUJlt+RgUaI3g9E0AH
0lDF7uxEsSzaTShvxJLydKRY4PWhQiZ52GIK3XfzMxDN5z4PTwhsvN5SqDb2xXPbshn7eWwWa9+i
uU2kksEaCXtDPS0y4FWPqXlOdXgG9SQ+tqL6ko/Jpqs8SK+L0lCsmHWm2XpiVA7tzgw4A+ND8pvn
QsNtkLEhLglFcpSiveYVQdC5qrDWHqz3enSlyH9XdZbGUd/tDXQaUpnRQVBB+qg3K5Ve6o6KY4KO
osEG5SQwdxHYrQIQyw4R7Kysqoj0uDRdS3UWbO9DjaZSMbGjA7u1LqSIzQyidLkia2QynoQYTWZv
1KynxVtSDu/xyExD9AqeI+pBWbsFKwiWDLG7FfcaELkrRi1MqwpDSkocsxfi5CWbYfYguE4ecKN2
Y0YVOoY80ne9xARgBI/dqIZrQ1n37EvjtoekJoiXkWmqaazWEaJHP4zfNBSKVJ+MxDPbdiunSrJW
GiRYKdovR+mpWwiBkm+biopeRAeRIdJTyOxZQrFcUaHfFnTl2bTySzTUV6maljLZZNpTI4EIaO+t
oYF8Kg7XTMW+AjGInYyxYEca2hY+sSJDQTtZNIJNOVGC1Yk6kYqLwlvL1Snnm1plSavVEEv7pHuO
i5T1SEovhjE8I+jnSTHZokl5fDNaYiHU2J9OaIacODAf+yE+zHrjwhJJYBWKa+KkoHr3IOI0QZgQ
zhBzWtIHFMgPQVMSwZgwCJiw5sBGXPQAaZSSQmq9VSk71yLMriN6ScIVWVUCzrKnEYu1SlBdSZmh
bX0ovSqMk+65JNzKaSa4LTpUAQ87Br10ddw1Pf54+TUcWciW7U3U94FUnuhrbEoD5q7ZNl/WSOM+
a1wRgKgh5MeCOCd0bcHRuS9MbZtV1YNomaexhB466HTaWnHYZnX9WaY7axLfgoB0FKryIMYjMguF
JqXYZKS3RFg1Cd3fWguP6UL0opfAgoctznR70ydrcjRcP1ETVg5mM1ZngnxoO6oitbDsVc3hPjJz
Fh5xdBFrgA4psbxKRdt3LDrom9ZDUMfZKu0mJtak3DTNvG110CBxLe6LWoCIIKb3Y9/e+hL8b5XN
LE/kgM0ya6Is7y+FILyNfedNIQqYPkf6DAFltJDJWF1jY58CSdzYJlkyq7QJdUfFoWfrmVxv/ARf
KTgSGmeQXXB8GG5hZddiHPhTSVmtHvo9ENGraIwo0QgVb4BHANROaa2itBN7ed0wmtm6mSyaYuUk
zfJTChpnDX+EoPYUeFc+v81atAezLGxjUbpArV4KzuV1GFM20Xr7MCpUcP3BuHRcp86kMsDL1lpR
CQ4zu5R9E73WQGVb1Rtk2PrlKqkU14/KjaKQjFlS6FNSkp8jUm+UtNz3ZvQg8PqfIornSZG84N4M
mYlDVotMZFKO1T63BnGr9iL0UjzPspJRQo7xAiW1Gq3Cko09Gnw2mD7Gr0joim2MLRmA95IxEEcr
sg76M6jPXR9jIdYHeEWBbLnhPEhweyAVTRSAcFCxNdSnN5WUUGcYs9QpymQ7i9ImK8ytGredZwoS
+ZddgpWJeCF9Ht0BxYY7hJOTzDIWBKL2HN0nLiVkXyYhYnH8WLib1DbbaiXCztrM2bJnxaoqDPip
g/w9VD1l3CWq6bEHzO6Z4EWrKWbr0HTHRgZd3PWhN6t4y832oclQWwltvfU7c5MaETWIWrsMGVNu
OXdbTDunhLcIZq1xKAELuGXAZEPTKk2jh2pq+MY02rM8lmDLk+yW+OJ1qEMip3WNRp31bIgBhb5+
XGkKqsXIarJtH+gvKjZop4kFV5NAL5LFadhY9Fd83MghJfkFLya+Ip2agLnUrDU5vZ8FYR+W80Od
0IFgYNdUDwM4KwB1eDTzAsOEKX12WVcfVdx91PHJ2gPVuOr99j5otkVqvOsyMb0NqQFBNn3HRRCu
TJ1QcZ93qFBVrxupr0kCK7ZIDWUH2KhTjXyrjerDqKBoSzqXRNiA2GzHRneTlZQllSP3oBpyWbr6
YhfAuGajoKKOKHzindM4ekgyQrlo0GCUMVEFVbSykx4JBJK1FJvSSEdjGqhrBK1xxK6DAkMqj4Y4
ohG1Lj7MKaed5nkd5f25V1aCCRhHDjtlPde5umuyQd39/PaX/45pgRW+YONaJe8RnSFPUiptN5jh
n3/8/M2sJ4vYuOD1J7Dk50fV8w1gwJK8rGTV5kvyTewwvDZ6/qEVYrOyEkvGsSuItliBGNXCngpf
CK4igLIDy1fJ3RGUL6IqapopO7eFPtoHQbFVqTppC8wgqdLff3RTeREy+DLzwjdo4ongB1krjJ28
kA9+fuQ5+pP2RnitAVf7jx8R8gJ11qpt3PxB3fuB8GlwGfG7i/fZYFIVU7T8TvQHed13WnJIq0Rd
/3S7/xdC9/+KBVLQv/9JGOC+tW+/KwGXZKP/82+LSHD3VTdf0z8qBH8e9odCUEFgL4NxVlVF+RVT
+neBvYZKkL+btEFhMaCf+INKJ/2mLLQ4U150DYaiAq/7v/J6i6Ohioc/rBLH/t+S1xMTtMQA/VnD
ZqGvNzRTIkqRGxli/1HHIFd1TnS0RijfiA85nASCphq+VxbtLXItB6eBbES6lNJ6cO2JSdR9V6AB
yXcT8U7iV4+B1d53QSW6MTLYQ94MJaA2FpbA5UlBWKgkcUoucYOHzDY7/VXNRn/vYxSri1FbSdOs
kPGobyWxSbaVpdOAeYmHrN5bGNTsAtYxP0hjkNo+W0Eny1xFXhoikTI9VG++FL/XZhEjGpIZaSn4
58AWDji1n2S2l84gWNU+bZAks7QtGbEEYnoGgapYWt6ZedueiGR5NEvqINq/s3ce23EzWZd9IvSC
DQDT9I6kaCVxgiXKwNuACcTT9wZUq1hfdQ/+nvdAuZCGqWQSCHPvOfuM8sj+U57JtIDdbL6h7jT2
xMKm20TNf3AfoduhoQFxlRBIAMqGi/ecThT0O3mMVfmA1yV6GSr3pzFl760T1sfaDMYvZCruCCOq
z33BcGxYG41l+uLnDP+mnWbbu64k0NR2srusM9KdNMlBC6Bwo9tHNzHXMUo4t3rJNCry1s3LvccS
M3JbvSO/pDx28fQ6D115ItqbjAQiKifemRDZieUhNeeZjO1tXZsXciy+xQ1Vb+b+lw7iByqul7rN
cIxN6a1k6L/QYTGqBMJJ0x3KwaVtk1rhtiHxnbZ89OJZdCiNCeViNXgkDdnc69BnQL3BZ0Qvp+JL
3HUjpWHIZSNzsv3upmicTafaDnN26ieXg5b1vuz7YRswj9fZRMqsKg9+w5sXUX4tFuR4iBvZcbY1
/qan2iRm0ihHstC7sd8vyDTKIDT6l5+YhG/sCVoh/yVDbBZmPFaqWu5QWXzp+/lk2nwdHaaurVTI
S0Z017p7Mw3FH4XJqedzroEBKnRPetBvVQIFyNPFHho289jsd889kRdTGt1Z2he3IO9v00T+rjvb
047QNRZoFhv2HO+6nZOfgTbmOI98vWP5avvqKew6cSCnnA5AfpmDcEGKWP0esCBfLSddajk3kBTk
fANY1y3mbO9SJ/rNVpxqnVscOYfVwS5sfBGIR3Rw6VfSmG7PTkKTUYXBMQ5LfWATRpuf1btP7chG
q0/boCOG0jEe5jT/VumH2g38K5z9NYGP8A5i1z3UlpNizZyHbUYxM+WcH6cPIb41mYWZxvjqWQhP
+aPqizuAomsFtYouC25scgqQ2sm3gaXOhcQ76E5zjLCJvd++tGv40nb91vr5wY8lGO90qk6q5k8g
2so711b3HHMq3AIURLS6g4PFnuAR5/a27KzxKMr+se4G+xjZEKSUKzH4l9g+iwL3SiLMHcqvhowP
2lWO2lppnh/rqHaOIV2HqeHkIQdpHMk8sS196srmtoCkk5FCW+EoSs+wkvc9WrymDk8EXezQlr1b
vffYkbeFX7l4ZtkS3/go/jb+QmGRQOigks/wLjf+3BEY4I/FPhrm+hDwJ2VbNvwWNSueLGD7Onm8
jFQL75AbAik1TSrN3q6IFwajwhwaFQlazTRkWJT0ZqwRabXbPCof9a5a0BZjWXykI/uZcs5+1TFC
QjduX3KJnCPyqGVB8ySYqpuoSOti2PkE3ODXVwYrUWzU1nBy/8QBuoxoKu4J39anGQul9ukQ4Bot
bnO/6E99Ml4Df3wuCouqvNNoMjtcZ4cd980Q4CF0YIHDrPbTZPzOzfw11iiyLGM8OyUd50SCB6v8
Y9zWv4O6OjURqBDbpKSepB+GKqsNwIYT1Un7LKTFPqTOPzppELYUHwiiJ5wTRhAntDVuvYYLqLPz
h7pvaRYmEdepwi/qDcEBLPy16PxyL5YXqZjmJbySEy4qls9tQaSqZ+3YglIkmDIiOU8LiuXddthf
gFUlqWFmb4E07SVYRGeTMyOz4VSo6r1xriLqHS0A4AWaMNzlVgjykL39NEXIJOomOgyVn27IDCA1
rJaIq9P4d2YQvDUsg2r6K07GOyoS4xZB07iDSraXwYwg1yjZ5iyeW4nrux+X1NUYooJrgDGt6vg+
N9EAicrzDiIN/qQ+m2pR2+NRV+K7bExxa8lyPhQlbVDlRCa5TS1bRjiiXenkm1kU1i1KiXwbnJH8
ULtvv9gzjZaK3K64ax6RoTUP/mikt6qIQVSWDjUmKDGh9h9xvI7niSdvQdxeSqvLHyFXolViVjFq
o0UZZkSPYz/fh05GP9VP8wOsrF/4ty+xYRNQ0ScK5Kv9R9uZd4tKfonKpqRpp628ayUVRp0zNPVc
npXtsr2B4bRvg+Eqa/XdjMP5kGtvOQ1OJf7TraJRUo6kXbvLvDXQjwkzee9SQ6HyyevmFqoi62ID
ZUFSi/tEDPgLFGKaKPlgth+32fJ2qhyfVfcD0zBZ1URBb4JR0aY22/wwgNHa+nX6FOp+EbjcDXPc
HVma8Qunyatsu+RQEr2FjRyH73oxakTZJG7bZC1Fe1UjB/SCeN/krj65o0KSjTVCKOt7YcfhURTh
vR/RqAi7N1sa5PmGqNdIrtnWHUMN2HQCDNKlWaPuB+IKTgTX/gxcekcoHCk8TgFegWnxM7r+ifxx
QAt+Zp6osT31BlwxZ3j2lX90RWFv+ylFvRN6P7QdwAuiQVP1S2xgMLHzHcjiC1yUAkTtjks0Etvi
akIhJq0/TMyuZc332TATmS6GeyxRpxn3PZUiOs1W2X13nJ4Tg9E2j3AqWvl8cFf0y2x9lFH+Ffu0
fYtYFi5TmZNUPZZshMYNCyRvav2dYjb3raV6YtpHeJQRFkjcJFOPXgjvI3UnmpXZd5maLUp7etNk
Lb6ErrxHPpscJhIDti5f7naVgumaOlzRuF8bg23QZNTeJg0876yWmOm+u6stj7AI+2ImyVYyyLE2
odTBwLBPQnvYE8lKNqxwUYgmNIGYC9NtJigrNY2ob8R38QcdFuYwhNY9IubpzKSICpukmodOgh8u
9Bw+UUL4GWj3WTTR+AUIxaGTWfBUVs9YABGDoZGkh5hOV0Afm3DwbjVzc8nc+IQEl68o70P62oVz
jEm/NrMQEbqffmncdqBprRlR423gds3OFjSwu8AJialwfmVRpZ/z+jYrkDuDgrkejy/rDdmFrwAI
svvJl+OLS0Dglgl3JF0aT6MwbU1AToQvpEP+ngI/8ATv1IPqezQMJvoaNSbqUYsxMOWLaCvnHDW9
h1vEZNL2ohemxPqemBfzEI+kEFKr9l/M2PZBxvoFii2ce5Xu/bMDL4JYLv1dKC/cW9VsgOmYrCfW
ypuwLL0X05uRM+T5wawsichueSgEFVBNJj5BShde0rsveczFIdsaTgGu952cWvtIUMlMxMZAazrp
1atlcPlaRbQoTfkVEuX+9GbITrCKd8LGT9C0P2VDZLCt7OquMhsUu41IESjZl87D+edrhDqXlFB7
LleUHJOZEzKFmnpsaa6bqC1rDbFSB5tbGyTBk2Xpiail8bUoaKLUTjdvnQako+0+zn7+4JO1vjW0
cWmmjhSF2CJW0xPzVk/9C24w+MAorYVK/W1HjnpFWvg0RCEL/oYcuSp9K+K5QzBC45YsteTEFJce
0DtbaJatr5NJizeZ2iMNN2rTQ00PKSr2hrNUzEb71NvHTmMNiDu1yQa6B+G1KtujYtY6W2H1Om0M
dcwpL8ZNcvIGgYSBb8hiuXCqaBncs+F4rKhXlZbPpBeOJmqoEhUNuQwujfGsGfxDkgYuvDIKiSQJ
vZSKluCUkqSn+7o9emV8IB5jvgB7+CgYKNAp9lhIHFkjx3CvA9cNwCUKuBWJ3RXdl4BvhFw5KjzZ
t3SgQd7VA/aipqddnJrGRkH2n9XQQ1eb842pxl/ZuwR18MhaBI0KJ3OQdzfPeRFeKK8+LdJdv6xQ
RqO5dbb/UpVh+9BqgkoS74PFOVprTbSoUMMlD6cPmTfOI8PNtQMTTBza5GzhxqBdtOLuxm5KEcnI
usd2TqOB9bREyhf6+Z8yQYEMQpIWUps/m5l9tL2ZXAgkR0FIvQ4oy29PcG2Y7CZLqQjzalGUGvQL
yulRpWZ5UjaXLr2pNHHAR3+LIQo5cSqP48IG6yWqn3jWxA+acudV2TOC22+gB7Fj5LnYj8TUOcEi
LBvju4qAbg6KZ8gNN7Al74Eg3QwS9PNYRWC15/5XzLyrJz/Y9mCyMBegMG3ZoOYN5SmtcJfKJMlP
6ei/zw1anBHHwJkSpN57Lo4kox92YVFOMLJygb6PXYRZBCb+2K7ht4tp0tjZcEv1uIsnwz/L4FDE
sfMEd2mZBhGuTQFr2Tj908T1wZZ6PLYpSdQtjagm+eX7k3fsCxR6RWCrUybgkoB5kqhDmbqjPCHp
sQd6sVUF2zQXGTq1MX8/rayaIXrNF5PBmHdnpRFupPkUXjuVbcMBYpHNJPEy6uAYYXzYLVaUUzSW
O/hUaGTi5iassodW4n4PbADTaWLfu3R6TnkdP8wFgalS9nfUNRHwitnfuUveXh/6eJG0eEAon3Ki
1D9YHvzMfQRPGOWSUJx8VesT/f6r6cuXGFP4liVch1J30YzkQ7+FEcgl7xpvXuWRCsbFhfyA4SK1
E2b8EkeK2+FJyFrS23OLQVLSQDdiZMYV3MKjlSOYFxaZZ5lP0VTb9p3UKVFw3Yfwh/7qJsOd0waX
NMPpU9kiua/sAcmsW7bnMGV8GIC0nIeJFDFKSwRDQm3bBq1BOhOrvLwHXdLeJcxHZ87IiDPUuosM
n2a+Jc6DBdWrsogehVrNNTqEr5YLKp0F1u8qaz60oXKg45wnNlcsBG5WYTALbSzYcKrL0Hzx2p9B
R38r0kN1oilF1R+/odHw4Uyydmop6E9BdxVsZFxNuy7W+MoqK7yoEF2qNzn2IU+YyuOBVaMbuc61
cuWX2B6sbdsV3+sUxYeot8Qe1AcR7+zgaR6kOLmmX++LDml1kygSORETkmuLFQ84IqId1tk67i4K
F3mLumCWV6ji0ZZVmGVSJowT3PG7dJzIKqSX6xeS9nSITKLKKvq10rqjnms93sP/oWkLeU6Ff0bS
RuEMho+tQ9gJGfUb6rT1LooHSlQTdSqFmlHWobPvpxIxruk+l0AWt77LklybibW11dciMc3j0Kuj
ZVFB60Didqb+7drIhFORvhPgdq2MKjyyHPkxgnrZeg4T+2NWR7gJMN4GFSIop2Az4cmAUUO7P2Ey
bYZs6PaOaOTWTD5cCDMY0ZWxGwyWaAF6h70j04PuWRqy9dsTZlYexuFhMf30HfHyhcpO1hra50pM
eZb3RSuEYMRJ42pss7dUspcZWBoAesgRJOZ0BWr/HUlK9z1/qFwCc6MalROAIxKdDTAzlKVk/G45
vEHIOh8ZdL2zJnRioaO/+MDddyPqA7wQjNC2YHMQZxqBNY2TjHLWfqnhV8pzD+woEaNqFk0OlKlJ
GcY+LrIPqJLhEv+HrK7OrpXo4foRFrbU1yijNdHL7BG+iHLj67qLy1p0wIZzHzGZHXVMkK+H5N3l
e163EoGMeFdWjEn72ncgwVTth/spVpdEP042ZRtCeY2txJU0k0VcSjqmcUakLauJ7uj2kPWWdX+T
ac6iNrqyPfMOUc/l27IqXGpopu6cTUmppvSr5lQDV0OTlUx72U5glEoxnmXvfmTGyPZ+Mi9uwh65
sqE6BOXZL54Ny/tGIiO6bJ8tcdVibxD2Ll5KlfPYoXAl6giIiHgO+5yYpYmubly01il225c58AGF
ZuWXaIaNVCSLpFMuGdVN9FCwcbob6xmIahT/nGDNXSJZPLvDXOCqzB57gaGXLjlhhGjAejbee6ok
mFkURReQm/MTGcJfBxKiKa3P94VsrpI84GstkN3ONTCQwRouUdQsMb0osN1GPadEVNIg+ikzIr7i
mVDvwPKu/7+D8T/CHAChAQvwb2vj/9HBeMgxd9XlP/hAdCOWH/pX/yJ0/xf4Hcv3bMcKlw7GfwTp
mA4ROUL4nm+btuUGPPWvDobjL8/4li8C4Af/BAQ5IBO8BY/Af7T8bPD/QjmwLTP8ZweDBxw/RHNi
8TGshUf0zw5GB82mUsJqL0ZKbbMGvDvN4Kd9CH9kWLxNQKQbpQ28WSzUBuOZKDPqygDqdwmmsars
p+sc0nmuDLfYqiV0rMUobmauew4jw7iYLthY18WYgM1oP9jnZKrSKy3KxkSICR3TRWfVf6gW6baW
uDJL6NM4K+njWqcQ69LBhb90WfJtQebEI6YDChN2LfxLI7y3xitzALDYezqT/uAoaf+tR583BqFu
bLUvs7lIAkNscssr7diiUbMethPtxLyMEaYa+VtYzMC+5vhfN7Fs7AvsTGKAPQra6928pF0PN9je
fr54fWK9SZefWI/Wd1mP5gq1DovfvaVwxpcdMFniKMngQXBqFiVhK9yY1kDMhY4EiZX2fjWChRJf
2N8jnJSYSBkIdA5CkE0IXXlN8UYX14ClA7rz0Hgc0EsdFrFzgKtwlIKyvhNX188bitJUkEXOxiGP
MiT8KQa6MURFZnt2c2XWvLXRiI37vhQwKGlBYLrJ6xQvXvnFnoKfokHCPLYaXoJZfCt0icgtbd6D
gDoDGqzHaEIMYSYiqOn0AouvUbd0sb8LQIAOQYIChpLb2BrgEEKlT/Vi/gqWBkE3sIZUrX0X97Z1
p6aZhUbeE+8cxsI8UBY4mcmcnw264z5IX8xLg5VQi/jjVFZ1N4YF4QC6vJvkYhZxr13mDDcCvYm5
tz/iicVyqtigVKZp37UGd60Oxr7j1c5d03l6Y4z4PdICrXvd4OMLZ4iYQwgySdJ9N1D32GPH2Um5
+EB8sTxNrnOSTYULA4Y/dKVuPDpIPdBh5BR3PRhx2F2No3LRMgVmQternG6VH7k3R/SbmviWa6Bq
78bkJY6E2b6tz8E759szEIhHtPLXF4hMBAsvG5pd4NzNwezcWcun7mXyxr5rZk+ZHNbn9PICkeJu
tImeSkz9KsBsLmnXlNPySt86qkQ36qp8H15xDG3jp6/7+KDn1rpMtCmO3jzcCYSWIJYXLDS2U8hL
Qv7jsan73iX5fdrD1S7ypLwa9hLfaXQHu6Lb34V1f5H850RJLofrg583VULUTImPjwGwxxxEPIrl
8j9n/Xxd79mw1wEGYqhTGseOsGMkKPjD2+5Re/GrSqlNcm7YV3xyawyop7hYWESiHrZ2jomlIW0K
KobxeO/koboMnqavxb53Z7cpoXsEzVrnAFRAYveXJgvIzg3K9xX7Pi3Q+zpkMu6X/MJ6gm3897Dx
cRJaOWHJzL56+7MIoPa7g6JntdxMxQ/X4y8HnKZnU0HUXykRHdBu28mcoNr1obCjQ0Ty2rjvHKvb
MyRUxHeiGkelRJqWoIlg1nG579qcogK1kH/FqxYi+5nT9QB6Cgp+hcKvjPj1aH1MBeMxywv0T9jp
NzLClaAtcUI5m56o+uO8aWi0+lH4w+kwzshFb7F+JF3GP6y0w0u9iHYp6aHMZKW7JTKhu1RusUsd
NZ3m0G9JQESFzTSGpL5i5aM4sbdtgRLG7Oti68TALP5mFqzxBWukaW+24iyiA1onss/Myrz0mYO8
LQWT4sW4XajVDCHFY4NYnTHrXx09kyUaBLTr6upFLLx3Kk0Y4AwqClAKpq0xm+DMazxKondC+gkC
gsPsAPKUmuJVBSGuTQ5eavyqnBElvLe1hso7GR7p5UsKgignpor1cM1LWIH269EESsShxkoveUFV
r4z49QSYPZDx65Gs66feHJq/uakpOpaLoDqvtwBLybwclsmriKClRhlNVL+f0Rb302VNUHaJN2an
gSY27p35YmPFRbtg7j34mwdHy0diIGggT9KhOcIG67snf+Obl5d2jUrWS3Qy3luPK7WiyEIkJ3Eh
SSD+pODW9+sri5rSjmqQ0KyvzgkU20URfssI/4NfZtRYJvIsPYeU9PlM8llwTkvIxxuGw30wz8YO
jz6pmk9Tq8bzf/3u690xNX044Dq+m2US/P0aZDYuWwf9F5q/kvP/xkgocSvs+WOqLISMmcDjNTow
Oxu8iTVVpotNORe7SbItlmS8fDlBc68GcUPpqrPxwCNWzzYwRMOLvlc+qRvCsA6yr4ZLUHW3yasx
G9ooKQfBjmwIMwuIIdqzFI76pWMXmvpcLUuIgGkeGsoRl5kEsIs5Js9mzwAxlMv+KZvIWFFks5i4
vNcY2/VGK1zqm7rCF+x7RbIP8QKHzRlCKZU98kRKinEAQ6NTIZgLGjZUzb+DWtaIjPVmfUzq4dGM
u/6wDm+fGRGfd81lyCtREmJcJcg9qWPm1qE5kVTaEQ5rMRqsh+sNJTR2Z5HvbTyQwcBHg01jIjVe
87jXmx6P+dFGjrCOQaVmSE8wflXQ5DfSHh+MRqBvds339f9dx9v1s/zXXWrhxrES5QH7BAtCWrZR
H5wjymJcQO0M/z0ovkqPDtW4bLLWGwmGYCdLvpHajF1qhG17tHvvT8n6a68SI7narrHTVaNOdvVi
RCJfQkU5MxM3xvs8ci2t12a4hoa6ApdMQIjpdo1tmKLWODdLWTrBTTnF3xFr7TN+MA3YGkmy7/S2
dfLrUMv8+BkX8jcp5DM55DOcZn3MKk9Asp3zmiry+VPrUYbN/+yP72toNbxf7zRFjHVL7uwa3ZGt
ebT/vvv3CQDDZ0glm6EVsfU375rsHVTm6/fYeKIer1lbH90KwarDb1zZxKeTZ27e1oI7eYjnsTEQ
JfgluKeu+o1jglwaw7EuLVqSgxWGj/MSBbPGjK9Ha1bK3yiVz6SYz9f83x7zpaJZZ8T5dn3d5w1y
yw7TOZ7s5f9Yb/7r59fHPiNbyLI0aOA67t9Lr2nKdHpYr8K2E8gfoa4sC/Yy2yoG9EEhR43M4qQc
jCafU+jn3fVo1NQyN+vT6/11mv28W1JVK0c9X3oFT62yTLVfp5w1aKYbKU/+DdmGmd6cwOzsxnLJ
h0sskivWm8CkP8TJhbB1JNx4cprhtt4oH2M9hV7GJQFtp7EatYlsP2BGZoj+m5QU6TqSVIRzjAVo
owdYFkt6lmiAeWzXQ0VWNawrOtpYW//51H+8ipo+6Vm0+pu/r6r2g1k3Z+0z+uyrZfUh16Tr5Wi9
O5Sm/NczTS50d10fZdfSLvolXqWXycoiyLs8rYezo7hcP9/Fll6CcEGNxTWu6QTVLXsBAuo7xvW/
b/6fj3y+ZbTkOKzvuD6mpE2NFHrN8vB/vSpZk4XWZ/4erv/73w+yvnS9n7bEVhKkzWf++z9+vpWZ
EZVoh6JHre7Dffqv9//8FH8/9ufTn+/+P3isLq+Z35rdeGAjRKjnTDZovk1Rqdpi1+5lA5jOnOYX
9OWKTAM6Zspq793M1DvKcQx6unrL0oBsybB5o1GCCiPEAFV1pnu0Iv+LzFXzja3wH5boP3qfbogm
JnXXUrQ9oFZj/1FTzSttoDS4A16VRw9vgONxIRmVPhYgljICDC+lmPdFGvaHvqZJVqfMNIFEPc+M
Qs7V+KKnYNoNrflV1MBZeotW/ehf4yoDWp921P8qtFXLr+kqdgHTIA+kmjHB+IeeptG+ZX26VT3Y
Emwq8EVkRY5A1xTHpup/I3Cn9q2o9Cbm+N3uVboXoDcy6HZ+k+Hlwn/pdt0Bccy7Y8AAGw/YwQYW
2lT/tACW56PlLblcTrnML4nB91ZI91rX/cDQl0I76Kv7JPk1zR9FGB0zQiw2I3W7Q1wlX3HWVNjt
k7PbsiEFvI5R3Dk6ffOAh6nnT4XqmkLaL2rhu8YMvaMdUZHIREV8Dju3oeu/Gj7YBihHYilglDNz
Kz+KkWJ+ylV0cPKD18FNkQ0MebcQ+6RwPugZPqL6zN/G8oPexn5gyfUwD8WPsmOt2yIwd1LzSzv7
qCtTPCQcdVg0K3YcLtTBWLxrpNw7qqHIyvMChU7hxufMITKAXfZRdfB7S2GUhN4QdFu44TEM+h+m
lsD3u/hNKtIVcyPHS+AO/a5h+7iv0HORyytgOnh7haTtkDYJBlQn+JFxpl+IIObzu6M+mEn6ohVq
cyKAWZGgRhUsQEtwMJUnrKPqows9ZPySjXJOU2w9B1PnHp2iPieQYJ5Q8jwHTXE/0bjZZDEG6t6K
H9CnHftWTTuNoBMaJumtfOXHFGXWKmaMy+FW4aL7ZYzyxr+W7i29bjl19TZJGeCkC1lFJwyTaavp
hy2G+UwfPRcHiDYfwrQzMQv23cX0s5s5zvNDOBv5uTSKe9oNGyU5Xy1yibZuI44jTRGrLuTenZDs
BIMmtdymIzuEE6Z1F52X216QR36sEe8B5pTz1Hyll8qwCjwQmVa3y+is0o1FmFv13l2goa4UtOwx
luTZ1bVH59iO/hMhONlsHozCIi/ay7+1jvfhSe/JDUzzWyPrrw1DFBVjbM1BOyzldN0dbT2Nd6Z5
l0p33vqKXaRrYySeEaTRKt1EUafuQSe7lPa3U249inognaL6Y+r0uZ6luDKy0slNGPteoAGaYf7U
NfW5jZVLAcv4pS3rrUqjQ5EkJ0SZCdZL2odlLPpjXvQp+3zs4tUof0VJ4e0iN3z2/FaeWmrWEgAX
DbxNK1ooX5jYmP5RuQo34nLzUB0hS/ZDyskGLJdyjG401tCfRMNvFrlo6ZUz7SIGp7oEWEHS4jEd
MLGXMryUQQL2wcvu2whlpojz9zo3520UYgxKig5vICOf37II7an72E3V0aSKvpbRmG07AW6EHnsy
mc+Nb0SXos8PiY8yom/da2767aOhXGeTWRNKyFz+mvpQHiPGqAVANuyJaTk1rmIX3ZNjk01f4tER
B9r3U43CZ8ipSomq3wW2+SsV9tXD97W1p/SHnootyfW43mzaV5Lz64Dg4C6yuzen85AEmXN1mEe+
aPttHAsy0SROsrDzT/UIfsrg9G1+UKbgdxpx/rtW/p3EyZMW9YuV+Fj/6vzXgC9uW+ukOKIJQPHn
OuUz2bmHMAx3gWUNXwr/Jp1SkBNYPI3Q2nEyCYylcQ9XsUnhKOISJj0NiTDZGgB7fsCGe1cBYVx6
eu3x+FO/IpqTJkOYjq8GGotNif5SyeRKruID7c2PsTr0BUNN6meXcBRIyaDO1j4OUGX+mZLG3KGC
+hNY1SmnH0lRzh8Pleb0S2l3UsrU99byBVUBYkdkgJtEgY0JcjfaG1aJRSuH+N04FbF/rI92akg/
mmkfFHW7z4bxONHRZSWMyTNm6xkwVRXHIhzuCoecDoeu96ZJXTrmlfVrrpaOePrNdcGQo7YxaKyM
H4MExmPSkJYLMo5uq9wBed7Z76PfQuxuch8pIxLrcSvF4N7HMgUSGdPamRevJAinHlddWIp8q43k
u+vd6TLC5UeiSjLRDHWj4TtW5kvNbvjQTd51EELcW1Vy15mLPyZ0AWYXwT31ZiisZY84Iw6rHQo4
e5PiTKGteWIWbvdhj/DDp+dqZ6RrJRkN/KxHiyDsCgkVrNNprJtNOuWPIkWMJamxOwk5TLaL8p+/
iJTFGzlKijWj/duuv8QeZSgXCBmRLDND4ZvI7av80STZK33fH3gy24uK0CdbesQ2prr7OYKCo+Pk
AXn0HS0vVB3NQ1lZXwLdLQTJDLeTofY67OstEewWSHwG4yRqD8PovPYtpBREQwOM4vrJNZxXP2KA
zNPGfGxi8ua6KnMo8xhPbm3pfTlgRx2xew09hIqEtJSNyqCTJ6F5xAHxJUdkY/vpckLoG4qOL6om
ty3jT1b6PnzJmdHBJdkIG8fVqOIESE3jndwOjz3ihKhAKzSbaAF8/7XJYQMR0AN7UV7r0QUuBGem
6S61m8JQ6cnkUpgGVZIFeJZppUaWWZ3SPvppJeplIAEKC33bbosIMhDzGNZLjGa7sGUFO0JY9ZyL
F2f3mhAY28CnYSb+sG8kFCIrS3buWH0U9VTjxcfNkWQjSBQgQY4X/IiyMaWIyhLQCeUDwYooaxvk
w45/zBAExV4d/2bPAc7NRQnwtTOqp7DBDGi5KXQsk2SD9DJV9REmXnGxsxUtaYZ7YpkOzTA9sctl
ouaq6yyDEc4LKHsmXOxuDD/Gml/IzXyubZnfJpxYEy3Q0kC6KNzwLlm2Ibp88th17nKEtVZAYxJo
3KOVmtbVgEjRVMZVZlByrK4hqmDRZ2jdNo/h2FFrJsZMxw60t7jB1dLWV0riSUuITdX57AiNb4ZP
BU6y99rm7kw0eB4cqDZVX+I09BHLH1Rfh+8MR4BHWMwfmt4K90TPWfdjB5PENC9hyAyeWkAc2rFS
+6FI6cBMe3/2nHNtz08NAtYvvmOCjDKsbkcNPIVW1MDloDJ5ckWWHRBpo7HZx1VZX2eZ//E9aB4D
c9LOHKqfdeb+Sg3WWoU/kKfI0gq+vanwvk77fHqpWBIe7boRe1EM52Yyky2xYvrkLEm0kxWaj1Ov
bkne2g9wWM8oIXdBMZE7VbLXRToA0WpR2nvyPneTjr2XmjZE5E5bIqPgT5kSLl4PmCB1u/MEDeDo
iA7qYdGAgFM7UTjutrdTcajp3DB3fJDNBJR0iZZLbZTpnoxuGS47FlrJn1TeZUS0lsyvLCOhWpbN
kyOeSUCwXqIO7kg84bkLEMnjXfXa9rscKZwPvf2GqafgEzmPZex9bRyCe1Lz0QpgsdRt1e+VpeOd
kqS9m7V+qm1jBGcAOMDkG58To6fiA2cXYRuxvNdxwLPr+SbFZPU0iAlJRj2VO19d/CFBXl9CeqDR
ue1N9dOrAjLY0NRukSLywgjim9npt8Bf9gUg0ycHr7cbYT6eDPk+xHTmrEb3O79B/T/TF0ttcpjw
UFUzs83UFy8YDnBdpOUvp/IB/JW+YD8GWNFKsRnWrY335redlD18jEjB9BgICQ1PdSe8XedT8s2T
ujlZEdG7md80+wLQM7sc0g2GDLxTSdwV/3NRe802lBlzg/NgDkxays33DYbvXZ7ScAdS8Y50Pd46
Q0p0Yg7qpc8GBrxgT8IoLtVu+CFU/5JjznTRJ6kWjFxgISmI9L6TFv72Wf2Yq5Lfzg6/jmWGfx06
m25ADAwaAEWWAFW10CNRSCNTzEm4UktK+hSAyiA8552x/JboEaCdRBAPAQChfB4v9XVM0w8v9fFB
d3ChiKibsulPp5mVPHxiIh5/u7O+L/PlD0hwH38ztm3Yif43e2ey3DiybdlfKas5rsEBOJpBTdgT
FCmql3ICkyJC6Hs4uq+vBWZaxr1pVs9ezV8OYKQiFcEGcPg5Z++1s7yZUA+XL8hFEKPl3ltKDHTl
9L9UPr4YUXgsYWayrf9EbDYdQ4/NcuHZj3pbgFQdn1P053amdX4n1R6n7bTBJiAJXoTxxwVZjla8
6c3xXBJCDa+XrGfn05gRl1RD6G3nCpZTHDJoDvMlKyUsxZ3SEZLZdj2eOuvCaChEBJUWq2jOX/QU
JvwMZYqvzNxM2XRP7UInSGqnjj0pq7BHu0bv1OtcmOWFKsVYAtTbmY+smoIBJ56F7rn7wdz2O1Lw
T9qZxiPyqJW0rRdWiZ8wH+Suys296MOaCyMyVmDW0RBKFwv3iImXbKbZC7GPMFnHmMtowZP91tPq
V5vYuN0m0UL3katnkBWeugGzxOQy0Mvin/ocQUvM5Qd4xHZCUlOkwMm8+AtbNU0/zsnWgX45Mq4G
h+DQH5ljXBE0E9um/I7mGgBPBNE6nr5E0RG60ifHAJH/ytP74iAiiC1gGhGuv6sQvBI31wt7hDez
M58ao7+ahfbgivjeS/iWSMOglZoPP0zY0nXH/YlCvlaYgeI4egmdQKzw9uzMMHX9aMJyZmsRFXIU
Xj2jFPuI8A30iUC1VaYW4Ah+lbiD8d2yqk3CWBLo6ZR600oY7N7VWPCBLHgoa8FylrLDisLsJppq
Y6VPpUKebom7lA5DLDXIkc7wadbth4tQKJ/tkRkZ6UTZkLxOgoxK8RHCxF11rQS8N3F37iw0yaK9
AExzMiwExmjjl3bkqYq5K1tI/ZBToJ/VT3SfcIDUXnbIWr2+9NkIzVO9xDjRzs3gZ65NG8MwvkqF
vyFV0Eg0yngeDY9T5exEp+vbPk2/vYb5tFbrfuAUS9Y1arfIydhrmgP4nalAnNQJOokoIzMNsZ2S
j7i3XtTw7UV0vW3xMuBERtXp/qHJF8exucuZUJssFJZklyGJ6hh0K1YAJ+Tfb3CLrxl+HaPKuchK
r4FDhERTTj3/EztVAlzYOSDRHkvot4LUWk2HlZa77TXSGAria2Z5SK4e+rdQ6V8iDJr9xEtYVzBo
2VqsItMttzUzc0Kj2CLp56VGRYgYoIEWNRckb2nUxzelMI3Zutgl2sKsCQmvrrABrCr3CjSDgIwh
2yjko1sxey9p23x3efm9aEpkHt/3RQkz7oU7AlveOn6NYBNtjNgltQV6j9TezTjyVqqV09mJf1hZ
fpX5LI8k2ICzYN/ZzwiCjdo866320k6CKbFN3gZS55V4zeFgA+sCE18ClBZd9EPrw3hXpwfYJDXy
3uqZm+YZcfSDE3J65gBXeFMiTbz10Ju8x4wPsK8NIh1CzhYdwanmxMY2RCzb696jOYiPMsmAHiJ/
IVSqSuxkHZnOU0QDmvzWcyqRGGRB4cdhdKUfN6zkkF4dyfgUmUXdDs/2lDwTb/c4jjGcvukYd9Wl
a/Nd01xkanwABlgjW16oAosQE8XwtZUzp5d2N8YVepvZ2S2F6QwwhQuXDW0o7s00/DQCkxhPJdAw
qr1K6u8kctDDUyX0OeZAqb243nSopH7ulSdWTYyLrgx4u7LGUzz3DwbflhlY25HtYGQ9ufP8XFuL
kPED3pSZsUGkKl07CTbiLueMwVNbrl2Aex2YolhvkC86f9h5TQtBnHWRf6vW+8NU6qsovoY2ABrH
gCPXgxfGSA+1ViMXL74NXmw2V99hlD5lsnwuenNe07HEy1M4Xx7n875N1UfBBhv7D0tSUk/pyuzK
zww2dNM4T0XMiMjKaBSMR2sqoG1VT1Imp6bV3xzRPg1OvotGRsWlGzy4I+psdBzfqZs+eOHrYKl7
HEd3UZcclZ79qHSmSo2jnTJN7ZCMEKQcRtau6esco6eH1UTUbxoelDn+SIHK5OHFbBukTBXm7LBz
z6VByJOK7gOBYEEzz04vv6XIsdJZS7PKMC99b0Btqmy6SOy0o2rbObEfdG8ATQ5R+I6DWjvm3QSq
i1LQ0VGgxQSD/A+S4Nd/T9BHl/O/FPQ1v8Ky+A8cgXX7lb/kfELY/7Js21uyEmw0fQta4K+8P25j
/4JbIqELCJvlbwls+EvOZ9n/Mmz+DAGgYTjS9P4ttEgQBehZUApckhAsG3neP/L9/qu8P+HZ/wAS
6NIyeQnSkLpBDaob/wASpK2a00F58bXA6qDXrV/QcvXtDKtyO0yHCRZ7UKrXyKwDn0b1IqZPX9wR
KyaZwWs3ZkfoLQHdvw/uTdyQmHcj5qdNNprXWKINuh0axq1dXdLfciS1qZwZdSF15jY5aucsVJDM
l0Pp4DmccwCdHYR6asz6aAvMnl2E9y7JbHtvj7MLjTlCbpT2A+V3DoPM7E8B4ZhJpgXXmpT2HZKP
V+LZCXqX6xp5yBWwOP79CRpkHT+kqHuJd7uIEZKx0eZnqfA9sKR8xXbkV8FMTK2F3KbWhmJXC7jv
/D2MyxoNKOTtkbpJRIzxtRroMdWlTS+lqPZAmS5pD25dixISQVuaq2PwQ4/gjwBPm7ZlVZJgnduM
M11iYDDn4ixb8LCChlK1HLx+NH0z+xzysDnVVFWbxmKnFvJutMSXS3C8uRxobZV/Pr09EkXxPKb0
QzGv0MIH4kWwEAagOgxP5NV3G1AIbIB6sfk98PJoYB3YW2JidOmM3d6czr8GaqDKtkj04y1tgefB
TO6SSM/wkxkKqLNrIOFPHd9VUPrZgd9TueJVtnbpoqAQGrpQBOvZJqehi0NU74GD9TaOXoAMalEL
xZ19DEnlplVOYv1KdPQMcFEZq3FwmlMwm8bGSXGN5eQQGHkIDt3pxdH0/v2j/8c38fvbKeOUVBsC
qUyr2Ovs5A8MchFTuWO1RfWP3mM5oElqtm4pf2FmmLKVGlo/tBHAKfJzfXu5GG6Pfh9GLWp9Iyuh
909yZ/LP+7fD7Q394ymzntpHnGlhtMagAsPRBtq6CAD+fDiPxnXIqLdjeDjWomujKcdcd3n0+6lY
foaP3Dq4SEhvXzz3jL++89vT3yfD7dE8QV0nDAVm4nJZ3i5GZy6oaKNFf3T74e3sQJ3wbuY0IG/j
1dtH9/vw+2dm5DBsSch9mAs/XC5kvBEB99TMLXyxHG5/ks2E+5BWCVkuNGAK/30YF1HA7TrPYzpQ
JApSxEsnigk/tqCnmwlbV8z9FRKnv59DhbSn7sFqEb1u3WVmHDHKpyTOPsNUV37Xlyi9NHdc5Wk3
+ya+eR/oyuzfnt4OBq5muGoVSCf5kSDaoGG/r/A9HxCzmRuUkghgDRfRzk2DTIIyD9E44ZUYuxM2
5DeMG2QBGvrGiZXmu6aJln/Od8NN6nd7Uda2i+PMB1rHB728SrF85LeD+fej21PgKmLvNfpeOHwJ
0/ILRtAaewr6MzcI4pAKcUy7EDNIzihN07UQI2JJZLnFQcel6XuwInazNb7HeeP5sRZFvjW/8Mmm
gt0CSoPA5NBHnvInLvhdEEmGTl14ahzr2U3MfHd7ifWyZEUEr7MRNjDNLAva7Q/6OMnrdyinNQSp
2hYXMSTP09TNXNHY5tL5ofXqHI2jVW1V316SefzqGrTSpgbwUe/v4rBpoGzpGG2M4GfsCSjPNWbO
GnKNETRPmNziA9mdr7pVHyCMkldSeGQCCsSHQ/7g7ZTXZH6c63dDHme7oub/qOOOdn05b9SAn7ed
snPlgvtwx/FjHOaNGNMPWG7e0RwTRt8k09FRndnTLafCON6bDXNRofSPYGKDVYqcMlOpS2yAki8T
N0VsqhgE9TgFQ94dm+MF8D3hcyrQPaVRcZcBcGGJ6OM7iwBUlGa5DPOzAhBG02E+UXui/bViuCbG
WdTjkxu1gkIeq5KeOx64bWVsJ4yeQrrjoZbDaU4G5RMvnqyaMWpPXjq9jg3D2SnRaBlGxc/UpPwd
XfVDQxHlz5UA8+hifRlB+VHAPwSuFm0Nr3+JKe/3JLXfa4kLaHoaCP4cC6rwbMIjp9HXNxPz5LQy
PxapC3kSMXoGw4D+kL2VQbqnGIbfbFgdIpXypDWgs8sCtoIc23qP5Shfm21ABESsMLsM92WIblZa
dUf4KnrChpxS9sfJupdQb5RJ4Z0lLtE0oL3WjWWaO9NU5trN01+TmHWQKdOzogGTNTZkDssEnWtq
iBRMB8N/B196mgEt0Hz2hEGnNoHMV1f8pQSAXzsCSAjfKMaTUaTaZZxAzpnhz2jK7IubaRng3Ipm
UgAYsurGbeok8L9L648yIXQGt4tfmASYRXYHWgSmn9m5+m5mzqNpjXZRiMoonJiKqryXq15CnEST
3u4kRpxNyMzKcZU4u5WsNrkg3Q2qU/2VIctZzYLXFZvgWg0s0mvXNd8Gdx2pU+np1WqGSFtG/UbX
458pbIzVgLIBCJB2Zo6wFlM9rXvu54du5AKCxPpBY67a6FhLN31Vi6NWUGXTEtkaqa2deTE/HQsU
U28IDf4aiuv5J/jBq5MHD0XlnFOctegAyz+Yd36gcFsFo3cG6ulbDtdtCnrKj4gEGszIPRiZQ1Oc
SxVPRreJoogOYKDuWrxnL7NDDM9U0gGR1BZ2Ub2kIKAVmUkL2GFnW2AOMj3Z4VCqcUojClNW9Fra
3o/MSLid6MiqXV1qFyhGsATJuptsrkkBs5yZbbaVEKtRXaurt+gDek+SotQPP0Lkw6sU7/lhzhbi
9jGyxdvQ6sam0qwPqnZ/wJeCbPGli7N5M2rWd9o48qFonvFm3VVeOG6dsEuPTQqbhH2p4RcLTRQS
6aE1cbsF+Oa2lXtoNGO8Gqn3xAu9xjHOqhZZwjkxo3VMzkWb27+SyXyfK5DWdq3fmXrgbi29b9ah
iW8rsi5wkrsdkzqQjrmCm5vr2jkPBrCYWUwmWP1dlczxm16PdmUGVDARGC9NOjO0FestVejXKIP7
BM7QbtTrcxzMybZc4DN4y4F9jhAaGMrj9XswHMb5epau2757thQuvOieqX1ziux8BaSFfqIsESyk
PSh6gdSLClgulFC5YekHbezSVa4r2mj92L4N6aw21X1cptPSniHWY/HM2G22N1OlnV1pfkr5x5Ku
dmqCGpIIZmENPzaTddrveKWvg8NWRrdQ0ywRy0X7RZc/2zkMGOei3UWqeI/CmJ34TBM3Q3AsHO8t
cpF/qxh96WwhMokGdVCVfsLaSivT8pxtqtU/C8aMRz6IjNnbfSW7lVdpzXUGPgObPXISScMdH8pc
cTvCeLRCwTauhnKcNmYWej6JTXA3K3dlcMc+TWLYsjypC/fScF2pa4PeguFErG2MAvNsMc3rwcZf
TF+iPDhxQpmj91v4X0wTIzZojBsoTpb9yO357VEIQfjPpwOhNu2ksSVbypfbgb0pEs+/n3JLLHYY
S15HLHcr0pUSTOYFwYhDUhBHsTgllsOw7I3+8RTDvjxifSwM9nsmdxMUYNOTaTY6Qifir5qhjU+O
YmBT1UwAb9JpoKUZVRI9b2bazT6ysD0U2YtZ6tNO81q4xHTLSMWGMqay6MdN/A0FixiMRSV+OyTj
yA7YZRt0KPiWctC3vmPh/zfaZbSyWB8KM+j8bDkIBlr7OIrvGquqfVqKn2m4cCSM/BgPfb+//bgR
MeNYoz/kuk0kQz35NjwjnxoDw4Uuu400iZPXdASWsPJ+TtijCAewmBOKuJLHXveVGJp/O+DqhBO+
ZN5R1mFbofy5HW6i6byiP+fZHqHiEJp9c9lFY0OGxn57TkoVGJzcub/JcPObvPb28CbBvclyb09F
wi4OA8Kysx/SLmZyujxk7UL4obMxVMM+w5B+mVodqJ4lnqRZvjJ+7g/cRehUYgU9h319nq3cerbC
YJ2Y7lXLS07uUmj3TPx/qshMwd6WDlNIBc6qQrUWdMl4cZdDEHW/5szOCPYjbU3DyrwVDfXRHCFY
2mS90PZRoP8RF2yfhP0jDidybae+WqOOl2u5nCJRDDxiGnL7XvSEZBbsF4rI/lSlJe9qTANZFIeX
wqsoTXMEaamWoQa3mQm2jfE5UnI5Q1s+MszMqycNqF+uNW+iS8JnG+zvCp2J3FCNa0BTC/nSo8n2
QbMwpe6/J9wM507At2kzNFjpUi/qpmFtLYnHCV5Acx+psLkfbMn+UydRtEnkiTOPMWbEkmlD3eWq
LGfy4m0ZbiwtGs+GNz3AujlDkrnwRTCky2RytcQvWmnpxYLXCf6FLLPK3phFQpgvt3gizBGi561D
QLxHHkFdxdN9gm15BwsIvIEg+Lccx4dcLaSmsT73Q079zwlDA5ZRTFUb9Vo55ETpM4alMIeH0Lgw
Razm4k1xe1Hl2O4qGrPoW+Lk3NrYG/Sh+SUnmgYe8W7OGmJLh+kKWeg4Wdc2dsuTmQ0IDjUqmbzl
pUMtW1seSzBDMt9mf7+uWn0+sSoc297FKO9gaJCZYRztsv1ZG1jJEgNPkTYEO62PiMaoAfBOcc9V
Lqbr4DnvhGdeIwbnxwlpiDZI+ZCMEWTadPxsvPAPrSBfvZvq/lKQw1c4hXaWuhnsPcX0G6vavrRw
MEzUWA+mzmRnkiOz02Des3249KLITiAH2c+56wIbD3pOu1gN5kCmCwGLrGxuBSJL1PeEVdhOfI8U
/w6LmHVJDO2kI6M8WGP+oyNGezt5IKwilzAXw2UKAuZ4fEjrsDj03KQHDlTN050zghxiR7Htiw5J
YCPEscneJ9CDF1HyvWaYuTaRssiFAHW8idpkARHqkMqS1uHkqvp9FLneKq95NTE7+IJlZk/Onwlg
OFiinr2SMUjpGzQdgNgnb6VNITvDHMRVrqXBA+qJx5ouzYG/ttjWITkiboYeT2scppfEXvG9bUU6
EjITE1QRBwGEvdEkrcDy6Sc/0Gce7prCGe5ujyhRiC/REn1j202xz6ioQaMlFXUPMSQDI2iqvrMW
EQUwIfFKFlVJoCen3qMHpJUk0nMzEn6J0MwqY3VGpYO4xXYGiIfbIBn6rV4zATdszwdQYT+lqYoe
kU2s3uqUcJyuXJxo+j5dahwtTO6Vdz/ixqAB379EY6A/6sWH6ri+yjLa1X2uX3owe1tWV3AZzZdA
d7rGZtGhfdPxlhr5fGSe7K2MXrEnG0RGBHCY37sVjr+s/Rr0cFELm4QWdYDwqzn0kf2SjtfwV2RJ
+XMQd1A67TX6XYZPTYd+LmzKi27JfYLAbRU1dXcqu+7TycA2ejBtQJFgzUuIfF/MU0yNZKsOstR+
qsqZdkA0M9Rh9mvaADqSVvKkOq+5iEiWR2Whf1jW2HZuH0OkCUctlMNFJDnl/YQFxAlmvytIvSrz
ybf0jBNBEeHXueJqQdE7k/exM3HvXyNTv3A3+mgDge3NHR9ImRfnuOQM7AII2pUkxa7Lhy3oeXI1
nVRbTdlY7RzHe2GhyY5iMo6UwD8q2WTnCfrrprMhqgdZ5+yPM4a5LaoDEkAGwzfciDwbt63YrYCc
MFgjOWPeUxy7bDE7hKOGuI9TT+Do600YXIz0yxznk2anqJYiXIaV0dyP86Ael27qeMhU4vyALbDv
WnvLNYUzwQZLgLxtOYfLfVh8WYOuczn0B0T/wh/FF1uM4ZAWE4bGhZeWRMVxtt14Uyj4+AXgalif
4x6j38HLnF8J2/YXi929qqkimSfaWFD9qMrrw1RMn4lD0F9gcynZ/cQ4lcEetxUD+Mw590hiju3s
0qelfGB73eP2TgnZHjpIUPrICMnwvts5ITTP7ojfAn64dmwJNVKDpRKUbLCVKJ5rgJDTPGlrN4JF
JZcc3y5HKjnGQMlbgw0sganV5maxqYfG3A2NcbltxZiCLnGhEHXxBb12zHcJbyqF70nzpWadtjq1
yA0VoelVOECjJSOSW9kdk8PwTg7jKQUA6wds1ruOvrUM3HKBsgCWkYKmD3yIeM73ocp+jGA2NvnU
PzpIbzLb6E6mZp28RHV+lBk1aSTNynFAq7mSyBGlq0WD+GkNc3QaMgQg1QSmQk/x7/ZLKC/aw7OX
A1uxDJc9Z4QvWKQz47VToZfNmWF31ZfA8uyg30m3n55ChGdpmwwHWlEECCLkJGsJFGQUZ9Elk+y9
HWtOdx7lax0TtihICFNV/t3ouMiQtg6fsqke47SCIVSnPW6eAKXnGDzPU2rS1tRI3bCS6OwxrN5K
T79DBBNsdUeLjjPbH3QDHlWr8UQl9U3003jnEOrB3T+BUlsa315n0DYxzOMwF1t9AtUbpgQdRi7B
d2ZHo0MRI72tLHiVCskW2NeFDOsWL+jFxntlBve29dkliXqzVMKdbc6aVee2P9w0i8SKVfKidRGd
KKiQp6KddqZu9Q91gw5ZQ4/ECmMFe5lCtLOqhiZnKx4LbnRhnXt38Nrepsxjj1gvTnSNgxOU9SnX
UQZDn8RhlM3L5JSsMQU8fRuhi2HQl2kkJur9KvHa5pALIhgF4vxiOWHNxtik1rgt7Go8W16r7dOi
etdrt7krhyQ6kf2zGjWnXKP8ApZO2+yQzcEnxMrqBarhJu6ZD0bSGx+1etgTORw+QbY7DK3kHCuY
f4gEQdLcuuVeLnFgXqc2A7x3OCyUPrkOpK3jRrONEJwzsoDKkzLiPgxe0Z+iBp8Et3ltE3SmcY6X
f4UxJuZ4MXMjRZyxcRmzw6bHqtxJ8Wwyzt7YI/mvLsMaygcQfHHyWNoFXBn+0bXbtwayFHaoaV1e
3PAyZo08NWkD0azOsmOXZg9Cw/frDXwBjtcRSBci3GIWzQ2AEnvtThqBAoa1jsIoO9OY2A8WqAaG
8e0JNx0pOC2IpD4aE0ZBjiAEo/yBJXmk1+CS36jJ4GID8V3DaQkP7Ip2mPH5RGb0wCBSaB0bfXWU
pUu9VjbNhh5kT0yFZm4iAEH72wctIngUC3hFq5E0gQ09ORX7YMozpDi7uYh3VlK7hw5iQRA7zYPQ
CWuuKpbbAQqg/YdmeYR8uOWzTpbZQYam5hNdvuoJkTmX+fDRZ7NglUXzHIxLrnCuZmJbF1bY0Kbv
Vj1iichnYojznMzMKf/q8pQ0T9zXB2hzGf3IgsmJWdzFNpuLgPYqvIQmOS3qVKFVGq1vJpbHFBHd
UeoMncrknntyeHK7IDvbuYVGKS0vnd7tTN7ZvhpjCkMZPgb0NqH/8UkN73ERDwujuSJu06xhO3a2
nzkeRVqpPcokcU63A2BL8vg0sFy6aeX3sqrgdAw5y3nIFrLO3WYfDw6ZBbFdnHnbroq1eyuxP6TE
3hgszzon+Rg5H04U9T0NfNaCwbTfctJZLtgpSsSOxiOOuuaUxF2/nqhZtw6A6MqYhsdiORAgv80K
9ej1VKrFmDT3NSF/jqdOlkQVRvFg3GkOqoW5RnKdZtCg5lgkx9JLh02RiauBgI28vohzfULjF48z
si9L4Abhi1tHYF2Pmkrcdaxbu0oysOznJt7H5MmA68mtNejyBHDIfI9FRRzKcvyyetJeDL7USxHW
azC28dkLlQuTVwj+VvVjAMP0ABhjQ8aI/tQDeosy/aKhe7tQ85L/4VDUoVbHzcPmPDtapWzvPeGS
Bl+hFCxadU+DsCZbLcaKHFrpyS7YNkoat9mEsB6UGsIDbgaUpqusIswklc2xylmEc1R6Z2+kYqHj
dHU7TiITPS7bzDvVFPXZoXUYS4xuWWU+D9I4VU3t7rUkjI+hi2DPqDuGJ7WX3qdTfz87Ye9Dpt+3
oAJXBDfER3xG9GmwSA8W2tWE+Wor8AkzwPRWE4sn6lJGPB1S560oC7KTscKyfnhc1z1G9qT5pSd2
vfcK9yuaHNopfX4pO2xlQ9IqBLe12spmvjRmSdouOisyk5DBVMyH99M4dnsr41afUDbtBkBK9IXq
aheD0XVrJKOREarXXDZ3SrPNo+kwbwZOXu2nHFmmng3RCS70o+4qEIBlx2sd2aZXrnquAs+9o4H7
HAruJYh7mPWCdUdr7hxJey2BFx7tRbdMzc3JoajeJqSQuaS3K+aawEgDe1lXuw/458rDIPExaJpG
HFor2fUoOkrQin8RaFeSJu5sQ12WhzgptuZCDWlV+1bY5QcauW4dTMOnUuxs3THZ3t6HcmtMxLPz
NkQFJ3AcZodBqJfIJfIHwBVghe5+DmBqWiHq/3pmCbRpEHtMbhHToqHvrOcqPQlLH9+RmMebobHy
nSbVnzO+27TvNvz7Pff7/bMwUM8RUXQ7urk0e/Oll1Qtg1jVllsVMBotI2s9u3hpGT4VG81TGSsB
ZhltcceKQs/XmbNoEG7Pk7YlPYaYL5qHOmZ9ZI+mDaNFEHgDQciC5dp52Ta2YsgoevgQojJbdVEC
uXcZgnXLGJ891HBAcIsGPEaaoOefuekq2rLawWvukwapQrh4gIelU6ZnnkNc5IK2t8Xgh0aRb2pz
URkluOZuhyhLLkHXxXuNVo1P9FSP/JmTO2eKdQpSMGRsaR64WJpVb9evch5Ar1oxejFqmfKUQAZf
M/TPN7rn0sawRVWdJq4Q0OHTMTPVSBN6JsRpcfo7mt743k3gNmOzog/6IoBlw0ZDGeuBzVkFCxMk
jvCoUoKAu1jeye3gLb+aLU2+3z/TTCPZpVP58o85dEBa0CGlGpFjMPi3d357VFbY0H8/vT1yqgl2
PaFcKEwddsENkP7bI/fvR7en0fKBlYbxPHf1JapJkMwrIKgs7Nl2klHgD8vBKwpKfFMDOGQ1yr8d
JHev44wzw13c1TMwLIzyy8MKm9Cfh9vT2WAzmiSltyIA46530+nUhrPOPoAPY3ltuGs5+zY3GUZ6
EymkrM501RkaM61gwwuhm7rPjfYQwt/FZELqX5qmms4hvfVL2YO0vufIV2gS0a5hsuznC8zl9ihd
HkVFJmFQJH9m1jBIHI+R89otb6eEKPnnobvxXHrsfv3SEb4pZUIbtjFoOLpvFXhLu/7qXZpmBcJs
8q4gTv0+9GZ5pwwB6DFKUY3IPqauWjrCDAcFxL8kPWi9TRuRTmY8WlfLJYn1f4hv/y2BmGMviqr/
N/HtMSp//vpfxzb7LH7+h0zsz1/8SybmiH+Jhelmm7ZnGy74s79lYvyR61mW7jEqsV3n31JrjH/x
G2DgYL7Zlm4b/BEgmy76P//b4q+zpC4oSQU//v8QiKE1+E/cm+XyH5WPyWvgdZmO8Z+4t7oJyTrx
PJqODvghnH1/TD5xEGgh4CPrQXlFONltJ7PpGWYCchu8EZdKkRwb7CaMG5xLslZhfnXr/tktmZgb
8p09H1iv+M5tFyunQBOSfkI8PzulviMshubdOcrpgZZEZsQPUCkvTP8rqOfjvmdq43k0k+vSdfc0
bB6hdLm+qB66wdrRpk/Zqg8QCoLwEObZhblORwOnpCVmZvm6TpHYZkp/VfPZaVxEJOD517Vm+amZ
UfglUGV0k2mZkN9drQMDxZkaoayMdMIi7YtXdKQOzzCblgI0QRle9mhiCyP5TiYsPS6JOBVYR3rK
4ppmxDFYzs8eSXfjkWIatwyJ7dY6eGZ+XnoQqUFOoTbs60Y937JtaF8CxP01TBNlXAMBIPw1Sbiy
QJQDWa+kGsDUaE8OtzkgE/05DcpTSPN55YAbJdbqgQHrOe6yc1lYB1WU/Eq1sWo6XYje4sa5aLF+
iukxM6C+eoH+GmnyYBbTlb3SiltRk4vXRmP0nTbogiY829RWXfwtMCl5WvwWtNNjzB7HQFyi0nAL
cCJot07pEslNvu6Ynu00+RRyPk0DbzMtzoPoHyM9OBrh0UupyggAw2V0VtN8tZLplNCG8prUH7zY
bxKgS3Nyjl2dsyI+VwKTPR5eJPWdxVYTobuRDXtJqABO0suAU6h07Pd6aneONl312T5305uezenK
s6JvxktokO3yNMroGNjiFNTWYSjC7cSeYaXhK4DfJA5oH33aHtw/R7FBXY0O3HxPe5RGMrsLh61H
96+K5KHqIj8pULEZoa836Xn5hkUwvKqWEcqcfllp9i3D6LvuxsflY6y0+bV2Oamt+VnUe8Ksf0w6
MQcCEqA+7qcFc4dcIiuIYSKoEPvco1eQVdaUiEQg4GOApZlgAuoVw3Wc7YOaYp8MjlTISznLixHx
CVbjCej/IQynUxxl325I20pHkR2PCCqs9EzkzOtyTs61POjkqFtQjQI5/nAr4+y62zEdn20wokNl
vTOV8kkchL+enps6+bz9GxPg2ZGRQcuoEW15Buw4/A5al4DOYiSEKfskW+5kW+3W4lvBxrxJIada
nH8dYeOINWM9fpcq+W7SlkWi2+W4inVkPOAJkG0lZwqeQ1DCFWnQwSC2zkHTjsl8jef0nA64sxLO
Va0B0L/tk3Hf1P2jlannRssZ2bAcuF8j0T3erB7pzZTh+GjwlTR29tn2HyQc+N0wvzr1/Lp8g0qf
TlqW4nXNP5cPZjkfRTg8OvFAa31+bQHT9jgE+iVml7cUmAp9FCG/jnVgw1as2A9fUSRcO2PYoyAy
xvwYmiQE0mrzeD8ps+yEnN5hkO/kzGzBexwgJHyRJjlHrAn0BMn3iTbLuZ2m42l5bVnIWjYw3I/F
CJvR2CdJcU5iliE6zydbqs0ccK2TRMg0K/seCRaM4/cBQ72Ix2dD0EXnZIL9toNV9xoQWW3kr/S4
92bvvI8VNgsMXCiujq3mPYVVu2tk4v9f9s5suZEry7K/klbP7Wqfh7aufsA8EAgSBIeIFzeSEeHz
PF7/+l7XqUxKlFKqei+zFBIEGSAIuF8/95y911bielMYHcv0dOvU421ojddMlcn06zIbb5VOPDox
6VY5Nhi/iF7cQHliAHF304zW2azVtxAzfeQHq14nP9pQ7bPhjG+e5T/kGOE9K/7Z5uKIuWBZcTAr
QbRuxaEI8EmvEeTd+kNxYxT9yibfkl7HrpoSaaNhHgadpFJvcW0CFOOuBXtsOhqvOP7v1CI+tLWx
q/T0lFW89pHTQ5CMUvNO24TR1t8ao/7SddPRK9srYinskfDC/PE4cSLI/xQSsgu4pQaH1wjPxAq0
Y2V1b40/3o4ScmZ214qGySI2SToKkRs6WIxZrCLwEGh9OsJusdAjVrzKBZteyiqgZeJxZWvj6ZE5
wktbVQ+6/4gT7sq+AP+5Ob7p4Y8m8pjp24w1kpNcE1TPOVMCb+RJ1OicY5qGNbkP3Oeuk3m7OVca
z3yuOmvHNTFc9Gp7sU3OeRaqRdLf4j94afkdac7qxiY+HGn60wzhVMteYm/g/Ahv6vAsf1emO+f5
jNNGnPmInnzF/NYqCqZ1X7plwy99hDTWjiXuSEhTCN3MAOraYVRwFAHLw83JIJuR/ZMbVy8YLBms
xNpbHNjBvmLi7rTkl6D1IpN6sA8xS+wNzj82XoLxO1YsI3EkPrV9SKNJ7OK+WdEQJKa+S54R6d16
yFGOArxOqzXfKPbNheG77TpJEM34SKByrrOtssytkVoeZd8+Va8jCQ0HTUrpZm7UfG9+TEyR2A4E
N3eOfReRiLWZUXIkkKKlk1C5+UYx61+/RKfGy16oOVshz6WaHwV7JM8JnnocxaveaG+wq/oHFTYt
UpTUXyJcj4ylV0+MBOTNIGGYWWyS/T5ZTxq91Ul0/sEnWGcs0qcw0pt10LJzcjFz77M+wQDXVxuh
Ro+ao5GIxpjIDSeWkE7dVa290VxlPZGS1k/JOifJCATPgmsAmMFnt/lpE26WwK8TOYlwol3RDAC2
KBweaeleIa9htgw2p+qU5ljSBHi/6diMHHlx025ymrMT1uOGoghHHACdEAN2qoS3eWEWa+qvR3fh
pSTeWN4u5CqwrkL3pc41F7NXDwc/774BmV7mShyuQYsBP6dz1NkjV+PUpHPgQKEpB7lxsfGiWxit
WvQ8Qc6BPcX6W6okhz63zq5ZQriAIJHU7q4oxXNXSoUUp3lcs3hwCuSiu2TedAlIBeFkWwvwQogO
3K+pSs4AvWr6SIBnkI2w/I06TViRMAFX7LOVDVe9FlcSz8+pTaqs724nK3qJTGbn9dFEsvCbov72
PcDxH3mX3RYRg+b//A9NxZLxu2BHUsccSHqmy7mrmqb1qU7OdYSHhchwVabUyXlGXFWFGCFqObtR
4NoolsjFoaO21MKhXShjhBEXQOCo3OveMl1hqTrXLEbMUY+daZ8704VK82gViD65jsgFpu9vm2y8
hEpw07j6TeXGXz36roCXqkWs0v6MnoSbvMQ6z+/oLI9D3u1N2C8F5WluMZfUGa5VXKh61hfes1xL
pKbv0vnWGa3BYzX1b4DKEOU0x8gf3hyTujyNXmApnsyS3yTcg2Jaa3hgW41LIDWmr4wXz+0vWteR
ozdusuKbXEodFOM18SjW1G7gsh8bQza4+ous3RhwPFahessyNDIKQBOxJZR+4ycEXrDkoGg7074P
IJebdXPJkAaKjtGiqNZWIy+sxrMHOcImNB5HxxaI5iPgYaZ1QXJyDf+upJBs3dfEgjxRtu3qrz/o
T/RrtkPUezhw4F8bBI1qnz7mIaictB0wzw60ZBuvX5ikuiGYQRbEFcxox1vTPvhl8E5Ufxv/T/Cj
+JPji8nVH48vV6c3bliapqNF+uTTqUwDEI1JyEMbWo8ZU2MAgCfmFH3arQeVDyPNTj55CrLKS+J+
hRFmVxs1meeUB9ThOmWi0Vi4oXWGthRWVM0JxXeNCNSp+DztV5vLvVkQ1WbXG5dy3hlv5TUY8fBz
7zWboYoPsuAYolOnKNumt7eM6xz0pCAurJ2fibfAJy9MNxgzdCxONbKb9GRl6mNWJIeYgy7OKXTz
AcWkxWh43cTZiR70it7QJSBCmmq2qCY4pwTs5XyasXljYwDo2+SUAyOAoXkZU3HMHAp7k8ogMJIX
+Tcbk/o4aepjzMytYjrbJK+Kw1zdZHHi3yYRPBynXut2sx6RmAe2ODqjemw57MnHGyYgg1V6btFf
W/4zVavUbrrP8joayESAMFy1hnlGCf5TXrTdHlBOvc6/F5W37bPxhHWFnuNPHLcg0rKTbQ4Vs+fp
DekWyXfyQra0SechjWxqOSvNQr1Fz/wyoRfDYvUlCH0bTSXdy7AirBS3aMOiDJ73INDihK56KlP2
C7Fz7sbkpRPOWe6tNKpKWRMJpP6KMNeyVLRM9hj80fT+rnqi3VZKdCA1ZVPH3UXjTY04N4beOge+
uJVfMxlBlYNjIz3UXXTK2fT0+KDDJkFOxagsSpjE+qSHt6m5q6LkJOs/UEBXs+2/oLGcl1rRXV0x
vGlFfA8iaYHa/l45yIIF3/1J9eOTzgYXVvSLiU5Ky7ur74YvpsmrUqxnNWePkPViKfyY8MbgCMn+
WdaDGXLSmrM3V63n1GSfmEYnNesvZXgfVzZTVJ4rFY8gYZ7jIFwXMCIYdr/1YXcxCmvX59mBILND
6FHtepCm8d4Qahe5wUZWhG2bUgQTuFLsXAr3shQQzzng2ZorKPwYK+7GgfeT1cvk2mUScyavGSlW
ai8l1s/yUb4Me7n1ys32IrdkfUM0XPCmKuw+5QEn9whxaXJMt9K5TE0xZmyUuQg2Tv+YTvQhQlAC
fcXiT4RPX7E3YjmW1exU+j/+etXSDIKUP1+eXN2xmLJbNouI+onanwoDlo5pwS51xFve8EZOA8Fi
D1RjXJYRcC+ssb+4XXZDsU0nYcDAzsyJHZI8sBoGAAsme7CrkJniAUkvKXIiuWzPT+Dor+TavvV1
9LPwxFvsKjQexjNxIPcktqxU2yXvciBaiqqF1I27RAFWrhaYzyNw9WbPNSfHSrJWU1SCYyd2RlXi
Pui628ypym2gkwxulfU+cqdTXkQ0Y6l17InTZLSzeqPp1UtZe+EqiMlcJxPvWhdU7G1BBa4a5bA4
51zilzYS/JGcVMbp7Ne6exDijx62gL7/qdZGCXgr+ynXl3CCKRPHzGpV7Pb22Tbb41pncZJrzj1j
6DNYvwWBKy8qFhK3Hx7Ryl3G2Ny1JTYr7dAjs5HX8DRqWYdJCWCEUg3TUS6BjDROHkekPP8ax7vX
jPue3Xcaq7fy2dowOgX6uB2G6JB8QWS2Lti5yqMiccyzfBKPXWnNJihPu4vCppc286Ethy3z7quW
2EihxJvIeAHsLjOBbtvTNru6bC9e0V3Um6jCbqSJYUv2CMtSiT62+Zm23dWwAehQO2EYHBZ/c/j9
sYlIsLaHY9WdIyhI0f5H+fZyifJA1lL/K4ptJBgDysWOuK8qgXCTXpHEsRSMZ2AnkyKOFV2m0anW
f/Ob/6Qs0zGMqAZrnwmp5tNlk/CbjqhSJye0T7uFaJQjxLL3xM9CfiHucxEx5xxTf6F49lleEv/m
139y18pygRAP1+EVqAho1E+/non2aOBkKXZ6SynFTkyeMgqHtKeyagwX24heGpKqx7vIIsrBZM9H
2y+MxbuB+9/WD5o8v3+bOz6/EFYAm5aWJ///959AYOReSM5OvpOlsTzVLfo2qXJ0sYyLkrYJs0wH
Ch3jwWWncXXj6JIllywR05R2HmnNUW5S+j399VskO9h/fGWebamOoxFobX5amcqErIVYkN3kdRTO
BBYaoXGnNNj0scXQorPstZl0r3Pxjzz2GKXijT7VNWhuIQi+qN74ZoRsj+bmmWtNt8GWRKMnqPuP
LRt7kIxLW9CkofNlZ2Irax3ZoLG9YZvE1i5keyB7mCo8GDcdL1kYH9yMK7TBacdnMQQuAb0VHJX+
EpPypHGu4h6qaA34Lp6jTmxrt7lUYtilrQXeCvwFbK2wBw9IHaWC+60ow8YseFQC8ZZM6hPDVUTE
xtJhvuRq3cVHU1V5HU8fv9QFvgt6aLrpAOrgqFmkKghpcrpPWTHC3B36K3K0/G/O0D87PIjeQoJm
a6qlf3aB6wBjs0KnBAv1BmGpett56SFLX+e+4/iotfX+rz92zfizz93UDDnTcKlqP+fIeANmXL5J
sjDlWJPG9zHk8Nh4jIvh0tAW2HBlfhHEAkKnhwbV9VeGAYfKzA4GS3HaW3ttug+bfJ8XMPr6i+cB
89DzL4YjDwaVdl3ai1tj8Gmz6l8a/Ri1KCbtHB5Ex8Z6yG8mdot4QY7yeQe33ECysnqizWjPyZ5p
ypHghZg69fGI+GIpd0g9PWc0AWvGfURafyNneSkLBqYfW1mP50ixo+YVzSFNnIScP9shG0RLVrpT
7iKh2+txgA6GeFWqysgJYS6sY6esU5Twrn/yXdSjTELetLYD9EQVR/Z71gVf8mR8HBz/GkXdsqdB
TX/SeNZTeoc1MWyW8bWmWV+wVZMtPXk1iK30nInmqe64LOs0q/KIgUZ4qbiI4r/tgn3PeyzLqETN
TqFrPuuUTUN/yExxMyrxT0Uvd3pgrVwSLEWZvpAKenDw4xu3MOt2obBI8BDHvnWf7R5hDM1w+jlH
sVY4XVFjzl3kwt7p3cSyGx6q/G7U2dLzd5BgcfZsaUQr8AdR6mv9cXDVN981z472txefP9mxGSb6
W0dDHqv/YeM0OUpRgSfMd7K5LRveIx+79uj45ZP8k9Hb7fK/WW3/bNW3VBpyroui19Ll939zuavJ
hnYoWllsE9rVDW179j9/c/7MFdunFd2xgUig59V0nMqffkkUytQPFXIhYaKI8C1y9wDaX+sRcwli
JLwWC8Tn1WWa6Jy47Hw0WEZh8lP2IGuPYgTaZGR4a8/S5Bxq5yn6OaEp3Ovms8NC6OTpAcM/gTz1
sonjV9fm11Q92zL6XSa8dLkQJ9n42AUAT2OW6rpOSK2Z2HJmGCK8xehQjPP5d37ygomDqhspd87L
ZBPpGNNj6JnnhBIZTuy1hg5mOZdpGHcWbWD5Ii0q7sq2z8Kwr/ASOGTWvVs+AACjlSbDnW8TIz55
Q3fVHOs5yMaja8envDZOSHfWSiOOsniTBZU6OYQx1TccHscp+OL67PAapil6zXaM2edi7IsnrXMq
Iq5BquMhXVC6/rS4XCiCji07n37ELIzhL+WTdFMDdhb2L36dWrPQ9Fjpc7u7Zg27vcphV6Mu5Q7I
G7Gz8Vp88oblCi7rx/kw+N+/u7C/Ez3e6IHV6CbbT1/+v2uR8b//K//Nv35mHvl+fHWK3uqiKX62
f/lT2x/F+SX70Xz+od89M7/911cn081+98V6npjfdT9qcfnRwNf45+BZ/uR/9Zv/+K+BWSxb/8uk
tdsfOZrdtH/Jo5ffzd3f/+E/5+7mL7ang7iEFcae6Ldpa676i8UeWuPbmCXkIP0Dz6KDZ2EYT0n3
a0jbvybvhvcLVQxFrubSH6LeNf8703eqxD/s2xyTFjRrFxd8YDKfz/KUsN8pK1WxG9MSVzLdED+L
700M20uiwUtOs02gaF9gJU0bXbWZQOtsrTMmqITTWzuPdtWlxMDXSAYeI/Itmez12o5IwcjsoGNu
DJrJTvvxpnCau8GjWZ0pDEHHkOmGixorvMl6212QZ5YhQOU/IwjWgcF+Z8Au6WlPuU9AmR9NKNtg
FvFcCXYjQznradge2LKkln9bvMZ1H+HMBYVsoTWfBi/coUviWpHKpODcjFdNlTCqTjp3KxygMk0S
PHkGUc2pFJdRjkCQGuz42DXtQxxeEP8hxfOw97QxLgXd+Rr6WB81lJaiCX4ODYxkA88/vDh0jqV3
YxYacnR9VBZKmsKwoKvhSP1d1jM7qmx2aQ1RUdSfPpPOCJdoGhMY73eaWCEqsJcqftW9o9ev2GN/
hvhqV4WhPNgOKN8pRtLNdBbpburS4Q+RFdj6yfHZV3gMBPeR2ZwS4zSMcPDJ9NznIZlqVOQDJohp
XOFZcfdjoodLpKjVftJV7KteEp1FKGgEed6hsPsTSQN08O3XhvbMjdGbJ0MxHOARqBpG5I7rGknt
tmaXLUPWUYiPTrIxGp3Ghd8vHYFtn8u4SrAVDO1eJSTXlFBqI46eTB0vTTiSB4/FH2l4GTYr9sLg
XJ3mak/lsa+HCXi4uwvJqndxLKlK++aT1VvL0F5qRGxExPhapl7ypqJ2UCjXli1pv5OM/U3J/7UK
pvdOFOpnT2e9LcyvjkYTHzHdDQlE5VEhRxggtLZDXZUiw3a3RqGIqy9jhxvyh2MZRCwmy1nQRtin
MqTYJ60YPXC2tGWAcSOjjAUSqg3SDDBsMuiYrk+PwJjw48Q2MaLKQORORiO7zmBtq/B7TWYyRmGs
NVnTw+bINlau/AB91yyTkahldFxUaIFxgYgWDoqzj1GB1zrxzLkMavYHPD2qnWo3/BMY2y3HCSg+
MoBlyLNN2nMnY5+HUe/2U0kUdNw732gnJjtVxkSnMjC6qVoi/Vr1ecSyuux1He0vfkQw5t8HGTgd
kzztyQjqoPG/ZcoAEi2/n0KNIy6PTqYboILGBp7LIGvoTuztexrkdXrfTFA7CEODndGAPvNJgK3T
stkWwj4VL9FkM+iWkdlCvxcREdr0Ze88MrVVrdp1tk7ItsiCbRr5Vwb/P9zIY18yUtcaZHNrsc5G
KrkXMrQ7a9VmWWr5z6wGkNSA1g8n3+B4gbGnOhtXhn9bMgbcraEW5A3rFlFmR16scce7/BrFSAHz
SFuibevWqe68Vk6xBXRbfTE871pr9U0DT2JlO9iR0ey3xzZ58GgmDeSVm+WEJVVGmCfftLH/nshg
82kkCUGQdU7ssrIYZPw5yimZ4k4K0yTD0X0Zkx5Y7pLEgZzw9E7GqPfkqWe2efTdvgDGCJlpTBB+
i8p8JXJ4OmgkheVjX20HBP5L32/TjaV715xcQwg2EVkeCa54FasYRAs2GRXnUqWR0iEZA1Pab3BK
3NUGOXPlGGY73WIx0kxnO0zRrsHGF4gtEGyS5VO98fZFVoHWPiYkzzOtYybD+mB5W1os+q7Wp1WE
WHGdudWz5Q5glVKDhHrkKZVqPBUpeLlWdNGm60W4Gwx6kpZmYXAck8c+6v0VJnIsC3k8rPtmL1BY
YdKzmsfJZKEb2mtr2WIZD26wgxYeL6csPPaV5i9tQ2YFmndOr2+GYhDLMgD6XsTioUyl2MNp3cvz
lBruIiFrck0utqB5v8hwJo9qsnJGtFLCUBNo1gdDBhjl3gJA2WEYEoDaQgodQCmdEjuyV631Vsnl
2uuMlSeyZOVlzpvCoAHVrb9VdJxOfa3q66Zly10xLF7C01JsPHuO9d3MtItKkMECSafCHF/DbjkJ
RGPR69QaZC1F+RM9WqztSoxoBRJEvCJjb9X6ZCf6O6dTX9U+qtatEW6VySTWB71+ULjwpP1ur2CS
WVgxLVyd4UNg/Kzs/DGxZDZ7DSvRqIEWY5hmkos2uLNUqOleevKn5KIXgkOhZeLn18a9oUcny0Qp
L6qq2yk55zGFyLZna7Ggd7YqGyPGgig2loBPb0gKs5z3EWBaFMIgqPLc9j6WJQzrgCWWhsdBROJF
4WlfK2IU1mMjwg3gkXhBv3XfqgPSPYpvdPSoBVL3Xi20Fr66Dn+3lRhZtd9PePE3Rsm2ldY6aEmY
TnCi6fygR7KLbYU+mCzx4K5mDp/r4doMS8zZE/1SDjmBi3cZ+tG3HpPgiUYpSP+EP8XqcpJLEOpW
mAkCzzhnXr5TGhqQ2GeMxeQhi/dal237MLy5fUXIg7uFAPMSCOfBEx5Be3RiAisbDyoIy6Ri46G4
AZvRAKH1xHjBM1dtkLwh5d/jj7KXlfUUCffNIvZ41dWPjUswfNLeaubwFJACtYqrBmzODYuCLxkV
x9YGj8wLbPOYZJQOeZIEoNnGqQoSex+lXGSdvl3TETOXnU8bvGnFuvWrkuQ9FsnS30f93qorj+jP
gVa5aF7he2YRyv0ElpxeuzdaWVGOIKvv9Di4yVrjS9H3j4mQusDRJcSUgwtn9ImBS7CNx9xcQt7Y
B0XBHt5hIsXqtnQKZxtpzQMNZB80dPJdHyt3MyrGlzLvHybk6rBG4EF5OLKG0dGPQSu2HNwIDAKF
aVzJ595Rr1QE4KTpJQfcm1fVd9TBmyTLR4IIbTg9Xb1I3auJjmfBObf1VbG2Q8heRsjRZyY1mKFF
SW1VGgCfMguxQWfD2ANvf1Cx3wWuOhj0WwEAzCGA883QWtmiSzPc1mS0lnjmAFhD1977wTAeaikl
/7iZH5uj6ebHOAAoOW0GDzOoIZUMtflmRjbUTBcw8m7Ev2AaERKNlA8GKTUnZ7oHrI4BHIGHL1Xv
U2+T/lcSLOtHhdjH5X2WdOYSEYzynsQ5p13ON0lDJudH+KVVDvZq/kOUVsZ9+pLx5UmW1xwGKtp8
L5NrtvPjrvzmfG++mX+i6ao3knpRlslvzg/N9+bneH/Oj6fTSp+rZCmSkpn96yxbKfr7IFK9vQ1+
f4s7/RySw4J0/l/iFmcSKnYjf+9YJsS3GQ7izvC3918hX6vfxTTKuGYtEwmEqyVBsM4ckG7z3fnB
j5tPj83P+Okxn9SzDO3V7tPjH1+6fpQv4xjreFGwkIehMi1KiQ6ZQSEzWKW0Bwf4oHzQdKzHtCSB
fsajfHysc6hcCmA7XcxG3XSUubPz9+1xeMxgBxFaLx9THQZ7jem9J9LNPzz/2KcnrCWKzpYoOiMn
Ue3jhs4bODp5Mz8WgdBa1Q6p7x+5dsl8jM1P+H6X0fcTbAY6fBKU10lvyXwvmWl5aZvJi0n3/T2t
EAMqzLOBs9XOoXYLCwibXaT7QGti9FQoORbvH1sQkKLw6/35vY9tVnMMlyD485F3Yg6XnAko870P
KsrQnjDmqnsd5RswshGM4PvdmYeSusHWIlOZPwtVF9iG93xCx4n5FEp5RuGAFisXi+5CKz0L+xSn
jiFVUkIKpOYv53vYDWsmeHFFg1Te9fo4YSfarv3csXdGWXxV0FUdi6gPaAhBmkya+paHgS6V9RVL
dF6zlOit+NZUPlyCabxozY0p6uTiRtbWqv3n2mdo7yhDtK4opTdJW9Wb0vExhbeHAY7FNS8Mhsdu
dpcbJIxYZJltQ7Q4q6KDtMJ6yWbOjsBuTrLy0CFJmxb9qxAI6KJy03jXTPYbUvt413cwRMiiwofl
kPKBqAaMqLbyIsNdNrUX77WRKiJIlL3bdBEuoCY5DhK5rfV+dtb1giukDbwE1kG3KAl2BPYNcdoK
yi8qJA2GIPqxG/uvvS7NoSWj5DCom3WcopmoAoE2Zsh/coZfTS70KOjZlylKFKJcVdNNRpLAKh0w
oJKX0jbIAn0bBR5tWHzfrr9EswIfPeijs25QEUKNwZo8J/slOgqhCWAfFQXGp0yG6IEGyQAFyhy/
+e7Hg59+Zv6uJ+mGHz9XNCQZ1MA+sPqc5u/hR7fp0ckfm3oMVMgzb/0CEs/kQuLR5M385fsN2xKS
0BOu8x2MJbgsGkbcifDfUN0iD0K27XXeqrI5A5Xeux3Vqd/MT9QMEocpnw09NbHP9TTumVt+fM/H
MrTqlWQgbZSfquQWXxWkZMl/2Mmbj6f4+DJvAL/Qtc1W0I64lCWEYe0EoxuifPCIMSiUaDLuftyk
btxsB3vYxyl4K1A4ROnOx78UEYoU4xJbUO39sY9vzPfmG7v2UEvUZBhtu9x5lx3O3wgS8aI3MTGP
8unmm7IpzaVGnUeEOe/X/L7EpRNtyRs9lpHM2DVt84b0SHfjyI9g/hzAM/CN+XMNMsbyy/muLi89
jEufNKl8rFXm7/ONANt30MMwWPb15C57z/FXXcafVluBfhjiUgd3JVYzY5S6/FcCqQeU550/+/EY
Gk0XJajupasClNRsMMvl5dcb5j+ZeJ7KsaN47U93RRZFe2WCZQDTbT+Iky5XYl2St+Z7fUYPNlWG
XSBpquRQiK3V6zs2rsG65tRYsMkBbfVOPp0XxJmOOr+YejB1mcgbrubfPuK53BSlcZ45rXhAm73b
fxNSQzowxCtLVd/OYFQIG/WGye7dB2G3jombO85fjxL/tGx8shfiMYjSZkm8Csh9qFYmac17N/kx
GwvnG/yHZoZwnyuCCkWpOQaxKJj9pqhGeWy+aVoix2qHt3umqc7/bv5GZ8Uy2GC+fsTzLXhisQoz
jq3f/JR8oo/fOP+u+Z//28fcOSv34xnme/O/+3js48uPp/l4eR+PxRUnqx/QM2uc+NH/eOb5h51M
hme/v/aPfxOmbribNKhy8iI537z/iCKFX/ZM3igNDHqiw9XXB/amrKHryNTcQjjRuuPSyxafUxmk
LuQeywuL3Qcxt5jGh6FtQ8z3sc3QBza+5LIVQRGtTILUGSXKQ2Y+cufj5ONmdNxz7UfYYKa4VNfD
XWxgs5yNhpHL5X+YiHqd8gw4XF5At0DXCtAOmgn7f/l65heh1v39oBMq6UJ6DiLyy22sUwcHROPK
dUHyuxiID/wJRd22ByOron1o1rGzhOoU72f7YCSwlqStFy25ZC9aLWkP83NwFQdSO0xWu621lHUp
7LcRiaE1HIv3gfD/DBauovzxn//x8j0DSho1bR29tb+dDxjY9RFp/HtD37202P1jySA+jfLfjRZ+
/af/HC24v1g8FTY/MJoMHRh//wp+d41fDMtBDGMgiXF19zeTBcP6RVfpxAD2N2zarg5zejpT0tNn
YPdDXGw5EOOZMEiS/D/HK7/qR/8K/K4b+ue5KLZU1VJNBBeqbTD9+CRN6SI9yesYgzlaqYAE2t5B
G8QMy6QD6YxPNR6TC+IwwjnHvl+Fpmbd4NfqicOjpWG7W7ACXsE6SeHjVHc+SYwrDxvytlC0g4ET
Z2WGvr/2xVnUZb0jDeMtjjFkoI+jiwctCIpsjEFCWl0GeyxWwRnCdYxeTF0zvDcehA8VLhthxGpT
569Gm74FXJltS1rfygpcd5nWyPlM0i7BBhD4qjroediNxju9QERZjt6GpBWwFpa081Q0/zVtTdIu
wM42LNYee8t94UcHYMLjqlYHGih14G3zMlonqCg3mGloejCsbsj0a5oyvUdZxoaXuMgdPsJdpPTF
qoq08qiOBLxVA71/gGlbPRwfENsQgUjmxI1ibbvRjY7lqNtLPOrNV8UYR/J5jG0Qxx5poZGJYxzj
sc/xIgvA73WC5yHHQbXqC12Dl9BZC0WjpagRMbA2o+Y5LaIb0SsheKJ8F8e0GYyoMrABeXudo4pE
c0c7pIPxWhNes3SbKt9rwd6JNOuK7htuXFTRvSHaKM/C7CYgI6wj1fKgmSSJ+GuEJuJlIps1Mx4s
alCwRCB3Yn+4GEQtg2dFLcj+0SWtYhH0ToTMIbv4LeDRRGnML4Mws33jyZIphH7uB456tDrlCJY1
PYRAFc9x70HW88qHnqD5jdGJajVFoQVsuRAk2JH8Rpio39SsuD4TLQNsXw15724qGDeVU3Wj1s7j
WNBpNixUFsJXnQvtHeiICmOxqhPw8myi1TqYI7Csw6VNhCFxINaj3yELJPqEzLrgwrjK2FRpvHSr
MlxXWX6rkp92NOwKYaIeJWSa2Sifkqlc0B29qx0DGGtDwJInryvNcC0VL102HpsdJSWoKe1jezWV
A93PpBiWShIYJAt/1/hzF7pjO7cmwTGLwvhaZlr5IpYQ9VO/z++UPpQxR00PKb63cYwgxIgRWOSl
mq8KJ/3ikJUHnbQMOO5tWAaVOGWhQ9JLfyVBqjyGY3Zxc30dde296enTQdShbPmEhAnYN17jG/DC
B2tXOYZz5wOgKXWoCVoe7CDn1TfRiOjCaE1jH0JeoZ7t1q3LBBFwAwAqq2uOrTLdVUWf7CYvgYny
PcYud3AiFQtBlt2TYMa0LxJ3ReB/zzo3Q+6iqnyuuSvzlvNNWHnMsTJbwnFwVwE6JPtGH1dKmQ87
Ba/FUfePmvLNEd61iurqSwKBNAZUwQcFLtZdidi9AWQ6gPBulAUVtkfpnzyoIFUUy/NuqLe/qLJy
dI3uy6iP6Zd8G5zBTh0Le4yPo+EqyyggiMmMdYiiLqoHhYEP2UbDhsnUwR/BRyc9hpZmhJU2EH7h
tdXGM/LwWuuPhP8tM5cI0FzVonMQONoy9kCJa4ojNzlXliDndhi6n2FjUAvmPlyKglYXejP7RsYn
w3U21l7HljFUTXsbV2Q5uEkBm9yuzlSRzk3REmedusqwFBFgxK6Fx2u63SUrq+EAEC1cuTihljCK
jDXKZbLMSi/i/dG/IakzoRgl3lYNu+8NnpsgDfStEqTJLjaQ1LVm/cPp8GON5AevWhxf6yF2s9sV
ScTuEb7SQxr7+iYyEprBJVVSbkM4KUQB2zJQbifUiOtpDPs1gU8/Tc9/rI0wkwMfYxEptrktnsAg
MKx04Q3Hle/zuscvvLVMX0R2qfIfGfLSh7rTZLYbUcq08FUz7tYSqK6BhxvdYdkGcb+vNT1bKz7J
QQPqxBUhuiB+uQgQ+p2uHPHDL3PifSoCLUCRTZu2qZ5iSyODva/tlcrPwIt4hiEFoZEG0JI0oofc
UYnUknPXxvJvQtkKIM/6bXKrQ0fzewVi+y3TgmypJ1jGavhVjiCcsEjTtaE5DYRBbctsnjwy4sqX
EcxhX2uBiARiw3aRkxJfOA4LGluGBKBNoFrkTmXDS9+NXrjHgOfcmKYyIvQLGUVNYERtyLYOSJB8
YuEgOpg+fTBkLPMELE9mJtaN8mRGwYNgIL22Ss/YC48BmxherTEbmcG4ODrsJtvDNP+qBxNys9S/
q2s2wmZ/wcSKDcq6c5lDEa+p0b1oe3BWdmyR2sEf0ZjRXR1iNxwFp2bNPH/VTco6T5go+yP889zx
NloSyM096jYj8Q6p1jL4AEq2nlKYP6p6cntrkkAmIknKXN25efw6TQBbB5Rti4noDVa6baHS0ncA
/waNlZ8zkxFpm2UTVjA5uWLESFEM7tfKY2vNqJsid6rWPoxzjOMQ5iejfjLQnKOdBXmo5VG+jof8
hTQ+hlX0YqYpseToz1oxSeMo4QBLKyQ6CBmYnpW3th0HD2Om7LKRGX0YTPR5zO/CccLTFIcGYBGL
xaf9KTJXu+bNTi2yZ80ZSixHwdP/Z++8lhvXuu76RPgLOdwikGAQqZxuUFJLjZwznt4D6FOfzt+2
y/a9b1AgKVIMwMbea8055upDAXgceoTTkkE7xyD/ACvV0PVJqU/IcQ0E4Sj1zZupp7VfZ+HoWnBL
3QDclWO0hr63jCV/kOTukAYC+dmM32vWJGURPoCC9fvO0nUvKYT4dU4PtHkDn9Ze6smIQXZqMQVH
TQ+7l3QgWyue7tpCil4HmS6pRgJelfTaoxkITwxL2LKi7sWQ4OGrQ+voaYrBL0aqajGDIbm3FP0U
JrKbdn32QHOyJJmUgN9aZMwTayV3kqgNXlkev8tz110kmj2ulZz1UFY/BhH562iMAR0S6WKCATxF
0SjaFMaNDy0yX4Mq+IhA1h/EFXgMnAjMXUhKddQs6uNgNNgoRc4XKRxYD9XhvYbu1m4i2p/LnEl0
4AiQwE6GD02b7tV8GG5ATBWuvAiVr4NwWILom/AvctH0JnlIA4SSgwkFNugV7ZqMfB+aWurA/+QI
00B0qNJR/Y2MgaExO4/y/I1/5mxERnUgyBdTAjF0S12F+zGCgU5GZ7BviNE+CkTFGXMP9bW4T/MG
rGNUHS0KMI9bX4qkpuHXVOprcB38gxbFSCC2B3JlPOQED3xVVD/bmJRMarw7PVjys5I1gNTw0ceh
oTtw4Hp+FA2fu1S72hRHjzqMVeZZQ45wJ6PvYkQ4Oq28fuLau9ObELVJHWOqE7X7vmpv5fEQlI35
bgbo1Vqi8h5QZygwm5biJl5NP1HYrUU0Au3jgMzPMHJUEGxuRfSBK6wHDj7LxEtLGkGCsXYaC+V3
0o4ayFJV9/NCvDUBQC3tizpqzZfSW2+BXMWvIloXZyDJ8HZMVFJAtHGnoJ3Rw/J5ogSG56WSEcdo
sdfmSYlffonegttCiW8CY5y+Q6BGkRotb3OrPAiG9tlaRXlfKANp0v0N4xEjiKmQ8a3WeL3M+Cpx
WNpTP3Z7fXzVEAnTYWJWWjpWRQFXar6DdbFrtLADzUE9LVEuYGL+raAUOdU41t1ETFaOFbG9E/VZ
TzJSEjwFFewHvkgCMoP4VlfdPIyFZ7NXgYaNkYv6V7yWAWBKQuO/KjNN3XaUZr8Mppcag2ldCRQs
58V6S4fmJqh5+4lhiL5GY36K1efABEpliPJvnMcTwgyTZNqenBolTgtIzeWXQtJyqss9oMkBt/Ea
MinL8fPWDWDpge6oRACjrc/ZnjiqAIIiFUA6FTJ6plPwUI1CC9sENBprrARJPhXgZ8ieBui36csk
pcNL5BKOFB5iezRheIkCwMS1ktKHZKluG8ZnaqzVHc0m0S2zBYdUfDANjjg50S+lNAx7JmA3CFZQ
LVbQp4ndIaVq3YxWPB3jYXyToE4TFAioShEpUCOqM5y58eAEj+T+6PiZBjknCpr2eDGHiysaIB05
5w3w+SvVK60qhV5k8iLN0EV7AFBCSy1T0qaCOApYVbFcUeVo+1No9JTXIrVlxVlTmSc14ggtej6O
zC09+B7rtFn/7OpJQCVNCcXKSJAdgu6xnuBQtWbMmm4Jd+RQIeiYjcHt5uiu1gwd73+POCG/X2rj
voR9ZkSfejqk5+4rgnTA+iG55loPEzMe6dVLBIlPWXgAG6mep+GIrQaGcqfj6q/U6EYSApQhKckV
mplcsVRgWY8SL8wTA6S+Yd3A5nsuI2gsa1bMfTpme6nWHWCWTJCjNLmXaLNWWv1tkSD5ICRBCcFO
SGEVon5Pg4Q4i2V4E0aBVMGlEPHJma+FDJKj3BR9mDohniHSbVdCCc3pUekelsSyHIJl35Kp9Odm
iHyxyF7h8bxBVdx3lXQ2xugz0izyX3P1RWhuIhUveUeUIuIYDAgJF60hWK59N78B5NshJ7LFMQtZ
fkDBDPUAlD8jWyTOa5rsgYXJKS0SiqDYnjQ7IGS7zmQXTBF+fFbFTTQMfoFey+8Fed/OJhZ5rllA
bmkz96wBbTC/QE7qyskifU3gFq8qZnJwJecBZOhR6euPIVl6p4+1e6GlH03GikiQTZ7CPnlOR5Mo
ZeWWc/e26NOXQKn0o9Uh35/Ei6pTWWRiv70QBULJr6vUrwM6V23FhaNSJC8Q0XQYywsJA/IpKDmP
o8ZkWTgAHh7LClDRevj1aT6yCqJ8gKTjFFiWfAiIZijXOvWcg0qoM/3YjFa2x/Z5HcbJ6bRCPSBg
qT1jLadj7jKO7QB4UMrkwY0tMqnFuX9g4LmLe4U5Ts4kMg9kUpAbliOeMpKoOubkq1E4D5PSnq/V
lEgHxCEksqzJblTog4PQfQmkbDuNZfQOrSKBRWBzMafZ3MUpEeJzPnVQgfkiYUP3rHrMR1ZW2lFV
ao0OzKLhdeiVvcbrVZWKCA38jSNKJMHO65hm9eODuuRvmd5d5T7unH4cZ7cUmEcxlwFwU+Z+YYEh
F0PU00gYfjEbapjXh+R2R9oe68nTOAVIeQbhviAWAd8LGtrUS7sxtQcjRyyUXcSlW7xwqRKHy+uz
qM/oJ/ToJjSyr9xEC4rSXd0J4h4QtMqUPYNZhEvDxqdOLwiTuDqgcBDJDDXGOHLRbn6PxVuL6uRB
lr/1xXrOpxhuS2raIxFZWBwVgsxmU95n0TWfR3pAkNSJloEVnrVuEE3SKTG6T6mWfIxbJHHIxp7W
/20SSu+95LZFrx3UXnzrqAEeSzKWtHlBjtb3iV/SgQra0I0S/HqK9GFRkbC1ugO6PWseCb2sYuYa
nJ/8XQm1dXPpZ8t6l6mUEURUr7yXkcpYaIYnvTUpV7cE99Zytyu1WYTYEKpuSFOvT5Xx2kH4BzkK
6wLY9H6K8+QsM9V3uqYNsVTCyBhaaueqR6Curc5gsmdN+hqnLKKEtq4BqIxwXOqnQAgNHHEmHGhF
qq8jf5Vo5ZNYdYkHkghMq7a47UT41ZgOk5NJAG8ENYyuRktetolx2h160gGJiY3ttCQHSohnUISs
gGsOa7/JoLEu2W1a1Fjeyu+ata49RaEfG4PpCNl0rZ4io9uPEyCgqHm24HSA3spuWytrvTZ+lyOh
xAma0dZa0r2WG09Rx4BWUgpZ5AvnNRT8iuSv/LvqOBxkpT6pATFLWjOSPT4QFxcA65aR9A5zZqtV
8SECRKnh5NdignSJhmwarIkQKvloxD8RvT75g8JVzlJa2qoL4xXLOHjjntBBEDM0rgslcxZlsUvW
H7H6ZSbRF3VDK0oepjDvvVRR+IGa11RP32gXfrfdQW345SRYo6rR77VAu4tCPnCD+xrYOk4DrKsF
QqksGN00Eg7gVfxQLL5MaOJTORUePrMj2hD0QbgVVGbKkOF18GudeFBXFAuLqpOYCLcVGU5Ue65h
kzzGQ0U2GXhiRvhdwvyGydE95wiJZ3e4lr51OU+YVurIo6ZLqfPlUKIgP+GeAtMxloXPOFB0G03Y
rgLtAPVUZArAUdOFfiB6rVTnOwY1wcZ7fNt0OrzbiRF3UCNmrS+L1WDZU79RgDzlKsx5opoSc3xu
Ax389vQrDlIyC5v5RoiVT2GqMZLnzpDEX4Mo3RvLCAwTZVpaQESWoNGW1I+0lMyxPvuYBBy/1jh9
YcKHiNZx+vA7sFC5qDJlU5YJByvWSxvWz5Oia4e5Sg9hDMyshfRYdW9lrT2OrALGMtllDOb4O/x2
UB2EQ0SuCPs8N9zIKKm6YhW0S0HhB0U1klZSAo5e+TIjC3aUtNidQSpR32XPQGp5j0F7b7AKEYea
h7BDk0nXurNZfVIGvo0Oag49QCFis7lRGoKjRDEtUcUDw8c3BDyr/uxkhKhIbcsR6CtysGdUBKQ3
SwQbp8zLOnEN4cy+Z/VQCAFHeLaubszcn9X9JJlfTTC+qYOGVEZi/lgWpqdXxbVGzC0otxnBhaTP
F3z2ElWcxTEVkm5dx25QQ9ZbwFOHaSATCbZT11zrjpxnYpDJvG/Ji9QNoyQiPYvsumlJN+iZW0ea
8FBErIKCRH1OlaeUEHgL7Fpd8vSFGnRXkEgQNtPvSkUkXaXWE37v2SYO4y0ykcBpgbIclERE6E21
xRqj322hXDoNdUxNVbs3ezQiPSLNqIDxUH7P1MFW93KMWxQTJilqen9fL7l6EHM7osZBWzadPXVc
f5H+vl2tOJk5BIfOim6CtI1YlZOxswSFBxbqmg8BE1OKOUUdrwxghl7MquQWFRAyBlHB6k/+1xJM
n6iV3uEE200Mkz1aw6QDiioSom9zbtZwix7bEVMYHykTtn4xKFgrhi5IVqSKDWUpteKsE3rZkcWk
R/vIFc9sKZQ0EWzimKxA7KjlfBY4rWSiMgCUknCTIVdujUo94GMhITXvmXgCeRWK5EOPwvEwiXXq
5DQMBQ59W5sIjMd3GdtyrOlnHGHKZNqLLAgUzHMK/MYxj03mQD3gnkF7CiW+5fGia9JHkf2qg0F5
MiM6BE3b2zJQ+BPB6TDMDA21QxkWRHSgHhMyTOz90CCjI1yBOCkCK1UvKphpFUOi7FqZIOqkLymX
q8QT1hQ/a+yRVhPCUQ2Q3zVahWSs6S/adel/iZWiOuNSmlzlZqaNkbSThbl0x2F4nGVxFcLcLxXg
99agJCEaVoRNGkcHCmIaO+AKcBlgXUih0nVw/uSpx2LZpfAUNQSsSlA8z1ThmjB8rIAb2VCAX9KO
XCVtVK8Dg5Yl1fI+1q1bsVYfpQgVuUy0xI3eRPIKyFCcbtDuq5YU8TlSWbakw2cThY+djhpUbUPG
HTAUYyk3nti2D2bWmYwGluEaLtmeNovJQzcXIQHonFdJxRWiolBPo5mz07TQ1reqyFxEiaxbFfSF
JjFbm8OaIyUQz9j1BhhSsp/CVeN9mb+LxMod4md8fZEKIBK6H9Xl7MXJSzML1a0akqnXcBh24A77
jGAaiEleNJRObInPTHAbx6gMHG3URJiBZL/6UkArIT+FqVEfUotFmGblylUMl/dWy3WOa6W8DFGz
y7P6KQ9giihkXDranLHIGytXyIOPql9wbkhY6gYFME41Z3s542WhDaluPTxT7Qew3xMOMh8nJf8a
u8FtZZx9i6C/qXpxXXAW6WW1rwHa2smwvBZtikDPKh4mgzcl3pkGoa2IyJjxjsyH32VjfDALShiW
NIpepVFQCFGYC8VS71hV1JDAwQrrrgoLATqvjs5iFitbjHeJWmS+NLU+BlROfIEwq460mTlA5vUQ
UNKJJwZuA3w9TsAOxVRAwLrx0BIqwbSA0j8Z9pQxccKQO2pwjlutPLLWhC0NK55ivdLfz42KaN2g
lt6K2UfEH+P9+Z3PXxp2dEMkrkiqaPuhKrmXAZxbCZNvdZ/PyaXKm/dm7DhiszeN6a4+TWfcUsSY
UHcXcI5ohCsxKg+36bo2UEDkgFTs8hd9onOIW4k5l1gTIzawTMlZpVDuUvZrqJM8jS90Fz30mm4j
G7BR+t8LX8mgqd/mlBEZUvEqY+jnHHux8qHgjJfT/AsZ9RRad3hHJkdaXT7WeJZFne4rAaEYxO4a
6IFLmzpWmHqGHuKZbN9bI/WwJT4zy1N3cW/CrzFuBD1xwwYfmi0CgRj67rXSguP6Wo0G5qdUT8xY
9yA4a6uBALC2nKajxLU1Vsc9OtIT6UK1Ubxa8nw7ivo91ABU+3ucPq+ybJz5JREZuTI5voSmuC2G
IdJZw1oBmCbtZYZIe2Jm0pSalzFINd26PhEJWikXljrVfIO53CSbW3ow5+UxbovXiUJHhw5/MoZz
rhMeOpZPmfrItwbIcTrEIqgN+iHNZF21sb+uv1cvUNDNkyv/8oLkUCz1u6Br38eKqtaSDIOt96y1
p5GsE3WxhcAPxtHHV5bg4G24tODBtlVq6wisCdaZ6zs9619IAuHrbrkCyPeybtpCpyEfXW4JrPYg
3O9oZ78lmtJix6jvWuuukFaiRXRozHmnR9m+YFpsj7X2HPfyDiUiQuDipm56xa5S4XEqGtArKF4S
KlWCgYuhjJpkn2XJ8yRMX3QVnSxvCUYjQlXpU7j38Esh3fpTB08to2/QQqiP1kytalCvtQxop4++
yoyGa1QTzDjFz9SeYZJJzQY2AIRLaLh+CdR3ClunbB7gUgF5Qz/qi1a4L0bZL1kl54s7Mjyq/W2o
T17HMSJI802sSvs4iQ59Ej3KCRNvQdktaN3TtvID4kvh1+Kto+tSIXiuJrpKkou5HgqN1j8EFIFX
vwPD7n5SsSQyKJ7lMvbQjDysB34ngD/NqHpwTSuHy4jnYVBqt1GMV9yNp0awLuBvcJ6YTzTaXwGb
uIk2nVhhM1zV4ouEyd8W59+FAvdmytu7mVPelnQsY+UwCs4oFSemHoTxqQdZbPZ5K6HgCx5lqg8V
85cyly8EFV2KpPqgff3WTqYvJR29cTnfG+OvQi3cgranKixuw8QFr/PR7ITPRWq/+lx9mmXzqY2o
u1OM+Co6/XHGHCYIxMh19TN9zHfCcLU+eBc18s2W9nda4wMo0l2qpXf0nA8juSjpTKMVfYVVJFdx
2GOihxTbuzSpdrGVfcoifWBdeSiAe+Lv+EUZxl8wXfXpRyOI903WvuWc9UJRnfsoeZWr8W3sBFKa
MHINqeGneX670IIlmoHyptzs6pQL0JoHkltwZHGUGujz9PBJVqTbkt9EMc0v3qtdjxFBGw3+sCeR
TprO9bOW8ttkeqS/9B3M5qUO5Uubpe9ZRTPOSPwsCs/xQrwiAaKKQLqIop7A/XzHoBibdDhpQv+q
cFLpiP31WcrdmJ5pKt5lbfxW5IDWG5l6HgvcnsGEE+xFE7SzFsck9cZ2ZQAQiqtLZFi+MtBMEbvx
qizVdZSbY7coFyEHcgpRmUMBVnJ6JtTykeLSQ8M1xV7oiJRShvNr8bqSQ5vRU5NEe8YfFeTyLTaF
Q3APM0mwOydETefofXfSy3X11TQe0eOLcdVmuWYAR/xiFXPkrAdLIOe3QQieuNlFFc62mPoV4wyS
NaNtMicoKFohYgtyZUY9Ue1IuCns8KoOmW91xSPQcW9QMMiWmgJFCeW6WF3hzSO9e1CS8aDBBEUm
cxOE8qs2FwrgZ0pAxvxg6Gs1ZsRAojXXZVBvklm+tYT6U5kiP8SxG+XLOaCL2i7LJU/b97yP77G3
W1GEn8Uw4Be+B9Z8mLTpVylUdFIk+dK16X3gmKusT6o/RggFTUsCTvsaqfOb0UtenlrPkckpV6h2
prbdrxlflUoVnLbIvsLkhAmf6ZTSlIepk8mND/3UMIgo7OhsoIvBdH8aLWpxOc3otLxJomUfpMyR
GDE8cn1YmCHbM0DG2mhuZI+4JvB5AvmJ6oMkzGBwDemJ7taNVcg26oAjaxw/VrNndeC0H5eQV19O
IuWHSmn9Qmo4/Cg8aeotc97vmccD4JqWNe8m6arXuP2zZh8qd9MSv6BWftA1DaM1U3Wxp1weOWW1
WiCqnSBEFKg1kkUk9ff6f0n1uxMV6xTV0U0EHd5uZKQ66z/MVenByDVioiLrPIVE4ERE1rccKVH8
JOfyrhvKZ8PB1XWjSaSIEDjEOgR5ITFgJyGi/7z+0ZTXL70RstyLv+U2gjKZg2aQq7s+2hEGqJBP
WhYPJpISlTTANLc+5RZpqKJo9+ICedSy3IUFHEzhhMrw1NJGXJ6VpYdWQpimQDBjbDq6SlFEaChy
M9mBti5TYG5T4QbROtYv7KzjNPqNMVwxK1EmVA/B2F5nwbiZQ+UAPmGfgO9SX4eeIvb8OCyxO8Wz
b5r9VY3fwrWUOZbfeBs/qbaSbk0PNBJtPcR1aj3RovHDIPsOVPMmiILEmfX6YIrtxxLo9xjvvbGP
DmZBBYdkc/4B9sGWoMaFIRJX3p4SngOf7x2FqOhqdMizrDxK6chXicXIW7hqOUZhEGhFW9VJuhzp
ArIBOlCFoypUAKZcfluHzLCdXvW8Lhy6P7ojtFfd7GDOJmJ9BKJlyQyPqCZuNMyd2N+HYyH8f/nn
/xVXQgEHAYLhfy//fJn5yovwv0lG/zznH92nJKr/JeLSNOls8FqGApflH+GnJEk8hOhTUQBOKCsJ
q0DkuwY2aP8lSooKVMLSgcdaMrCJf3SfqvhfGDfo+YvEMIjGqhb9f9B9/sV5EhGQihJhDpoEOEa1
NijTv8g00iK3aWOx1lfqV2QIiLvsWsDUvA5GTDz+9c38Izr9NxRXWaFi/0LU/E//7S/oWB0qYoVl
fLwEN/NvNJL6cznRdbSDOw3OPfniL2V6Cm+UffkY4yx8pZzzHe7jA0EOPWAjBwP3eXyWzpNrHESg
AQ7zR6QqBM+W/we+qqSLf+lhRVPiEsF1XlFQIPHj/aWHnaVWyrRMlW4M8mbtql7aY7FurFGZKIcK
aLiHkJDSigYAdaFHo8V7IhDfmNl9rXGxl9a06nWPLDAothMppRHALbdWC0axNV5o2wywMHeBKr7X
q+lRCLE/KtIyOnmCKWq7rwiwkEr6XLk1TTzyIgmDD+p6tcBgNdgE89vmj5C/wKHtqRKBfcrqUIk3
g9wWIbPd/kmUqcThtjDrkZGVwFtdixenlCrmRA25MD8bDNjNcTYSfUdk0SVdzZbbJm8CiSYl187/
3EXEN53axWD2ypdkuZsIXlyF+r2Bv9Tu+yr1usmgMLP+S81gTk/t7I8gX90ynPRtuyn0NwHfooLG
iDIKUqPZBHtlGHYllTQcZlhCIE7/swd/C5D7umnJR+wk+aC1c008QtRmXLdoNW+bet2TqBG7o4hp
dUs9CkRsNUaxBo3/3C7VzPKyKXihZuB3NVaQYVXdE0jbHReNeNy4C3bbXd0iYPdHwK17gRm/mWJN
hlKX/jaxwHn6emu7a9v83JTqBDEDziKhpk69fVxtdSUkXTjhV1yli9uvYjYhKZh5TCeLz7t9ym2P
khzztW1XNNOKoJPk4ecTyqlAh327bXQjRS0Rp2EVCRhNawKgzKniIP35sNsewZOZz+ngbRlGW6bR
thej89wP6nIwJ8iyiMift8fgQISHlsb9IMNv0YVWcKa4r9d8I/61JXfhzuzL5z83ldVYOlP94UjQ
VnPhtrcdHTIWOH+Er7Hdv93FL246ncUxH1opX1G9uotqlD4LqOyOVQiNBWcKBePYWbWG1apLXSGq
mfgTh4UuYSSYDE0ZsMJ4odMERwOdgtRMxxFhAiLLxYdAt/YHOZKH9T3/2Vv6u1wLut2/jtd/WTna
sjR3bdDcbO/mx1S03dzsRj8GkqBVoGFBSveHmYMmMBkq8pIjZ7u5bab1gZ+bf/1JpjI9b9qZimXJ
77VZKsMcvBcincbY61aJwx3/5fboZr3862YRzDLLWbTJajJobpuBOFCUQJa87Sk6dkavyvrXn5ff
9jrcgABRhj9/1UQtZx3CCadR+b7Glu9rXjfb3nYfpEiG76KJVScdmLJvdy5SH9LZJGntz8P/+stO
/BYGIT8kq9OHuVtx3PYmNama1213DskQ9bbdbVOb2kfEJcNrQwGL9c8D27Prnzt/Xm37GwFXDZkk
ZuJu33z6n68fGjMLLEG+76N6PIDjEBeHc6Q6hto6REl5bfkQoO1x+2j4Nv/5vNuHlpUh3ZO8ffrz
qAoMZw1JWEe9P49HsunFDcSNmR4K9MJzMBse2pLVq7b+7fZX2+1SwsD2c3Pb2+7783L/ek4h9Pl+
HrOTRIVur4jCbkKTzbGwvuxfL/Nznzwq5uLITfdltGXlKhYYlrgqj+YIcVfKjI/tVrLeJa7HK4J1
go3XmyPWAmRA7P1s/r4vX73GuqbQw+DbyAXUxVRyeF6xRL/n9cP/L5+7Pe3nkXJ73s/tbe/vf/Xf
31IImhji/l6ZZeTxKKxKRjMK3lxmoX56xlRlgDPEVzWINW9zem+bzZhNI8s2qEBP1X6QRQ7RsKN3
ViLlWmKKUGI3w01ZhVbbxtTEeyWBJvzjA9/2NjP4X/cVcU2mR1V5m61crMoErk1CgMt6mSvGDvJ3
N8q9rRCe5W5e8G0jrxfon5v/um+96jUpcoC0zNbD3qD7U6h8ycXYQrCYa9lptcVPRvqssqUezKwv
d2nTvfN1DAck9OdkrfHFOuLogistqOyjIA4P6lVNU8SV6/m3ic2M7QyqVSJ3phQVoDmhZYk1vh7o
fUTv1YZfxOCrcQyzClx5CUPeYlTddllTNsdtw6yWHoqOusucy900zoFfDb+2b0mjxlL6JT6NQytf
kKKXjCKgGPT1epca7TWxlmQftq3m5aP2u09o0vfoAObJ/KjbKNyNRogAuEUFTIuXrNejGj5FmAYO
7TrDmtbpCRqXHMReFdzHJVka233r4QAhP/ObaY0yaYXFOozyeZS4hCAab90oSO90yXrumOvOc5ge
4/GEHJM0ijbXqb3TrVytrpKgSH82i9pfLSiE/tDNvpoSclWZlNfl5bHOydBO5vw4IBeOJSY4pWQ0
ribQxsP3fpfgSnJkCEKuuNqst8062B4tirB/bv55gKhwJyUCytlgENvmzxGw7cZ6yiQ4HQcnZrHN
akMgucNAbtkSF9JEKgQkSkLAIAab4vthMMcQrYEm0dRKmS/jg6DSbFz1BX58JWoDF9Rc+t1OYu7J
q19x20jbVRr41J+bSDOl/YK/i1L8VzVJt0WGgjA1BVaZ6x5CDjKUo6hxo5KTEMcTcwtS1Tgwfm6T
nFAfac6td6dW1P55zGToGLQGadR/7tr+4s9r5P3AlAxhsYVpBIlJu16E6nWTZaZCCsa622McoOFI
pptBFgITndHKedL6ULUawrc/2vam9cq17f08sP3dn6csU/yVrSiO7T6DHvPexA9Fk7w/UjTuqayt
EaXbbQ529Of4PgHCk1i63WdAiMnsqjkPM5LK7a7tQZqx/RqF2h1L/D/OUPP2sp5kcsMUvWYMACv0
2u0U6OqOI4VLuhwdMpr1+1EPadr+ua9rvhH+EFiAMui43aXlkuBS2qHxvz7r54GfmyOyMET6yMo8
Kk0DoTKCywFAnpWxl8zhQpAp+QTKiSRazfTGl+IbRMnN6CI2XAV5rv6YXVh23AteYNHDc4f8fqaV
Pu0R/7CDQ6fWjwsptM19O56b+LKukhI3CaEIPPfyxwA0K0rxsHip7EXps5pcpYTSNjkwJ9SURoJy
inNmb0gn0r/XrodVnIvkUk/nfjojaQgIKkdnDluBMqd2F4r2aLlhfEjzw0odIrEm4HPt9GNxRp62
cMV2ul9L6EIg+43Hq+n2PQQ94R0IDi6G8aEzDqsWX5yvVOHy9IXIVSLLUWQ96VTGPyV6fpDw5Mee
TjJCUslBdwzkRnY6YQfLQFX2hrjT80MPIz2GOmHX6tVE2vHUJLet+JndiLvKPmvH6sO0kwvFPU5R
B/LTEXKEk7zP59ZNfhMrD+DbRlHlCrd4I/DjTO/WfnLMg/wl3RXeeEhfRbd6rl2Cz3xiXKOr4g8+
EiA7vjU8XbD1Wxad5HofsEPeSH71GbOwRKePrL7ywCtl8S4QDu1o62AB3aoHh+8TilEKduB+trZy
LQ7abnkkAUH10jvhQqTgV/Rc/S7P9RknouY0Xv5aaLbOMvupK1xiph7bV9X97vzldOjfgwPvKt4v
+9jhDTMPOZa3R2XykazOlFg9Ec4P/VrDXTQbLUbu6fVrl/hxdD+GnkzbpNnptR9QwjTtLKdWTIKj
4egPdIvVzhG/1PIO/dr8FpZI+6i3usvs0qqi/Tf2/sSyNnEmgrwoDgC6RwvTAtfyKglGK13S09m4
s/hYxUF3igd9OiJes7wYHbcrBC/K4pfhfsGnM6DmcYynfkfbJfKtO5pNN+Fueu/I8v2Sz2ECItNN
LT+M3Qqx5EOWgprbdZPfwaEJDgmdG/1eLe3iQ8HvuezeutxN5Lsi9avygurxVyUgbfM8NDBcIUTw
Xfb8aXxBVB9Gp9ROqWEb4ilgKkyb+CohWnhGl3bSHgfk+CdpV7nli/YVcR1sEweUr3UO7kPSs9+G
gmwMJ3u3MCsh/E8c9aSqPuCCR6s6g+2FoeZFd9m79C12DpUJ8RNFb3YcPkSOyvoslQ6zn32RuhW9
2UPGHAXN7uTMNDmJH4ls+aXY04gHdGg865/DHUmdr+jMbnLRJjihKs6c/sJwMGHGPQw6Ajq7/wqd
5tvi9JG8ghIson9pl2EFVve8Q14+G1n0O9INWbR3xexMk2flOBrt+Fu8GT+EX9ktDlSHRdqj/Bp+
pVj+ALNRLHB0uhzBJX2pX8qTeAe2JtxFXn/SyEG+lD4E0OWVgPPL83yvPQi+cpt8g0Iw0KHTznLF
3zi+9eO0Kz1ETAw0zVO3H+5kn47yAR1B8yxH7vDB6jg9tO5kY1J6FUvH2AUu4UFu/xiPFKZtyWFV
kMCWy9watxxwUoZsFhB3w3t+gHclW3xEesq2eA5dxtQXVTrCK3koA5ePXnpkhw62zOoXOJwt70y/
uMM14FrPk4c51E/f8z3iQZBq5pVerdh6lsOg6YZHBH2jSzhxYJdnTrdkR5HOD2kTvHAcnuksSjal
L6QINme+nOyXCwxyc9pp++nuFwrBMytPH3cuJ2qG5/e288UDhKGBrjGWAUZAxUFFI7v1A9/poTth
SIBLXjrgu2YUmHyGwc1EN+G0vrVeV5zPhJXHqZUd8TQIMuht1BfDDzTH5DjcB5R39qGXOvU+eRtv
yuaJtRfwNBROhbXTXqi+A9pcUzzOsCsP9TnYwTh6VnnPe7CH/pQ6OMgd44QOsvIVrin4VVwahJQj
A6dPvO/5mp6tD/U2/R/snceS3Ei2bb8IbdBwTEOLFJE6yQmMTJLQWuPr73LPKkZ1dbW9d+d3AgMQ
EUlGQLmfs/faL+FtuI++F3h97iaJ17w+/kRRU/BRj0iL2wYw1+5A8eik216zj6zgzhAMbDo5U1Hk
GVvOjZAuY11s3X6LcundTWD7kPPnjubKqirEulTAToP8iFoL5YRErY2O1RWHz1Vfj6HbZWje7TbZ
x/I9mZrd/PdPW2nNKAadyMrrIFmWvbtOu7IlguFXVBYeE6qIBOv+9yJp9J6wQqKt1Zp6ARv6V63U
SROrRU0ngxi7cFl2UZqax5bKlRg1hFqLzZ1SrU46tcfWqeqNR6KlvW0jBpxjHZS4bobpFFXgY1d5
gVnBhdjOTVZuBx4veWBY5zSdD5+gmmtAnlrrIjkpUIF5aruByrWPoYW7gy3Zcli3P0EzBrQZhaTR
5dp1n+EP4z5v+kug03gzOPld1BJrpifMdOvCqPD8Gto+CO9DV9clg4MxiFtgT46adt/LsbRadKmD
ygFtoWKeXBehkzKzlRUHtTDJM9oRNnd/zaZXa00luOVed9puS6RVjH1a4Wdcs1/r9kKKj6wEKxCH
WlM0jjg19UMe+Zh4jadMt4KdgADL44O+8lzxmAjIcjyTr2XsbIv7cf86kRJxHONxp5FluL8WkBBT
9Gt69PJijPscami3nPKFSozVNdzVCanJImRIbj/QzXKQbKhNfYzB2zJU8ofg2Qtb/RTlE54YXNzP
VSPqHT2A6UQfYDr5xmTtLTR/4SKPcGM7b/lc0eVVNJtE1uvs1EKYEYhqIyQmzpfH67q47hsGfT6a
wU0hKVKGAkjZfUkf2a6fkb7decx6LA9l7yALcapEJ7sga2cYuOvJIpyNhJyLVhWPr8Vk0xy+Og66
Jl0rbdB1k3Uq5u7M3Dfizlp/nzGhcI3QAN2VrfU2tIKgHbnQUS4XOlzDtnGNrSqr4lwvT2px3RRd
GfMlmRjqjMnV4SXJk6Ly7EGfMgiylB5btPGodDkFZdH5cyFryIQPsTMMjU3u0x61akwhGoxPJsay
wpqYcGI+t4U+5VvVR/k/Fsv/B4uFBtZ/b8Z9slg236jm/QeJhQ/+0ZHz3X/ZtoCNQRaP49iuTBr5
syMnm3WuLSxbutRM16FDdW3JEXmu484SpuF99vH+bMmZ/7KFhLy7lk8jCbrL/6YlZ1iebC39tU/m
8zdMnRsB5QfJf5EQ+L905Xy9LbogqLVzosUAhaKg2hY0rNc9iXVQGBivkBFHq7l9Rz4qUbDBCb/w
+5Jrl2wOPNylusT1NjQIiLU1hwUg3WGmnJPZ1A/C8RL2m8yLl01AUyFoBLJjnbBMq8AZShtgV0bh
NjISvCM+HLTej1ZVmT/ygHy3lnYfYu9F5V3cRVOxr2txMWSrWqfefbQaA5lVz/jU8L/ojffk++UL
ZqK7kdxbptHorWw0C/l8tgskSgETnLS4cVKDlJPIu01lCo5upo9lF3+3kgUQNroSyKC13j6mmLFW
Zh1Tue7h0HcOU8Akgw89OTfQr6HUxRuRk5o3aMWvKMv2uj2d43JXVMN2aftLP0GbMTPKIpNomOX+
GiPeHGd0GjvbfulHGzFq+qp5KP0Li+/sBNDZxxbKCEL7tMeg54fmx2LYJKuO4GNq87HOSH9wnadu
xB9iwZWGSOpvRKN97QitqOriWwe2gKlBO8MKTJpmbVrwG9Ny2WpT82LoBIHpI0pJ1BwOdJK1G4/r
PnRvNc/rYEi96slwO5RksWtjTnIiXzflVwCVWGCAHy6YzxlTmehNK6iAqX50cWh0eFTEArXH6FPm
0Q5zy5HRmWbG39D/DStthmu/iBQx3iUNnXtqxk92H1LriKNdyjNqBRCr2Yw4Qk2rYoY8MOpMCAgO
ICGuY2f63uTpjRYRx1tnTDZJZM3ix8r90Cf3dqyy8dTxI8xVOT1SCD4k85Bu/e8ijc8QHvV11QfP
zrRcyBZemyBX9zy1jo6egrWcau9o2PBqwQVsGwNwfJRFL701QppvJL/SrM4VKThwl9ttlPXQqJ10
N3gMhp0WYD8HczW0KadyYrzl2QQj3FKmqfTGJX11ZzTrysY6T1fq4LTRHaWtCpkRupFoKN5zUb2n
2MB5eLzaXvpWpRVM1MFm+O4Zr2lRfMwDSc3FrZmnO5EK+VAA8Wy4HoSFaVd15VM5uo9LLo5lxIRg
rsZTw5ytdfMe/0hwcR08Q8WdRwD2xsC0CD1sIhH74CxQ0Ryr6bc6+haLHng3yeD1ziKw/feiJaRh
UxZ8xVyE1MTStOCCHud3HIOk0GNYFN1P/F+M40UhcyOh1sx1/lJVHCI4Mlu8d2tjsb/UUo3dRdRc
CjzmDM6ACw3WQ9YNBMfrGvJHfCz10CSbYh42foPkzOlwhZFigoEZmgzBQxQ15Np1n1YbyPVWlOYK
WZ9jNEaB9HOtlWvyZrydbPH+x4sSZVcrjiIlvN/r2lI5m7xv0PCp1/7y53Km7HalkyVs2v1pGjv4
2wNIbLmVNvxMWyNO5o1llgTKUE/j6OQeHHyHGb2Ncukk+vjD09GMVr1eN4c2xGc/48tgtLtmREq2
cSKld/jyulPllx0D6emPtdGqqBCnGFZ+71LvSBrzLp5ib3d9P8LCPz458yyhBEJMhlZKLJ2ceFTW
ss8Xz9w3Ciup9unyBfUWtSjCwDmGWBrlh66fVO+C30g/FEpxwc2NgY785OdfglzOK2rHECePoc80
D7x+tXKG8qntMe6kRWw/j9TeZtiG4NW/ocH1MCFxuxHWFzTMwYJRyq9jsa9Lr74YUqk1dpN9BsKw
7+suOY9D+TzOiNV7MzIPrlHcqRo+ju0Q71QRUxVZF2igTNga3wDEPIJMwtTAXBuR+s7KmZVPNVz3
PMA0PQ/PeayV22IoXWYYiwbjIROnxjPrgxmWL61k33iWToR1BX+Imcg2gxHZRQwBF0TYaIChamMa
Xt4bCx6Lo31ZLKGjB2mW/TTBQi/T9siQvDxVS0snwfBoDKG3y+fyuz1B1O2cOjpE7SBeYj9Y566X
HsBPuNuK3uERnPiXeu5/FlHfPrp6UF5Mus4W1SSZ5fC8FH18Wsri0gcTFbmpK9Hap9t8jh7zJAp2
WusStRu5ybb19PehQ0GYhrWg+M0DtzX6TfSjr6bmzoweGs6u3UiuNYgd1AJGgVN9Lvp6EyAj2DD+
5TKm8jKEIJpIgoj2LqVXW15iqrPF9Kcm80lui2GdWIN/JFOM/AbV3lELSFf3w4AXl9FEfpoUH7Tr
WrJjhC3l3gPxpXbbchV63mAcs+TkTr6U/MppwNLD3md6wgBd9uHVIpCcxUQ156/bswRmVv28jyZM
XutrQwHti2BczRnanFypypgoM7maVhwrOahWuOfm95rad930lupVK/DzX9tuc8HTHbb8uI0ZK5Cv
7QXovQ2TBBVkE7ZsvsUmLNO8i2kTuEZL1WqOj1dMuGPI1uiVGC6gn7ruILazVAM4jApMe4CQRn/w
hCK3Qz1gcWB+bxLYnUuM2QAEyqXbMWkgXj9XVTNMbWujPWyTtPqww4WShIvWVk6rOCP5GbKgIGUm
m72ZXjNiBzmlKOVkw08GasVyrrrkEjIbyVWnoh9VU35URzlKlg2/cIW4gNns9Sirnl4rG3vX7l42
pz/xB+NOl32mK31dnQjXTbW2wElbd9UkK1wcd0WXVotYbqp9lcKCB40b7nK3flHH3jYWZsxq1WDc
wKRIa99xozpbgBjVUY+/K2B6oAfQQsICV6P6HeVPtshFB0Vt2xe4ptSmWqjfO0xaY+9MHZHievOJ
aldrmtTr/NO+xf1Sl0l3FEryon5TdbqpNSAuLugEKIHqfLsurufg9UQkrO2oy7rCoOaGYSbu06Jc
dkK2LNVCtTEdpVVS26Ns/mZ0gVWj+fPYfV6jSn6lVkmS59aWQvH7feA+u6//dAzhrTCC93p840yr
B3XNfl65n+tOUn14sl+lDsz1EKkj9rd9XuEP61p2Fa9X6ycYXB07dTWrV0yCLLZEsb+qHqC6grum
ZXastlsFNo3x5h8Z9lHRliIEdcmoSymSRF61dt1nhMbea00sqLJLC3eOcXSxdrx22qvmrS2lZuq1
zzfIhm4ZdtRMnd7b4FlqT+DJgKX+XvvbPq2pww2Ji/bKFmKRz8Yu3nlZjOwnWpqzHy97U07qLSmf
UmvknhpbDMhf1SE0FCROHla1mdsBj1F1RKu4cA9ton1eguqSLNso0rdM+rlTOqnY4vkLD40hoCp/
3mfvfJmJrtYt17OQeicYyOQl6RJHtDLajFKr2kS6/8eHQE08wL9qdupAF7XCZsurVV2ySMr4601N
yTXtU2YgqhRzhfn/ZbsVLnqhjPguTOpSnSFrkGqhcPCfePh86DRAJcnuEwAvm76ObPWqTbWmFurQ
q31BiWm6QBNzvV1mgVSyKEj85yp//0vhh3DS0tbeKdZ0Ls9ad06hQAj1FSZr+pMHnpths9Dr5x2T
wfjooFbVx1Rl8LoZko82r01X+z5UBDR8D7o036v6qyrHqrXr4p/2FaoGe31PqBQo//QnJilayVGv
qD/zWbsNaFA7UuTyl4/902f/ti+VUppFicDkMVCv6ihuCJkaaR2yq5y6tStLzwb6HGOUj6NC6oFs
pRSSi0G2q6/7kApysZlof3QpAppQA+VSFmQpVZH6WKhkSOoj6sNq59/+jNr8y2d8qU5CpVQoxQ66
JUMKmNS7Pv/c53sHpYWS7XpDCqDU62pBQBP/VfXqgGZKl+IpzZY6KnwKDHc/1VVSaNWC6t4OfVk0
ByWb/KyYRoJhQVHsF3mNqurbpB7uFcIbsgxKxBjLk9J7Km2nqr+FIOx5ygT5e6PbzlYhuucIOaao
RhxU1OqDyqSkmcdBcTNrQbPiJvMHV1rJZNWmULoXtY11lmQnDMAbpZL9XFxVsxWpMpzuc/cAObfb
gRr6kdsVzXh561BKTSXfVJufGtakeBGeBShF4qGVRhNsWsHPFgDd+DftqvpWYWK4+yHP9p3vTNVB
yTYjOUqI5aNR+NiWlEIzlGobjQeDZNOwCqEiXfcTHbVIxNz7IjlKUZpNtdZ2eXTqORHlDdTJ9C8O
sratEiS3Ui6l1gxn2ACQ7Q9KrTzJt6q1hsYTOQzLQal/Y3lrT0eTU9CQd2y1PdoZRSUs/nbn6OVB
VXKVsDI3HZu7ZPDeDcu4rBWU+4rnXnQnPEn0YW7RtlWFUvG7ZApFDRrF0t8mtYOxxpSOIi4g+cXV
wu2xnBUBKnWCpuh9FTrfW5cDipK5PBQ2mSQi+oBeLMKR0xhpu4gK4H7JxhA0kLz0Zi281E6JeOB3
VRuGEndjVdsOEHNL691N7YfLcVFiHepZKMTkquowFBhQ9gVEFyWnVt0EtcYx4rlw3akPkbbpmxrZ
i/wS10Uu6KmRi/apu1b7VVW6C/GDd21AicR2mt2kaQ9XxbZauy5UO6Mz2rc+DxFYyH8gU88utepO
OT+8naRrqxmcQ2czGTsHQ9gfImyLjhyDq4WSQ0dOtCF7azroSjWsXtBKPMSiq7+parY624SfI8dR
2wCMWI1A23FwrW/mYJ6LPJwZDMgB3adqmBohychF+ItiX70lr1ZHKECvdAGocFSqdj9E6a7rNuka
123cluMhrcQmaFI4p0lHFJyQOFyy1lD1qr1xHPOfc4oPoh2GE/aw4RQGLNTmf+xLmrXmj6hOxhtS
Nsr7GubRXR809oosRMY1FIqGeAVgMtgt+RivO1d7GgQgtFgPvF1kuu5a+GWx90gZo6Of17sZn9+2
0cVyMZDE6IV3sP1qk1X1U9Uu4gxf63mxg+DQxpA6Osv9YhozvgUpSSFx5NKjYbvJwkMViFuG28lt
P+vWeTIgTCQeF4TEBhhzt40NMK4CEAHV3FcB7emYDlWxQfz8mGBGpwrTob7WvdOYUqickiE4NCQo
pMEcH2pS987VONwMlhscxlpG/4zOLg7BqC6udtt7TD/mNqkPxN2EkOZh3PhTi0+qze6KwNC20HWL
vT1zRru1S3u47w9+CN0irB3nLvSWmyTuNUrB89to+dZ69MZ5XXj0UQ2NGFBU3caxM8d7Klu0vKSk
T62RgfeztfJh59RtdWNFapBLIzrVpmgTUudcL5VkT/TNILmWhMGERMVpAbgRrBjxHblbFD6Zje9y
UugyGtm6ZZeHBEvnoQBvtQweri5IzFYfi91sEtNFmhfUOvpB+zCDmoVMeB2ZjSyDhO2GRBdAO960
m1Fm3phC5vRW/bCxbDNZg75FpCPErVU0xc7DVbqKqM0gEsooFT44lfac+Va3F2QQAIF17nML32tc
ni3fHLeUWvd9hkEV6xvJkF2Ub7BEbO1g+FEaaDJnYy3wEW7qwHp28GLfBlWcHGxnfpl0ctTqhGDk
SQK5qmgR5Kb1X0sbpUxfGNm6obI+J/p3t6WIWww/wEcYq4o0m+3sH1CykaPm9rdFa6MbsUbiC4jY
u1my5LF2jWYPFrPbBZJMXDiT/tDaPCzHItssemFuyAivd4InxRr16WroQnOV+c52oAi+pl3pYMUD
Oa6ZxHSTYrMqiaEjKqxcbsI57FcuQ/+dNefjsVpMAkZQ6ywj2J7s0BFNbjGEvVm05KduhNGqZ5wH
UKyQvkIyPb28vLUsLaHUxD9coRpdZbMR3WHWmBnLelBdLVIvu55mRizqn50jx5sWOsiUCSaE33LT
EyXETDTkad5J8cuU72Or60iyNPYBWOiNVUKgC2J0oXXrb/B+jsh0xX2g52dfc9ObWiCSyCr0ZWn9
vcIKjiHG6jb/171TQc//r+4deQg43P579+755/St/Tcj3ecn/mzbWf9ydAFn/DPuQNnlfrft3H+5
lml6mLZMlaHwu21n0ezzXQKdiV7wDdWb+9NJZzr/orLj2MLGS0cgvP6/atthCTP+vW1nGAxsTILl
TXIeXG4R0lH2l7ad3mnaUJcl1C3SjQ9uOzzVQ8sjIMSlVXrurevjHTaD6jEPGZX6ywyZywflyOU1
8xYz45YYLCWoFbFzRPMIm+db04YFWZ8esjIEC/rw7Nu4q2hPPVSOeKIKfgO6Au3v4qyDIeqBSNsv
qYZyINXN9oamwrcCMpRG3EENVX+KQSwYHowRJM1JSaen4qkhsp3Xt29LAT/Zjoobnr+oL2vnoQZy
BtKUVNRiRIPjT/FKq8FF9XBUi3bZjyLdUaHBx9aFG3Qn60b7wKFGKyk1CeZtPLp6lIM9w9yMZUxz
wADr5x1BJemIKoxqK9Jl3xv9a86sdcEYyxcr9poWP7c+MdCjhw0DogMlI9Lkx3gyyS4kY7TPdyJo
v9bC2PWNfdMr/hS6WVh9HW0T0lhPBnWEwZtPcVbn53LU+A+YtD+qITRvQTPqZw+Vj9qipGreqjWj
ca1jpgOz9myD9FF+56KM/X0Jt59vYbc3tGqnc6tZLgjxxdiYrq/dF04ZXoBVhZey1hBJj8vNMlvJ
tsk68hOdWr+Ei8N4JYd8pDb7Mqgvs71K9djfWeYcIbenNO8NrXkqvcFeOfkQ0fQL3sKg0O5hXxBH
G6Ls8DQR3KsFCA/tvjLLp8H6nvsTIqzF6wDuZS4u+rCEKptTirVz9ulNDeyCo5zEWgLGLAeIuKRt
ubGc0oLJYRqEAhSetSZtXCpdU3EzFp5308zo+bWpOjsER99gkW42GX9nE2dDdJkaL76LxwwOdp8J
eklo9fBiTPtsLC44WrVbNwVh2c5xtJ9D4gCJ6OmeisaxHwz9jgp1ZBvNC7oOFvrX0FqCJ7VhMuy1
x3K4yEQfY0zclyFHtSiR2Myfs7OlI1mHZpO8LxW4lVl3AGa31vtUtkRDW93rwKD+ezLSaZgW234Y
4AWcyrqYAEzp43rCMH+eOafpwJHq7JIBinnkjiRbWyZ1l1udadrJR5D9bLrWne/SRHAR1WyKxnwC
Ajn/EHV+DMcKf1NZBAx13OhLOXKJZ/6+SW2IC2JyHyO6K18NBlE4YkrBg9pBMKx70a4dXX8limGh
xA4nr+Y4PwAcQ81PiPZXsYTHakiD74OJ6lEDmT9140vrlcshiiZtJ1qrfceusgUObd47wdSv9LGx
9pPmkLQyj+ErkDVwfDBktrg4QgIQLebyTqjv1Kv+aO4NunLrxPYEY+x+fvNa421OtfLS2hYVswZl
gQgcuEJtO/zIv2lETj6mFDLWk6jPWT74d+0EMjI0XH+fTbEAoG/Ga/hU1XPk4tJP+KezltFjTS42
OPKmPbmD+eKb9i1FgfBbrsGobUJ7uZSGPt9GKZZjM59sZtdGivDPIvdMIE3MMn96KrVxeipM89A7
pGqMbYHDQu4fI7JdOiKRtuodXtv4YMNo8zJNWFOcnB9SRnQPjt2Nt1hXTtddHMuUIWt8jl0XZPlU
VG96ZeX7RZTaVm3Os8nYIwr4X+VwVMcheyNQ4D6glfTgLH36MhNI4qbjV7cWyy1D+uK5LbK7mPTv
e7U1hWO4MSOG9ynXBDUl8cwdCAdrPoc3c5zqb7keIhBwnOd5GvtL4/ivjJUBALgZ5A8ze+iYa2Dy
AdvtwgVljp/f2s2U3WopAkqrT3YCMme6quhgnQPz2Sbb71TGwtuVXuA8VbbbrOYsqH9GPiOphBlA
7ZkbV6t8xstpcYs+srnn+Gm09Ydo781BAV6nfA1trX3SCiM/9zwuEd6DvfNoHR8q17oPyT7+IYRx
LzJd+5h2veEeMy+c3zQy40+9L3sZcnNTDmTdN31tHpvWBo7DWUW0ZfpmY2k/e4sDgSHPxTv4C2iV
nF6reCQIAz5U+U7+g+U178wbgzOF9HptVN2vQeN6Ml3jvhrz4dXVCP/RYwPd7RCAwPBbRvahFoA2
ciTB0SLspfNI1Rpq+9LMbbEedC7huhCoif28AEbaBAeXiOJXD1f/Okc4cJ7i4i4oK5+Qjz5fR6EX
nvgvJy+ek1WrKJvfzcAHbGeH8VOul/2DGNDj2Xr0VI829+rArQ4khmQ3ZtLdpLUYLrBnNS7zpH9r
HG1HoBLVX/IwXqa2QdLqFWDi6xjIRlOnNLD4RurVAplhqjEiyJdjGOo9adxes1wct38wwgX0tdon
N4HplVuSPF/hcXe3Qi7UGsmXPC4HJ0JsDcVm8swBHQFroGXDNaE1aNWiAH5wyNN3Krg96U3rykhP
BtSmWW0SGDyr3M/rS2aMBy9tf1G+M/b+0INgtlH8UlvjMehmp7gIwp1BPBOje8Tnui8OVpj7a058
WI31F8s1sDHE4SHK9P6YlzHEm4QH+4hy22y84KZCj2IUXXJnYslpLrnW5Q8ad9lVH9Jl19yfxsKA
yOahsM91EjZTs63Pg9RjuLH+NAZxsjaSwDgsVuBuPNH4u5JYXMuqv4R+vidcwNyiuhwPzth85ya8
EKit+ffhDDkcWM5bTR/9drCnb3aNOKCvesAHPB8osOOsmJ/iAZShOYCuYvbAP9tMEIVtstm8D29O
nolL5o6arkcNG1DbTA+GAwe2bepfTC3Wfd/oJFXq3artjIvWISG3zOGHNc34ekCc5ADgoE059aq0
mX9TC2JuayPe8vMVAEjcF3pm7jx3qndjXAXEHyWbyq8+whb9O1frK5wv0nKJj3Ew9c5hvvVj/9Wq
zQ8j1247T7/T9GBa9/YXUUX70RAPfUndLslGQl88GJ01apQ4dl/Cvn0lqnbfuoQN1D1mo2r+mVat
u3Iybd1305sTVB9054e1D5KGoYZnjRjYZn0DvxZxcvQAEAAG6E4f9WEbDMHXkhSdVfGDjjEnc9ev
idRCLtYHw1pvDOw+gPdHiERO5rTkK4cfZtokFI2dh8pfwYT/iJPmfbGdDaC6fTE30Jzj/CYg2a6W
wJ3FMd7KTn8KPARive/Tg+R60n9hFIc9/RqQgF6Z6G1DB96RdgqH7j5YtFODjIizCcgscrLhMrVi
LZqctkKkPQ6W9k1KvPRQP7YkRyUagbReeUi5E+Ppn57x9ZM1oFVAVqldrxAD0LqGkxCishkIzPbG
ZzNe8s1CnAtVtHrD1Y/rSrgfBI1GO2FySTbJsTYdjDfQTJHjcmVb7k2dwky36xdCq1adz7OeSKaq
vq9D5EYYr28YPwE0Bg0QBQTGGhPCIdxPmT22G2oj1CHwd+tBvY987771UTE1FvWXIjibNWty2B2D
AN3m4Ttgr+Iu84cvXl6fSYf4KKA37Vttfta5HjddM+Ih8axDbi43I5nk+GK5EJEo0jp3PMT788WY
ifiwkrRYdyLABMLhgU76NKf5OdeBbhZCb9azhSgtaIwdpzqze0FE0RLqr3pp3aW6h83JtwjsdZIv
S20x58/43q0I1z6ijsU3AQC3w2ubW18oTFDjMZwvYZPdWX1AAhLasdVM7ofNNWJp9cdQ4c1oe8wv
7ouX+1+hpHxPxA+eAJegafivVqCIyQhhcv9L5PN32zVvzA5aHdr0Bht0f0lbZ+Q56W5ijcgNS7zO
hv1zAMc8x/WNXf1swW+u8zK/sYsIlASHHKDuR+TED+DJUwKXq28GAh2SRGYeXzMMSZ5FQ1x9RYCH
l6cWe+FMhzKKbhkwvxvj8Bb2DgpK905U/kMGqxAatkSpT19gJ9+WNDpt9J4MjaCeNdEPKvikFnEC
gv4LVlnZ7oY+aVZL5d43qYsChihJHFr4o2Chb0rRXoIi5aJsCk6Shfq4ZbGljRfNSC5JZX91dNJ/
eP66GoEA5bSUu6Ht4QrZB+iaxFyR/6Pj12jyyzAERNAu3noJ8bk0eY7ivueWFe0aArJXWh9hsQNp
WYmvtlRg18vysxcj4F9Kfa0L4CzZ4lYN1gwagMwu+GWtMb5vM5MID2O4CAKJAFrB9eqPpeYlO3sw
6nWGfq+Y4tu+HqD6dYaxd+NwY9i1fphr0Hpa+a0sKETayMkR6GnOHfN9aMQVxte+NBktMT82BL+B
TzbVrZ0gAvTb6OI1wXNcNr/SuUUkNMDltjJoK7b4CB+TJ9FbT/BE4+e0tN6CgEd72FYaTrHxNDht
vmOU1R4dn1Oq8PvpsJjFPUnMdMlswmQac8B6OoPJI1qk2YCpxUimjbdtneiPWvYc09ZbmU5lbzIL
wWo/kChSg2mfuZuEwzRvah8B+hyRruQS11wPibPXJhFx73Zfoy4u8WUW9146J7tBUi2pR59TjtpZ
45u2XXScrSHcVnp2r2mjuakdcT+OokXDl+/cxEfuaDf+Bskcpmxu/WtLm766jddjFnePDoQ1EPsA
osFsfomT0iT0nVl80eqgs/E1IS0l6cdH01cRzMiAeN4R+1S/t7SquwatDBP/pzSPMdIF7jfTskas
Ptz7vlIgtNcishfcJ8ybXQ7+qrZ05E2x9xDNwY5prVjXjXh0qbevwsZ61U2Xx2WTgc9CpRF24p6A
qIc54AZPofq27bVhWySBoEpHPpmOzNfvTthzmaBXs/bS0p8hFjreNH78TpJ3Bjp0vB0L/Rca04xH
GVSLKs3DrVHbTKxDf9f2yAEal6YjpWPZrfy9rXZavvuWmjAy1P4xp9GHkuQ/36deTnTSW4Op3quP
NmQQlDHFiL/9SfWiHjAitCf9Rv1JtWushw2yVynI5UEbWGFxpufdrpIcGROE09ZyjmNT3iUzhaRi
/BnlDGa7WX+fTO4tR8wL7crUumPZdvd21wAnM8mW6oZV0bvvTjx8T6vlp5fMP2sLp1s/g0AlQMwa
x58LodarsoyeeYid82hd+5j0iKWXfRobHZ1t/pyJREpFtGkq47acY6iXP5al9HYZKHokGsZNXQHT
jQu4ZL2lrz1Y2utWVAZ3TmgnV+aGWluyQGB+rL212aNr6UcdIcyfFJSo6/LdMjovdYrWa0CqnEcE
ZxDidhhGu2a66q2yqZ/Wk4kfPCn9caXbaGsNmUBfm2i7gVPSfFLbFXP8U9VDR84eSvCJ+zYhbaNo
Swx9VJNm6IKn1M1IjHEYnS1m/pbZS7RbPHRO9WIgh42Sr4ugtDxYoQmozzI+F+bvNZf6H0OpkIt4
Im9EDGZ6nEcq6mbylMlYjxbSo+f8MF1qcPpTZ4avtCDPbZpvCC+79Z3mg5CtFy+eDtDjHXO6y93N
mOY3dGK2pob7xiDYKlluLQPPnmvjSNXqrY1h2Oz1DZCDPUBi5jObjIymgHODSYqUpxNUQhOxrcwt
8WoputYHFfgzo6B0vW3na19rI+TJ4BUIV/0f1SyOcYuFkyGC4zCcbYKN52cPveGcPXzlXf0AHPC2
KsjkISgDjQbdF8TtJBFQ+2OIX28deKl1H301Fv0WGwzX0hIOUuRNNQWXT2LrF1H49SZ6LFIzwC03
3vkTAE0NatCS7ZbWPhMF5pJ/l2rVja1jEZ/Q//a1wXPfvDeDBI8WcQhT0rswwsb9wIR6pcWY6VuP
M7ios+eyp3BZZieHWZTInufZZmJoBm+GNuyBXDK/wPFk3uMBxJmbdd8DQV+rSQJnA7nlYiZHS++M
lW1Vv9JKBtFrJzGL9mx2WPddKgIC2doAGOOu4sa/mhi1OKI8msU0r7JqqI4gsbeTqMiA6G9AQbyU
latv6GzeJ7VHD6G6n+1C7Bv7yxwET0SDSjx0dCqTS+9AP+zaylvThXUYNxroLbt9XiyML1ssn2X+
FvRiOxmWs87iiAprFD9X9r7PPURSUIwpUtH8EIDZq+ZpYbgPPbwz142Li6G15xfa39xHhgaVVP0l
ouwgFiL1BPbPpv2wS+/U2Wm9TeLkIylzsaFwS2VyHjfmeGun2dcp6AGrwMMg16uBnl8dCOCLiIW0
saUG0Y95tvq72Gb0SDtpSnmMZcJ/S1IHDHzfPycA3j0XcJNdjO91Fq+TLvs5uu2bYc/7JF0+IDj5
q15Ly50DOw8/wHjMl6fMbEzUX722tieiDHQNPUXqEyAMkmbuTcwnzlmPgRHHj7mn34ewe4tufhjC
6n/oOq/dxpVo234RAebwKlKUZFlylNML4cici8Xw9XfQjXv6oLHPi2HLspLJ4qq15hxTOWjixTT7
vSKeByeFCdPAaGwPamHeZxXUANXRziNCRR95fO+70vrpFAOEcLTFIHBTt0TMltGpQKO7WYzZoIcC
O1Z+twusyOzW0NrnAg1HUDWwQdXKNsLRZkWzLBHKMbnGeBe/Dk39qdn5weiV6wlkSBQ/MSK8I8fu
B2Fe6zdudKd54NFiShHkqQ9trz6bVnYk8Ooh1jGLFCPX6Py4tKQzMuorgcyT3faetzOA8ZRZX20Q
+yDy4TUxvWTXLOZHlNkgSWFU+6VVPyZJ/lAuDT5SudOX9gduhK9G4q5Yo3AcAHo9I+O6+ljS6SNi
UdC08sf1tJMYGlBvztucNW8DSHPWqaA3KzwmNb1/qdVlOBKw6eRLviHSRX/tzCkDUrA8Yrx7KFrf
jEx8CMqlVse7wnXfGqJf/D7FAj2iW+EFLifilffefBlK4YbxDB5nLVWJ8vwRitipOiJ0IzLQlqbv
Q6zdmN6Ct4gkBG2uwnpxQlROMBeW+MSlL6TbdldoAKqtT51LWBPhGc/1V0M7D1RvOEjP9TISLRPf
gY+/t02KsoVOMaoY12oDe8xvzXoceSvKzUQ0VG8BhPDMU6ph50kN56HNbOhX88ECZUrH16U7rb2O
qnefMLKM3VTfOtSG6pqJMbbwJJyCt0uMGp82gZe+PlNBF1s7puBZ6ulu/YiHsnn0Cq/xQapQyieh
LpJP4nOr1TFDmcNbSF6zBXgVE3jyyeB19Jl30SftNNr8sOKxugX5gk1S1sEq8Oenn7K35pOZJt7G
spSXIi1e8XauWyvMSEv+1MWoGsfLWDF5tsv05vdEEgWHfvND8XEpUxJN4qkIMqGyR3NvW7tFvTh7
dNsVXfcdANn0zpTNrE7Pjs2b0iNqdgXYPB0pLpP5ctI19kXMUBmP8ViSNE2OGK7ora8z7dolg/oR
JQje8uQ2HbWPwgGdMXjtbawJznuifOca9mCh8wF2GR3sdbtdk3Gk1rF2bTfM6bXcO/PfP0hMsbjY
aIcokwrS2aRttPoiYtfaz1w7fIx6GLysi9Xab5OFqMDRLlFCg0OOP9S4T0PxgNmqDtMZnclIEibH
FtIWg7wnxk5cV1JQKQM5RNSRM/446Ots+n6s0Va3pHqH+TTfxw3PTy71EDaDyQVV1z9QgLfo3q6I
ao5O1jBcRugKZa+25wUY2h7eD2ZT9agXC9HQNhttwPSbcpgtWq7UpT3NJ9XdJFJj6LaApGrrMCl0
RocVNIpU114X7b0cs6eZEQz8EuAn3rpCtiSIT/LdNhAuuWNCyLDUrt2COrRwgVRzqHSgMi0Mt5hn
pohrq5wq+u66SaLNgr9P9I7fEmHM2Cu0B5xonZXhoisgKdPgxjNEOHDQwLzB0B3fOkpib9NZrK3X
3L0SiRuOhaNtCB0n0xfZfQ/foxPe84JMyhjF59C6JvEwuPFdK75xCu+u1+mSCuNBtNNzY3hnGTPL
KFrlhY6tpVZgV/C/70uFFqVNHKFecUFL0/kjTeZ9uhBswjbvZ7EXmKGSPStzPtgEOoYOhwvB6GVb
+uveIUo/aNs7nEKIGQCLVIb+2q/dFC4bXxP0HbN0+Mdhld8ujS9jzbnf2L2QaH7gFprDFoykwlBB
hfLc0VVevGELcjgmwd0NBo9DXKvX6aYERt6Wxq41pRUKzfukvLnEC7vcHlNLPCwEdBfgThPxWUIU
EqlD7eqlOsnBNhvIKFQroz5rYnjSPPZPQ3+DYZh/75G8oJZMn/FGqRMjGCSD4H7wNkWXXxzCjzZJ
QLE0mGfHbqejVElhKOJau05KgmCyOEqe1EYHbDPG3pYJGwCV/t1cbPI9JKGSkTxVk5kGpgu0XBAY
vln6kOV5DixCCZjasMHqPXwV06OaNycnZs3zajZoeTIfHK95N3XGSUl8EOVEE0t+u40Kbox9k5bp
G7S9F7Ia5jBtVbrwSRZadnOocnUhsXs+z3X/XSmthU3GCE36/FrzpAnm0ug8aOal6UdznHqQZa7E
CAUl3Mpu7BIgfD6730Pv0v9nrkfUOCEw6wpQmoygR8KX5zIs27IDuVEimK5UAAZxSlHu4c7hE+9i
+V4Nc4ocZ+tpXeILY1DBUhBY1Tt3bGgfk2h8Jw7O2czC3Rrkdu6Earx2pTPvIjHAb5q6t76gv6Wl
hA8lk5lvtQH33awR9kAmcKQSc+2y8hkK9Hacd3JKTJrqBK0yTdnqEZd0SnZUng6Sw6azKUELd49D
6Wom8RZgBWh42/4aTZUdjKNutMEgeE7VbDzvZDfLPvtqGZn5Y5U9OoTvbXQ6AX5HmtIGKkfHM+tM
BALJmIvcuv7NAui9mQwKYwJGtp7jAu3plqdYUSLWHtSbo4voza7cORjU6XNwuMmCNO8OyGvc6Spm
8hLQGOPW6V5YA7G4CTKDpD5Kj9x4kmg2ETBqX9M6IgUR7TS6In1a7vdz70XBrAFkwgcLQM61y2BM
1VVUQDFpPUeOcWdOMfT5lC4hNF6yUarXOk59b3gaMmJYktqb94WMtKPR7RAKtSEZXtS2j06jO4Fk
gQGKgF4NjlTKWJ/siIIzmcmTsc8cxdoosamGkSGNcJi4yDR2N3P90b5TNn8wb7jQelbY1TVL9uqv
LcBKzdfJ2I/7sliw2pr2YSSontWwO1BL30HoaEDuJSdCsJtDWhD2kaONAhh6iAsNnrlLGWKTvu7g
f5q8PtopQ47GzEjDqqdEMEFWuWigucCIzs9sNuRLr7zUnXOVtlEeNk3Qt5Bu4mby1ZiGCkmKEDtn
MuplIUlRzAkTlLXXh7OYPxCqLqcCWgbTsyJQy/t0Rce2gM+jIZ8Y0nJiIHqt6yy/rqL0IRpGCg+U
5rRnV+uqRdaopoBlysOM6eRGdMM9+9hwUFVvq2VMakn+BhxU1bslver16taqGCw07LM3ilvcjzL2
nuGa0cOpG0v5ojtHOLa9I+3V12YuM+SD30S6KwMlkwBsLfc9kQ2rJrlhwoHaMmHVCg1ZfZBbF9R9
FgdL4rDGKobYznREzDg7W5V+xSX0vnHsg0SCGVhiSLia1ACmbOpNuGmYdx1gPQxn0P9Ue2sooQ8n
mYsmL2Pag8qz1iOGDnR8RuaRsaN9VErcH4dGuWmJ0Ewc5+LO6MWiqMhvlIxwwCJseEv7uIYByLbk
iCkeWntMOwRpxAHjt4/kaPEztbydh+XacNIiYLizUUV/W3Y5ow5cuBp2E64OuHAdZHQMl9gxdc6y
JRP+wXArw29jYPPYz8kximJGiYpxab36XiZiYNuRsOWUxiWN2nAxVxkhQ8cDfmVc796Iod1rQrUn
fD2qlttCOZuKQKOq0zDIlTOiApQfq71wkfQl2MMh3kkR/S7Ke5tkF/eFhv6xUJ5Gcz4YGM+CMbZs
uCJcetRvY4QXJ/oCyzM+F3pBTByGd5XNl92gEELecAfbrUEzy39yMSYqV7e0t6ZNFiPT6Gepu4zf
KiOclwYG74qpnJs7OSMlTGIYjnkJdN+obZc+kntOPFOGvUq1p1fJqewK56zkDsGmFiIoI6e1Nrym
qId24EkmDvOIRsUJU9Ar3UF2IoK8Rlv3c30gGFq4cPNhtTD5MM+FHACG+Vwu7L1TloS2M1xW/NaW
BATpdLK53B4lQzq/6eWHXZvKxjLbKjDkC2t7w3xS+9J6t/UzJ8NzbajutvSGU7lzIxmMXYIvrerZ
81L/5oPceQW5GHBq5yFlS0VTvjWQUzKzrAL2dJ6/Koy3Ws6KbSGe7iSNb7LPuT5H0XwG5gzRLC6P
U6NJPPjQlpCa7E2n/4m1jDZX/mPWnUt4NzWetA2QaukV2b3oIlCmJubHnI6gKZUrXcu2IGe5Vyov
os4eMngO/MsyfLLjZebd6FK8zem7sIDFkeZDCpiqB4ntVGTMV8W2nlUOdTmu/6bsXhg4D0v0P5oG
mQcFZcV/je1++ZCbk0ByCuVH1hC3CCv50hOmPKpdP0ZwHZBNvA6M3/GpsxB5LZEJWbKnkladxdkX
MZprwrt+GFQ9LYDMVXZ3Jl3bTRQPT442nXoCgcNopl03StCeVV2S81u82zM8vszWjwjKvyK7oqKl
9qe+dR+lvUuQO4d1NmLWbs+eJ0j8SBNYCPGwjWjiEtur9zs3779y0nXZfFIBF6rT3g2teURh6m1L
kYeto0RXhaY/oBwlBTBnUKgi+U2gxzVVF9Ks4H8jCHmriV3I+6bDBToHJh0NP53KN9t1BMHkXJbc
ZGLd964yruP+UGS7ppQ9wuoFGzT7ycYmf6wu+29GcURVGgivSBDbSPp01ewVGB6M1YeLL4xhFx1N
07clBxwPzcqQ9eauO9pOS6fD9B6UpCBKXvZfSLvYRBUAEXR7FrvZMCBr96RGW7qyq1OKTU17WlTl
q4sn86pv6kOnevm9e01ey5RUxz4mCrfObPqd8YNtfNtF1t/W2XIX4wD3awIhp2Q6T/D/hnXHRXgA
ejsr38z2AoekPZF0L4mrJI/HNRrVT/EMbVpbkHnYw7NzVfXF7q37zrA+ait/iUuSNs1sVkNWNenc
WzRYdwa+YjznCTirhYKzroR1sksWyJwUYtpMZJI5BNfFlnuYmud8pe7/OhhVq/2oewn0vSGLIxpu
RWMIFgZKzHqg4dN0CsFYogni2NolAonk3Dfxtm3NTaUU5wit+0GT83yjORn6fIHJNO0gaizqDY0D
utnZsusIdoL8tFGTAbiWqfXsS8aV7Us4AUAG5PFjT4E99td1mkVfScmIbWqbbWZ7O8WOCvhVfROo
urId2gnUZp7uJis6Y1JbifkcBlDjz/NsP2h1ZNybRX1YkV64J7WHlFnUHnxXTGmKj8iyNdCK+H8Z
7F9prgcxRI8CddIuGh1Cy5RLmEeq4ufVqF3phvueNbQdiaArwrkkb9jK7Q3x7uxayJvUzIGg27Kp
CAuimw3L7Elb+oSELPHeo7LfJaw0la2UwD7pkEWEqsCZ6H2tMNGs5QVxnZXXH9CBqCwlbzBeGvwW
lRIyewe5gV2IoD2HDLNUve3bMmfXDZWMtFZptdoNoZHbsfyIVCt/KqLiLi2MD6uAV9GUCs1YMKJd
tM1bLxyS8b7gUEBRKzpiJNfdr0IwlP0lOvGstAOgR7sKIwe/SFHrFtH1FEZN92XHJYWp5/TsA0li
EjpXSnk11gAaiX0+sE6xm6qS5zFTWH0NpH2lF+2mdcf5lbqiOptp+trUXJdL2tWpAiKv6POrkoN6
b7jmlYoy6WC01NZjvYbJbR2D8oms+zeDzTBBcb7dZPlWrZlipOIl0rt06+Xitde7yI9o4flUyN9j
14DC7cFReLjzAy+laddWFMjDCLvHccJS4XhdxoE4SIQkhdrxYvXK8+M07Xj9GWMI59iw2DhrjJxs
1WeV6j5wpHxUY+Lc2rVNbNYpxLtaQF/wRCh6e6bnZBmBlQyQYVmcZJZHV7NFYg358ZdKt0pfr020
s8DP/W5RqlDFnYakM2m3sTG/d6L8EfnUIJRybms8efDpFyssGu6OcOUpTykBx6V6GkY+N9MgCahw
CI9UW3q8+gKdphkfVSmXfRsQKzgTrekiQ+it3GdEdUg8kjNkaCbHX0Osuvqwfr/7h5/8f96ms3vH
3fU/oOV5fYS/D9NQCvk2lojqqGVV6//e8fc+zV8vLn18F3P8/xCbo7xBg/f7czon/Or3D/7Xt38f
/89vLBYb3T38n6/iz4v884xc7/pl+79vibF2BU6L6+podwbHx/pmfp/9zwv5fTYdX2S5//vEjZJT
Qvzetc3t1Qy9/tWfB//99u+j/H6nOhO2XMlBevDkW0zs0pVb9vUBb4p+ECv+8B924j+3ucsKAvh7
nwyRFV21FWPye8/f7+KVHPH3tp7M0ImI4P3v7X8e4fe3f/74v/7un4exlFXWg88c6h599G06gNdj
IHbz94W0usIE4vex/te3dc+xinuU1/P75Hh8SIKfrEv+x5udq3PoDuoNZyEhKuuXbLXtJ+uXf277
++Pvd5Vwrh1yaIkN/v9/+vvd79//fvf7IH9/XKhC2ftg+Pmv+/1z2++PBY0sOvDr4//zWL+3/def
eKLFYdZbiU8HZPf3yf+83b/vrRqabPH/eZg/d/qvh/19+nzxrrx+aHb2Cs/pK8oyDSssuy9+dKKU
Mdr65Z8f1UmQO/DPr0cV/6cbZt7acVFh8f/+0d8v/9ym1pKguMm0/L/P8M/T/P3bf57qv+6neRGv
6e9joS+EuH21/N78+wdmg/H1zzv7+wD/6/f/PMnvj//+WvHKZj9n8J7+6yP4+7B/X8d/PszvHf+5
z+9tCQqy7egY30M6mD46X2SEv5gCoggYfWil0YnbWIxp+Ge5GI0nxeox858Svbn8rgb1as+HiFQf
TCN3YDus3Qcw8Xmu0FJky2YbynoRg92hae8C18GO6W93nJEhHa31O7p1nckW2yaeQcutHe/5DP0i
2ahu+ahGnbr3kmyXT/KRKGhajgotTQdP9WYiBhL1Qhw2kbzptfqEPxdl2UDN3Jfz7dzIL+yVpHOj
JzAywd6DOSw9QIIXi3kOVBfLLSbdaFdq6pdXTI9a4+Vh0iKKKKcacVFnbWYtSrd6SZUU56eybkmf
JigJ90yTXBOgWp7idQ5TQ+Qd5/JcamgBGGITLGxXCAIohZmiN1szF9Fd0w7Ebc/wnMdFxSNOZNwC
ycWw2a5OzjOlCVsbAdRs7Cl0dLePw1SslRgzcFmy1eczDWr2Kuz0bkxds31mPkDXFRKj134MphaE
/svFMItD1TQnVLpwM3s4XiPQmHou1tTtdGtxbadCuU5iJlIkFsYBO/Y66KvDnAzXdCXYY2S0ARW1
7oM403BOMgWIhJmGY8tnZwljH7lJ8hgzQ1warHFK5PZBw8a8d0Hvyumnd/hgXOm9MlNnPCo9TH85
sJ2Cx6ky9UprmmnH7Oxal2qC6Clj39Ilz638ySIKSFWlIpgWy91FRCkrjdgLnfG30rm7FM7qZjRp
pzf9aG6pjZ+oJaewbyEyF6L/ctLbMmZojy6Qv7VpJe8MZZ7v9TV4ZBgVKvNi8Z0of+slSeCM78s9
4MAcIQIh1e6ijTtTFKGLRmOrm7zxGF3jPnfvptTr9m7Pi54WNJ8xVgBM/fyjAVaR4QkdSzM2buyq
jA04l4TOzj5RfkREDm0HFZsjSM9scSI+5ZsRNmVyz3igNd+E4kTnWh8+21KffJ3Tz0cGKDfTjFQu
ScggN9XMZD/lXDOmGIMObwgQpgnmchkaZq7slpxUdVvMDEVKZosoX56jNEfMD9sMzZpEPajxgnku
GyVZUIlFggOQ81U3WOjolLCM++huBoy+tO4HmDdzE6vx+yyVULhEv48adZlmnOgnJMeEuFfLS77g
KBXoAxP62tPy4rUzWYjmXlO+HY9QQT010oOhqeWaPXi3iMj1jbkIooRMds3Fn+ZdDy7Vd63Qec1l
R5hc/pm3Gpj1lsKYxiMple5TslbQVoahuivIAAe2RC9Eqa8XTml/FAR4p5p2EwPx2pZMXwf13WoB
RUOrkNuhe+jz9oKYvvA9OpW217xqQp6ZoZW+a4gQjt1TrUYGSCuA2B3mTpo0kv2GNmFyjusI+RTj
jsxJ9papqNTJ2r2dmU8AmloT21pRsEfqy1YNiNu9Mlwt3qrasNcMBJdFMT/DVnuP4rZjalx/ZcvL
oueAylCHqike316/uG1ykbgPjlUq4BAfPS1Ubem9C+y8Ae2qaUaMl4HA3diR/lPB2Baq/ZqN1hld
5rMsyPHVuVupjSdDRX8nFjPbSiQtoumvobQBhqxINk4Se5MuVbKfP2wSuqLiMa+GN22omAuJ+Raq
HjxLPIM2nURMEqzdJoOwFpSvVg00WLsxiDkmMKUPqOOyd5In0f80CGGwWRyaCQsWNq3WF+wRE5Wa
3cHv0+NubsKOoKw71CgCFL4HjZ8RMsiBwIBajGWNjkNRvIzxUASaV6zKeNoRfV8+N4C3fEvMQTHl
aRDn4xLYnUpDhuRrFZX9tleKJxuKvpzW5vSztJn6timh9j2CiFT/IkLjq0z1z7416HJ0qNxVLPaD
U+KYGSjXyij3Uw0hjVsw1Urm+EVDpTCV6DrJbH5Qs/bckmlVVvM1EMBvo6dhpZM2jSM89Hqsd6rQ
u+2k2CsQtblhbgVQiLB6w4nZt8bTgejYhP9Ildtk5LYkuFvCjv1MO0AbuXF6B/NQURNkS2PLcA5t
a7/3abOtJ/M2cYsyMNVin2hOC71ECLDjEfoPd7wSTNZjuzKDlqvudjDgxpujJHBAYXaDuG9G31BN
QWQon27LgC+SE+xmg8nAiEbJsXdMvR/hcO0cUZq72tR31jKe8qS6VJMamlqBED1BHjK3xWuKfb9W
6hdPrSEV+XHibqymvUcD/FhaxdO8CFIYuv4x6ZbPerKf9RpdDa1heF+hHU+nxQ0cUlF9rUfKqtn2
qW6Q0dQYr2muOfDqYe5FKFRSG66ngrsEpdorU/s3Ly4e7Wa4nmxiytURgWux783iNZ84JjLRh/pA
bWDI62RBRDTjc1M7mlowP29TpQuMjvMzR05bADdAyCfhf4fpaCOxr2fomtbbLKa3uGcm6BRIQt2a
NkHKxLfMPwmEuxjt9Crb5TtjSCtjY7fI9DCY5SPzVSZyan3f4CodUoXpeI7Rn8/jwVwQpNRLKre5
ZgxBieHV9OL33u0P8YAth+4mWN4S6YdwvnuzX8idZ3A+CCQMlcn4SUVuoZgj+HK1AjiLR0hUd3kM
CYN8R2uLKWo32d7htezJdm8Za9YTY3pMahAZZrIlkpRrs6IfW8KdzjJC0G46+n7VUbdNVG0aB1Co
9amWGI/U8WXgRR3U5jlt8najzsWTB+WAle8h7aKGNAWHjz4+aw1lgqUT4jLupzoK+31PC7nnY2GR
QCqRYrnajIwJ35KZwSC5jefUXdULot+q/WwHk3ed1/VDMZBYzFAIkwpn7+hG30UxXdX5aPmktj+j
CrnWPXE7uIXvDONdI+I3CxwIcwjaUOQxvTqeh/4As6ffryl9hklveOHYyE1o9ixiz22njVQ005Yc
1GtOyZ05zMsBmENUl2e8AahtMAPhmeF0GZ5tQVsOgCRR0nF9U4BD3uDy4dM00XMaZfxY28V3sxpX
SlGMSK+HS0ojft8lTFUQ9Di4FvAYoDuvYnlEupVs0DC+YYMJWHJ1cl/a0Onlyei8kyA9G24DWvoi
xfPFaN1Q0BVgoSajD+tX7CgbYyFtWRp8yA4fo+PgIChRWQWD7sBuxcNOn4XJavmAnrrhmEPMhIZ6
Y/Vdei/kVkS2eOQCRyV5532p0zBcwwTxwZhbezcSj4o5s5vzhjc0vxDKFdIgxuGt670wli5TjXTm
t0jmCpo0HVORoq7bANk8Jw9FWIsmsI0ZnzHrQ5Ba5vtyke4BgNozLAuAQ0hzZIMOnNp4Hjk9a8nF
MCVfvt7JeLyZvIzDpU3vNZafoB8416IoZ0zYXsdp/eP0Ke1xUgDhM1yi3j0jOPnQJlQpS9dTemMS
isBzMO49DXF7tCkWY5ps0ovPlCCbrLNOepo/UWs/ubbR+FasoY/Wp0+6UgxbCCo4ux6XGnsOcnd4
j5uUq7l9p0AMJJWlRbrdcnaMvt3Ru7VkybTJLqD6uNRgNiH0WZz+yNAzxdGqNZAaFghPbRovVk0y
nm5NFFYwp1OHfbA93GJDZdir5LcGvXFmrh+0xKodY7ablkA5ClpSsdHlGmB+A82tLiiIPtgpt76V
t8heNSb+DgeN8qNH+nta54fIZjpIgNexMc9lo5q+lyAmLkoK0cWKEdzlru9hyskW69QN3iOgr29G
O4ZnXqdTtEXyHsw4pTdYjbZCxreZNE1EJO3r1GVXQ7XcLwYtF9m8taaCWtVDNAbN6tKYSEanJrq4
IwLaVo2pOzHlo5XFAO6i5VBBCCBOYbyy7KU9A/iz3rOhTDYStosZ2zqxBfOjrmJeyjgDEz7h3EyJ
erSUbwtBSVAIZ8MeMQFnldrT2zJdMfe5ABpXN2U5Esuk8TmZo3mOp/I0Y2VeN0k65Vh/6nPrWYEx
AB6FL1K+6P2REAdbnRgDWMqDWZuhNNmOsUjVGANdfKDzk7t6d0ewPHnOwqYYRyPpX2VifICMm8NI
lw+g0aF1awR3x0Xhpx0VIeT3DEvX7G0pTIhsSUhyosYXKZK+Ojd+DMYVEF2Hb4bav+sm8QuW7kO6
uktR12+S1iEYiNm9AjNk41j6u+W63ynzJayC9cHQR8icOikuunbfWh7SKc1DVGxgncuB6fEH2zS1
RIAAaz+5OYNxSCkaokhHky51QNb4moeEB3HHS6a1hy4SRwWBYlsj+uuL5pIV1SlR7SvZtQEI2iEY
hccMHn7cxi5Wy18WbOp+OdMKeGnMrxlJUkM+LFmiiMmMfrhzqvHV6cfPtCTRiaG2rWtv6DutoDHG
3K+Wlrj3DlvfMjIQ4OBpzAeZO3cDw1DI2uVJ4lhSmFFu6sx7zSz0J+ifHiNxP5gqg1C27kSCgsdW
nShgqHQqLPPa1Jh85rHY2vBpgk51bhp2HRKwBKGT6q1njhddKhfVG6owTuZ7HG6wpyfnrow8BuFZ
dGCr9eJ691AOQdbqJWhn5si+gEvsaRSYK8iIBKY6mEfrCtnYRnbDTjgJ+iFcz8WlxQEKMi3ac0z6
XZMY2ykDDYvcjrvqabVVdJvO8xUwGUTuPT6/GMyUN+A9rZzt2KovSlFcud2g76Jp3tVTFNaywPTS
OgOSKvGZtH0wWwbZWhJPOAUGMe8WVSW7r/FGzQ9U0tZBWZUnMiUjpJaEq/U2iRuegu/De6laAw2e
m33NTvKSiGQ7zxiSFUmyfObpiK7m59pMi22k7wowJJtKVuWmx9ViZ4z2zOElr5iwR0w7g4i8ItWz
O7Qw3ojbkewdz9lzt2wVX9n5ZZq4els1gtZmpOSQtvChiEOLToYKkZBHsuxXExFjmCfNWcRJaOQW
FPF5Oja5/gEIYh8l2cCmDT1yKz7Tcb7kqNhCpfY80N3rRURx2Bt6nErj2J+rOfTAjM9zGqP1FLCN
85hRaB2RJxRtzUI2xHjZDAZAzAdp+lVHxbXqoGliC2axrbeazZL2+2QC7k2arkMYuP41Gpg6igv8
9WqH8O3NQc3iLBP9Ew+Cj9F81cyAQqcuvqCbvVNRj2GrJ+clRqja8sXv1/m9utx0ibd3bieuppyK
Z5zK76kewbCSPyBZzqTfgURnjdIcgtGk8+Rp03HuFJQcLbv42uhuZGeiK2P65zC9yj19p6yt8KSZ
rwtLFXBhqyFMETDaDJs3TTM+cY6iBtEaRC6jaW+7eN7xd5tyGeIgz5IDXLILHlQlSJn+PZk62hFC
eu5E8uVNz61rPKOfeXTKgWoT6oqFzsLvoyjdIOpAkYSW0mG3QMHLuYlmt253bWeHxqtq6/g/jKep
HBQ+0O6+5sPbVKNxpxRwaYVpvEi4H1o8ygBuExLJwouvsRA8xosNaJkC3YyTnlIYUDGCEZc9LCZF
/F2DUdKHw/Uo9VsCUe6abxbeKEbM1xrX0OfuCpOdmt3p6HbGFgmB+gJfV9/Men22ivFxQqcQzkl6
mznyGqAYKc/MZE3GsAGbQHItKTxn40F7R0r97uBc7lUOzNx6chL7QberAH/+KfGgbAssKMVMDDhn
S4x12p32vaG+DML6UBwkIbyvA6aqEDcuzZiM67+zpMZG1eWhHc55a596FgDPhHXWCe01WjevrhJf
L2Q2tpDbct1eaNz1n007rVqBp2Igr4wO6cjwj8JbtRCLRBwtVDFDVcPjUnFTWUyQ60h8VKa8a5IB
SGFmsacZHkANHxFZ9D5DCmoqpPYuE0temALMtcy+KQA0hjK6IJyw/kzKZJ9ZOdD3JFRz8uHcjj5V
1zWAXzXi69KdPjfn3M4nv2uLQ0Nu0zKozbatrfdc66F3M4n1rBQwNf7bTBgfSVTddUTl8hKOQ3Lj
QEPol/G6UqDf5DbSjRT8xWjcR0LBnRH9LJXyqK+eNRw7j0r+JtE4WIvuEwPcUHPpaDtL0oaF9ukM
4qB76QNEnPhQV/mXiNYPOyneZk0+5xVWlcrAaUyytu+m43nOSQ3L0gcsFO+UEO/qKnN2alhxzfw2
NPG4cVUu5ErpkY661Ka/6A7y5uG3UzntJpbMwJhpzaqpfoVqnW5C8uZhCVpnqtdlER9RQd+X7mhu
HBVYfDxeq613lXgEOrCEA0XZCUK+GVzrqGrg743pS1p0pv/TWs2nZRQfUdNEFPD1Xam0GyRsLC42
7hjSEQg0PC4AySNsrzYdvSLXmqNRlA+IITeVg4akQv0yj1iYEi16zjJUsdYA+WUZnWO6mAZjasT0
CuGEdluNvuqLhexJx0nzcImdY1FX77bZviEdv5FlRMY0xylnyDNuB2erDIFX1ad0cOOd3mW+Mw7x
1vl/7J1Xc6t6mu6/ylTfs4scpk6fCyEJZclRtm8oe9km58ynPz/w7vZqn90zNfezVpUKECAJwz88
7xOE1CZC5SS4KUGt7egUmrLCVVmh/8GhRYttU+bpgkXZbrQWhvnEp+5NJHbTj8oV67Y3AG+waWJW
zoiOuzg9KvEjDjKkcmSX0q+f/Bbu63QLjkMhL1KGR2tP50YByz8h93NAxJ9coz6B3J5djC2ZJZB2
FhekMoX5PlaTu9qXn5NeV5no+Qxru9wxrXHlqzUdYxrcwV6gHxYBZQCP8w2zsbt6SJ7yOvzF7Pe+
M+t6a6AHIbmG1L4iftLyQ5m7zwwPmq3vM0RxAeoPgqkSJ4L8HrI9jqqJvCkFFVgvHBSGDIV3SAbh
kBm5cGKuee0TsN2xMdYlHtBLmBYdc3qIOAhqQMbVOMJq8JhmAgUCToCHlfCLee9iaNp7NXDNTT8K
p5xZ+dZLIkBM08O+u2PSKBAlPVSCnYeQ7nOs9IYqkXZCDJe5wBSdSoTBRM30RSdxJWcYrGKrCSZ0
/MEybRRgya0wVHBqcOZw5tWvbW6yCXkuKd8sMb7G4zvNZfqqWmMan2RO7BO3l/ZPphocKfw0ayKh
cVi0hm1mJBGKA+NFB0eWEFAvDKURNvye9SgxUG2wxCwTicS+Sn8c47JyWkboZUcf1pYAkEF9h/Pv
a1NjARXo9D6j0G1VqbUcw/00jAGzl5jSUAFuPFYF2QQoNqG+xs9CM9RImBja6530gRqYh4YRduK6
b0qoYptDdNMSVyXVQiLvi5NvuU6zZGI8201DNl+AtGluDNf45Vsy4hd1EQ40wm7jbpUxOIgqiFVt
yVcrOjVQEdAIH4vp44KpAqPoWG12/ktnmY+miiOGSXwC+hu7HcLDKOq3SX7OQ2wYYNbcpR4Kd4RM
2zJXgTSNMxrGRWmY72WvGXSGOHlp8U04lQ4sIQE27Mu9KnodKgiFJ8JKh1Uj1rumhfdYeBgbZgOU
NYhuPNbKNm3VD0vUmL3hnwJPvIh8kFDdbRaSkVfcWQqJRQPCOyykzmXYPvVJxXAIr0/HVZLPLhir
Yx3Vjge8LWrMlBXPooMdMGFBVbWyfPEpGIyj5X3Cggr3YjlpEZhw5oGZ0jyGd0n36CrIUlqTOZrv
QY/NkH6TZgFLmGwa0wqZOxvQ8vCQccJAlK6RNSVQ15jURUAsuEFpjhTsZ49LvVVPzLHvdTG5VokZ
r4QSgUErYUHhCXiFmbITTFS4EEYmf0SSWw1xo4IcAlLB0wT2RPg7xtRKkDTn2AyPgn7qtShyYAZx
lLxXqIWtRVN/HREkJh1QpdtSXGk9jqomj7e6Zw4nKDgspbFpRzr5b+7Y3ktxxkBVKVAW4/SzUACs
tPw9CotLaaXdJh4mdVGMZkRWt3VSE+fjUZiqRsAnw4heG0A+eptMQGwKYhZn/tYL22kALT9rOvpX
0EpSZQGXLmICZ6mTobdNpSf3pQBhQbgkMHatDwgHEA0iqPRi3PQYjNy42LxgMgfY2YiC5bSnVpgs
aJImX1mpVjLmp+yht525bQoQv2BsOupl3DCW4kV4cJRLyHPZoi+j5qZIKAJVWsWfpsv24PJHT8NX
oQG36WPoyB2wJmOpfBu2SGiYTTl+oWI70ATisabsjqKURsyQDTQ2wTFVxbOVk3msik2xbodsOxYh
Ag1Ch3wZL/vRo3PwPLXad+DtkYmkIYz6Rz1FByrWD1TN+PunI2ZzILJuUIW7OANWZ95KDgX8wlJp
16mokOlbpMGhNqifFiWgfa70wr7kLsYDDLPAGronE4gny0pXqTaNP7Na248ERkW0pHGQPab6qGzQ
nIU0YdmwU6upJlSKwqKREnRbRlQyro21RdYAq6k+twXJHPKeemNS86AxzdK1xyRGNmZIBI2aqp3K
uERoXY5ulke0ysnQ1d0zwYgA0AOPsBKXmk2KogKLrjigr73WOtfWlWodl70IDg2P/TLpH0udX1xo
fKQcITDrPZ1mjZKMbrZXzdKIIUDwbQJK7r3sRgRC4Y6i0M1fhbzsCpdHLBFWLp8t5cRGFzSh0jTK
Mqj1rHQTJnjotRuViTsRiYmwkhs1dSgWK76Wri1omL7f8nnFK4l39W0iu6s2HK7YMRzy1mhxTQgz
+JRIK9KBEtGIgQDOsewkfKoJNtqa5r3l+MguDbPZedRQAQ4t2SoxsAA21/N3uY65REN4aSelruma
j7Hfmht0Su3KK3Ji1eCgLuWi2DTpvky5kzUX1RQPEs4s+VEdCG/O+lTeGjLKToYVGvecmkvvvae9
ivJn24/vTVrcWHm40rTiMla6uKsChOWV+wp3j6NVWUfQfe/iLLXsc5rMmBGPLnTtqaPGrKOfCv2W
kFPh2SpVAhukUrRp76AUqAJ5QqP5y48I+vYpe2FFy0iHeY66GBixMq915Iy2MumHaEm3vQ0Vd9jp
SHEWAVMfNW0YzHr4iAu54MR5cFcLsbguzYusCgwMxeGx7TGoqkRQYaLe6paKiN6hu/PINu07C3ud
Ph759t7Rr+rnWKdEpnzKbXAxme0zCaZXbNv+qspMBxr0agvfEhizb8pM889ehiohUygbMFbpKvi8
WfuMeQScbveIzS5ZWc17ZwLo5yEQfOsJ9zWgQCbH1sKTUx3wQ3locSWml6uTFVyQV4Gpe+kbA85h
gbpNwvAGJ39MaDTcbUjhyRaZBX4ttcz5cI0D/M/TD1Hp3upWZMSidxuJtschJwWvz/gNRbnLsYhL
BJOZsWyUt/yikLsKXVGZa7HjK9h4jsUyEsJNIuItVLrKBV/ecJfBSybDGX8ktIBDbu25j9I5kXPl
1113IqdUUUuILD3WWX7zOgzZmR42ZBSsLBCVBHiipvBA8vUQZtUBZRmovxXmF3HM38MKLkjth3ey
SOqTXwC9+pmGQ18BcIKArjmTYR0kwi+w9u5F8DZUX6GxC+qprSizjX36yzDwBzVUpkZldSomZU4o
iaPj4Wp3DqYXDfQtESxjN29Cp/Kr1UAe8kjn11bmPcYFPbljJp4HUCAAiMiTEyycBct2WOYF7bCb
S/dhE4TcB+K1yv1uKckyYcjKxtTRjKmjdfUCH1OZEkw7q5JuVbpMZLB9Zyy0KPus2BZ9dd8a+ejI
CJBWLWZKfaR61I6pzuEFUjg8PKiITSRKtYn2V6ISxxCONlaHZc/MK8pWSlk1pzY3b+OUC5qO6FVz
qTzVVp0vogBLSo6HAC/UlDeKLjyX7gDID8yIovCtayQ8SQ3K8mEjPSp6YcDueMmL1CUiCoF1hnVZ
aZwTKmJLJOzQiWHOu7mwbimxSrFQLTNMy0JEW67eIg3HQ79s+nWSFJiHuSdMyY6ezlyFaRk82By/
WCECj5HgQ1t5ziCn/6DJxYzNmCIqy5uiiYBhdJw4BuqfKv2SRzp0KaDNdNtL6KIaDzSlXdaY2a+F
GPu3QjI/Da1Fe1g/9jVMM5WYHNsYYNhWSPEVZXxXe3NTKrizhp+GjhhsTOJfRY+ThmjUjP3wsyZ8
ytt3Sv5QRpApam4uubrvo2pvlTB80Gmu4Jk/SBG+Boal/lLbEp28ImEtZ8mK7crGQcbfOqb+smo9
fWtB+dnlYf8gjUj4vFyg2p5xAQz1Hd8Ap/EFG6VIvO5d8reJDbnHIYK6qYGSHxo5dLrh3CpUDzTV
ffYvMFBoVWyXLLBGJlG+LY8Yj8UOtIzt0LrnvKJAbIBFRFIPVcfgnMigrkmqfZRjf1SxN2CUuvRd
f48gmUg2XRcgBFXrSEWnFU2jM+ooZz30kXRHFYLNVtkUWr2VcExqkv5OGEbp2MAFknONbiDY4Euh
MXhXPuRIwc4YrwghIxWxGSM6A66bXNhJAempNP19TS0NzO1VVuv6AP+T1t4c1kJdW8sKH2VL9blb
gps4w5fPo63PSqdSpa3exnTlGCSvYil/ifUAaV2PXEkWPjyteY3U6K3GUZm7X3a6gr+LSionOqho
rY8VdrWAkGGYrAQhpIKmoOeTMyxBVFRsIAxUbDUucwtnGeITLewurMMH/v63xluJXnJJvh+fZwL6
V5aI7pBpleZ99FV/W8nGRx7XV3Lt7qhC4EIaCh4XvabujLoMp3imHNLE3qGOKqC51lXsjUTfMhdN
MhZM+UWqzoar7PNCepPcDpulFJ7YVM1Kaw/iS2xiFpbmRKDq+7bcDcrgGDxBKey9hIbb1YUnnPM/
SxklNl7WvZNh1Ny5qOfLj9SorlbugUZPKQrqWnLpOWnTyWmxNonaHnsMJdDOdhRPVo0ZQKkT1Xzt
MVAtiBFfaZPMhcbn3ZA/KGiaK3+0jj2UtGUqqb+Ie7xBLOzv8BDa9do4C8qPOQZhDNyTg45RYJQW
iVMPmriCNqcxusCxMdUdqeu9Q1Xnxdqrilt0YCtRy3j8I3VXMin16kJAKI/1QGIVNS08QrLww8dx
DdFCvVVSgd+NnaKqg+IwvGUSpnsrYeiQQPjWHmSDxN106gfxje+N9N7Py4vSKMseUwe+RrDs0NEu
TdByuwTz0zHMXRSUy+1gwEPPUKJDqBc3hItNuZQ5FaueIkafhIBVsVPUAgYl+bkeRQnX5naNagJ7
tYhBWV5tMnI80a54yyDFeacmoMj0x2OAf7Xt+kW6EnOyJs1wS04RDHcYRxIGjCv8a64Bk8W4R+/S
VgwBag8fOAb9GEC8exT0CjJZoUIJwVIY5Fe9Ls6qWG8SKx5WtcR4N65RhzCuFuw0zvDa7i61p7zl
6t5TaDX7oDMoh31acBwyVcOxsrU+jKF+BfxSC/ORCorTpx61kmivMCn1PYYRvSefjbA/+x2U6q6B
7SFtcy9O1hLwgJ7ol15GDAc8VTp5Ie7wlcHarJSvVY/fTQFgqiXYrNRE5FqpfkpH5c5VwluVNmVt
Go0TEfpo5dLOpSdXzdBuMgpkOpZJYQgaiQQuRCIhFyTCQqNkbUpQpQhED4afsVgn2yDDqrqV1kZd
MyoBbLQI0VrkQnxQ+/LdDdv3qKJWEY4kkdzGRdPw0AxIYbInePfvQa99NG22cnE6V0gQcEShp142
YGRYMGvX/TcgWQr2CMgAz4Szko33vmY8hka/EWVliyizWAq1fAg6YbKXhaPT0CFqFVrbwydc6lUh
5nQYVWm3lrrWCnpYsXuDsn6JozdVmQwOoi2g7g2SMBIb6uw6utayxPoAqZP0YGUlbCTrmcANZAuB
fxCwSVhAtGsgzvYHLTHv0FoBcCfmg1i2h8bNzrOV//9mlv93qQd4SxIi/u9TDx7qV/9fQg++Dvgz
9EASrT9ETfyOPVC/s8qlKatclJkoiuQbiCop4f/IKpf/ECWSaUydKp9kSSpJBX9mlSvGHyL/FFGT
DA1fTFn7n2SVy5qp/O0//iWr3ASFU0QFVs6UeKAr/NjfQw+yIgv8bDCHoy7BmYkjxOjUuM1899si
CcnMf9uAsLCvxZ87qLED1Gc0666CZW5nxngJ/IkDaGW1k4LOM7+wHtsM3KzJVGjHRcCsVbj4Bk7F
ZWMeylLodpgPmStBGj/7TAgu6TCWCNGHwKn6KFxnpaDbAj5vdE8eZoiljArC8E4JgiqCosJnoqOe
MH6GAOp22F6rsI2jrnfkBPwjYWTGcEKqnLjQo2WCW+6iCjpsWuZfgh8hfeK8KGD5Pt7NiyrmBO3e
HLNuyUwL3JIkrD8PmMOyvi7Fb6eZj/rtKn1HaomYBQXVKDmkIbTiag4ck6hVtU/zItL+eK2q/v2c
IzVvml/mMKjviLIf29SuRqAzb/zKjpoX1TnUcj5yXp8P/16dt31/TIoyCb3EFKD4/y3+158+n+j7
vMTiadshKPtt3ZEcJ07RxvNSO63OS99vVJH457bv/Txtip37ccj32/Mh8yp+jz41IjzL/2pnSdOp
qM7v/HbGr63z4RoDzj+TlgPcGMbC//qyP77T9+fN5/rxUfOqP90UmGUC0vzz9xA6g6/QvA4XWrYJ
r3epFUzz7XR+DSb9UQe5F/nPtDgnZENOI7+yzJx509eOAKAIlf65y9c55r2/dpre/l797e1o1hZR
5mG+NS/Oe/043bz679+eP+K3b+nVrgd+EYD8wAMoFuGkXCKK6c9vWHgC5kVWJ+RLaq74Cc7r2SS3
m3ead59XCbMLd93tvHXe8H2mUa85ybweT6efl76PTGdZ1/cxpkAxrklkZss+HfKEN9dSCq1H+17E
FrHcJRBrdvP7fYp0NdcYtXeT6gyJu7JsG0NddoLQLiP1JtE0bTtbULqTGWUaVAfKIAKDCmHY4LVm
53PSnDnFMH8tQglMsS2M+eZImf6xOG/1a2Ovhp7vzGvzy3zgvN/36m+nnDfOb887fh83b3PlKUEg
TP114Y2wc9oke2uHApdmt9yPTaage4gBBDSDSkpcv5hTIz6/KFVPo04MCq+UZkhqhLOIbU5ZY57e
d7vOCvqdarj6Jh3FJRjpaVSL+0yLQf/af4ovde1QJtWwxRs42aFBQro2LX2/zNuw1MuX5Ee3FEO5
HmNJaY8JH3YeQqlc1ZBc+IUh6Ru/LBTH84mQc6ccuZiizjoYpfsgwWIbCmYl7qCSMfnVboAMGQOX
OJLWQakQOVAEy3k1KYsF/EkwubaBIdZH4y6UO9JnA1MiQKcNcZObIgPJN812RllYQDwNBk5Ft5Wa
R6CCV8VspHVSQWKE4sEArSojG98BeghRcde9NN65oL/QnsUNZMFqZ4kYPWuC8edSZZYq2HXzlVxt
BlhXaHoFJw/s6SuQFvQZJsmcTfu9MWjFs9L547qfnqD5Zc6J/l6dl8oBBp2STMAVD9L8EkG6IMlO
2mJQMVBb00VxJ3jnQiQVVi/1fCnkHY/AkFTAk15V2QL+MmnZXGSr7b5uRGX6y33ffvPSvK2ISwTE
rYoViiECTmaxg1VMtZvdWDVMS/60aJ3X53e+fFsHqxw2phIvoWf0O4xep7+wktPgYcO6CuZ1H87n
ri9c/iqdTDScatTqqnIJSSd/D3DA7AQqYKPa774W62KDY7K89cdx7XaluvNKE9Z9DrWY+ejC9FML
Qb9EHvv0goBL7QbGJk2IoVlZQQJTRnVJkaykLj2lf/YjpkUGqBC1bxIUeJB7QDZGNBtpuMGnc7hD
Qa5g+nvXv5jkvgF9ZosgtcfHeCN8MrXwFDzCbNiD3IrRe8Bk9gIzPveewEbzHj7cZmieVr+U/FQA
3VYbGRGHv2p72V4ZiLvIedY83x6MDZPOYDx54kUaVoX63rivbTKdmphDBVZZuor7Zf2IPXdJZLr/
miiHBgMsiGv9vjE3sbf20yWugHr2hI9XMn7Akwip7+U+tdW15m2pnE6uAbhARHZrMh9VH9D/qBrh
CvvWuxofer4dtAe8MrKGmvqmDI8ZbtXYn8UHoCzonMmwV3Ec8o+YJ+TixoTQiiFGa6u+g/HdiNNA
rjgVl1MWoDNOwc2bmNI0UIq1FeCMkRj62WORbWAS2zVPZb/E8ZAzuvkZXnKSojKyheYwmLew7Lrm
mkAnbrxLXr8jgyl35t6AnI0nKqzcAM0u5dJlGm99QYNct0HUjM+jF90ayMZU2xVPXrvTzU1FoDsh
Fq+dN1KPc8SGXIqtHB2SatsWdiZiU2ND5fO5vgpeQ5TDF3j/gCXAX7GAJhc1XDFbfCofTWHXU879
DKH3MV47S8ekWgrxxtVWOlFP0L7Izhnt9jHcEwfYnb1gKT3Ux2BJWI+HXwW0QlKy6+2gb3vFyX2Q
+IVWfuBfNcbUiY5mZEvBBua+Ph5M+S0cGVLTTE5ucwfRusmEZaY7JoaL4640LlGzD4nAGXkulEUP
7BVGn5n3qFZHj/toTyoM15tJreg5Ib9NXwifkPEJ26MNE7hNe3+Xe8DOK8yp1dYZyYP6xGtZhXoE
TaNfouE36530mZU3aUTon61Apy9srpOAChN3KO5OKoqFuQ2FFZap2J9iesfJ6hdiqjTQwX6dpfhZ
2VBqNMtOQ2gsKzwNOly0zD2ohNQvxUN+qwm4VOBftRupGfvLagt31QXSxLQu28fjqsMHvj5AOEFu
hLUK/gwL9TBGw2LVv/QPfknhRLJWsXZTy1tiYaGUHqDtYK2OYjGEdQuNOYZfsu3Gvc6s/SN8AcjU
MUICn5NF0sNuu+RgUG26h5WnCs+QYQLjHDzBFldG/PJ2ks4I3E6eLWVX8Sh4qE8v+RRvEdyOyM1G
9Bw8tWRBiEGO7AaB9FptqKTY6II6dDzeEgkG0HwZ7VgmBHPAxQSnLOEQlm914kQeyL5035hnyt4l
JRNrgeWK/g77xXrAgE1bKSd8XnBEnkiJFkkMOxzec3XdPUNO0Q0k38gq1hMAVdrZEyoPvB4aCMH6
UiyWnKWCHorGLl5yzU/czPAGTsoeadUmg6pZrydToWaB9wZ+pAtgwN6w+SYBzPds1dYPTJygD+T7
5klTnopmA+JXb5pb+d1VVlG54ath6ZUDquP5VOYO38nFiyc5yMpCh69gew/5FeRXDTCA2cd7Ecse
bGHkO2qytQjoU1LBPrTdQRfX/lsTnEZrid5FeI35cxW1SPasUwUnYC0oZQai1If0mhyLnX9W74VV
Pd76AQbfQEAvinL2oXFlpFVCwpJgAS3bwlHio9QfBPVYunuvoMxB1NO6MMFU9/hhw0TrqZnfBBQm
1A2iQTQbA6KYi3UFELN+ZY9wtKBzb+AZ3RGwkKtb72bcR+qCjOP+aiGRGhxEQF20guMNkoUzZPgk
YvAzrgK8ulprU8X0dRDwUQMso4lhuAA08w+5cK+RxjLeqyOg2E3HpLR6tcRDjckIOSDhQtH4IwPW
oqdce6RwQCnN7u4b/34Yd6YJTFrbAbKAmJgKVNV3XvjZDc8t1vnMJ1EhXJOqIubzKHvI3bCdY0XE
lM0WqQGYt7j2x5ivuwe937S0LMEux328eO3ygyTgZu5whfCaK80F5gIBLsxgh/6CLC4L0SnL0qJ9
x/YtXJz9p0Ddc/Zoz4TGVxB6QS9c+Pe6XTjdbYaForwca1z+MVUlt8OJl7B7KbbXb9hCZo5fOsSz
3ItQhmx9B91wEa4NSDbLXxpBrVckEfolWmGTfKPAmFuHy3Q/XPRypby4mxq6P6yZFXeasUKrKb5T
UQ0fPdypbfHOOHXhim8u2TwM/hVbZqJ7cVf2HtSL+Z5vKDIdP8orhFntFKIU8HCjsSlHCtyxrJCU
a2PpdVste9vdJDbXdOHb0sJfa7e/Fh/5qvmFoeNy64sL+aKc0o18GWgUGAA8oAzjiUmv4VUkNpcQ
1qt2i/oBkD9RqWavXPRyCDZWfnxk1y5bV+1Wx6fHUUCsL64BW+YhpggXOoDNmotKeAEnyettf0lO
CnmoeJl63WoLPQvaqI9900vl5Odg1ZMcJzpedct0aYLkR9sr18Mq2KnL1kacJgPpIrdIT+NOMZAt
Ld8gddvYuMkUidbSdauiOXiBu60ciCHZGLjdn4Rf4qOEMRVKz1ePxwCWx422SW7EB28XHRGJQqgh
zsENT5RLs4fMCflWTnBjPlPi4D0J7RQ0VXt8M/jWKyjaSOn8bIvRk4ejJsM2ogi4tlREb6BGUEIh
OEe7ijxhwETMnh6kexl/zjv5Ebr5Ml23Fw3i8aK9RHvdVqgHLdYNYU9cNFs7KIfq1F7Kreu8YFo3
HsZDcVLWuKN5G8hqBxTkRx5vpH0RorJDTyTPfe3SZyygbREmld6xR7bACeE0HrS1/1xvtZYfPqzM
nbt7qV77Q3Lql8T3mA6jj4O8Sw9o28c1lQE7soVVvITsvWgW4dG1AdSX0AyP8dpa4212qbe6aef3
0Sm/F56C237ZvIb3ZB7cUwn5LB67Vb7VFjlO7Yv62btCRkasfo9vNUxuLVzymtSLcimt6TWutGTc
Olxh1MMx6mcIJCDxUxveXcbb8kDYSL6NTsJGWxoH7T5fwhu3U8e6pHawNp4Fjq2X/hElwfjc2LKN
07ZNC4UZKGTuZ0HZQAajc3lO+FWO5zAo2cZ7bofH8L4+dJ/RyXTaQ/EaM+oB+XoSP5+SU3A7rNxP
/zl9x62GK0Ebo+3xQD6ig5gsfe/SO7KLZXvdvIgPwQ0+Xdgqc1vxUAWLe/EjpWJpi709PFAi7Rf3
1lvzgkGwuiJB8CbZmK/qQ/mMzAGfAMYsr+Vz+Eu1uxP2kv1dtI/28oNut5fihpzUFYXchejIR17t
cSnwAW85ugAHAbidYsmy0A7GRrexnX+abrqNcKXGSfPWgFbgp/SCb0JzhKHJxn6R3Eib9EyXuCs+
uFezBxQP23EfrquHce/RxtTXLFplR3qn6GO+7+trePaRWdO78BQt+33C3ytc1kQj6fCKbRI3ciis
xAUwJ/0gx6W+8h4PU9AsdWlvMkfh0uAvS4fFZRIWEND7t/EtvBNcm/R3t1tgJyiJC3VwNGrPMJke
hDfxSLus29q631JB5mm56Dtv0297/iDDqX8vn5H5EFe15n5P4djayi+I/IOdPQpnkmfW3iajRwql
DdQ98bFTniDobb1tsO1X9MUtfpUrZSccFSivwcq4TT6QKmrV0rfeI4in3iKR6TL7S3TFZle31v7N
cCs6xnk8NEQ3Hkv8tTDIi3hWxGdquKt2414+gpuOS42dNhYQEF4YKu/Cc3AzXvu5AZxbCdglNCrY
uVUP2YdHxZysioX21nAgdG3cxGk/6AbfuqNOQ/BYb9Nlv5WYqr3W52JnvSUw1iDv3cIvN19ZKp/9
J+1A9b+fvjUJ16Fd3bY1nAvKXIv2zriKD+UZygEhtsnNND54kd6KF74iNSfUVMVHOxzGKx1i+zby
Z4REkk6NMQ0bQwRygmiWhhWmCig4d8PqDS4XbJxFf6ucoOwuqMbYvu2tyjNtKd3ky5gcu8FBUHem
yYvP3ZHrGm1Em4DXfQOx4yzvfJ5QhkC29CJuEcjqB2tlbnnwVdw6bWQAy3TT09zojnUWHfGUIetd
avfetVyTpgpehRyKh9fbvPnLfKXBqadP62/0Q7vI6PDCM9+7L1YSjSRRZmtmY1dIHd6b8T4+1+hE
36Vn7WzSd4dr65Re872+rfd+ZVu3cogfzaoJV3Rp8oXhIDgMN+1Dv1FonsttZ2PotpfuTKdwGKFy
ZudiLrVbxhTdhzn9eljUe5xoN81HSzuxSTaU42xpE67Du+AmutH2SJFv1yXK9KvMLRAtemEpP7Q8
mTc8s+4j2CJ/QPVDod4crMTH4XV4zS/lfXSbnOpDSiuIgezZvzfupHMZ2+PW3WF9eTJvxBUe489v
4VK4xWabx1nZTP/1HlvNRVDa+qP8Gl8EbRXmi25Spy/q1hYIrN0owSJiCGWjzn0y/SM9jfhYuQez
XjMu3uk78h8d/IXzLfOFG+KaTgwzuWvlB5ISIHDAb+u2/b23U7fWiP52LZur0fgQh8n9/ibSB/6K
WD0b9/U9zpzeTuc+Knlis1vrypd4g5K6aMKwXTcz2oqh+0KXDYW5EfOjGXYTJiBydvqZX762EQej
mLIOViBnO3NC9uclCWuer6UvNMrE1CPrwhtmIYBQ6gQnzy8zEvW9Oi95Q2cu5I4y5YxCzd/HFONd
41v5sjOkO6wg+q1P1bVwO3IcUZZKuNJv0TQjcwv2lfDSAuZIk1No3K4K9HobeK+UmHmq4bViyAX9
zIiyDQm+ZxlM3iljjwnw9MLUhURifesVWH3B38Hva1qCbYfeFk8huafAUIUTqo/sirpCWRFsOS9G
xCHQC3Q0l/HkhIbjhhyYIJjmg2eW0FM9WKy42t1mIzRP5CxMeMeQetKgQC1WwQYDHcRBmjb15Nbu
fF/CfHaI3uCKgr7Ik1MPI+q89yhQ9f00KE/sPoqPQ64zDJq+J6gWFQExFCl/RwE5iW6OaeSYnWRF
ocEthDMY7aZEEE/DyXdSPAVyT3btW/JUmgjGsWZNtRRjKo/Mi02vA2kEKh6NM6Q7Y7wzrjsvGXOx
riuKfeJ6iRMqwN/zyzDV7+QSoPx7Wy40ARp6xAvp0AKpSN0UGqSVu3Z6mVfnFxGJMfELzMBmHHR+
yQWhkPHfBBfVXcRtDfSHGZf9wmrliVQvFwGvna9jVJ0TyCpOGU39hAwP/1zSGi/72ja/8WN13m8+
jHwhyiiYf7xIZgbQXX1EYgUVxcQkwKABiHCJE0T6mVrK9lItyzurPMV1zu/qASl3gyWWO+RzMOEz
+H3uFplNuJQbLFYLFVQ8n6o4fRUXX0uRCXsk9aNlOPYX6AgpXHQy2HGNhPq9x1Hi3GBxsIbxDdNd
zosdxvU5GKn+aMhms/1am9+wEGksAw/M/reN83Ff6/Ni20MZN1AdjWCumF3TrQAi114JflzBuqQ2
Ni/Pm+cXNF4829PL9+r3u0Xlgri2sTPv9r396yxKU5aj/f2W3qU3ZmPUuKKgMGoJ6UVOIWrHAJ4d
IXiw5UAZSDvoVZ3LyzM4G+8JKkGtyCmfs1grncyCff/P9+aln7aAkAjx+Jvfml+K2dpPhZKPB3kr
Y7LBEzMfBHpdj/a3CSBiJv68Pz0Kv9bnA+ZD55P+pffg157z+98n/T7m6/TfH/+1e695KamJ7d2P
Q+YP7IwS9nsJpv19mu/9fn6z39bnL/Hzo77XCw3+nmzhBvptyPi1+PPX/ebQ6M77zif57ZO+Fuet
Xz/Qaphn6jgk/ebr+G+vyfxj8ILgBpxP8dt1/f6dP37MX3+D748YX8ZafaBM91xNRQ3MbZPdOBl6
zi8/tv1Y/atdgP/BtX6cRpqLVt+7z0vf+8ynzWZz0O99vt/+q20/P2Y+xY/Tfu1jKONtTb1t3Uy/
z5wLsF44ZE6BhKKeOnJcUHiZ3v2xin4Ddg/t85/vmHMVdd79a3HePwNrkk0N37m/OMW8x/zyfZqv
T/n+Nv/2uB9f7N+eZt7v+5Pm831v66cq2P9yj9I6qIf/jnukibL8X3GPHj/KBP/sf6EffR3zJ/3I
kP4g+pe4S2XiE1maApGo+6jqv/9NMJQ/4JUZoqFj3SBCgOCT/kE/0qAfsdlUNUNUJorRP9hHqvyH
IVuSxTuaKYkanKX/+39+9f/pfWSXLB68LK1+rP8HuvlLFqR19fe/TdSir72273//mwbzSZMsy+AL
Eg2vqiLcqN+pRyZJEmOQkfrk6dYvep+FwowQOihO+oWy+O3C/PnZv3+WMp3stw/Dt1FS+KUwrRQL
rpNo/uuHuf+PvfNakhTItuwPDW3g6NcMQkekVpUvWJZIBxytHPj6u8ie6Tstptvu+7yEVVVWhsJx
cc7eaw9jI+xKxoe5tRRb8VWuPcKuspo11phgPvN315nHgSqWOV/DMnhvjOmYF9Ce0rH4wF11qnL4
H60G9qd7HZEiJSNHIUQMyvQF7+xzjUl+43n2OcWLFtWi0dHQAqtwAMJMk8/J0U0vlQwOukO7bGDK
wqzT3v/7D+ojG/unD+p6ZmBi5rEAE/3Dt5owvUOHCMLDLKlo92j87SxQ0ZASYU3ohbIAqbhA2ICZ
feWpfahX21ta4v+PsZ+kdU/Aa3FIzOKrcIpLno86ChScX691t6oUxWb2iI0UaAlE1WkChjEVDgmb
ECq8uXMUgU0TEvHjIh2iO3qb7CF1zbMaj75N2A46BUOYFfSg7PV7d50vsNUoIZIoAtXD3Dg57MkW
YpDhh7xTh7fdj3hgtG9SAVMGlFHZv88NDrBENocksF5KpLp47xMAgmF2yEB03iB6c/mV9MvK5kNZ
63u4/IRzdbaKBHE/y58mb+6VKb9wYFMjVOlTPSB30NOIGrwLotlRP6pmBSOBC2QznCFhgzv1H67V
Ouj+cVD6yO4sRCcud+g/DEqzdWq76JfwgCc2QGsaP2e2+gh7CrGg3+DUgTJvywFAiQNvACL4jarg
/sHZOnQGddt46Pfg4Q5S2QGpfol5aH1vG5NmFolUn0DGe1u3Cd6nDm6JwDByY44zZ5aMdqkn9+jZ
Kf7nPe6w+cF6G02AbQK4kpvR8ahT3CbsBhOKzIz7ZjS2rdbhdnHCn3lCq95um3eyMC+EuQQEelK8
DFIMea46F6JeaeH3RcXA8zkWqXm8pBZwT7e8j7sZAPqpGvVxFl4krPw2i4077AsX19/kMK5ts6PB
ONawLwTHdHIgv5zSJLkkCB9MS1OKmVcbcZbdheEc+aQCTp36Qq68nloei5AR8x+u07+4TAH2Dwsd
p+N7wvz7uYNAomGYfR0eUo62NPvpHgfSnQlopnEsnojgfP/3L2j9q5s4CEzbdTizueDE/v4VXULk
cOrwivaEG8Dz7pcAoIWz3gxeObxhbL8loQq6QwA3ZmYEwzmk5VcJeL4lbudUfnUWLj55GIcf//69
/asxG5p+wGhxmGJs1o3/e9YWFnzowshBrohL2KGN8BPeGisZjkzXd5Fu0x4uKQH9j1/WMS3HRvRK
+QK96t+/LG1BEeTaCA5gDr8mN3g2a+aDoMq+uoawWjkpOBHB879/Uctcn/Yf7lBX8M++ty5T/7RG
ZdISoebGPZgI2zapvEOtBKxfU/KpzXHj1xbd9BFQnQMpzX9WcFBumgmNS+WbX5YVkoSx4LtkWeK2
K65eVp2bjEkmNhXMGJ4mt8L9HILqKbOZOoEJgrbO0agSlHDvsPmGpZi+la3xUDreiWIK868v80h5
FXUUBZxmoqpB1NUuq3XP2Lz3bASrvodvQOXFMfRYAKR9Ls2KwIgPOXMc90tJJz8hlBcR501TQcz2
gvZXD7OmVqRaDGTRxOQbkopNwlXjf/SafpfLO9MKcYZiK8u0qCjCBs7XNLhnC21alKXUzeoC3p+i
UgV5y+PgMK8TTz4tF0eyGJgOAOGZy4bZw/ACScvRczd2Pj/bY/UyWOv/ZWm9CSED+z1rTmOM5s2Q
hs8ExfPGQr5ct7HfPZoDqllXh9mHO9yQ+iNCjOWJOrTUfrBcmGRMSUzI2IL/w4gQq/j674dEYOIl
ZSAKP/DC0F3v3V+fj2kp2eNY/ysWcT4kSzsdZCjIRbV3WTnesQFe9kaMe3sMH0Afz4BC6qttAxdE
CHhd9GLQipXHeXLCaNzmI3oO0AgtTiLzYAUUyvICIlMBQIUU1BEPODyagVq0YQ6Q3oT1MmSIukSh
8ITvBib0qB8yMtacMcTWTnuTDNXUhwk4Y3aHTEGbLNAyKnJ665XvYm2g32pTeVakYu2SYv7qS+/k
i9SMHDf8WZnHlniOsFrpPqOFDb/r90I57RVr729cj8Dl4vkZ/hwIuMAllgzDK6ynenmyzQROUvkY
NJTzvKkF71WRM1Vb4j0ccr0Tjr+DHYkwG/fCtodr61KWJD+ELZa0imO/WNjpLYxfJZylZDTePDiS
U5vM6AvsF5xgP2ISooFhuW/tTHmzyNOnDGUoOlPioGJa8bFPYiaVfK8zbpsFnncRQy7o/Qdet9vE
fniQQwsaIJhvmkQ/2Vl9wKm7DcwipRGnry0w9yjgG/Jzvip6CzrH5NuMj2XjfiFWx14FJaWsW8gO
NUZVz+d9k0X+kLCxRkPeU45S1k6FwN/yRfC7yUwwAj5ggFYR31WEZxFYh+Hy7UEB2AIMOxq4QWtk
StNUMJL53Q0+2U+2ZsHNQsMo6+d83Z1aO8ciiA8LC2IEYCBB0pwG6YFW79Z8wgWZmsraqMns6jj5
YcJoYEige6QYDcBhpzObLaANdFwpStxSCczcLtqudXG2UUQEedJvA6dGt2AV7/izbrKpSV4hBDxl
LsrIDOSAl4hNo0iZIyb0gKL+kDc2uNR6p33CeBwGwwz/1vRRZWQ0fxh2h8bEEBQHFX3HOXwIpUe9
0hifMHnRyrDal4LblUhi+yHRvnEcO3W2CNmDw3XyFE/DUuLt0Zu8uo1765EItu2sxGAasvelyerS
TA2zoJBibyYw0lyCLytEI2o6Z9bYwXIy7ZsK2t4kgGktYY6vakKZVQzW3gfHfXAUa2mi6GmDOpt2
9AII8QEVVdI60zMZ2ePi35G1cl4S+24ehy3lzs+CEGA2rTTpFUkwtlhVhDTvrHj8MYryUZpc/6I1
zbPbTqfON49iZIfqslup3LrYlYPxZMfMzLCG7kJHlgdIm5s8Sx+yoOR+CvRjBzBuMwxYMRxDAK2C
Y+dZ3NUwEA+zSrHp3kwYxZEbTKpAj4OAzdDZVWUZU3Sxb5rqR2sjx+hSlNEeXBxivuFhTbn9Gfan
OBl+Y4rVx1ZzH4dTt++IL8qb5qkM3OPDTofJFX0ntl+jvBJAt/My5H5+8qqK8U/jw2gZzfjAzHbb
oUf0mh99MzyHnfjArKea5dTMIr1Jw4q4zNnHoNSW2Wbx9VvuutHQx2y6+z1Yzdtlori3lOS3ZmCC
QO9UKBiLlzYfkfjk4acK6NhBKHnKcQnfFJQkPSBbK01q3OVM9aVBtHzf5ks0j4nYSoU8XU3WHjW+
AtaNODHPL2MZP2PH2uiJcu/YgUiqRf4D9yPX3XmtTQRhRZsiAyCdGCyOfgsFq4mRmeqhNsKSju4q
hLHoNEvP2FWcDkC7HYyphwI7b2LOjRBQZloxgqZY7pBWyHO+BBpBTmiPjw2KgWwF/dWVQH/h9C8g
2B8MAoyU3SNwIVWHvgINgSDYQnWFALf4Lz7nm+NSFs5NPaXMkUtXw96EzYqT7Bj0Sb61QoIHSF74
jNPntgv7jZ6ZNBP7oZSgSohKQ4617yfUmlaC5qBhJs1aelVrmlpax/2hJpVz2yvKsGNTRa7vIEQZ
bPp5AcphrV/qEIRcJwa61stAC+BIeh/LLfqsdOJaqXD+aaQf3OXdNs50Frlh+Dp04cMEUPlGhuql
q9u9M1lcfro5Nw9mW8ij16GAa1J/aydzFSV1Q6wU2ctmYV7MgJMf+0gs+gOezsV+r0PnR+DcCDgq
bPBYN9MRraFXnmpb/rIJ5cvlr8Kx6dg3cGnYTb30dZGiZqvhxbn6JOLuzTTCX3GRHrwaAtUcG69E
6GiU51XEWX9sttWkDoPpvENCei6YXpCDBXfY+UrAYPkhHMNIaY6RiiZX6H9lGa0eN2h5o2P1pkPb
AF5sbXWZ3FZ28h7Ld+g2eYlF1FQOXA873Fv1hGIgEYfv39WQE3GBDruOVPZ5gmdih2wNtOXOm8Td
QBDAly71W+JpCG9GQI5cBte89VHXtsPyYgw5tOwxOZRhnkcTPy9N5txefbmjB74uVzTQZuutWqBo
Nqa7FY2DNM7pTgtzHLUIE959EJynNiQxnBdbgopbTeavSQ2BuKmJJWvkSyI4rtkZkdH6R29U2FT9
dyEt991oH8AHPcInaLcYmml6G8sq8mSKL9ui+KEqY08kR6TnLENNGUxb7Dw0zEPrT5LRdhnmz7L3
7rU2CEKiinA06um99+WlT2IiSqH5lkaCzMt4mWfLIY+DCFFdA/hjw4NwFDU3y0AeYda4VzXQ9PLo
rI0sg5Nr5+xiz6UdbiTdX9tWnAJbsjLRGDlVAQ8ADwHb1QVhLsrvYG2pDYtBXQcTL9xAMF3/3eD7
/tN/P8i1/VdkSNfMYdQ3kx8vpxFKG3njwf675WavLUevYf/d09P79iCQVIIRoUixuuYLuUZr9zDo
hb8fgDA1LuoqOksyKBAB5P1tYtGaUk352gYFObOrzSGNBSuHhiyR+AkagQwdsi2utWteyZqOSi1Q
uvXimgkgTKp4YYiz7DrKpkWETnNAaeq5yLQaA7+LKfrzghC86SACAnL7M7TpvV4KG7FF+ce18quf
PNQpZ49llvdEP17ZJk3wRpN7XXUvZaeeGpWei6H60+rpnAqw8YH4DAbvw0GgyPFzREozFNUfkct7
gdbTEnq1ABK+kcFmZZdxHQePdX14mQYY3u1wHpt1m4IMODMXlj6KYUAT4aQhZzJmxWTa8ypLSs5d
HRYfnPvmk2sOM/mv4E1HWhJgoi2Em67L7SpK5zhCYTvV2Ja/a+trBd0ToJbdoXr9doCAWcYNxYVW
nXsmagY1REoY4hpSefp+KHVObkiqbtl3k1tpMGSXgWks1+6eIg0ZQqYKiVUqWu+maavnTPUARtir
fF/d7z99j5V0ca0onWP22bYckn38N5/M958CZ0Aq2HhAlldBehs+e4JYULdYfoqqsCBeJce0NX/I
jOqPHsvXOIj35VrQMBF+ZxhiODAdyBXEzVi6F9HLlxDD/372whUU6R7SidWtBF53A777FMzUd2Sv
ObiOPcDtEI/xGhWMWbqH98Fh3SFi0SAvZesKWBizPn7XMPts5Zsj3pEdYKAKGU6dujtE6u+c2tge
mYYJB/jqxcDK+IHNvLnVHseTmK+n7bOv0aEgt3KlpzHDqN3yAXrsAm49kXiy4GB32GKefI6XrR+v
7dmZRrL3pdZlfS39fR8SYwhOtQe4xkErTsfXgqrCkXuhMUl8N4DrYuyPkISDaFpfLo3tFwtXRRiQ
GbGW8L7LXOAmnxsz/2gWJDwZGYk3Zp796mL15UxkYff50Zv4fFl7m5iGvdES1JYw8W6kvfmYCWwg
MZwyQF53xkiSYVixunqJVSKggq+KUYSQcBJoJ7nsBhJKxx55k+WhAfbEfQw0iOWZLVyW1p9BHz+5
bUmYruNvWluhsB4+Cw81aYo4IqdEfhHpJR/yICpiJMUBGrrEg0btU08lx7HiBLWOGIDlXtSsdUxv
Edsi2Y0W1YO2L1D8kEDutOhLpBm4lBEoR2P+h21SmvlxcrnHh7WsqKsEfbmeHnofa7xHRaDU87m2
JPv1kUKFl3VvcVDvAaVwEDWrV2tYiF5sYmoYSp9bh6RKqEMcUFtnW9lsmqi5l1HR+gT5Grwpz+jv
p/FYgSS1uLm/L0/CTJMmJCd5cfbRcyG241K+CpOlLKMyqN3qLguRVpExryMj1o+LM6ExX2puD2Xf
GjZKHpfCSdqwmw7C4NFYyZYTRqhNz7fiZ1QxQIH8SIf0wYip9X6POjUlYMvNtXPN7kRPJnJY82tZ
2D8glfouhKiWwbPAXmJ4wfJZ64tYN5/zzOkYFvyMU1vDgDoGLmYRXspO1iP1WokBIfrQtsAv6pXQ
TEoDhaQ/qWHels5TMsIbm5Nw9/2VphnRwoSerIVK2igruyJF/sizVeqTvW3FxmdMLn6x1nGNRaFu
MBFRjSS09OqpmKbbDO7HdlwTrYrUARhi5iICJ9oDALCueQ3UkmLDjctCAdd4Xdx6rut3cbukGEdl
W+PMRTCtqPAYXlFuK4g1SGQL9gsoqAXBQ/TgHRxRPXlQ+YxyVhbuceg1KVVz9iEdqjCWcRktihJt
hvKgcB7jAPQR5XuW48Q/N9pKtvA4yEYfiQco0i7qyGo6hPFTQsd0n8QLNy1MTo5f5VARBp5Vapdr
TgpLiJQvnY+t4b5LWg+cCpC7lTECCPVTSzUeCVVGAxssX4VJMDID2E0orBmh+kg14Q1tzPG45EUU
dTMwYQ+69veFTXXOJGh8s7i4RDhVduvAo35ByoU6f/dkciP7orzCZdbBc5qL23zBchgzbNlAdXnR
b30iN9ApKGwJjLHFAXkOfQt+ClGq6diKLYS9h65DGZFU6stcmGmH9mozVWIeKRA1zC7VMEuchSDu
lIK9WcAmE0DEpzHHadhRVzNwZSmQhGbCpQur7hck2utaxY3VpW/mxwTvlllwU08e/pU8rDfh2K11
NHbBkugHL3aTaOZ+5hN2f5qaXN85Tc4uxApOJTY6O4cCaUhoiMGcskmSxaL+QKutkGN304Z1vNXp
o/Kmz7YZTyyxUUy0OAf+S6hh2hFbW6DdYZc4cczpnDnei964k4BjqvRYNYfWFA30HLBBei9rYonp
FLylTv9gdvpQUZGyRIYGM0jRfXPs2Ft4A29YnHs8RQMx95H2frRWTqMjn188Eqatwv8cA+MXIph0
01qGA4Nv2TX20bPYFqZZSinKtTct55taZG81MQAAW6YPYJfY0khNH+38ogqLc02JI5kYWmScXrfS
wA9uL56btkRNkt6aTX5rz+kDwJF0mxfpZQlxfsV5ewhbU56byvtpDfl7LzkspjAxwzU1JssZj/4a
CmNidLVS992KFwn8oLk1QqfZU7LNziD7w8gwWev6ATdsqKrzNLNN8fqH1KGeSQTzYV6KeStc+0+8
iAYdU9wsqGN4qzGEkdP3gzSbATjh3/7+zVYkaOhkdFVwbhur3duGfGx5B/h6c/xyDnPIOBnzuVvA
CS2qiUj8oiC6YBatEnsmSAjA4un772ECndCG6q2AZFJdtMtLTEN20QBGrcHfmhQLyLERcltqc+/p
3MaoY1unXimAD6yY1ql2pTh9/+n7gYBBOqas3du8n8Xp+yEe8oQzLnCePlH2X//t+wdLkl6o+U9b
mVEnbCuCI6X9JAcbxmEkG90U3HmqQh1OWeRQxvQnKZlyNO5WoGbgns2QF6pYtVFZZ1iG//bghqSK
2M4wbUEFlWfDaU/fheD/D0T5j6IEe20p/7+BKK9pK+EZff69KuH7l/6PKsH9i3A81/YE7a1AADH5
myohsP/igd/zndBHYeCGNt2n/61KsMO/oDpwGKqm7XnMyOHfZAm29xeezQ7WLk0gBOSU/4ksgR7W
P/W4eH0bYYJn8zZMM/iHHnowehWYNmkd+qV5oC+IrF+V2RaPRZ+ylZXkPRF0sfcb7vXFP6OdVs5o
7b0CTvxNscpI5/XUp63ZPgr/thpxBIqJI/qEVrWqW3UYFco5gtBJOyftijxpOAMviwWU0h3AgXM+
yu18DUgjbc0bo9iaHn1qVXLA7mx2T554WQIMrR2sO8piOAK8Yesnt4q9TftWxxPc7hojWMgCOMvp
Q3f36SvbcPyJ+kwkFvULUX9knfw5rarQgtMIorbHVHiXoOusiNwetAnH+SvFo0VLNN7JrkTH6vvj
fPCDcJMCLj9pU6LcFzhO49K7Y4MqTl3lwDj0h0i5MTmHTjKRzeMEx8VhffR8qGKyXuYonLFrlOWX
X5BaU/DLTUtUB9+0jmaIp9mE5WRU2WNrvubhb9tl15WO1ywNX4Bm470RU3/KO9JpuXyPaTy2O7nq
XCnJ8mHcm8LIkBu4U7FtCzK3K7K1mIZxJ1cJfRhhlhC4hCJkxDBjvFrhyQMkHbVt6bxnhpa7JUv3
/RI7G5Xy/lHqkvHAsIej1rxXlDKdHH+a332x/awvdeqd84aPXVC3PQnKTC5BH/digPbkxmV1Hl2D
vgFL+K4M5cGeZXpXmP3vWo8DJMVsIUElDl9nZ7bIbwOrNVtQV1k4OEdbQOdjqqmLJH0Onv8hyHDI
+bi0Q9IwgsS5G+c2JlyPfoXdDj0tiPt5VSoPBjvFZbXB1+VLPfNNhZLEd44uvBVHnsd0EhYYcQQc
U0D+3WTwe6hFqzByEuhiDP6PIaYuG7dKn4pOvLop6AkqZd0ppYp0nLxDCj91E+QmXaa1JpLlf1wd
PuvE2mtZ/V4C4ydZcNVOC6W3ZjyzJXdYOgEydDUOvLWQH5SXdpUcC6usdmkSnALqbFCx3ajgYyGC
UI8VrbidkqStGIQQQedimdQOrY4ZZGHLHh0yprWpvOKpXrJuV1nzz2kSepuJrD2Fw3ihVaL26KDG
kzs5OioFLkB7lbt/P7QFuZaLwalWrAJ5gwYpC8/qhLMUwIn1waG5VujMPcBPRbxMBl8b/nDM4hK3
tHN6Yj+L/pcKgr3sSW7LWtKTOwfFb9FOnMVRC7DC51/Ug4a/Dtm0o6FXUX5wkup37hdvbWFSc8i3
cmi67YTWBMUFvQMduzfeypr4foiN/AiWRe/dDhFyl/jNiebgQpo4za4q8g06qVli0CGh+nYIa594
Cr4Yo2iuWdG+qKw/ZO2Ex52+xzYbPbYX34slyb/UMSn9VqnszpXZPbSDRxZY5t0GXkZZS7m3TePC
l8BabNTZvd+0wGNdbCGaaI1eSgAitJxPwmED1efLsa/CXS/N1QI/3CVZ2GxqpCc3Y42db9YFnjEN
2K4zqoM/GPgvOgcgqENUNKcGe9cCx2g4kdxA+gS/NySHv77P1H1K4YUAF0UHXJooL+wKjHozGdtE
J59B0lFc5T9Z/lif2kLNB51ievxN3WY6ifUhXkiChT2jsdTqgfaQ1W/KVb1u+8FtLX2+WhzFqsqK
I+2STTf5M5kpDJTGsNino1shha8+hbqVe99APmaUn7qAgjvM1r3UKZt8pgL4/d1PMNzprq78GX6z
cBlLzYMLbxFEBleJREz/BFcQ7qTI5kfo9BdvWBKqQMay74+V9Np7+ga4iDgC5rm/EGy/9Ri8u2Bq
YQXU8rlNpnKfh6DLY619ZgSqHXomh8BxqE50XAxX/RazJlzIk2Xkkp557rs8jZrVfj2r4/dCNLXO
lbYI1iFZ6gv2haeS7Md93KkHZEbtLYWR6rEl5VBabfs6txXzVtP9+P6bTMBm+Ha6RHb/pkthXYXV
Obecs9pNkxtyX1nKOsA+lJsSwsujij1S4kITU4+ynIvViD/9mJyKFvKACi7acVJ4Ff3yKZLqNmnV
2vaw0XvplqNIE9pIXjz863N/ns16upAdtZmE6q9Dktq7chHDeoipKR3aWI48UiOgfmr4nhJrTTAL
cimIWQMa2jPqplhGpWNo4M0kIXV0ljZLBYWBgd/twg5zLz1neS+Tn068uOeqWbNt2toCmDDct8sS
MOU3KcMOgCCNvvxaTaC24yzYcMjSB2UFR9et/JMIDW+Nsrq0yD/2BLZWUTmpt653zIsbgxo1wK1f
qp7OLgUWFSE+guhI9u42zmPagZLMRtFlr94Mq50u7hRpNx5OrOlNVEBCJ54tefNocV/kYPTU6OJ+
q2rtHaY5EKe+6oObieLsE71RJ867O/R9dwn82SMUf4+kHVQqioPgJrYwmBT579JmFSGLbAFgGZx1
6gxHi/JZqi3zoNmRMU8MFcVkyz3kBsUwq5T51eS5ou8f8BWW62F5z6RE0yVV9xwc7rNlGJ9KG9Bn
1cnHwYh7Tm/9fOuFZXnFKUIMr5k95oOZ7mIzfJbSPhqG/Rr3KkYuBiM0HVV9bfEjjJl6Gm1OOb4z
wkNZhohMwv4U+Gn/2c773NTGKVk6LDRkaewz2JLppsgHisJQ/802O/ejg5VrrL3pUdvd0feN+0xX
4YOjEWPQDWvPQH1tXGYD3UKK/XZ3oPIRoFRo2cZZ4YG8kucKHDYAU1oCwZx/GkP4yEm/uFN4bAd3
JEAx8OdLWV/I/eHs6cbiNPjT1e9HL0pa2I+VdO4Wv9M7gnmGyZbHwBkxCY78p8VjX1bH+sewBPLe
6st9KZpw6/YBHDGGbDzaT1wiWjrehd1pT55IDY3eMt4pRoH2DsvipZAOYstsL9EEXGKtSFCeuoXo
iCckKwZBuZpYppg84LnAJSM658k1gWdQ2DbuEnPG5eYxtQYfcynlPZsIE9UAsOuBfiItZnJPsByB
1fSHl9GhAjaslSCrS4eXIVAucybhO8vSADHgbpuDqnkprPdlsNqDpPdzwrZTJK1/tSqXo2mw5l4K
3yEzm/AIgpGWpz5NrQsBrGrfm5V4S8U+sAfvHPbke1j+5F7qPj0boWDxHfrikmXLNS5H41R3guIr
AVI7QMOs+7iSbmwjqfdUtOwLjTP3EE/hxZxM0oDd3n5pGF+gntx5m3jys+UwcpdmmvA02OaHTIII
7mxd7nWVVtRmi+BhGtu7MJsfxiWEIp6IaYs2crgq35CnZJe1Rn6uM3gkos78F8JDPpj6buw67V/S
qd/ZQPf56Iw4dmEYzyac3UWS5he/KX5lGYZc26jRfWSD+06Qt5IfRA6M0FYRHhAak6AqcPrIYoW8
mwf7MZxBVTPhkx1UdWvTM/F2LtLdPfvmdm90Pv1M9LcnOZEOZzh9e6C4q6JFEceAmcd6otIHiaAk
X5xItre+I0DAlH79Ygowp8XoJL/dkZR60OEv7eJ7NyTNGJPfvpSZ1YLUn5jVm6X+0WXUl0rLkGdU
edDu0E4S6VH99It2PMkZSIRXle6u7BqUGZugtpKfmW7vXGp/KaEFt06FAjSea+jlKc3fISA9o8mJ
VZt6DjqZN7wmhTKPsV3mkevW1UEtVCGY7Zim4ITEZgdOd/jT0cHdzBhU0a2wnINSJbfYY3TwvRoG
NdiyYJMct28zEVZI0SRHucEYV++WfXSLGSQIqdYiS8i1CBcVyaIku3Xwg/ekiFFz00Cc5xHNXNAS
nttRBg+LfK/8ZrqtwuyTZ4nPZYPt3/cJ6iIHVdzZydht01DLPee+7RJP1jsxFjdA6h/lJAG1jyVg
liIhStU0u6Nl8b1n0tnWvT/fQ2tHjlJ2khZ8UkRmjU0xh5W5d/P+a7Kr5Ekp2Pk2yoqyRZ9d2GwO
iUyPHG7/47LY18BK+l2B6ICdGqAZncb3Yx4/DInrcucACart7OgZx4FSncyGcAsarz2ALVt2DDSq
7L1BoI/UziGY60Mdd8ZVGPMlY/nsmOxBAVPtzgIynwhSys8oQJsI6couNT3jyu7rDl4yJyMEZDct
ecssEjRrB2qFpev+TPRi7brMw7Uf1vQkZOfv05HitEEb8Trl3kM69M86pKjN9jfYTmNNEq4nL3VD
NwBjX8UzQ5VrqT92C8/sN/aXG4MRbuhzRwgkMmSaMLRkbXWPbUaoDIKecVNkfYh+ggxagp7jU2n7
ABNkQRWZHUbkxfJ2KoLhNv5BCYLIHGhwh4IiBmwA9AFoMuxjP/sPaWf0h2miGyPHFDG6B8IdBSjp
0Pl1cZHIsDKJbTeQMhMn/vtsJ4jH/PyljM07DHOMxaQgJLtB7NeovbNkgBW5ahlBD1FPhyOqdNls
XYXX0aeseiqb6mzIkVtds+TrQl3CxUnOg1r4kmMfwQrhMYbPwMwsymMUru26/7MMTnMeheLdl95n
KxU6GGdsIr/sQcahv7nRgQ6PFkBmmRFN03be8KCm+oeVQDYnD0Oy60MIZFWwXY0MDsmI1OZQoFzI
VGYf5ti1o6AepwP0WwIE5wLi6xhsa0Ibd5YHVKomnaOfw+rszkRtDaU4x+4qCmmUvvixvqMzgKd8
QRqWZ8N1rNSzUTy69pA8oQxNr+gX7k0D/289Vo9GCxEpoB1JexHGD4nwF5SSOLgd/1IlHr5vl1jZ
VUZQQJade8c5G/5vs+rnsyC0lMp9w7XE2WlWT3ro7JMa+VFMWXPwcnlEzpweA4GXuBHy3EnD282d
HT87AJMSP6y201J/9EXHCLLuy9ZPUHvdUMVpdlMibrsxJp6nastbUZkZBK222IUuuTXBuuL6seUx
YxbTocfyvMnl8DD5HaNXZ+ZBBtBtHdIDE89HEdPigSkJtxmroIf7ZUdWZbFBDLrnOZwJZenhPXh5
2EXmqnoSRBVuSxoau97ODx0s/ax3sw+WatqCVknYyaCh0EmS1DonyjgFHi3HeyEaCd72jK7GE2WB
YtgQJ+8lN7CoVOxcmhzremhTEe58tHEqefXanG1Nzv0k+L53LAE39U9CzqeHaXEh5ozjb2san5Nq
cPaZcg+2btztnDp/UAD+cfNJ7Akh+0XWaAvPr99RsfWuHIbBPnklD60nXm0Hd3gYvoiw/FQaktsS
0kGfrBp9x0BJxWuuPWGDnLSBpA9WSeJ2N9TEDHZPfBPvTlfoY5We2QomD+UC8Irlh1JC/p70t40o
57dYLi4JSGDf58YpHmmzEcQg56PhZ5dxHF4tah/oTEKWg6Qi/8Mgs9dYpTgtSL4FidZDhSSPRIej
dLv+13+xdybLjSPpln6X3qMMDjgcwKI3JDiJpChSoSG0gUkxYJ5nPP39oKy2zoism2m3121lpoqq
jMjgADjcz3/Od/jhzZBGEsj4j2Fs4jfrt9oANs22a674fsC7AwNwZLt0iaLG8GQ/RdsA2UlpzS6R
fKITTmdSGPVXZWNlCOn22Cw90gG11bdcix4ZnTtrekr9Xfc6NXHP8R2+ci1grGpIQght4B3zcqtr
W+aeA/Vz8GqCtmR1a2m+RTbfhwa4iwxxxfMzYGM5sr7H10REXSH49eK9mrNi82DY40s/gNewx4JH
Ycd4rpt1RjHDdN8Njnxg6bce0kwx60C291RXXnE6OzR/g3Y2NIcdGZPnqi6jr0bYHzhQpW/4DDbS
pgK2i6rwnLlmxE69Ac4y4tqdKxBSdY0S04xdcxE6+ovD2/JU6H+3koKBXa3IO9QTSqqWxYc+bq+5
M5sPjWaa68rRMm80kT10t+n2c8ybVsxdPWbcDdsaEe5rLjkalxlaSSza5Y8s4NQvgsoTsum9CoH1
QQbdsBvSuuXpbw48iyLrDI673NgTk48Wk0s6Y16ognOa49yZeKATn4WiBuRKGRkJfsBacIiLI06a
XWN2GfzmnvtfRduuk4/RgHugarHbgsTrXetLUdFymN1BGhlVFd765Ueo8rfKbjOcylygnPpUUDIS
Hdu107s8GxtxcTXP7iAcgH8FoTmtAkZd/RScjcUKTesmsBnGl83SJkQkBFuAS/VpXdIro3GFFWX0
ofXAPdzqRXTyvsKKNUbGWx10u9rHmDHW+aXGWUOHCyuWCy8o7c0nPuWeeHN3sYzy6+jLPfz7HfOx
68xzkH0OTsDcMc8WE12kjA/AVTw7n2rLfSgdqGDGYK7ICKA+B6r5KSM8akURYvNh7pWy44GGbFyY
ZdKybe26oTsiW9d00dqQvHSYGFH4FAwTvc/VU5jKAHKZ9kQLJoDBqguRbuF3zmHILdd9NSf64nrr
TPXpgIg1RGgAihJnl168Mc5ecEuBnyqLFwttRGO/YQ34ZAkkdTlcKmpRoGcW81cjeghDdgpl+so1
+SYzHRRLbgbbUjVf2xCunSH8Z9ePvyVjIneJph/LqRsoUrbXAw8AcgQrraH+eDYmvIuxuFkTwika
xUqpkbhgaqMY8bHKEHlFu9kCyKU1mPYR8e05mKhvJExVohBA56ozYydpTlrRDvEk8R4YKUBEBG0O
mYU2e5IP0hMaPR2NBgsCzbKo+fr0PP7aoQ+uEql8tpgmIGzebJvNP1PNOSXBDC2D56QgpFGelLMR
1ELTAVF2e7uBN4N++dE544cNbKXMkQ+SkqV2moiVZRoxDwbiIlCe3TbumnoijpbVDxX5b7NqZq8e
E76n9L6LHZs4DmUTw4a6sTvbrfZCWkeDOty1nJNTFxiwmKZ88WLYDwU1flxqtLH17bB3BubYc9G8
+YlztQU9WPrM6V24zXFiHAIjZC/du2roATEhs3CYBmcVMyBsomNdlt8Cm43cHEVbxtj5WdhHd5g/
9DTT6KNsiYjEGEmH6COQQ3Og6mSNfvcQ65M4iAqaUUVhk+xYoxzbPCn+kalE4PlhYa6TsvnhV9Zw
mWFCZiL4Nhiyf2WngoXQzs9WZO8Gf3i22XMzrAxCBG92doXJR1uXI12eZVe9JcyLVzS/JJd2QnKo
tNnZOrw3YFRAvSwUb5JAXNk9LUZGWR/AhBhAwaAVDYFjgrkw7ikZBc7KvEMzu2enEjTVHGwmxG+6
ibUy035qsYFrd+aKIwYaHCycvZguI09vs4mFitrzOYd3NdlMxa2+ewrdEVdi2TwQ1EW0MdJTa2rO
nZH2QINAKJ/TlguB8Ub1xWJLOwqNJ0fOabbgz8i+wLTWYFmP8JHuclm9cCQD2aVKzq1jr4FNnU3P
0kARjz4GDqpsMCT0Y7fXEqqu3Kw9O6Z1cvOShAAGsu5BW4ovDG2odsJGhcEGQ9+JS3BDhdWhCTl4
jpDt8nK6qbFlMmCQeOHs6eWNvKoB5k6RfdHnmtM2RjCeYZA0wsGhXU9DYa8K7cEs7kXDwmvgLOu6
4jIP6W3W23ITD3SKx/dZjaPfIoHmhYqOoiamra2iuKnp5zeMmR+dAd6mpk5qzTnmg+VGtH6xw08K
DrD5CAaRbvvwjGV5eaj309YOrGLdNAPVbk0VbGgBqreuCm0s3cM6ToP0hDsrP+TsD8Atu1uJC3jy
+fqaAGP2HB9MzMPrNq+53PMeLIj/04/mn1Mi5dXSGedQ8nklgUsGMOGhsKhWUlHVY9Ppyt1DLMOq
NYzgbyNmSrrGg9fQClDdYRNW41VMTrVpDFpk6sA6ZpH2kCfNoR0LCh910XqSehecLua9a5QfXBEZ
7quexq6z1Ahh0OicnHOXHQWDJazAc/s09Evsq5vbk5mWh4Eqp6F1KM2NqtnLivo5dtubwlaxdiqG
chm0biZB7NBV+p6nJBpR5p+nAizeOFeC1PJkbPt6Uie7bAFM2k9NpYtV4hftRulFs68jakX1eMez
LscI4X64RTa8pvpbEZIVMNED9lOF77oCpr2f8VixNDX+vjp0auCYg+sgsV/MKvtiozlvfLcZX4Yh
Xo+4myM/gmRlvA2Fj5luDp9EX2HlExopM9tuaIQ3gjdROxs1ZtnFzoI9Y8kVXwTp4RqndvTas608
42pbTxoa7KzSIxr8QiquT3NGAkeww3NLPFG+2W0qkynh4Pj8DcZNY43kfCi+xL7P86jM7wJf3U1h
BRHcJZdRYp2sJH8TqWWF/bD4kVsSoJP6PpR4HLMSc22RUI0kRrb+VQarhk+snXClGszv4PVmzJL2
HaUxa2vs1no/4wWivI3pTXdrDZ2S79jBuwZnWdrD90yF9Z2W6dNVkarqG9YtAjhbWWNtstSSpdcG
YDskqJzpqIdGd6UZHqmKdjecnts6OdA3Pu8l2VQk9dlTg7ELmL1huMymg9WU2zLuszuAUS9uHTsr
aTw3DY60drS/9HPxZLTdo4pt4ukNYWe1D7IhOwS9njyUvZY8xGwLsQi7j0HZ63D10OVC1d9bLKuF
qbQLsy9VnjPMRKe+5SGr29HBDkmQTQZHafwI+WtOsLwULN6kSB8I9Tyw1a68ITQPtMeLey3Rk11U
8qzKomdCSMYpQzWpLV9/4B5mA7yA+HnQrBtZsrsgHW+qcTnQT5jy6pblPAO6qaOVW+W9Q/xnmDl1
82CdyvFAw+C1N3X2hbJ67b5Fmd6D4ldvlIzSk6JnE62z6eNkWHxuETQ4zungA3rH65AhnQKJAvCB
h581GfAKVJPL6WfOAHZSme1bk3GtRURKkQiC28MikFm/czS+nmavfPdLIkfgjYwYsrrTt4Pvozuk
5Z2TaGLTEf+OYiq9GpuxPyVHacl4pArlU+DibS0Jf2aJeYxttl46tLwl4FZR2oisO3oMIdNdK1jq
Qms5dLgJ7XTbjGX92rbL2h6F804fq/PsGhAvJyKLM1MAxgfs4bkww/YjLoXw7DCHroUvcxas0IVo
hvvB/ejLgEHmPH1RBRdKYA7DqudQKRPjRzqxjU1mxpOhpp6t+GcXmz+ILpxKcAmbMcVb6AQ5dZEl
oh7Yfg6x8bjCvmhf7cA+TNiJshmF1q2e0deyu9Zsn+1S9HejZV0iTqXMWjLz4maQEgf/e2IbRA1y
SztUYDe8caByOKN9kTC6EKyjDQ1szuzcRh/C/kQd+ql0xoOhBsnJGAugqItvcxdzdJgTAtu0/tBh
2+5KoqWDz3aXnjn8yN343gvlib4kz2G/jzaRyCZ9d8W0H53KBbJF845d6COdFqSJumim97MT5to0
gRkWGuTWDD600cxMGy6O7l/5BLeQux6s0Kh2ZIn3fed79YCn1A9wOHP9EkOe2geMgkyuLKr5eoyH
hDgNxmF0KMzmPdWd9s52uh9a8kKIBAWY1s5amfdzMkabbi6ISmLH7s0r2u8rkPjGtzlcNubGGSPN
c1PF32o95ESbXse5HuCU47ZsUwh+hFeynZPrwTqzRlobyvuYQlmNBoyVPg3feUP05lJ4Dlv4Vuj5
zb3O9H49MfDaWsopz6q17i1GiFNi9dQCc6C1fP+WZLaD2FlsltEeDAEYHUZSwfeHKlnVUAisyqP0
7yai4OxUoOmFOdLLbdl3LW3NbGGxykZueuiixSPtbJhzDNRi8wXN7EmYtLo7yAUzPAvm8yHA/MKH
LqnoHnBSbIhktzn4j2oVZ6yuBalEoWAwL+bR2MYw2lY1Fk0o6Djiq0tfhK+M/NQmit6KxNWw2diX
1LeulTBOmm7euiphkynTsxVgYxAGWlCXBV/c8VuWBdG6nAx8GeSoBRSPtdL71oMVk3ul4H7LeRxp
07przfI1CSfruHib2LvC4uqaoQf5vxAvp3rbcUXsal3vQDp3pRfag9iNTsq5JlR01ttDj60PzySO
5y2iieNx2gP3H06vjdOeC6IVxyoDoBe0OLQBowYRdlTBsUuOIxaUFFibapttF9XgToW87zKXuQHz
p/UY01Ye5s1bF3J4Cl0YyynDFR+0vo8viaaSbe0AWR9GdwWh7n35p9FArSW1pJXmHjl4bZD2VoF4
jnnlCrNsqVAkhoX1jjknHK5j2zzrjDbnUPtStPDJ09L4ou/xCfMkr8/CZFTRJG5+IH5Nh7m6uTSU
fPFTcPZhQpmmAdexqsIteZ4eyHEBij3o0Qf6AGW2FRrcR16gPZXnmaqVzbIFNuzPWV7kcTSnzFOF
DMWCd4pRorU50bqpIi/tLGfbjv3jKNgkBa7UN+BaCJrqCq53Y1GMlcTuppRYmpokAByZNcvXpsuN
GCJtg6gyPyRBd7YHRFEf371nGI8Wto8NmnjlFX5+9sMmZF5kEPBj25UJCI9YNfIeg9SQFBfdTlwe
KVRwB+l8MvzxmPCdLKHyrROgYJv58D5MjJ2pYuYjcsbi0Du0jNOlCIxkA5So3EoAgWtTEHMln7a4
vqkJgoTnzuUm+Oon40vnp8nGjKXGnqh1QczcpWGneModg9w5h5M7croK/d1y164pDcESNOo5pYD+
pc0pmW74GqwI5PNyaJgqxOza2hY9fAKiC+pQw6Guu3slTmGt0xHo1O+joPqL83q6SWRSHw14k12M
sksP5g85zfFW6uP3EI94z1HNjHvKHgLOyCZpxSsQwxKT1L4wJn8Ti3QfM4Tpi7pbtwXAZZtW+EQz
B0jtOq4jIqJ5b990ae0idlxeSB0wv7vsPd0REY709oKZMToYfsTm25m8tr7kJroYd/6jYS7STZjv
zbY9dqaza1KGCv0Ycp8YpaQENMWGTO8xPj4tuUPee4z9ptqp6qmbaS/XJxtOXxgj9DZnvZme3Mx6
ig3kwiludxgKvN5GNEopEFo19rtbGOG+/2gn9ToxfYBJjH1niMQNKAEEmQldxI3UR+ikpJuiirr7
oqJHYj1qy/A2p5YxpXdrVXEasYvsqRl5yMZneKeVI5jVBY2+79z5kEZqkzNeZqeVz9Z7Eo/wc3lI
3MVMvOiGHgmuBbQgQ/LhpIG5xUzz14Rcf5nH33MocfUQ2EdTMXVy2QSOPK4adNANZ2LCJv30PFXn
pp76Nyu04MQnOjbLA3sxl1/383q0inOlJyeqjjgLuI+5W1zNzmjIUQE0rHkDMCMoAApMDp+Eozkk
286+6Lic2HbVK3Mqi/daA3xb4Pq3WL0OWuSSzfsZO7E86t9yzqee3mnWwSoxbqrMCImMpR2LAF6u
xJi3QWjVp7BK2MqIn9FIYpLB5xeh+8gHyn7tZLeLMiUehNaJB9Q5APwBwrDJWJjR3rz2GcnRaWvV
m3EgpjH21qseEe5jfKsHHLlDCirlYH3NRDRcUuM6uvdRmxsvPCd437EaSa0T9bTmDk3FITlt46ZK
6PXayLYCMT7tkoLvtUzQYkXTcVpyWcjwnVEkEJvPbf/mMzI8znqd7qaxu3IVZbu+jTwbMG6q1WxO
iSvFLYOmpqQiZ1Ybp27pQuB8t0rq6IVyC6G1RL3H7NKiE29z8nY5j5lNyDhvHah2E03xma+gesQZ
9TD5U0WOkqBjlt4m5Zz7Kv/a2vCglFuvEwvWQpuM+UZVbIkNag6sCUdsW6YTA3yTZlgMV5kPtcSu
vzVxynR6WrMNv7NgarIwEPOfZu3ajzSNBKXLsDtMyDGYW2vJN0mVRuCglpMBjMpdDvKEy3ukuaiy
eaZ6KUWvnPUGgAb+fJ4z7Jo6+CruvIoLW2fdm6z9ZGfzIQt9NquGhbjcsab2GA7XrU2BFw/8u5m0
Xaq5EbRf5F1p5C/wtkhuuv4FN0pB3i6c9qgGTZ3tU3pj92qh+iYKPUO5WObz+CAKvC9ue9Eb7glz
XnrXK4vRmp9tcV59ZCEVGYlBNUGd9azLfNxmjdxkcFAnoE9VdxnSbmOHsX1P/9XWmYm+J/ipvMkp
EVhCbsHJleccFkRhu5YX9IqVwNLOTZX98GMgxZykR/0rtctM52Be1PXN6qb+WNt1e9BSioaKnv19
Nqs1a9smMunQCVxH7lOMMYDU+rgvvALukWdRGNar2LoP2x4TIzoaj1QOcDm2PC67VTpyWWZtumEE
xGmMQmHaz+zVNMa3Mof+Yjb+k9G8iyUf/OkHTtOpXM1RY3tNxAQ0lGxWptIC3GxXeCcWz18eRYdI
ph1lIuLHPJE5DszFqrwUnE3oVNWkhoNWttYhq0Mq4xkQYuAG9l3r9ZfUNdItHFYDhhzXy+dArcdA
GIx+cqdXo5f0fsUTpI22aVqFB4vQfiVLqLEdGUt6diJvDJ9l9GgLMTOR929ml1bbT4tnXgEU8Rsy
Kw64nlEaaPKL2ZInwUXOWMhcJ7lTptHv0Ltp36qjM9Iz4kpbfmmW0Gs/tQKYW4N9YriQWW92vo8A
vmraQb+rrQkZ3Q8Ony/HB4HE0Q5zXBI/DjW5ZmY40suoBl794f6eF/s6UdIbYjcEnxJYq2bURCp7
X/f6HsjNmioYpqlMMugfsrpr55eg69kETDHOjsop1jotxasm41tVUxitlXCRxBfCcZAb1tbRqovE
ELAljvOtdIr9MHBzKI1a4DQkPOROTbVx3e99A6ceKgdwDLUfgJIcxgbURMKF2GTZreM5DDB3MZUW
i+9Ws/P3Qs+Mje+EgJ57GDxkouNN4E9fFycGYxr7y6x3Dq5D3JxrUQdyZ1vFvguzbNPM2ptAgWC8
kl9b4Vve0OX2htv2jA8dhHBovOWzq98xL+JHNRSHqGJAHBaNJwP2MK4xE16VJHEKy/GUcUv00tnE
ZFIcBod//KiS8I4bbtzR7UfSOYleVY7lVej3qk2Ow4Su3QXjXRyJ7WjlzOrwnAT8X6QKxwtl6k+z
/W46ARUji2U4deXOtEgyldI6JML4GWi9y2N2wvLn+gLIHn0KeJZjNLBKbiosTgu7gY2kD1MK+yCp
WwvbdiuGZ9MQ1IOxyLl2nx9idPc7P/GdO0IcnpHbGulPIdZoUouXNpzUR0rQDQtjDv9+4pIglD6u
jbZ854j74oyC6ocMIpIgHC71bgKryJQfkJfcVm11wzo9bKLMvrkcByxOJNnQ7rLA8ddpjqo5TRRU
lE2F3Ym7D/yDeIS2+jzDoIH5or2qhs61jgT9qk/fP53DNruPP7zOEyLqTsbulYMDmydYO8kSDmjn
ZFfI7qK5bkA9FZSW4B63do4ps62oYSguQTBHGPPycc2gWd7lOVFqvjdsp1vd4k7oeEQz3hKe5iJl
lpZVb2szffy8q4SPGkKWv9mUekgOyX8w+XdvPi/LT9fz54+5Lpjs+5dgJAbRaldQK0wFlldelFUG
rnJ6BhTWb9l0vAw2YD4ePcF2sqAnaGDehd/pu6HJxF3n47ub9BPLNsbk5dXWBe6VarlSdF+Pj3Ki
vEqP0cZHNSxPh+lrKMzmTqsC/hUWkZfPysLPetfBry7WzHGlKvzX3NTOvoqjvcmapPrslpJP2Ipg
bliTQ3rLyz744eYDz7marN+EwRnXaLYFBrmWsaHt22q5umNIMQuZ/rOXtg1hVBpwjnTF8Gege7C1
An9XzRLnpQm9jP0UwtxIMo4KcddvPRh8zIex6o7fEch57oMACJYaxM8bEJ57t9KMgUmmhlgdBXId
9MsiZySPneg2cDvSJrnvhNWtm2nEGBYFtz5hoOoCFcH+sbUx+6zcsuF2kwXeKxuszD8ixH4DiLm6
SQ8z/k9UOUHu5Te4X+AOHQfzscahHv+YLel7sUWBaK4YJk2hRYtEz/UL5FcS0isNJBSmZpN6d5Hx
dn+KZj38AbL7MxaVP/SXFyNN4VgG+XKOIob1G84vDfsJekazoPexT9uWrLdUS2I5SvSzUVaPnEi8
0K/BceK+Qgqiik20Zu41wpnxLVNGVxSPCbfWyY6S/LQ4oZGab2WYJPcKpSzvGy+WU4j6BJFhCJ3c
sw0aWyXbSYjSyOJRZN61BG09ggXNyZc2JsqWSaeI2nrdOvF05+RsnAbwRpGQya1tDfAH833p+9FP
Jvcfeq87e2GUFC5mWI145HTc8Mxj9WxpH9M6+TRZWyIBAfSPSL8S2Wd1H3rrkCZMDayCvb202P8E
0OK/BLJ2VkMsqE5Mta/UQFpmdSgWFWWotHtjZFiYhWOE+UmPXmaXraVK8w3WERIqYXCIldMfOtke
fL1UFxmVr0YNaSgIteIYmRxsJj+/aWXt3CFDECuoe3GfO1znZU3BrLFgdXpzeWLOjnnRl/liPvon
N9aCZ0SUNGBmzqmbsiMrvh9sGxWmYSqB5dbcpamPoa2InYNugewBaufuDJbSDcIPsWNiLdtC019T
a85umuXcZJXO5wIx2mtLWK1VVPagfGMaRjEOs9moPxI/D44jbl8yEjndaUaqnVAOv/OoEFT78jJB
ihF8FZlzlL65i+xhPNk5i2AxteMZp6C2zqR1gcpffIxhEqycK0+J/B2jQUSCO9wztbQgU5GUcIzy
OfLH5KQxpcTVJrnuST+HcuZBj7RYZIbxxQCKw9Yx/krsZE8lgrPB1dbiEJTzS+aSPKdl4KdZGlDB
Mi4m8igT/umkfnbt9k2kYkD7RAobplQ/S1VnB+lnD93yv2LVD4gdyy9zLqizabTp1ikLaKMOrFiu
F3tGEWTar48dgbzANqh2Wn7755+BgIxiNOXhH79RtzXbU/007X2FKoH9LLmTLZHUjizbaqa8nLlJ
1DHVscxDaLnjrRlroGQCm9vYIPk4zzLGP5AziA4dW66LwJ7xzKaPxVRU58JVuqcnsc5diZY6s5PC
BUK+lnsyf2yGI96h7EHP7GBfKnoIY2c6ue7grlLYWHrYKmLUVb01tPpHpYF2c+2GJ0CBikHaiwaT
opY39pu4qv1LWnHpd52P7zc05DYofOJQfLCXdgDd4Q6Jc9YXzlfWShqsEAtv+M+LVQaK9+BLers6
n9ReD81ClDHwK+tnFfRwsnDSWKINNg2p8w3OTAvSnL5NfYIvidMulR04fG0VowVO9ocTFPXeMXpJ
NWP32GhBeR57xRxTjNuoNIdtW9bEFjv6+uaiTj0+s3rry5lRLkIOaCk8NFRe+qMiC86+OMzN+1jp
w51ZFJsU4NwxNutPjanljJgBPyhCuW7HYTja9EZ4DKfrLYbRaGer+QOJlxJGPU53+lTsndSJPCtA
lvn7xfkvFFgCoJaSEuqsJXVisb89KJJaGL5q9GKPo2DN1pfiIpHHd7qRxSdrMHwOKMmPmuuYxEyK
ZcCJ4M7P4PdcS49ORq9dRMVBKc8JkTBr+Yma+A8v0ViSsH/mo36+RFdJUrzSMf9CMHZqhciHB2oP
8MvcNAFBjcFhgIfXyzjqKaieLsviHz5LuUwyOHapwe7UMrWHPh48oV/THOk9RD4EuOe0u74e7bPC
rLaAwaGymQKhm3kVmmG5atjQI3UWxj88BQXR4d/eBaxdxwWGKnXXdK2FVP4npGepYaXXp7HANpZX
ZxlYDwTwVorDh2cJKz839H0X/SlgDUTDqhYSmmSiiSGP1WfA314+yTqKPHd8Z5yEa66oKBYcMjJh
f39JSPM/vFIJFcU1hG26f/m8iSFqfuHXOOFhMq6NKiBsWOqKSoDBy4OKhEwzfBuD+lq1Tv3aqm8g
kehVVU29a3OCHY6fHZWZU53l99quyNyXvLKPlKqMJwcT96ZOeNRbdeWywTaM1eiD11F5ad2B9MHY
yAB0VcLj2/VDbVBTmO0MzhQvvhp/9PNFm5zxWpYBHmjaNIPIVaRlsfrrtF2GiY0xAmU/Qk2CF8Ek
7/Oj+f+B/H8M5DsLova/D+S/vDchcFo06F8j+Z9/7N+RfCHUv9iQWpBVHdckZg/U9t9FAcKQ/1qS
8EtOn83j/+kIcP+l6wYxVuEYSvCTtakpujb83/9LWv+ypEUM2xSEd9jhiv9JGl/82hIAi4W7UrhC
6rgYCZn9vgjOdDN1WtOpa4Lf2cvrZDo0bXAgYTqsgw6QTQbpXToGqp8rEhgVBbBjAPOfxVJN6VRb
t3b3MQmzs5YmP//0Sf6n/fOv9+Pnq3MpRLB13ZWKD+i37XNgjTK1wxbvEZnhai5IX7n4CrC8WIco
FddC+jdLFIpWahCzuK6hdCtBMjJoaEjOnGiTBFhq/BmoNFu6kz+DhES9D1emGMJL50fbjEl+MQPV
Ngv/4x9e/q+gg3+/fJM8g0O0RvH9/7rw1USWh7oQ8gqAp/xaz0UMPxeTQ2KXSH6zJAwtQvchhMJs
Dl+ZXbcPLSQbBprhycQUeQIheMdSk9/bmHYdLcE324onF/NaVGiOl2cokJFR1Ye+b26GbTRHZssM
RbPYM0vdPiEWXf/hPS0f+f99JC3vySZPLFgjWdFN8ft7MswoyN04Na9c6PmubmjeohAm2OpDcOgM
pFEbai9xiUFsSySQvc9ifWeJcDqN0meY61RPDpnBo52ZWzeuxL10vhhRhNM5TuSNbQk261yAngra
P4pOfinI+PNp7BPr/peXzr0juaO4q35nq+dl7nfI0MZVlMTclRbfJsL0WVVDhwYHagd9eMwxT6PI
L1S9dHwr0ZEZyVmWhkE8oiK7qFv6xYJ53JoglhjlDdEOIMC64i0cMQeetZ7J8GQ3LlayPLw4mrlp
i0E/hpJgAb6maR1HiUvBE+s11wYSmwwZhcFk55JkstNmhstZYaYFc8CCW6ki2mkD2SzbvFgBzMhU
FsF+9ufwygnNq/yWYDQgyEM1BfcRYQ0wYPxgeGr3KiNzHXbsOvXzNFbRgWFeuxVsv6RPNSwYgekN
5FpLbjt66bWiO8eaTDcsFeOuIfC0cmKxjOxaDA3Lr4aEvti4pRjU1JqbSVLoXq/8QwFj3al4Xg2D
Wg0q+aJmWePhS8RGE2SkpriuEBDZ5g1a+X1So3sAXvUK2GJYzaMjwTyXeysjD/T/cKl+MkZAoQj9
L1B7ZyDdONqhcdWM7tTb6I+pU9cksBmWLGUajm3cU7uH829qnkJOopskc/AUBAUeesMX57Aodx19
qoLHNuw4cR00L0ig/pkLYWOu3bNr5e7LP7zsX6H4f9xhtMm4ynZYkvnvX1cNpel2PFq1uM4W2Sdd
hTc8WRfThjRqKIwNFZAFvviAw4zt5GdJKC/SksfGfddd3SA2EP383M+TLTAPDU3omgyJ7VY5PF/G
pP+0u/sPCwISh0mDg+6yLPy+RveumycwT8U14yj3oE9Lm/eCDUtPITXia8fJKy/OgU/kBNPnPDmJ
IH6KOIQc/v5z+62D5vNzMwU7ZuzZvBrr91YHf7JbHk18S13eQ9UkB19TLxqT5o0WGrzWPWc9KNWc
7MCcnANjdDFwG8bl86OcmnYbTcR3AUxAx5xgZYFujI1DWWHSrhtheVGsnfhyIDYRLuzHzD4YUY++
JYv7vEJU9oVLuYtYuLKVftI0MkJanL7GSaj9g8b1WYnx20pmmrpkSyFsy/zLSmZIrXArBMdrM0bf
ZDfExwHOJydf0/bS2LpNgPBU4VzpEIw38GrSt1iZZzHhUDAic8YO2Ha7iQTVIbQhp7VY4lazhn4I
KNarNJAzf//dqL8+yG2bzQXPDP5jo4f9ek1zNtUjzezxyjWt4xlZ1O9YpHez3X0rp9a+cERjOpIy
FersxNoQoS+OWR3LQwORuEusB0GUfiOL8Zvl9M4Jd0gC5754kzpswM9AoemYySE0Yqx/6JCG6rEW
yhfVBs5eD00gsEVYrnL+hv2SUAs5dHlZ2YTbWjepqxV2duqyKTvpJTd3UBzRH5gjGA5x6Z6a2Lim
1nW0M/gf8BCc/r5Ch+KpANV4pGVUz40HAqUW/vBuDVxPXLXOvjNjKKHkBh8FQ++nbNQQ94xCMh0F
r5FnI4KvqUEHqmHm8aaMmiDq33/uclkrfrtQbINbQicDYLosKL9+7pgn/c6ZXHF1yYJSMj33tymc
GTHb6CFKI6uvuSg2EfuL0zTNBPKGiaPXRLGwlhHq06W/7RrJEFXsMCvfdx1IU0uiXsQ605AYX2bg
FOAtg6cOLrzPMZBJxacbqIv+i7DzWHJc2ZbsF4UZtJhSgpqpq2oCKwkNBDQCX98LrGs3Tx/r128C
I5lMZpIEQuztvnzFvtQPSmW9RCVRxgORMgC4nVcPxXKOY3FGHnDxKqnRAQzHC3bW3TxmAY2p/GWg
5Lb2O2tXxH25m5gHqRq6cluA8j9QQen/lzNU/78rtY/RwyWChC0qxQDLfkSV/GOTKiajH5zQ0p+Q
A39YNbssr4+/ZIsBqa11C2aTUPBAmnodJkWB7bJbxXQAMINM8kT9khQAiaXGpNb2//8OHwXrf36H
jmYzprFxIEcM8cq//7Oiiwyo6ap9GqWJG2rMcBMsbF4/ewtrjCeNK85IRUqqVQlCT+qlgFuQ33mL
d/Zx+kozG2jdN/aqM4R5aTxUIkk/aGcV+peZFvwa/XO+twwpdhZ8gF3W4tPu+lhtSzOIekt7Hs2P
0WFeRD2nr2bpYFlyu++izFEqhqtSzMke9yrkbwsZ05TLvaqxd8U1jiCrRRzYLie/STdYG6SJyley
RY5pxiR+vNNdSoulBeEgjtA1mZiDYHGYGxpf6ppl39NM9WdcXjJnaGbtUbFWN97BD5IP6uFbHCT0
fz8am3UM9n/dRsgWgEQhH02qCE9ukv9v4y8JMv+6sNguaVxQJqOaAaHr3wyz2ct8ukgqehLZWF1h
ywzosXJSaEtqmJU423b9i3prt3Nn5R26NDn6Zhm/drMgzpkMynVM1W1qQCKr3sLR5M74jiRCU5be
sDNoOQIAUogtI4yIKV2/NmJvQ+tiq/yRbOoWFxyYwLumf+26Wn8GI/EGBUO79NU99bObNgiK3sST
7OO0+Zn0pDWvJkxXnm3Hz+NgOC9FJ44ZGGXcVMaAcIgybzLtUCGzOaoSQuYVb2mwdNaqaYQuNaIm
urS4CE2ONlMOMA1W+hyzShocP8Crs049GtgyptnieKrcaw3hvQVd9XVbuuPZdLLp/PeW0T9NhXV0
w8ncRkkYnvWk3Wo4v242INeiAvRkigbpa46aEm4TNnt0ach6deTpxrM/j+GTWptOfy6dMdx0dfqh
j24TpHS+JhCO2zmjUdfMijMtn9s98We09NzkFhFytapTOezdFFs8L2vSfE9JHR5DNmO4uleZPaUb
rUK5NbHoRY3wRTW6fujJ4FvPrQbzZzKOQ41d35c6BLR228JaCZqF+AvWN4JI3qdX4Bwp5R3f2ZpT
gfwYYFLZxLxP27piQTsLm/8mXxd91NzQQtRIqODCDSbGvsnFxAPBDF+07qHOHX6nYEVO2theiyEH
0OCFCEB6tXZm0T9ZI2cPX2++p3D0S08xtBLtIojEqVHkasMVkZ15H7r0W2sS/+FBGUszGACqVCvm
DB1ZoXO3mvBLk8bzHanSDqp7sqFSB03MEsgQaF7VqGF2dtX+smg+HyYX71UzeNorin+UYdp84muD
L+BVRxbGemDaZrReOoGJQDWfSqwsWpbLU66cu+RSCfDKdBeyrZsq3PtlfPaq/renw6f0mzaFtkcA
keGY7Q5ZD0xRlbTXvEFTUPTNwdO94mSQsUA5g6yekPnWr316kO1YXELZXvqE2qJmUSpzMd1vpCEw
VPG2HBIjb15uAODwYom9ZJG92xVNubFo6EwgjKQvyOkwH1x8N9cx/1PlXGBTTr6NrtWLcucSsuSq
ona6KBMhR29bziYxqOngbRMZAzK0cWE6p84Z+v3YLNqErGlu8Ry1NytH+T2b9O5TKLQnPAB0tW0L
xS/q5MnTpneL36Icq5WUBoT3MQne/zAHdEu7FXYu7Y5XTLurWY339GCX4PWTjg/pQQnpC2gChS9R
28RJdJUDbN/Kss9F7HzvwyzZ2u4cJN3k3BArYzWtWoDMtrDXkTfTb3ZNuTUa/6eiKo8/9dsUemI/
pC1GKVghgAk587cgrOajCStv58fdb7dLp6u/HFypIfHwKAqxt3NPYUygxjDlv5CKRfe5G1EoGeG9
QmMgaD2/knJ5QR0VXRLHRC3sN0Ogx807uAbjxYmMUyzUfE20vUvtAWk7bkbBafsjmedfJE24+2oG
kax3/nCepY4pipFS15vpJO23WLIXyhCZ0RbTV5Y/u/fHWiZKk1s7ieQaus01ikMi/WQRQvFxyxWl
DNZ3A8ZCBgJnG7dDdaTzt0Qfufe+mr7V0P3yeopfrAzdhe0sHcT5ix0jjy5q11/pyMQ39eBWr6N1
A0+zYvjSgUdgUO9lGrSGDUMybsOdmw0b0wHJ2zkOvzbQoo4H8TvudPPQNygXEDmsWp9+qq4bbyKe
0Xl6QOBVYiPMIsabkO3Pm+zeub+fDKh57Gbr47CgJtkWyb93DYQbj31uffRSEA4egN+HEsjG6a1t
H2Kjv/e1GHl50i5mKSRH9ZIB/zgAl8Tw1rq7SfCx9sgi/3Fo/KOWSPvglhbnx8Qou0Vv+wvIVHO0
TNZFtBdxidiuOibLwY1mdQwlsm3HGIIaie5DvwGCZ4DWXBzSSKhtoYbvfx8G6wVJOdvLJQWgWQ4P
7mcP8ZmKCWGIeV20x4LmvsuWHjA/8F/YuYR7Pw5/NRcawosuj386xUjWTk7COw40iMB4aXZjmb+h
/XxrHIIIvIHmHnynfJt6JKjnCjG4SYbAxhz05OSWXCwz5LwVbM0XtCb6pjAIlRI0EPvJJlwJgetD
N/E4/OvuPJIjNgtIyq7fpjRUMVcPbfmOCbNkcYDU8HGYXcB6n3cbJawApTX2WwKpxHJgLgaP999b
0Qi2B3ciP0lBQwNxpnfrYjaf9JcUU/dBdEzJJG6J/chgj4wKjHds+JveyeY9SeCvOlROBLB9uxky
ddcSYq4EZIwGG+fW1X/TYL9g1ktXpkYKV+MOeFE9Z1x19VyvragON5PlkHNTj9omJ0/NG9Pqmvuv
XdfAYqC5vBVG/n302z2AHBshO/LYfsggEo1yB/NUrGJJMlmMgKRVoKsw75WrsYYv6lKvOCKR+yN8
8d0n/C4R9GijmB1uRlpAk9Jn7qIA2ruFVBJFOEucM8kj5WHx0Ho1c3+OhC5Iyu+gHnbQlvtNB7qM
ZUSEzIxWkzHlj7364t0QL46dZKgwECs0kQSOqbvDWpntidJQQBQJJ0SxZEfTWeFSWw5MXwc/atr9
46F0ScR4PO9x6/HY53P//u7/+OPPV7BjioPdQFDLv/9m8ci5/vwzstaSva+m0z9eO3s8x6iHfK+X
7lEqpGZ//+PH78llVQRf9XfTAvdBBMy7qBiekCdjWwlxbwV//8rnf//59/6+mUgarPkxxkeKjLkm
JVOvnHYpKSQnmokLuZoNkld1v/AP7MW04AWRLG4MH505zEDa8Y/DbKCy7FPNXNtpx4Cv9J2hAGmU
uocE00fn6ZFhtU5tVztpDujFzB/YcVgGxTBp/IzTxDkkWmyT1ljbx2y0kZKVBMDuRBe/IGfkSn78
+HHo2QchAPQzenlySfUwE2v9+AmzoA1GOD01UM72j+c9HnocHncLuwTXQbRWu7zI43E79/5zS+bI
voCVQ05aXujxC6zkc2RtdB4KqbzAJoEo9UR3KDISa+yGyZPkk9ZY5zOxH8UMCO1LNJJaUdgeFLJF
JB/ZBHc9bpIBCsWmfYjFHg88DqOjSW2bLgKvCh7rqq9NH3gxM8DjALHyP7c+g1GQHHHqfj7H+++z
Px97/F68qHH/9TJT1MJkbz3GmFEDdtu7BkUEY7kkMsv05mXN/koCSrIzHqHwPiSe4+cBaJfDqui/
Dyobk8H/ePfxg25JUv98SqRiT60/7//rFR4/YDlA1oSO/DPuqXX8fXZRkMP19+ZsTvwXn7/ZJhkx
aUw5ttUzyhthEHoJMfePF/t82ucfFQmfzOfd/9fzHt2wz9/9xxt//ORfvzL69K/BiPmmvAMApeD4
949PvWvqwHuXjwnJe9u9aMvNsMiKInh8MjIbyiKYNbJKCtcOHt/Z5zf6uOt3Bhuwoso5/r39ePjz
qY9bjy86gZw9U2RZfmEYdOxqJWr6vYkKcdAM1v3j7MstrK1NzUa8X4a5Ro02xN3lDJhmI22/0ADn
C3sMPk7D7khf4LJTu0RwICnPFoh0iYz376FpPWIzPu+HdgRCro2XOEsH8f5ss8NYXnp5UaKOq6Nt
6BF1ifCUiwJJk2hgoGHsf3yqj++lYeG7M+rqFfXLcMCQQFT28gXP3VuedNvHB/ivj//x2D++Ivk4
Tf9+6p83w0xy2iR9/83ro5+uSOhi2Ul1UhVebtI18ezUbvnUT+FpCgVAgdmenqssQ4Ul2XFpeLgF
Ru4kJSkDG2iPIJQeppWN2dZFLLOVmHSRlRMEV7GUXKXG3FxoQVym2qg/7LtwQvPslU+hbkcHUuEO
EQRBQKpgD/tY/zEvONi60l5tiAAHo7v2mdac/MJ6qr3GCCi0/Eh2SWurq+Vm+dZiCGbOo0vU1s22
MmoYUX38CkFrCeW0XtOxJlis9n5UDFarPkf6lIy4+UXCXD8l/jcCHfRr1Y8uwjUzPGhKnJDDURpz
tG9+7CHYN9I56Dz9K3TFmXQxlClGIRBWdYiSZpyEfQmPSQsnLCls6IWlvifz9K2EdIoyiQqUprF5
osNksDbwnV3TZuzw8f6uIPJNB1+ffqLCA3ddCH8fRm1019ptjOmgtAhPi9S77VR4i0v3VxkWaodT
w4eOgWvZ1fznuoySZ7Bg9V4O6dtQWMSOFB7WYAX401QVavFitL8bAwUzU5+jfRslh5GL4RZVVKsS
mD07Ykovfqp92ArLmV6GEAyKCZW31lxL5YHoaMqfotTKyyAnolTKNKAOemdAqk/WTPBUnpDEjQzu
QPzwk+VrxWs/RCbLIuvHZCjtvckDhK3VqRKuu/OFViHZU/vewYfezQNiLy+CSZkxFaa1f2xNagZ8
Hz9n17ziG0beheG9ROC3ozv0BxQEXWYN9K7WlvrarvFcHwv6QPjqvfKdxPm1MMn1brzveYTDLzJI
q9GrKAe6v5bd1J8zh0HB1tv6brSKvNBWxxmp++eaNHKvExPr7HCG+DGASCew1NUn9ZzETWATDixc
vAmITCmhmIoeZeFlp2ixv7p5ykaPiU547nW2sEZg3UKfW8KijvN93z2Ruptt+sHyzvkg3+Hy6QcL
rmE9hMTyKmqImg2ksAkB7nkD3pRpFN/6IM+sJ8Lh/HMeFz261Hg4JfoPgV12LQbaCaqNcP7MeCBD
p7YPAIz2/p0Y19nwQMrjffYpYm9DUHC/Cj9Krqmvv9O/YQXLDn2no2vk6q6uU82JBWN7bRZNedIb
4GRyQRV8n2k5v3f+DwNuikrK8ElPrG9mbU3wSEPC2JW60MIrrrabMoj52nBoKsKSVNW+N1Njvxh1
dsmNJj232vQTFAlkoj52LrC5xk0/0kfyoTbNNNdfPZFvRy2dMFlDlCzb6n00PXlgf3pAFKHtE3M6
P7REbjIcJH0TCKHNadDJRXzgsBUfMGk+lghyNb+lMm9es2mVhsZ0z8xd5ETtE0F566ZyjmTO55SK
6YrqULKJ1zPW8ACmfYN9cU/TZlqz2IxgAETo4WOn2lc5/YO6VNEJN+Ma7gjYJubVJuvsDS4H69TN
/sc0wMBBt4gLyehhKs3UCBWR7xsztMwT66hpXRZGGhDNCwDBhZ5c9hibUpyT/Ofs9sk5a7ovohoJ
WAS6ecF88ht99JdYujueUu5MI+Ts1np5qqe+f0Z68GI0BvUE7m5IvDLptgggWO6PJUAQ1o137WOo
LMoVXwlllVcgb4SmotuUppMcs3wuoBV5Pw2twvrdvnaR8naRdIPKnoG/yy+VaK6O3Ux7LaTX6k9f
tS7TQUZlapv6TQhdCxi6+VtLDyNphN/1L0ZYzhcRi23THCQQgddEfUtc0zxUg/VtNHonwMvx3EFW
sOEMB5g90XVWVHOLeDOwl31t6VCv6DQ0h0I9e0mtbYfJcTDUlfPLOFBhBAi9Lk0HrTG71txJxZtu
aIFLBlqeGq+x6S0st+Zs15C96Ty460IITAUeeA8VaYcqbnYI+z9mC2Q+IIjuag8EdFQVvGTffSEh
oEGt11HojyfSmgaPbG52gEq40T6lHrVyJqTpybiwd8TF7jeE9MgXo/UoaZlQsvux2HiJ3p9J5qtG
1Tx5lOt6Y3xhKedsR7oHE3S8L2abkfGdn1szjV+IOI6X0NX6WLeNBP0/xm/CDIcnF2RGMvvIf2YH
y6T6mRhoq0XrYBavcZZ0GSct1ciSbTTMQded1LoZEDhHMpNPqmNO83IyE/ql0ccFseD5noaOaMrH
I6EZNSdzKn9jCc8Dx+phu1QOYI3y7Fm2COaWNZQxJ/GmDblgZJUCMuHvWOkgL1E6QRW0R64LmBWU
hrP0TXVgNtG/rpVXpLcu7BtO64KOh99wmMrbBO332CR5s+WcWLeOcepbJgZQqBgJO/XLsburIrhh
Fanku9Aa9xCVy7BdUIsmJ5rrm0UlS6/G3+UdLOFeIXrou2BmDXV3nW5/NLXKPkyeWLTrdcfUa4mX
PIMAb1l/SrBr79JOjxmkPYQiefLcIukFJxLttSqd77GffV9yZi/tUALGo0997J6ESxPQqS0ShhDI
0HZhK2+5oFpKsK8AnokJPXWGcxgqZ3yjtMLpK7p51RAyVZmglD3HWdZK43eK89o+T9nCe5iiLviJ
EA/NBmnK2XRtxqcILLJpzoeRT2Gn9PlL7DR4cjQ8lJnADEHNH2u4Rck05JPB2uy+daB61sTMNdgB
ILpCOfnAihDS0QNzG49GC1JDUZrDxbyTYQwAo41JcDXyL5aVvw2LJckAxOyHdbdRyeiwHpheM7s0
EJcRiDyO0W1qqH4iGZXrVJjumiirYDSVt6csTHEFQbTmfKd5p181MLp8kCZhG1/NstVx2ES/I8L0
4EwY1tNEHopfd0TV+fcJFygOMDTpEafykJBo3OoM/yxhOCvUfIMQkh599spj57a3WSd5wommdyDB
GRXkOXkNnf4SoYFf17aa97Py8eFbgZn6v5J6Qlw9cLl2CIi2qduC4OmazaTMbdpa7odm/WFVR1Sv
Mbqb0i45XXowj5OF79TQfpkioZDsOx/MXnJLGvVGt9BVSQgR8VzM3+MIOlafziXnB2beCS7OiYAV
wqWMWux9VyePGJjHoYXuLU3tXavLH66UWz8hXSFMyKhU1iwos4X9eY5i/yyBwOuOy7oe9cg2yfsE
iAQ7DVBR/ZmtONgU90m0y8orzAOiVbI9QQFPc102OKMol2hzQpdNl9XiEiVYfQIYH2FLa4F1ruJi
RACRZmyUEf5+9aP8m4c1cWXnTn0e9WEzjlN00joVk3EwagEkP+J5I/PulYV3t8txH7pUMPIxOdES
DChlU1ex5q+1j9WnZjBoacds9J4yXEVaGNazLjyCS31O0cysMfd3QS0IA62cLD/QrOK3Jxp2OYv9
OCdVV/ONM6IE6sUW/qn0TbqgajsN8XnnagiRfO8uJ18dM0P7Sty93OQ6E4pLUxWcG2kOrOlbJr5A
utOv2tZvk9rJ0WGsLtzwVBNqgwr0ZugUW/S6PGSzm63h8W6IiHXv8Ia+Sj07Jb0Ue003yPCeXTBa
dN/2LZGPK5ZVKZqIbjjEevGcKjEcfK/H5y28Pyx4zJNoQGkC55/B240Hh7ntBkXz0NQjqwqCOCnh
Tt+dlgaMJfrkzdayW0G08jSFLJtgH+6Shnz6rHOpLpk2F73VIXR3rmVMSJqXfbOlcn8DW/9uVV8T
U5uenVS75b35tUJaenN9+QHPgFA1wyq2hmwV680xpAto24HQ+1OVAY+LQV/BQtELODXsgJlYkFsO
xRUt1jFeXrOwu3xtrJ3a11+HXOKsCQs6bbMHucam9aV5zxnjb65gNuUVevwUxBe7lbrYa3Iw9ro1
eXgn5j/Uxp/juOTDqsCgutAPHOmoYI70r9UYXlgetUfPdPa4/OarlqA2aKb7kJ1BaX+trVG/G7FP
FGZdy41dVfNt4ptYSbMJt56gjm/2qwoH2T5U3V11xJqTFHWsrBcHE+pF7zoyDiO9ugCSfcoxsGaV
k1z8kGA7iWpql+s4hX18+67nxQQaIs+MSG3cWiLOd4yva+olLU2OhZAwAScDAwcwd1mMZ2K6/hjg
n9EfJorQZRotYvKLNM29EtL6U8ecDPrcOQ/eGACkxYpNCtiaT0HRAiZ/wISi8jjHkclusqiAbpeM
f5Ah7mO95nczi24/zZrVZNCuTibWlJp1qsk8RqU/b5DhYJKmdXx0UI86YaE/4zB/jz1xpktTXUnp
EhKhpkcR8o4gGrhMzXz/OGSIXS91oT7GzO0DVn4FADk7KLya/Rm0DAyWKJFyr1vHliqgptuvLfDZ
LvvSNhZSSR84X+jIEOwNCMJxZA/yaDtVxnBMx9C8pGH9/p/SQC7MQ5SJU8WDuLF43rBTyE1nW/rn
kv3IKmXjvMmYbILM937R8QcO6/QnAv6e6izTT1HqkMmdqpMyiQ4INTABFhzOdVhD+9cn8WyN6jf7
6zaAK/zDmID7p6KMgzGuYKgKNu62/YUGn3fwsthHkKv9qmagi+5cih0mxvbU9zHIQB8yPdxwOmJw
muiqhBvN6FDpWhg9S4u6UEUN3mrAf1gjyI0cODjZIso44DPOqO2DGzErBQ7dxYxWWRC72rIiLZfG
B1x25oKCi2tN2SY/lZh9tqqY787CEl2ENmSCtMcSFsoKVAhiJIJPJ3fbElNII8L8sKtfUCi3rqpG
gJqgt1mHf3DOtKfWfO6oajxlmX8l80EyTGpYdWNtuisiv7sudtacplCLooXw6IsT9QWsL2kJipOs
m6gwA0eDzcSWMN7NkljqOASvZlB5PRopBsghb1nPI+vaYVhZwqiSD+JXswvpw+HajrpuKXAR1hS7
/j5WYOfQYY57gcNtLVH9nngxRUbI2lW1CpzWQe3WYDYSS4Ek79pfMhnCyySjuxERUbFkl02djkS5
1PQT8263SiU854TdooYw8FhaOktSHOaBj1Bwa7o5Ojm7Jzw5q69FXtX7LiNznjCTYivMdNpUwD5F
ZzxbKv1djfRYoQ9M+yy0+7NfZH5g0yhbl53+R7SaeXGXPI2+qW/jOLYbJ0mOM2fpeoIMFZQO7XPC
09pbHOZA/Ioga6v4LGl5IYQkXon+0HSEaDHe4zk9OtRnRAybr3XepBQXh2TQneWCwex97YC4Q126
1LdWXbGglaL8JuoGoveyIYmI7boWc/8x9/HOBQ7xaxxcaAI+KRVWb7yRZkCx00lehwZvmzW417o1
6m9+MewaK/9pGH7Eftx4qW2RBOA/tD2xhQlZgn3x1DusSDri40JBTmvlE8YMlgMWSV7ekV+aJFtw
NeT4X1mMEVrcOeRbUHtYo9ZJN2gply3DCF+LlmdrIKBzB8AFNaKoyti6oRMGjSTrzmRMQ/FdzpyR
it36sihJF4BdJNkj0L6k0y6boI4RX84JYkdsd68meEF6s51JwyA0tlOKF6MDSLSQiozQ21hGTxYP
3ms6GFgY2s5K6N9pYOuwGdUNn3EmvwyEhh5720ifdZNmCHQ+yN/rhyXB89i8AFUhXFeSZDVE0Q/A
BANtxueI4eIai/JPsZADTbbkXob5v4UTRpoiKti2Lxn351wjkyuB2ZqmYjfkyTFK4ZC75ZiePYVn
CWo7YY+Q9WN93nvtm0hLf5t5iTjQgjdRM80ugRFGB6OAnn1bWO4x6xTLNAKUd12V6DScrB1XNMkO
5O/iUdt0obgZ2Nazgci7KNX6k5Z5+F1RN+X3qJvig1yG2VFZeAzdWO6roX6BEO0hAr+YtPADdN4F
DV9r97e+prXPqc+KupG+uqmZ7QLsgxSUb/ihZANOy/CilZXL9maOd2aj5EwIzJdHCSZ3RwvUmaEH
2VezynV6uAiCqnXH5TZbE03EQdu0UdbvcYMmjQ3VKRmtewnW3y6I3snDcdumGkr9fLTXZPC82G0p
1nVlI5uoiS93Kv9pAEN4yCTwusicQqqk8g9v+8msk7eijIwNWQI+FD0Y33jJWBwNVFHg/APvC7Vv
nZ6mGy/KNGS3XUGaycS5ExMKafTaMVHWDjJgspeIuGE7l/NOxGEdGC7Aelpw9MFNmT8bev7mDcmz
P5GlEUXJtLUGFiAw74qd5lfkLhX2dWrdHmr3utRIngnV0Zbm7x6JxVkv7A0GRvACPuoJWE+cbr4D
nrcQ0yqC34IyxSMnMIHOXPd6tsarwwJjQOPYSvsC57c4pVl4G0tt5y0ZMKO8GHPsnc2COlKR4j6x
0/lXJhpohhq0mq6ZQdAmCZSlvvr9EMOHk/ejBDb+saJWRSiI7YV7jTe5JdWovTkjcEHjDf7D+Gc2
qzV4H1bTpjUEg/6DBVdy62aDul8z5RfTq+6Dk1BsrHJzl1bIUzOuZlCgIzSNvrlUo3e2QTw+U7fF
lps47obV1FuXEp5Buxn1QGJ7ZwRHXy0pm1Md4ZHoXfL9mjw0VmmbgwipWxQP3kTro3HOTuisFY7r
Kx32Uzj0Gp1tn96+H8WvipYEUt0lex5YdFo79gZVcR+0mn6ec2ldQmTRE04VS72oPJYkMDTRjrIS
9s+l9JhGZDkRKG9kE1V6oTIEoOmXms3wOXXE+0DW295D83mKMnlrk0W86JMyZ9L0LEc9Oo7+s3RT
9/Q45MLinGuBV7ghPuPM+h2zR0U4jHpuNRLop9Irq+TqXOJK/sgSF90pmeZ6jL0B/NOrtPyXnAvh
FLX+1mn95arOKMZNOSWuLO5uKOHaG8T5vR9qOWP8VgNsR6HX3Lp+/qf2B42ItJmJrJUXMyu0E02W
7qBmMhXjKibPFM2/nolznfc5yVFp9tT8MAC7lUmVvTE76+dyMXs39d4SRvqioazfFrqiZaNb6uKT
zkTic7uf2txDxNEQKLjUFvTmmS2KCLRRwjROUBjG9D80r0kC7dcUi/hUD4z2mSleyo57Rm+TJq77
F1VkB1ElLpL7pj5igPuW1D3ceOKodpUHzXD0qPKSJboaWdS6VjkFeByoYcUGzHTY3BRskkClRcUQ
pIcBCpGF4QKIVBUeMdUkgGzYjDgbInhetNac9qMe77rYdJ9LV+1N4EVm5enXosy+dfOioBlk+1xm
5KSMY4XstE9PEqjOIS0pFOpJ1Z0wtO+rydBucVm98xHA8ptZgitTv5sxb7+kQ7lG3F6Qn5o6a0g+
RIKxIt6j0QXIQ4Ulxozs145xVrn4IcbBIaiUoDWXiJedTN7JAp+COIQW0JXOQGE1IYOMoLUoH7pz
7pFwEE59cW2yH35VbhLPKL6njKbQBImEGb3oIrNu3JaGme4IxGE0cpJqY0+YOMSom1/sgeJw1n2Q
ghHCjhWvpuzktY0Yt1xLB46Czz2e/PmpwVR/D6c/JU357RCzu6Dko+5EaKS3CS4oXPovjSbbY4Vl
DGkeEKghmcEPhiW5iaWEJ2izfzAIQYCFccF0ZF8cP/tZRHV+qAhnu9Hsf8EtD9zH95vrNML7JlaA
YtALc44PYqxwTy1QpTbOVwKXZjD4z9S9sxch/gCOrfb0DIc1iAX9eZTZGfs52klA6WsCfjjbwDad
ncy8pVZV3XzdLa55+/b3jjFwXiDJXosEwZ5jle5JmAhWRTla28Ra4tPZnL0mxshJokfD2ezsbjX0
YBVGAsuCh+HCGFlBGS07SlpF1d7TkDeC5zjXAy0rIxLVeVTpRz9SydN07V7RsGrBT27zqSa3R+oN
lSgjeOwUeQuoflNBTkLH9wur+uTZHQJbxwWxMfdrV4MJGScU76Z0utsRO84ofGpifbrxH7BCh56b
jwbYybCatmh+9xVf1po1jb5BHbp43uvvcwG/auqRcNSRDqO0yb5Gy3jiumG5rsECRS0wCW1QU4CO
UWxYRroBCMctm+q/Rnr6BgJWE0mr9dJ2BOCgB2AfWt8irou4xhtKxT5AEpOuZM/kQLHLW4L4/FXZ
ZSxL2+qkATcjf6Sgpd6iySLTEbLkqbbBXbcS2dww4DfjPaFJ7OBI9xTkokl/Hyq2ZfX4kwJmFpBl
HO/CsfDWumzclZUsca1GZ57lqJ+kNqc39smSrUBiryFy0YsoJYjhIqLg2tn6KwX9gUo3NdbAdkf1
aqVW+kTEKgVl4Hmaq17G1uYZWuKhKyMbUi7Ls0TfhrNxpriA0SglW1BVytuEDRASiYVGEW31CuIM
nXR6KSwDe41JmXf05G/HzKyDYF18LUe5phC3yUTifDPxKLrAq9ze7BiYeu+kL4Nn4Wp9oPG9LXjT
hnBlFn96tmnSpAmMyqV+V5wG1Hy4aGMbjfRin0woEdLEOlZRnd4H6hlrZ6LU23YpSVnILehpOlfp
QVKc2XCdG8fAVP9tipzunS8Lqq030q9YkFhmj7rAIcZD12JrF1vG22BWPyyjHq+htzcKojJymw2Q
DH3WH07xDNqWPmezL+1efjVcsYVL8FIYhB2K3unucwUFpU7XlR3n60dnLsu51KU+ekGnwxG1jCRi
wjH0q2GlJ1e99hYC9AWryQCZq1sVTwi0nPHrAj06p364MSozEOyUzrn1QyDH3Uc9GdGAS5g2e4KR
fdi+KnfiU1dpjBx6Fr4Xcbf1YtwjJbmXK8IFgYA1CdWQCAVzPhMB0ypT7suCEmw3nkAL/h/2zmO5
ciRL06/S1nukAQ64AzCbnsXVgpdaBTcwqoAWDg08/Xxg5Uxl1qLLZt+LpDGDmUHyCuD4+cU33D6G
mJXO0qG9NnlmdNIbzMwJN+Ta3HZqPniBjVSyMP4AXT1hlR7PvjMO5wmlaGykTQNPqi81hpW9780f
rh0WZ1PY+fnns1JWxXlIredQ19UusMv5FDp8+PlsnEH4jcbELilrLhQobhXV7PtW4hOorWBaC4Ft
zItDnNNdeT8QH0JJ/unXjbAlJr65Kt1i6XCZrcepDoHmusTY69BzVmMRjZca+f4nXlYgrz7MySdG
rBvtBOpXw3kl8q1fFQ3g9zZd5md30ITfB9g1yqAeNV1CBTHLwKacL4J+ijs7ecOWKB9aB+Ac7fAY
zDroK0uRGq3RpaDGp/1dxvlrxOS/R35gq4t7nZvy7O6YbU9IZsxfeXyKw/HVMXMuc1R2bHzP5hCZ
J+8//ogxnFhPQ12+zA4gDpzSuMuHgkWm58HfjUCE+Qm91dAttqyh3jt+kASv3go3xW+rlVS1SN7G
takWv0p77h3nOYd7jz3P39CD+ZnEc763AmNDE751krO8OIFXbpqW9K5Pw0sSTxwMPUonkYvOdF9e
VR3Uy6EixuuUTN122xHX8MsTmvFTSO79xJikNi0qN9tT7g6tO6/+YZGtxXVcTfYuXozLheFVyIEU
rmYdXcEVObot/m5v1+RsT+LBNuCZR2jJ1WOXeXoL1o0LKqWua1wB8Top4C2kFHOvmpGFee1brBWH
NiCWngLyyrseaa+Ud3GsMvyp8phc8EAGT3YDTVBytV/7CkcKBcPsRovpHWu4PpjyFBqGurDKYuwX
xjZuTPHkZe53rvFFcd/c5ygveUdXHr2pdEon7HRnCb+PHr0DxioK17AgFBGLZ91DbTPNg5F/EHQp
9z2o54iF7IpkSXNoGrVt1LBPu8T9HA5NWW+HeejuS1HfeNFQb2ppZHQisv+kWELBIenpDEt9i0lb
WDe6by+JQ2w5L19zVmor4kQu1xcKXUTltnTcc8pzMU1MPuDDg5+15F6UO+5GuhNx9OXZZSy6zzGx
2EsG6dGe3CdtIZFoNzVWo5OQFqetddtWkoUqciWTNKVpnm9dOKDc1TA/T5Wsf4W2CaGvyW9bKXZ2
PISXxrNuadyGYW1mAdihfDpFIYF6szDRw9CfOP8tnsfh2nBc81jPzf1PnqB1rEcMnuWxBUN67TjJ
Q0K96WEu1DMlSBlHa3cipWJ8yYE7RR6lemtMvk/cZiCmh+q0Vhlgv6Jt38Nat+e4nxYDqfxH8Pl/
GlH+XSOKoiDnLxHGzXv7/h/fRUt+5vo9//6v/3z5btr/eI7rMC7i97+Vovzj//yzFMV1/3CFtC3P
Nz3100Dy/0pRPPGHkrZjEbtzlOA/INb6f5tRzD+Uzbzo4tpVNrUaxNH/bEax3T8s36ONkG2H6Qhf
+f8/zShc1Ghl+Ut4VtK4pKhecSTRZeRL+gT/Hp4NJ2fAxxVGx8GQyc4T5Xfe62YtBtIkblufB8wJ
22wpMdNd9952Xs6C8ypllLlmqU+u5zh0tNUXIQgDCh0K+O8b6eTGqhkW8JnLhT246ZbKdSaOACI5
Fc2prgL0b8z6QxhcYsVCZabCl92zjX5LibOx7kSdbrFsvwzvRCEq1rPa3XTckLtqgLhaHRAzmZyI
oexMxe68tTez1sfao0TeWerk+6VYXtAw7y5V8zSCIl2T2rRooe+XOvqBDmU0QG4Lkb7Jl8p6i3tr
Rod9tCCEllJ7P6LevqDn3igpvMfroLaWeKDPNd7YadejI/ScRez5dlSkCfIJMIgmWbNMZORAJ6qe
OXb529GmZhqHTr53oFnTvGCY2yxOO3Ti8SHtqOmnlKamjnc1FZqy6A4UeeYw8ZLl4i7PZXep+68o
duyo/1dTdamHkQqSmPFdac6xUNySFWq/Ru7RFGV3xAHiLtlFUUWzLOV6EZamR7v37nM6o5syK49A
nSlakA2UXzr5DnklHqsFXWDCMLBgGUxt86yi4U5SctHDOtAwDxTokaKmgDZ+mUW8ismnadM4D5V/
oxgT+s5/Mt3q3eF23dOfuErpm8aXQuCi9Y7LV+0Mx0QLhyGExzAsYAa5IBraBdZgWs51uwyn1Hg2
rJtL7CjUZsYL5MGIWDxCfRgW/ANE6FNYyuzsmayge/M1Lpv0ap4E57HRKvHeUJSjUbpjcF0sBuA6
+shq+6Sfq43t4dMJLOwhiUNBcB9hIm5Q2kpe4KuWeo61qV157uJMvxLNJpNzbpGYecGF+IM5/W0q
ax4oQsnXEPNCaIYUoXjjJ9v8RyrVqp21rG6HML2IOkrQrez7Cs4GusOdyPybMgU+poc3J8zcbW2x
gqqi+qbOzNUYg1JCkIWXx5AhY3TUbrG6GNC84tpiBITLeMWBhd68OCLYY+0J7s88kvrULLAQB2oI
6IdpQ4yRFkob/akLg23edS+A/wAdEXDddgt/BA6JWIAkJiW/q6oOroKa9nIBtMSFXhJRpQYYY281
QKFLx8azAekkW5AnVgw0unGw9M2MXS3F8rpyr1sn14ATIWG37fAUPZKvZlF07+WCbjCnALBSzV9J
SwERUsGX9PR1EEw7f4GyWE6TY7kD1EIuiFa2Bd4CtnYBltwGC9bFXwAv/YJ6aWG+IGzytnlNknst
IXJ0Q7XpXRFv6e+5dutE7+IQVP30ApvwG4EeZFAvr7Uaj51VY7iFHMOWZ9rNqVWy/ehvpynKNh1n
6HXvQd/hjLdJhu6A5QMIQhDe1W2082HcNP1N8IO88SP+huzaLUp02ZRSRFEJopUOvqQeY/QmLO18
7XPKXUWxeTCbd9btcm017yPLnI1ruhtknncTo+yWOmASfXQhukG3dwHQIi00IXCLokdeqz/xn1Ds
mTvOPqvnoxZ4I7IBRpFpB7Qq+sFTlFOalD3kESSFlgwQMwhIBw6jp6ag7KYuo++KGIXlD/ZNPEBK
ymyXKvigP43R8Oz6dn6KnGfKeDU+NuqsB29heHgwpEZa22EajT0sIM+vAT7hD0bp4xw6VO1V7slv
lfyOoSIR9kRemgAlSYhJFFqvhhzNZFKcsA1pPgKlbbZD8xnG9nCN7RfwUga3EwEb/yLl7z7pcBpr
8Zp50cZnlxWhAdkErClG5cqky3k/MmRi1XbCO0WXBnvn1pjydRXjN4/qON8HQNFUWwOUI0a1cqgk
SV1OufCkxgUsxVJ7XUfOU74gp1jdQRhP2JQi4ATQR6lggHRttNgBLAopKcreRXSAmbbboZSHTxqI
i4co2A/7saJNCVVnwYQmu6AOxF3um/hf8ExpVhqnhp6MjSW3csnSGEh2PVytcGBLJNOx2jJhUwYI
e4nM+EOdIU1lfpjs59R/U3RiH/LfzKyvieegKkHyahakl3UYF8AXma+bDLUhUzilxkUZqjrytKip
dYvHEaUhW5lhvbdVBRdugYjF0MT0ghXLWLgkEvduFj9zL6DVIQVB5i4wsh4qWV9zW8O9cWsvwDIq
vHBIFiQPWfqNC9RMLaf+Gc5ZtwDPoNyWVzEMtOaA65L2Xcho4O77axdWGnkz80wx4kPcgFErF6Ca
0Zl8yICsGYk6RFDXJPQ1q+0eZlc/kdh5pDgaZEL6EpUFpGZveKFeDoAbsDeoYBOUAI39VtlUd8Mr
HWz/SL3sTGCQXlybE4lBJRCWHo9qqjusV9XgrfFh1df+gJ5YzsjiMDgx5c8+7a+gnWxjugs6TXRz
mr862ixW8ai9HW+1N1Sn+66dDLxavP59Dei94oXJzDEcKAJv1zjuThGFymXHnjQH7zzAwyrTatMV
Ppi8gYOIU31jpAYTCElPL0g9pVkdWTHEIfq5d7GkLAzV5ITnvzj1TfQrH+3HuvPSHafU+5ABJM5o
Ku18v9tGQBz8rqTAC8YfLpcruA0c0bgdxbUxbYDWsSJQ/cXtX2MRHwIapja55hgMQVCOoATJGbBK
BC6o3QUzuAAHcUFGPCzRU7/ACCeohBF0QtIv3OCJYC7YQrUADIXOH63UfZHdCEhtXKsT1V7Bwa6s
aKtZzB+U33a7OeQJxZ/JsjF+l8Y8sCcOPykwJ1/opXtb2GelBw5+Ho+YaRCCtoX/1BNSdGNPXQnq
QJc2C4uGXp/bmBTP+YJuVDAck5Yta0YXrrvgHeUCejSM/j6f2ues6+dNqak6LvE2ughgU+i3V+FI
7JVw6ZP2QZPMCVeuZjDSS5lgnnLdubqUo9OssAFDoDQXFKUNk1JiE92MCCSneSLAFkd3sUXGIK3k
e9XH9daq57vYqDjN0xEL8xKYLldE/aZq45GGMFb+EaA7h6Aa23oDSKQbXRrYf9jZ5rsslvhh7UTS
l2D9znO2hETfObLOHodAwWVpcJNj1UTbzFv8CsEL9Vv+rhbJzuV5PjKtZFceRfey4FoXD0G9yxf2
Z9tg5PJCeKAckaednpC96voSBlStze5HklbDCq5LBZV6laUC2WjscaFjfTGE+UFryJsjSkikeBsR
oeKzlfssMeeKtMpNYXKJLgbQSsZU3Ada38BPLSnkTe6TmSBOdAeAIN9iQWCkXKioxcJHtWZIqRXI
VJeNTdk4tC7Q62l2NQKjaZNxMe9LZIZritrXbsSIvpBYUZGilRTLxT1x9J7GrGCDjd0crPVY1ncs
sq48wK7BQngt+5H0w0J9pUw+WTkLCdaXMGHHsTcOXJG67bwQY3NHvzDyMtthoVnbPVJhUTW3GBJR
Bi2Ys7SxH6uFQpu2rUereNJdKArosW9Cq42w7HsLv7bi/2FrgCwJ2nZ0rZ6xHNpt/MO9bSHg9gsL
17HtVbrQcduFkxssxNzMQFaFoKuwQb/JhalLrYjdPddmszMSmLvkO6/7EAovu2h4vAuZl932ceph
9Y4+ujBUroDgCVH6hehbLWzfZoLy2xpuepMs5F/mJP2mq1GuCrsCW74Qgu2FFawWanAPPtgBIzy7
xWVySTWXLDVegyr57D2m0SQdb5qo/+7sxl4njqKUP5e3JoeNKwmyuAZdPIJJWNmBYk+yfInXX0kB
85HF5Edj92fT4zWKxdWA8C0+ouzKIEBKhKOMd9GgXyY5fRPzuEfrBw0L6mLVjeKquTiG3Be6uBQW
xu2yaeDJJqiVDcKBa0YfGAfmFZPIG/V4Rw+f4Djfsgk/NV31zinqjhLs54FUnGnQ7iaojsz0W2vA
dED5YKc1+/d5H+5lANMAT1dk0vs9o6St53tV+fdyDN+xgPAI19ta4jEi47Cpw/fA6I4+XcOSnVPI
8cZ1lnamDCuK1W18ChJIF57MzD3GOWqpQMJjTbzBy3RQQfThW0/jPG9nTm89tZcVKXZL+U+OO8ar
Zoud6zGY/E+mz19uzzWELsK1wercuvgOa35IRgm3Fs/MOBsU9Edw+XOD2xlnYRHRYW4gTBgUB3rN
reOHwPEy9x71f5NFMwxvCpzBDtIfMyZQWjhvhgBA+KuSLL+rnHbTK/tk0VW/wU6Tr4Qx3kiFY2mo
b5NZvBY0/yYEGWRPYDHgCm0E2wzrvYmLvZRNhPxEfwjXhZFHk5ej0mzRxF1pWs+2rg+EziGyp/KD
ooegLC+0eJCj0+mj7+ABrOobIia3AlByo37BedoaaXm1oDfcxqCf3tnOVRVfvdYx0DvLNh+jAq5X
wlXZOgalUFy8HYzmzpsuq0dW8xci+MT+tsIwGAoXKDhWWF8y72n5AeUPEBbk7jQaUSAdFnxa7XCj
YfSK1hV0pVSP3AoYBIjla0Y7ldAyKrotMfBPX453WQAQPADLZwr3VrLHBdL2GMdirXOWBstTU8TF
Wvr5Lq8PfsThHfXKEPohKdkKWwMMlZF2DJqT15WRn8ZSnFrfPpD/IOAtXrwZoSXh2j5wR1oec9CG
j3Xp7BdTQ1Bd+qF6d8kzFYLWrV6pVSndDRb2W2Ii5MKoT236Lbx4AOqwNB35xFjxzPYiY4zi9IyJ
5TZV/Y7mD6ClvSMf7isgu+cCx+92bFNKM/P0NqUT5GjTeFaycbnAZDCvYtkQc5iBNPdcNCoIVsPM
OYp6/JXH05SZCjCuv0pUU3FQNvTa9vo9937K5u32EofmzdixAeDGlWBewU48GA9xKXDVIF8ZAc6f
FrYiJ0DMs6Qz8M4H5yIcr+bU5bqLt6ou9TeAZia5Cbst76F5dLObRrsvuNn6Q8kpIlIgLMeuWQRX
gCazMV+TmFhBFTuIjmZZ04zea8a6uB9WQVbmW9NCqwqrPZsrxrjQvpZR0u3ca4BftWYsSCLBYT66
MDt+YK9ElT82NWNcMnC3UPi717x6oJFiLh45ouHHiA9zVX5gVfSOuVP14MKsYW3lwy7ym9sq1NG6
NcoXpZLzyO55FTTmR20gNZrxjfaCkDBFUa6DVj46oXfh1nfb24mxUiadT5PxqOhW7+zhWTSsYMqG
bZVZ+TsjFjeuJHLWlfMbee/Fm4RG1wL3C8ruwOtyJ2pzCcL46I5FeiEq7F3HoXVOAxFBG4i2NTmd
k5FSlU28d11SXbHNeN2Rc+z2USXeqGBhiK4+nR79YKzVJikz8oKmC13MNtdlWr6XAZVmQ4tq5l6l
/lKBGsbtYxGnx8BPtlFUt+eMjedGmtEpBMA7RN4q7qHfuc3Sg5DCxbUrdLjA32Om4txuwX9OyB/R
1AHTnCIGUv/mymLVuc1TarOG3tqOS0uj5MhRjg9J1KOy5ME6L4AueCJZtQw2Q0a9qmNMR0nGYY1n
4QxWzN+2XfCKxrfCCwhQOAW/4zeEZGrbOlj1cI29LuY8ynIynsuKE8XvvOcN2rmak6TsX4EjcV4Y
HjKiQ2ucCd0qLokwNj6nkiFz7bNfz2pHbdwd8cBiw3+NoWoJy5Ac2I92mx6ECDjdzfLAPdVdZR6m
lR4d/IZRnPISbraDS6VHKuVhGtWpjjK6lGBqOE5Ad13DegP7TX8/dl+lPRCPQh3hzj2wrbIvunO8
o0VR9cZ3GkLNHXNBPl61FYtKvHq4pepbdyz3FqvY1TD241Ybu9TSnzJgFZio5GselUvUAuAJk+in
G8jv3LWK3ZBRTtJ5bnLuK/Oh9puDSQ3WBnLWbWuGd3ZsoAX3vKp9F2844e2KUw6z4NitLSpdV2mY
3FaZ8xk3GES9pL8iD3WZrWCXinp5i9r5pnYXTbhCz8QMfizEYzAX2xnfakAWbY0b9DozFxtO0t5l
pf3YGSXLgckgLy3sDQr5qe3R2rHRYIwxIQfRHox9lXA8pVgqZm4z7XQv895cu/s6aJ/LJmQfG6pt
5Sf51knxjQi7IWrJZhQH4akjTE1h1ZeByqUWuLVKQlqUZD/vWageYDYciLjkKyOGL+bWI8R0cl4V
uiEDGcX2ZKW3xIa9ddT7dOceNbxCirfRDj9rA/oJHQbDcmS687NJnNzlQ4gKd4qSTO7gpt3amJwP
cWJhzkmYLUrlnoao+fMzFNwZXz3OWD8wjBNvFE6EnHU20mP3+fMhjzII7o5QJzFpXoA/f9j6MVqx
zVu94Zp56sK429ksrI6JLfQp7KxrFjIgTTVdQlVhRkDV6JhRcVWeQMvQZhaGeG/wBpenqRj51IbL
TalHzWEjsQ7OFE971sn6VM39Ychz3DJFUZ3spann57OhZajxpmNWcQNDkj925V1u6RhdEjxqMPgc
RX6+e0Qy9FRRZ6SK0s827OQ9bJx8358f5uczVuIlT/vf/owpFLm7EgeabWilQ5tcDb6LQ7SevTW+
RXDhpoFHXIk/P0QFx1aUlRd76QEZl3qJ6Kcq4+dT96cIQy8dHN5SehG33H8Ax13pGGAt5lt5RrtM
9rzzqlNLbR3prT7AGNY5a6vgQfz50PGu2Q7CfP/nHwnpnZhyYbeLjpXaP7+ACPzn//XzZ8mUW1jj
uLT/8wtDiYBha4a5suLyttTucJQsT//84Nc2+faff4/pfNC1wLvm8y7wluq0XECxdjvjREFru6FM
M914uX6AJ5tfSgh8c29wNx1YYOs8OOf4BiiOjaF19vPW6gCkY3K1NzWRHuRpD+WVwmuqV5B+13QJ
09zgGwYXnpR0VBjf5QU3ftrkzPssqBG5mZES7qWkVmbB/XSIr1yCPQDQWfJScIWrqVffszDaQ1X0
R84E8qqb4n3devm2YitljA8iJKOZM92yhcStT186+jPlBSQG6AbLn6akIVExUXXAi/KcOPaSgO3h
sbKBSKfk0Qqy6sqoUhb0brTlGn2awnG5CZCCkGIQ2zLobp0MZ4s5R1urBEpdFcVupkiJ+42dHBB9
uau64NvgW6+5zJXrue/IZHbmuM7hwBbmBAow6H9pI38yR0xrCfsgqjgI+t5xTrTXkazcYxZ0HJdI
ZXKRtNGD9rTl8qFkiBPhB2ff7LYyrBhqeuYj2mAedIZNXVRfWpQ3jXkdOuKgbY4q9rTPXPaeuXxO
LfinaW1/54Z6qDlUk+4745vJELJLVp9OsND4iBGLJ0J7EyaIVZ56R3K8NeIJvVRhPz42k3tK0sde
4M4P7eEm6BwAeSSQ/IQI1kSOuHxmGc95H5IHR8niaaKu2CbOte67/i3K/dvl21YeDR8E5+DqkGqP
Yqi6JXR2NvgIcdNrgIkVyzvRRzN/QMp/cfDb8eUBwJv5WnRcWcu5/hpq+7XlN5QJi5GlfI+W3OZX
NLHDLsVD3V6VXQwMK7TwDk3Ny/LbrR3WDZdUqRmSS/vu9uGtbzCcl9QysdqlvIfCvP46CT1ObvCw
TflYBcw/M2+PrFr6YivzSbfjvheUFEZx99UMLeMV51w24NwrqcFeTB9N+ygSOGPSzGFQZd5RYGmO
BV7tCKFG6aVIMc6/U3KzKCYgRymZTGLKXSMg2gGnCvBcAFBsa3qshP+pQjmfm4odlIUNZ03FbUtg
gIoxf9DMfS11tUZUs3HYy441PXllSYzC6wlJxAqqPSM0sK2ViZaRlSCO8xqKZDHzKxQoe8tDh1Bk
v2uC+L1tvF3nJadUIqX+yu3kq6GGTdiqB6tL9qiUzkUgwSV9Cy1bsPMOLBa+AQYmhc1xeT7qMi52
dVST8S8burS9l74237lW2puitH/1JWAzJ+B31nW/oJ8/0xq/JIHdUNTkbIcMm0xQPyonZYEwKQYb
+yYsKrKoA7Ao9jW0zSSSinR23sotQV22ycdUYPITzV2smt9uyiJ0nukyykto6JJ2C2Df+OAQIkye
xY09hitCkW8zTrdV6XtU7PlXs6/vg87+GvKe+ATdxQzUEHdbyuOcpQSSL8WxS+9p2nyJBuOU5zyr
mDdpEPe8Hcvn2rVufAxhO4IhFK/h8M70M4csEgdo9/hyHZoHhjo5+gHduylHyjyXjyjqDi9Slr8+
bYqbmU5u19XQyLHOxk3P6AzQR/8yu1lvZB5wV415Srz6LN3yhbD2tQPaecMagVrSl6bXR+EMN60V
7uJ2yToIzwGs3OEqhKkI5P0xiaTeeapexlTEO89w9mFIfKI1NBfOZJndOW35Yj81isUIuZmVd2Cb
/WpENtEfj5v5OcX/XdfqTTOCNbKwuZemMI69e+2rD89FueFlU9jdtyjnu0rfuqLcTg5rQNJ0bPz4
QiJThGAdvC4veNKh2y72twZlfLZjnMYGi23UOWTT3I0xJe8gZA++gqVCQdimU+ziqPa9nQI2MQwL
YgMZ/AkEAVnS1LjP0+yq6j+MMKhXXt/iNTKPk04csO6hvaLu7jqgR8xuOtjn0CgxyWcr6ik3gW0c
UjVds6e6U666tbP2DnDcqijUhgDDzc/3ndoMR3OKzVrBZavd8j5qzHIlcCVYAL9Wjhnz6qTSccWA
xESUTlA5sycXpzSqa9jgJiBz6Lf70gPKPbJTWY2SJZsUoEC7+8blvYSxlDxoXVz8IrhXODrtaaj3
ufMOQwG/sZSfIC5vhwnVttZPCYVETR2dJaXjtt+f4oir4ujfemyTbJx2vHVJ26PCvjcAXY3JfWs9
77eXfZglxXdoZ49UjpOsocu3cC1yrqjutXng4jqwFGbDOpqHeajfWOMuJtWEY2S7L7jQGoV+T0Ig
t9VwU/sSgqtDsRFOM9KlZHuYQa4iMzwBrHmUpvNSUeSgcn4BZstjPLnZBrvx2xTiZsC+uTRGripk
mJXB+pSZfIv6ekokJRc5cmfHyrjLqqekH6nvvDdl+2mGzDiC/PXQUFpBx2nf7TMAHCY3AytCsnGm
Y4V9nOeFvaRHBfFaE9HIavo7EuCHqyoR+5pwJO0ylKvH8XYynVc9m4t6FZxLSjkL3AmdCxY0lGgp
JqkjXf1Kuv6lSVtzDcjkxo7ADtNZfTe0xRfdHEjvTvfqZXrbtM2Hnpy3XBfPRcZYQGBbq/4XLVN0
iBVUIGdVseP86HIDgLiYDel7RK7SR50gqofQUNQfkucz8Eg1RAj6Y2ltAd+nB296CBOjvUtK86oa
N8LUoLGr0b7JAovotY6LDee2eS15K5X2JnZ5RqtupApniHklQNVCpyTtJqoNxiQTwatFl7TS91bj
CAi4USCL2TvV6gvIM/qAeGCwEyR0YA7otyL81eDNNid9LlomH8fjTomF5Mzm9VYaZkTq4piMzvvQ
pzBEp0dvst5ZmlEhOfR7w8fTYOfF5/L+DrAhk8VTa1Zs1ToXlPqNjnqkd/7YRz1XH4UKN9jTlXRR
2rxa5Ssl3IlLaXcI3VbeNF3KAVQYn6Xmb5HGc7EEDhpNrpgOZApwnBesAQenUPVCa5mOESvjn3Hf
bb+EYj/VhnQl+Ya13Jpvij5gUNFcMqlVs9L20yC9xYrZ+mhITM2Ul80+9km4ufAAIYjX0sfWYR1J
Zs0H40RZ61NK+dAuLFN6PL1b0IjxuUMpsfNFNptRZEoE0jJ49GP1akboAmFARzLG49bsz6rx0q2l
YRN1EfnJovqedMElQ8x3Bd2LgE1p5szTc8lxiK0CUkjraQjMCa4mqMtNPK9SV25cLIoskpItPeKH
gsSAg8K/prRKkSL3BFBHe9iXhnyh9GWg6AzwSQJXeu3GL1rMNx1D5D7wBO0LIr1jBMKjMLmvGG8O
NSQX2iijmoIyKh5KG427WxqmMUxm3fXEcrXv9MglA8846wpy/FxXeHKdXWFE91qHeguIOIBQsKMj
H8t28yrmxNoOoz1vDIxJjb8kQajbsGxq+lFPTlRAtCfUG2LA8xdi0LlqOFWUjby2gt7d2974xEuB
QB8FXHIYSDSWlKwkT4NJxyT2nXAdF9zI4P9sk3EoN9jDyO9R8cbUzG/OJepY4B0KJvY+TZPxVuG9
QqYkZchzDQxTyqeZJin0oQqPMw2tq5ADoakx9/f4qZkXnYE9gbr1J4whJSmcjL3VHs3Z3PdWek+4
76MKU0LI8uin1zWH7LvOms9jFNpHJLPWpLQlbHMmG25YJC+IE9I1fXSqGfe7KVdzleCVYptXdTlz
ZGSu6Mt+alkLDYLoHMFuTUs9Xur6uW3KfGPLV7/6VDQmbIwmDlamiO/zeL4vbNZ0NZolJV/DfZDe
eWV4ntmJuAZrMRq+z6rLhh2lm7/rGeDJ0uDCZZkgGPH8o5Tdb+HnmOCDCXi1+eQYbzThfJvOvB4K
UZztAueM3cdXFI/MWz8UkvHd3sZDcS3m7HmJyweFX6Fg4CeYmw21csXOUJHadVV4GJr2urdGc+NM
guVg2+6CyIq37KO9lUhJ3s22yTVxKjaRzT2EZ43ZJjk2tLuzFCXGlQV0/vl7NVJFWxbu3hufWc+w
I8SLviMh8lEIZJm8Ch6G0X21BPUvnX7qCqLueGHqvZGra+y97KKnL6tmI5vRzBHUqDZhpuJ13gWa
y8Rxrsxun3rdQFgplNTfcyMxsuaWqgHaUUhmbSiv3rXUwGifXX3oJe+EC1eiy18HKLEAst8IBu+K
tkaXrwLNQDVcEMTBTqEcmDpUd2izrl18q6L31vDNaf7tyDkMHD/DOT80MwyYmMq5fKZnmBo/66Bm
cQP9gEGLVae0d1ET7/uBOvBqtD6oNMb0nZGlDJMD975wX1pPne/ka2RizCdZThGYEREIzm8TSLhM
Z/2dX4iH3v1qkpwkKrXhTOsfVdu9qgSqcZ1fMpkw2/DPjGVp5btZtg+C+co2O465gk7LQjgn5O5D
Gqtt68/s0hsTXIlFBBBULgexetyqMn+KY1zSuQ0k2KntjW/O46aN1kFX/NYFPQh+FwJTjdWHM40E
6HNqx/vYuo8csz2OQ8GleVKv3YdXiuiQatQkVoydS2+MXFLiScuRq6goh+dImw5PntSXSKh473lq
1c50zEj9FAekGv18flDCSE8x718GvizZtgKOarfEx+usE1tcMnvRtihrxcGy22GNvvUwh8RQZXgj
azbrVhC/K0/Ex170N40hUecXQG825sk6ikcA0xir/aJ3YR6DJFDmFQ1IA82MvHIbiLddWdONONK6
a2UHxBwS9tMAjMQ4iKrv7tKQn0wkPQ69Hg03JLVkjl8/7uP/MWr/W6P2D5bkv0FXxs0nbfvx38mV
NG1BZ/rTpO2pP1jG4I2GXQ5N7MeJPXw37X/9J0atPzzPUsJHvfQIHsi/mLTdP0xwtY5n8RXhuguq
60+TtiP+wEpN6SboXXzkPt/rf/+vvyH8mn/5978i/ax/5Ur5vnSlDSrT5q+zlP0vFm1gKRE24Ygg
/VKPROX8iPnqXlrUPkk9TjsPI+u1RBTGXWIfi7CiXtCctrHLbaxD1f55pf3tx/vbj/Ov6Lblx3GF
YvhfUD3K4vf+K+k25UHB95jLM4xxEhcVoIlEfPaTW92Yxbu/LF0k5o2V0Vc3y/L39N9//3+F0vx8
e0fx6IJm9Jhl/v7t/QTd0Beuc67H4Ffp9d2DHIMDrmGiVia686CwNvc4FXHL/lsO3PJQ/xVTxDfn
pcJrRUp0OtP5l9+9joYo7FLLOac5XaoUAEALnWxMkJ23SepYPBoJN2YIWqU7U8WXfCl8mmmZkO1v
nHbPnFev6HiPCNE3879BAf4f7s6zN25szdZ/pTHfCZDcjMCdAaZyUnbUF0KWZOa4mX/9PCy1+rjk
PvK9bWEAXeBAx5bVFHcVa4f3XetZP6U7TTenTemrjqOSJ/pSyg+gph1UpTKg1soKxFn51ZwwYGXp
aYiHIKA2kgMWgQC0ADJCPNBPJo1Pl7zVb5Kcthob1rLrndXrb9gxXvXFi8anQXN109Icy5k+eT8+
MH2eAHLuQ2MftB4Vi5JoFyyw6gK+7HfO4/5HQ41QjCXob7F9LWTSAiBHmrLLpyDKeCMjaqJCtsQb
lBCBhtpeKSqw4c72owtV27luuzD6proReanPBoLCcI6F2r6z+gf64dZVk3+1SmlvEIJvwpE9JPEh
+S09X0AdunGtxMUlH7IY73u2UKkvX1lqtEp8vdg17nCFjvq7nKywXq4QKSUd4tYj+ysZD59VPXMP
r79aGsG7Lx4xS+VjZamOZls2qdinr1akgeIh0czYh3mugphBLWOZ8GMwc0vyA6gijT19tTC3qBZm
1X0O8R79wj+7EW2K3sOiMsXwvvig+RGWpmAYjD1tJvpKanCWkpd5PTb9utDrGxAia7MY5N7wDFxM
6cRm7T+8/mJMYz19ciyE/7hToHDwwXsZuxgCi1GsvDH2rRd8V/QN0lSOmWhDDde9NEIIPHrxq+nt
59mW32npGpwOVWNJePG0qm1k2LWeGHsiITZ9hdZbkTp8QhSyXqqscGSM+xRSj14jhAEjdwZaZlaV
mvhUVeYvPjr6z/ONpQrd1nRLGLwRL+MesZ9qWFM0AcCNmnjciYMgoccBUE9yvHutOsO9CbZ7kWZ2
iDq+a1djm51pfc6+bczwqQSFdkbkssN2yzR3He2HpWsl10Jlm5sP5BuUVextUREdsBsMq5gGOS0V
tKZo6H6RPqf/PHNbqsE6BnucP+gvn2wqzlBrrdjYdwZB4NlYeBfVVNcze7wxfYTDaPIbFwqefRT+
wMgkiCdvwESdF+U1ON1ZV6gcrJo4Wzkwoeeiq+JFXgT0lDqxb01dwf7vLz2VVBMrJbiK4tOAmNHH
UI0hd1ZbVC7Ngj125MpfJbGeGqmIfeR5MQzhYuficbVfJtjFkCL7NC54bmKz3PQKamxV5Xa7rIGP
2H5p/D7/Rdivhg/sp8+HhUMMWxfbEP3l56MvnCqnyy72oemC76MYfEk83qVWACdzTdioLjlQa/CK
zv74xdHh5z7EZZb+YlF+sfaw0Buou1XbNdihkMD48k6KoM4TcH3KrvZiBcGxekOzDdK2RYc9QGSL
LCdSV8W0fUfOLc44abASykpsHB1dipv4C9+v/JtMa6tfhLeapzPqdG+2w25MkDg0PYDTHu7H9adA
RKpbmu3uQFXOLQLslppZkz3cEsNi+S566iZCCuI4Z6qtyz0S9QXYJudiWld8nGBIoonb8mmv7DuT
U7nVhxuz9cUKxxiyG9OlbcJjnGWmvek7Z+myK5uFE96l1/kPo8GEyokEqtca89CXiQ9jHeggh6Ny
A77QJWPGu1J9Z1b4jrvMpLmrK3o7MnLUdR/gmDjCfWJ8Z/hx+1VZoXZiexQDAw7pt0b5UlNadwPR
Qr1Er67l+f71aZi38PRJo1GHDlvYfHBdVdDysF4sBpnTR0afCmPn+xQqpWl9pI86rvLQUlZWll6A
bOpYtBsVDl8t0Ww5dCOQRs3ZoQXpzKvibhdFrCMlUOFl6OCzVXMCZVMxxNsIqGNSI5cIa6pLbLtu
UyPdjlHc8ezAfYCzJ8gxQdbo2tYVbexwjRUfcC+2g4XWc0iOdXuXUTZfd1Z3Xvpk+aU+/kAKCBKf
iz+AH/Gi+TgaMY35vip2UZoN49xwwwLDAX/voUkspEtWlloJFpkCOCRajmouxiLYKsiEcb/AFqBE
j/AtJBmq6zde0w3gHsaVR9d8r3d+Nq91q16xPeAR6uJ9XfYC7wCNF+HSmagFZA3QtLMw+5wQc7Ed
g+yaXBnQJmqwmbZFVdLeDpCnoBjJm0Avi1lLItCSLI1+XliWByMbd7SaGpc1c+hFp9T5ghTRYElo
CvUz6GNlFMhDKh002aZvL2MxaVkG6R5qn3p37pJhJ02938Er8ublmBAh3xdse7B+7ISc6Er6F1tN
pge4SSgK9XeSRRhx1G2URV+EuYEnHqIZqOl+kqV4kAYQnbFTP+PU8bFamXcNTcklglgIGgrt6Zyq
4VoCmlv0tqrQOm7FbpVnYGOMIjS2ZnseNsI6Q0a0HrH77LNKzpPatW86f3RnueUB2alrer4e2pdx
+BhNzG2AoBsd9dkW/P9j1oPcoTRDIXPSqxPsCHKPjufCDmr/sm3R6KiwdEUig9s4Gy4MJ9vQjWuv
bXRGshNs5Ovm2ooBkHpJhvrA9LJlGSU223gMbXFpk97tVYAk2HikaYVayKq3oVMmFOGT79KS/rXS
et89VfeWnUm/ow0SlG8Y4hbSTMazzP8UF2hfiGtZhE0WnNdeOsz00XG+dEU1FaXPyqibUuUMqo8Q
xige2R1Iekzw4EoqUhSaJb36daN4aDHlgL0uWJMD1Z8rxFYJWFvoalVYZTzWWw2Exby2FVoOxble
orlSE3Pc8KwJgO1gmRSN90a4FKICPXP4KCXdAqtF8fSEVxl5V6nHk4pJj5K2990NK7nPx/zB9VmD
XXfMLztnSgpI9EURjO7ap+NJ+qkKw7/B1yXlN4WPxkdPfI2y7tqNQ/0wduwsBCfpdRGAAOmy9kxp
SIcvh/JGCn/tG513WWPIiAZJAzhCIuNaj2Hm1EszraqVxAQ6d+M230J42UuIdMDHo2BljZF/NUTl
nQHybVNJgJ7ST+4ooRPJbrnneGvKSwaYYzSo7K2nQ9B1vWFfp/l3atTdGQIpFWmloKbHuzrDvxl+
wK5/6DME6Fo4fDK8m0pHjOA3jf1QH8yxDcAW0EQuiAyaG7aoLmQWL0ZC73aJmgl8P99d/AZU2iR9
u7q8MGxsm834zVezKU1tkEszFvk6DqsvoboF1Wx/RvJ3G2reQoJQwU0L6sz3kO0MjhufeX437zpb
7BBnE1SSo8cDxQaEa+I+k4p33hjVsEYcry7V1KXUqQYqITdKdMhL5VPFcXhtdngUKzq+TAT5fcqW
YhZL6pCaVlwWsS+3rRMf0jz0YOYSCKOP2Y3aB97KcnGJKeNtYE7M7BKSi6bYybZsjalNdVsFgFxT
SWlM2kSOzSofcCeV00azDqGjbQbpnUXECVwJyqa0JehLobU1yNXiY5fLZSXJyVZyXfuQ2Ru/tv0P
jSbamZmkHysj6g9HrEtpGI++2hO7NQ4xx2juBBuRuEoKNLep1bmf4GLn58JjRorspF1kAZV3Futs
E9qgUKpknGle+blnh4ZI3K82FVXZQ9q6H4IBaUcp27XoNeNCCazlEeNe9rKficwcPviHXm3ZXRsU
sG1fPQ9zN75taXx1WuRj9uVMnRKOJ2WpbNtauyy90lmURJ96UjpnyggZBuP58XCWcTJeUYbkJauq
ALixE+ZrAmPseUeNnf3izShxEvW9AYmE2ekqhn6dZ/1Sw3G5H+IRUTWG4EqHYJym2JPUSH6gzGXv
/ZRcDwDXt15q5dcp8ebzqCY+zoJmOmFaxefWQCVVEKiBJyNdCuhuB0q9jyPdhEXWiXabeR7dW05D
s84sm2WWrzvODIsgMAZs+3HPQ6Jf+QrZbZbJWcLVPTzIJaEjWKiMZZElH2ylTw5CHoa2UjZuXjYL
lOH+sG/GgtNi0V9KB8OiQXQsKZHmodCVj5gvjJmntD2NPN9c903BMT6uWPMJe6YnxZxiUWrvlUlZ
r9riQu8wzcf42fSyc7+UcvgCirPa0KJq1rpbflVwv38BaAAmWEutpQpBC6EK3rV4hHV7hBk5Ricf
hkjHdW6H6j6GCT4j3ShZlgYQUCmChaOY4lAG9lWN1OfCkahk3LroV2kDWbOtqyv24SO/zvVR5pur
pKB/n0gD7z2th51irgob4SgoaQNxFiKikW5sHigkQgkK0o5ANRjEQBOGntOlqBeGq7RrUKjqqkfC
qcAimZEqQ8AJrFEEmFHF+9gQGt3nnP6NqUFeOtWhJNMFkGMB90NP5tXYdjvmYTXjSOzag815HPu2
laPg1lzrosppM7eTqDkyAlCBlqbuyRU5d5sK2ZkgmMOfNmD01KdU3V4aNMWi5lx6VohbPnaXCO3P
o1JQ6EMRv+4zUWNTouSlU0tl8ce0VvdZtUDcNO2TY2fj5Wk/GSW7pSN1CACuAfRRpN4qFWF0huNI
02dlqZjL428kjhl2Htxdgom/Aovr4Fy56pxKHspFHb1QMLY4jdNKPxjJTqQ1yNNsMLcgxp2l11jx
Wc8KjgNWAkipEJZXCaG+VKOAzLiPdFq/B3mL3N8xbtvMeiiKiOOuoS4zD16n5qrfcBWEHEmIHumU
9rJNa5OU3p7nXyfpvUKNh6LroArYXhYYKliWX3XF3db9nhjXYp1qxaNharfC1fl06ZaJHzBaa33I
2mHc50UXQBJNvzTY/zdtHDJNk2wiNeu6T3s8lo5pLcosuLWs/VQM6wMRrO28pzdrfu+zEYGfnqLM
aT6bMia211pZYe8ucNz5bOJM0uQnttYob3o+sktJEjiZMrfSKeJ12mvEVKV0qsu+3uI49pBWZItq
AM9Mj+7MKCsIQpE8U3Sn36jZKmu0euV8aCEozqpefHL4/0HjbSOm+9bsY2tFLMSWZgx+crMeeK/z
OzUd7hot2jSDdm8uW+D6tPiSm3bogFY4aHeMwtik1SelwVcDe5lMKRNJfGU+6AneezTCJJJqtAmb
JJ71vBm5Idliu5iQ8kJH69Gb50MLZr0rSXEYEhLURYEAK4sU3paSFibBmojvsqtWLeeTYmJJlwee
HRBSh8AMdYB1iU0Ovzi6fbs8lD3cKSIQ6Bd2frXIkpLdLzqhKQMuUQ256ML8PI/Iz6rbla0jtK/6
+qYpEKUlJe1U+mpAV1XD1eZSQ1gDQAUgb4vfYuw32iR7GIHJzRH+LQOz4LBTy82gE76DppKiuBkv
C0SZHIMB9I+FNGZahO62hHmrYdRdcujL65A0JjsJJoVvjbPgoozPFRF/JQDtFmeSszKs3prXUOmE
mV0oNtEnnlrPW5cJnZPagj0iOdMybBaOQfxwGT5y4kVKASGtMjwYyJXxiYUBb2TwAKY8Z05i5fbt
YsG+s1sYkIgdBb6iLo2VqBCdgX+8TjItg4qOXiCGGs4OfYbHaJsCPWAKZZazaRMq5eNgcsQQebxm
2vxMYji5f5SSTJGyrfQVDf6JfqMGzBZpikhxtPO9EQHeSEWMSrHejdgf4JvS+eRG15kvMPjn1sZt
inCBlQI1sPTdWQLTae3FD5D/HrseKC35BfZKDtF66O0PoVcOy7gMWAgiGBhpIBaW7x9UDTu4qFFH
tE47WWi8q7QgwNvprgs2wcwfhBQains/OTxnbUWZnraPv8IJZznKZC5biNa8EZ0xYmD1PqKzehAF
6ReioXCeIouqyrBdlPqqd4HXaJZGXztn55iz/CCVgbTSfBPY/RIozp2rmIsYR5tizbsxm2KERb5I
W5N+fv4tUQCV1pkvN2DAkSRiKcxbc5aghLQVhBhDJg+5g6ir1r62ullNkraDz0aQrnC7yWyXFD7U
yMy0ffAZgmspzx3PbOdeB1M3MeSVDhRyqXhoxLiRLTGexNypWGxbpO4KlxuRVRtFdZ5aCad1wNRt
ABldmChRtWRnWl/NaurVGnl/MbQb/K8YvCMTl1sbKLPO5jXm0XV4/eNzXL44vjSO4wbFKhQtJOFw
mmCq+Bbe5j1OV6Pv78CasNSj5kgnGIfTCHdmQmiX7PNN2rBqRZClg+IqzPxrw0IgVMQ4tTyCDJbS
tw5RxeqaauYaBDa6/woz17r1K22jZ1jArfauMr8kev2guDHbE5yPLGF6PzQLXxrw9MNkzilHkLut
HcKqgYev1vVCaeKd0QUbO/U/ZWrxXfOZnhva2VHnchw2sS84ybnPKofRMpjHrnWp1EOxEkk8HylP
b2wa6XNdda9Rby0SmbUHSqDdje+iB+NsQcikS5VIjOQVmk6Ws/pAc9PUZCM0vF/ziYbkucYtFU91
V3miXdEu8BZB2yQbzXew9bS9umqUDM8eUbjzsgQaZnehDjejfDRdRzuzrPzQMg3vtJCNNsiNldqC
ptbV3AKR3kfnXCc6P/4p6bPoPPDTSzEEI56j5+9LVDLkoQAjNKw85ESlYrbU+Vwc/3r8wqGkUHmZ
WXELgXixMRAY9LKt121SBueFELHKbrYddqXXbevpe9Xxe0MdPARAzzd5X/nnna5sfFWqOxuL//nx
i/nXnyyBhxZAYDXrfeej6KwvRiLaTWP1FJ0S2bnbwFcO9Hz4q92VB3z8PEKkBJGDsfLLUF8WYVLc
Jqu8aAqEYUm6ySbz4BANmBJtFBuNQmSgnqq3nIr7hQ3pZ3UMm0ctpmr+MkyLB5lFUxxLVM8lqVxO
t3FxhLBaE5FU4JAgjIU9TECIwUAGN/xDe8eQ2kyuGkSzeETlWWXiH2xrwr1pHjJxpsbCtsC8mRX+
cKRjsU99DGc8drHmJor8iwbh/Brr+orLXlCUQRQ1cppzNTeZzejSxkRK6S6QieGDLMXdEEprwfHk
e4PwCDlkyQdoqjEGgt0/bqIUU1o8pyRKIb2yq600xuDa0dqD1EVwiYgmhvNz1hnZug+piApptYdp
puxwRrJyg0YX2ZR340Nyd5CGbFFMo9oneZp0Q9fZw12pD44sycxpsgsJ5f+88JOcbAjC40jum9C3
oXJtNliL8GUsOETrW6n2JMqk48Mg8uCG7sWZrRMQ5TgAp6sC0Xg/eFCmGkKQZXWFaczdVGwtZiMx
1jeayWLi+SQYKUGc7qWZXkjTZLH2k24TpYSZxPHgMmOj/bfBdcwG9OgiKNG3hlq07XOCIxSgmbIe
kUnKIFxXeptfqpTKZj1yXhse6sGLxqWtd59TogAXtDfMg8yyGwtGAurK+JBPdvbSJky8AM/koEeB
iKY7a9bNjszRy0yVNlQPR7syg+t4Ajx2Xuh/bmV6jrw1+JYXaHN7im4WoOyiNMVC0eHX8mn5mitJ
skkTgsSeoMJDUm1y+2Nk10zvXU/IHkOFabSqetYBvwmrmyTaJrqR780gv6/KSl4YSY6ZtXWgFQ2s
rrrZ37qt/YmYanzRlZbuGXqwLlJQWH3vA/wQOzaq8bpyQKdO/Lp9j1nG5nAb40c/64ZLfSQCrPc7
f0lL0p1BMUYBIzVvTkeQ2ASzGq4Ltve135T73M8/63mqIpFJzI1twyZ3yuzGhcPuKvmkaGf9r+sk
PeQp9RO/5eDTu/5nIiXuFGQ5Oyt3rocpjw/BxUctMbU9HnWQAdTocKUpHxE05uQ+iC3HbQc+CCSb
4+FTz0t/Sx7PGZUi/xJ7BZjXDGt4LPxynVI/PCvUVj1LjEg7k2qSE25huCspVQTNx28ef6bLzPbM
uckI+lIMS14hYSKEu4vhqtADpmDFFmDeEak24DQkxsCotyyFeN56gkkATBnmIfd6TJ6WgOqSGlk7
QxNpHqDwUh0BnGc7H7RCgUtDtjx+mwHLFYFBJcefTddZHyZ46aas0mFho1K3KIuui650gZnQA+fW
6WvpnbotIo7PwPWxIWGq5Dm+Dkbti9p/IZ2nWUB5lXNDxAepqi3vQQBDveiBYwOnX4iMrScTlso5
dEnAggj5NHK3THLE9PiQJxCAhZsuInQtzYOHEKs4T9JCN7LJoI+EODSzVWq4i6a6cDmQ4UQdkhRl
cXAvyMRYjooy7Ag1nzeB5W7wmOs7Uj2srep/QiA17I5f+Bxdj0Z0bygOM6nTl0y7lFpGhxp901Gj
P/4Jkgs1fATgckk4I7XT2oddwKEfgpSHfNW2BvblJq9K4lDSDMa827UJ4jVL2xEoHO7bdmrKce7v
auysOYAxR5uZXQvgzu+xhhACyQGD+okjDhZhWXuVqVn1lX7lBtoW3rM9q90kwTzOIUQfrJuhs+6l
j20nso7zq/ahK3tz3WrFVVfhb++Zrpe92V+EkU9Nqp0FHpl4lYCaiMsp4zjJ/CUF1GiliQjikuzx
RI1XtYHDavRb25B7ADv0qtiqL6zU3MYx1ejSz7+bFSlLzP4bqnAFHipj2MTOOiw48g0WSuGsqZId
OS8fCzBOVyHWBocovsYogfoM3HFvKtGyrZkdOZLN1KTyzzQrQ0ebovaMFDCGRYb7FdWz2HCK9RM7
nJXMnLMiJPsiKHuDY1VyRqEpXqo1YXIqpQg8Fu4n0Sr6vkuUm37yq1k4aBWMua5Ncd/xyVTqO/dC
jSlQuUl123KW3IK+Xncagku75eFG5g8LyVg2vQmDSqrxqklSXm90jwPIZUQtlMEGfdhx7ETlHo2X
QsMo00+GgmDtWwaJDfiezbEBnArXd2wwttUYVZoIRTzwk2CdKvQxTKSCEXsSwp4RudsjhU1FfA1J
El0rCbgxo0q3Sa8taN4S0lUka1oKGIDBQy31/p7SHJQ7jk7AtpkI8Vz5Ewp+LB9UikRpQi7AUE4l
nz6tlwGwh1gPzoP+asTpthlj9VLz4dWgnJG0ibHxpwb5qDp450ZpcGB1zTzPqwltEC0LDFZLiiEt
DO90AaqfSAyrYWwTO83OWG8K67E0UpAHbnwlOGdz8InmyUQoYGFY+bjwHM0gL9r7CrqsW5aaS5op
5BS8guMUzQh6biwIdeptIhI5V3MxmikkMCzMIr9qY89baQVqeoBTlttt8sD1qL9e4+9PFrXuPVSW
8mj60EJb/N0zNn63IXqemeKyuTYSWmmlzTkoDGwU2IWxYoL4GGjpjUruzNK3vK9dahFx1jrZqics
YN7BKKKiBE26IuhgUaf2Btjm0s3EJ8/3v+KHBbohhoLwA+guw0CITk604jLjtBqEOWuiRzNVeAvc
Ubhksx5JO+d2KYV+bg/RpxpKx7KLq+uoau7HvuZR/N6F7BZK2k562BVongubmWLlRBRFQihD6pex
Cinhh3h3kxg7boFsHBhiuFRyCzcB+n4O8Fbf3bvFVOKgIw2vIJ5HFQl5CuDPBShnK1LXdIRZ8ZIe
cZY2HDRKFCtkZESzkGPWyeSTaVUYPNhZzXCn01UpoDiHKXTyOLGuRsW4HdTWYj5woMGH2XKwDAS3
ukDbL2W3GDyDyUJMj7fy3YwGdVFVZbK0BlSsFKcpeWh7OOCA1cTAHD+UD0jE+HiQDK16UiejCXh7
HQXFQm80YAIUgTrO43iuVTyxFDLIfSfX8KOS5lfuSE6JotYbWXfqrizaclmg+L0EBxdNG0mKX8AO
wpAeKVVtGnHAXda+Ft30HOH3aPoF2rnFwNZ7J9yIPSnxEXOUNdDhO4vMQeJWd2YIItIox682foKP
RD6YF1bQXjSt61/p0tu4Zhd/SOYOjdXKI0qmS5gTIAVEa12hn9ypRTZPjaHdd+ztYKnmq0mNr1nF
Af1w5pofM8e5s0CFYs+xN2Vc2xdF3sxc6vSrkQyyFQG/hy7VOT5pMrkgAGOfNqK/SWkZEllWfxh9
xdsHRuYcjCZgf2VMtDpvPTaGuy5sNkpFKiNKToJzsM7pCNwqz2K5zKVFO38ARUjfgOev0T4SldQv
cXkvsrjYKa3h35hj+NgoglJOPmZnad6fm43TrQfiaZZqkd5neLs3FPHkBozVHZItLAmFUD/p/ujN
a2KZ9SyWmyIM503slDTc+8uMDdeObJO9Ybif86nZ4YGKE33+meBlbUZzzd+wK73Xc0aT4/6dO2lK
y2gc5bqOiHPI61rQmtUuVZ8kW7gIgNwLtithoay0FlhkHALhMIAX+nhmMoLGXEpNuC1zlVYwXaJj
wrPpZw+53dwbJcie2tPOzJxoDRG2mxg1ybZywLzkIpknQS7WpDN1S2GyQtNDchYyIDe7IdBrgz1d
hfjokOfW+KA2VEdSs2q0NbqYb/Sj6zntwSuo5gaGkySaD1YJPUZW6A+zOgKRMZAgBx0sBgawrKhe
hmZBh6s3rnwtXVuCkyhZp4gXqoUZMrs1BpufwUvZbRklwn4X43oxaGtckNdNZarQvrE/+3gClghT
57JMzzKz89cEIO7Q6vjLVrHxp2YNbUn64XCBMZn7LLpeMNhAxfWvXss7FyCOSPQeX3Mfb1VmzrkT
0hSloBuT0rkdW552bxYYfUUVkj00FUHglnLjEV6zExBtWc7pZ0Z9GXwqmsmrwlYkp3MzV9GlLtsx
pl5gtwNLDekGgHi1la4iYwe3GtJst4o9bi/covU2a6svlZ1m63bqDRoq1AbTi77DhYBg0IlvvYk7
vnHGnZEMnNBL31/UclhjGEoOVQyUy+kNG1xx4BOdGCs3Xrl2YnNRhTYdQwPtiAVid5494p+c+31h
HPK6txZIVIxZpqD/tEx9Q6RtxrtE9ghbVVGxeKOemRsBuKHGDume4W4LOncJD2YGUaWcB1bBExrg
OaUMiq8M9oDXa2jNSo7Xkrw6kZMbiueUehrHIl+nJa6gU5pTG+eAYAfhKkw5fPq2sQRF7e4cCsaX
iKigUkH2y0P9PAFFgz2FHVykl95aKwk6/qL3mLaoz0zI6ZgrRl85ZTusrq4KNtT8XjqZtoTziQwl
3KRh6tMBCadlQ6KkdrsdC+h5m9Rrg2PphSnhhyqaPOhVBZnB8pHQNsWhtaqzFlPUSpBHbbQ5IVGj
xvlz1GwqB8fUXF67aujbhdX2uMx8MIOjOmgLry0/2gMfFUdJPmKHmQwWHfVyVe5HGeiY7zNW+9Yc
zxteOfQ09c6w+dWFxFdNAu+48Aafpho2UHQxG1+vN8ItdU64ijanIFHReuDsCtyNNEHMzTzYyK4m
1TzAMjooxFTMIw2g8BDZw2Vnqmw6PeksnaY8oFqol5kxXkL6k0vBKWyu6wXCBtKg5q40iEMqtGHd
DlYxq3Qbt0lUcwQVjreL20/R3JIq6KQcAF/vQdwDzHUDGdSeNU1JSA2Jf8uhp5NTtPRMnLS99pEK
3hCuuI8rXrdSi7ydp4Ls7pulVNrPIS/fXMW8j4+qWkS+u+969yMUoW9aE2zYFwKDCKMfvxy/157+
w/F7SqLCWRWC6D41VpZGQTNa1jlJGHq+i2xCUxDb8MfjN49fStuJ5mQmdPOmyqp1jkTTK2W1i/So
2imjBgf7+Pd/fdNW1GpXsnYl7LT54/EnpcdzFgA7XKS2zfm7Y7Yg/bmCJTVdLc3GvZezTMZqzj0c
f3NwvJ3jH9U0S7d4D1hA4L3860vZTqbff/3dHtiHhlZ0r0TAUkqGt8O3fV3hcl4Z4BnWij5RMPi3
f/2AWnr4eHSgupKWzNPd4j2TcPGmIR6/BNOf7KY9tLBk2NZb9S7Ve75ML3vHxz+BcbexR48wDqHe
lLFIV+b0NyLVLlzLohQ6/e34rc4R+Ur6xo2RggaKCVeCYRfnmJldOsGTO2udk9S5aT3arLB/76zR
fDj+5/H0zhSGAxI7+yANQtjIvRzniovk4aiy+//GwvPnQKYoBI7W0OevmkfKOI+yIbH12c+CHyp5
OP5z+Cj/X37g31/gz9yF7cN//oeO4eLkBz8MxePT73483tL09/+6e0iZdENZV+F9/X+m2/7hH49/
9x+JR+FG//zP/xzZz/d+8rueR/X8zU34WN1V98Fw/IfhJB7iv5O7b3fpSTCEpqpIzf91J//5Hyf3
eXxWnkw4v7iwjF9cd1Lm//Z1K+Bn2emFETK/xYXjuwyh0/OVprdRcyeN7u/e8pye0Hdsmaf5G6bp
ojv/7WsTglDdPeTPV5ru2j46r37/yln2eF+H9019cnHbxfzwuxdfPCZ33V31+Hyl6bYdR7zBi/38
cfoj//4HmPYm/Xb6soPmfoOncMWrHj6cPoUaBojn8Uyf13/2uVk/5qCeTq+sqyrmjt99zTe84mH4
fJ3j4y2OPsHfvfD24S44eQA1w9beYApBURjCZDr9RBrOlHfz27ecPYR3L2YRA4/eG1w5707fPMN1
cGD87g3vf56bLPJN3uDC3FlzHw/PVzo+FxRk3uBDMrGv5E8vs6s7b/BsnN2F2cnsAYHzLZaXsymz
5i57+PHl0FXjLd7Cszsp70COyMe6Pnmm8RkZb/GShPfYAe9O/MM6ZFJcJL/79J2FrAUyr0+ebF1D
/PYW15Yy5H/glJ8vNj2DOp7dN7p63lQvL/0mN55n9Ys5ZLIUuc+j+OdrwPnjt+ruxe4JFxoRWr/9
Tp4/tnen6xaoXPEG26fzx+6PzV1KEEB4uqxzffcNJsDp+rvHSj4Ozy/C8SlBX/JGFz977MP7k2VM
F0hkn3/b77yb3R9f6as/X+nP+7beYPI+x1gc/DG/q3JWytMPp7C0N/sFi7v45Wcfa9UbbEku6G+c
vCxwbt9g4bmIE3Ykp6ca3dDdN5hkL6pHPz+dYg3zLd7Ky8csk0PS3r04JuBF19/gvq+D/OHxj638
aW1D6/QGb+QNlbG/fxAFq8QbvKVPv+DnB3G6/BvsBz/w6j9K+XiypRBC1d9gZvzwiPXsx6dccNNv
cN2P9V1wclkDu+PzN/75dPXpsUpZ2Z4vNM1WgqX4DSbCT3+XQmnCCnn+Xf/8pj/fse5kPj6T52s9
3Teq4edv/MbFQay8GqH5V0Xnnx35Pr9Gfvndaw85NSb/+UU4vioW1JHnb/y7V+XvKk3/dVKSWk53
dlo7++UP/FV9u+Tsn1El/+kSv/6J56rW31ziz93RNMinItZftJ3jb3q18vXvXoinStcPv+z5KtNv
mcp8f/BL/ny1fviply/MT5f5v/6Bk0FNR5xfDOqHfeO7GNNT2eS1Qb0otryLUT2VbF4b1YtCz7sY
1VO96LVRnRaZ3sWgnopVrw3qpMD1PsZ0rJK9OqYXxbV3MqypRPfqsE4Le+9jVMcK4auj+qGo+C6G
9FSbfG1IpwXN9zGoY1X01UGxqfmxmPouhvVUkH1tWD8Vct/HuKZD1mvD+u/TVuL7GNTUkHx9UKdt
zPcxqmPt/rVhndT738OY/mwavD6m017D+xjWsVfx+rD+ps/xLsb21Cx5dWwveizvY1jHPs3rw3rR
33kf4zp2iF4f10+9pXcysqlB9auR/djXeh/DOnbHXh3WaU/tXYzqqTH32qhe9vPexbCe2oKvD+vH
XuI7GdTUi3x9UH/Tx3wfYzu2Qn81ttMe6jsZ2NSG/dXATvu372RgU+fwVwP7sXf8PoYF3fsXwzr2
rf87fUT4enfaioCBjxOBc/QPV/ihrv5j9V3AcX2qh/8v1d/1p6b6q2/Y33bk38fbdmzp/3pwp03Y
dzG0J1nBa0P7UYnwToY0yRleHdILFcT7GNZTQ+2pXfY3XbuPWVg/PvxxU9/Vj3811Z9Gdp83kAXR
+fvh1Ab+66X5N7OHLp6nqf+t2eNJKPLXff3N6E7VJe/iDXuSp7w2qL9TtryLoT1JY14b2t+pat7D
0P4U5bw2tL9X9LyXwSEJ+vXg/oe6M0YBEAaC4J8sLP2LSDoL8f+Fya2E5C6ulcL2NpMQNMcM6r3I
biOJoQWTSWLLYERxrsaikmCCjsWYWoNLAgkeGENy9pgGlSlolMqZaxpYJr8xrGjNSYDNU0mAKNjI
2NNg6/8SN/hGDLagBpc5h3TPelNRgqoOIB7vK/1w48j6dcJk46dLBypTtu6xTlVYejSulMuVsRJU
FtdyqlDlKoCh7WVgvgj+mOrt+GUPuTyy7Wk9lwsAAP//</cx:binary>
              </cx:geoCache>
            </cx:geography>
          </cx:layoutPr>
          <cx:valueColors>
            <cx:minColor>
              <a:srgbClr val="FFA2A7"/>
            </cx:minColor>
            <cx:midColor>
              <a:srgbClr val="903138"/>
            </cx:midColor>
            <cx:maxColor>
              <a:srgbClr val="9D3335"/>
            </cx:maxColor>
          </cx:valueColors>
          <cx:valueColorPositions count="3"/>
        </cx:series>
      </cx:plotAreaRegion>
    </cx:plotArea>
  </cx:chart>
  <cx:spPr>
    <a:no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A59C475C-7642-D942-87DC-D6C1CD81991E}" type="datetimeFigureOut">
              <a:rPr lang="en-US" smtClean="0"/>
              <a:t>5/8/2024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56A40BEB-A97F-6D41-BC37-40A93AF1A0AA}" type="slidenum">
              <a:rPr lang="en-US" smtClean="0"/>
              <a:t>‹#›</a:t>
            </a:fld>
            <a:endParaRPr lang="en-US"/>
          </a:p>
        </p:txBody>
      </p:sp>
    </p:spTree>
    <p:extLst>
      <p:ext uri="{BB962C8B-B14F-4D97-AF65-F5344CB8AC3E}">
        <p14:creationId xmlns:p14="http://schemas.microsoft.com/office/powerpoint/2010/main" val="58959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a:t>
            </a:fld>
            <a:endParaRPr lang="en-US"/>
          </a:p>
        </p:txBody>
      </p:sp>
    </p:spTree>
    <p:extLst>
      <p:ext uri="{BB962C8B-B14F-4D97-AF65-F5344CB8AC3E}">
        <p14:creationId xmlns:p14="http://schemas.microsoft.com/office/powerpoint/2010/main" val="4227128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Populist James Weaver</a:t>
            </a:r>
          </a:p>
        </p:txBody>
      </p:sp>
      <p:sp>
        <p:nvSpPr>
          <p:cNvPr id="4" name="Slide Number Placeholder 3"/>
          <p:cNvSpPr>
            <a:spLocks noGrp="1"/>
          </p:cNvSpPr>
          <p:nvPr>
            <p:ph type="sldNum" sz="quarter" idx="5"/>
          </p:nvPr>
        </p:nvSpPr>
        <p:spPr/>
        <p:txBody>
          <a:bodyPr/>
          <a:lstStyle/>
          <a:p>
            <a:fld id="{0E8B73C7-60F3-514D-B22F-87D7AECF4083}" type="slidenum">
              <a:rPr lang="en-US" smtClean="0"/>
              <a:t>11</a:t>
            </a:fld>
            <a:endParaRPr lang="en-US"/>
          </a:p>
        </p:txBody>
      </p:sp>
    </p:spTree>
    <p:extLst>
      <p:ext uri="{BB962C8B-B14F-4D97-AF65-F5344CB8AC3E}">
        <p14:creationId xmlns:p14="http://schemas.microsoft.com/office/powerpoint/2010/main" val="204607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Grover Cleveland and Benjamin Harrison</a:t>
            </a:r>
          </a:p>
        </p:txBody>
      </p:sp>
      <p:sp>
        <p:nvSpPr>
          <p:cNvPr id="4" name="Slide Number Placeholder 3"/>
          <p:cNvSpPr>
            <a:spLocks noGrp="1"/>
          </p:cNvSpPr>
          <p:nvPr>
            <p:ph type="sldNum" sz="quarter" idx="5"/>
          </p:nvPr>
        </p:nvSpPr>
        <p:spPr/>
        <p:txBody>
          <a:bodyPr/>
          <a:lstStyle/>
          <a:p>
            <a:fld id="{0E8B73C7-60F3-514D-B22F-87D7AECF4083}" type="slidenum">
              <a:rPr lang="en-US" smtClean="0"/>
              <a:t>12</a:t>
            </a:fld>
            <a:endParaRPr lang="en-US"/>
          </a:p>
        </p:txBody>
      </p:sp>
    </p:spTree>
    <p:extLst>
      <p:ext uri="{BB962C8B-B14F-4D97-AF65-F5344CB8AC3E}">
        <p14:creationId xmlns:p14="http://schemas.microsoft.com/office/powerpoint/2010/main" val="4930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3results:</a:t>
            </a:r>
          </a:p>
          <a:p>
            <a:endParaRPr lang="en-US" dirty="0"/>
          </a:p>
          <a:p>
            <a:r>
              <a:rPr lang="en-US" dirty="0"/>
              <a:t>People vote with their pocket books… measuring the economy in all the wrong ways. People look at –stock, unemployment, price of gas.  (find stat on every person looking to every job there is available)</a:t>
            </a:r>
          </a:p>
          <a:p>
            <a:endParaRPr lang="en-US" dirty="0"/>
          </a:p>
          <a:p>
            <a:r>
              <a:rPr lang="en-US" dirty="0"/>
              <a:t>The only one that is actually meaningful is $ of gas, which is a stand-in for how they feel about energy $ more generally.</a:t>
            </a:r>
          </a:p>
          <a:p>
            <a:r>
              <a:rPr lang="en-US" dirty="0"/>
              <a:t> ways people try to anticipate election</a:t>
            </a:r>
          </a:p>
          <a:p>
            <a:r>
              <a:rPr lang="en-US" dirty="0"/>
              <a:t>Even that has lost predictive power</a:t>
            </a:r>
          </a:p>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13</a:t>
            </a:fld>
            <a:endParaRPr lang="en-US"/>
          </a:p>
        </p:txBody>
      </p:sp>
    </p:spTree>
    <p:extLst>
      <p:ext uri="{BB962C8B-B14F-4D97-AF65-F5344CB8AC3E}">
        <p14:creationId xmlns:p14="http://schemas.microsoft.com/office/powerpoint/2010/main" val="135717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3results:</a:t>
            </a:r>
          </a:p>
          <a:p>
            <a:endParaRPr lang="en-US" dirty="0"/>
          </a:p>
          <a:p>
            <a:r>
              <a:rPr lang="en-US" dirty="0"/>
              <a:t>People vote with their pocket books… measuring the economy in all the wrong ways. People look at –stock, unemployment, price of gas.  (find stat on every person looking to every job there is available)</a:t>
            </a:r>
          </a:p>
          <a:p>
            <a:endParaRPr lang="en-US" dirty="0"/>
          </a:p>
          <a:p>
            <a:r>
              <a:rPr lang="en-US" dirty="0"/>
              <a:t>The only one that is actually meaningful is $ of gas, which is a stand-in for how they feel about energy $ more generally.</a:t>
            </a:r>
          </a:p>
          <a:p>
            <a:r>
              <a:rPr lang="en-US" dirty="0"/>
              <a:t> ways people try to anticipate election</a:t>
            </a:r>
          </a:p>
          <a:p>
            <a:r>
              <a:rPr lang="en-US" dirty="0"/>
              <a:t>Even that has lost predictive power</a:t>
            </a:r>
          </a:p>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14</a:t>
            </a:fld>
            <a:endParaRPr lang="en-US"/>
          </a:p>
        </p:txBody>
      </p:sp>
    </p:spTree>
    <p:extLst>
      <p:ext uri="{BB962C8B-B14F-4D97-AF65-F5344CB8AC3E}">
        <p14:creationId xmlns:p14="http://schemas.microsoft.com/office/powerpoint/2010/main" val="153183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3results:</a:t>
            </a:r>
          </a:p>
          <a:p>
            <a:endParaRPr lang="en-US" dirty="0"/>
          </a:p>
          <a:p>
            <a:r>
              <a:rPr lang="en-US" dirty="0"/>
              <a:t>People vote with their pocket books… measuring the economy in all the wrong ways. People look at –stock, unemployment, price of gas.  (find stat on every person looking to every job there is available)</a:t>
            </a:r>
          </a:p>
          <a:p>
            <a:endParaRPr lang="en-US" dirty="0"/>
          </a:p>
          <a:p>
            <a:r>
              <a:rPr lang="en-US" dirty="0"/>
              <a:t>The only one that is actually meaningful is $ of gas, which is a stand-in for how they feel about energy $ more generally.</a:t>
            </a:r>
          </a:p>
          <a:p>
            <a:r>
              <a:rPr lang="en-US" dirty="0"/>
              <a:t> ways people try to anticipate election</a:t>
            </a:r>
          </a:p>
          <a:p>
            <a:r>
              <a:rPr lang="en-US" dirty="0"/>
              <a:t>Even that has lost predictive power</a:t>
            </a:r>
          </a:p>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15</a:t>
            </a:fld>
            <a:endParaRPr lang="en-US"/>
          </a:p>
        </p:txBody>
      </p:sp>
    </p:spTree>
    <p:extLst>
      <p:ext uri="{BB962C8B-B14F-4D97-AF65-F5344CB8AC3E}">
        <p14:creationId xmlns:p14="http://schemas.microsoft.com/office/powerpoint/2010/main" val="3724995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16</a:t>
            </a:fld>
            <a:endParaRPr lang="en-US"/>
          </a:p>
        </p:txBody>
      </p:sp>
    </p:spTree>
    <p:extLst>
      <p:ext uri="{BB962C8B-B14F-4D97-AF65-F5344CB8AC3E}">
        <p14:creationId xmlns:p14="http://schemas.microsoft.com/office/powerpoint/2010/main" val="193507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17</a:t>
            </a:fld>
            <a:endParaRPr lang="en-US"/>
          </a:p>
        </p:txBody>
      </p:sp>
    </p:spTree>
    <p:extLst>
      <p:ext uri="{BB962C8B-B14F-4D97-AF65-F5344CB8AC3E}">
        <p14:creationId xmlns:p14="http://schemas.microsoft.com/office/powerpoint/2010/main" val="1344994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18</a:t>
            </a:fld>
            <a:endParaRPr lang="en-US"/>
          </a:p>
        </p:txBody>
      </p:sp>
    </p:spTree>
    <p:extLst>
      <p:ext uri="{BB962C8B-B14F-4D97-AF65-F5344CB8AC3E}">
        <p14:creationId xmlns:p14="http://schemas.microsoft.com/office/powerpoint/2010/main" val="148426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19</a:t>
            </a:fld>
            <a:endParaRPr lang="en-US"/>
          </a:p>
        </p:txBody>
      </p:sp>
    </p:spTree>
    <p:extLst>
      <p:ext uri="{BB962C8B-B14F-4D97-AF65-F5344CB8AC3E}">
        <p14:creationId xmlns:p14="http://schemas.microsoft.com/office/powerpoint/2010/main" val="2106847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20</a:t>
            </a:fld>
            <a:endParaRPr lang="en-US"/>
          </a:p>
        </p:txBody>
      </p:sp>
    </p:spTree>
    <p:extLst>
      <p:ext uri="{BB962C8B-B14F-4D97-AF65-F5344CB8AC3E}">
        <p14:creationId xmlns:p14="http://schemas.microsoft.com/office/powerpoint/2010/main" val="62488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3</a:t>
            </a:fld>
            <a:endParaRPr lang="en-US"/>
          </a:p>
        </p:txBody>
      </p:sp>
    </p:spTree>
    <p:extLst>
      <p:ext uri="{BB962C8B-B14F-4D97-AF65-F5344CB8AC3E}">
        <p14:creationId xmlns:p14="http://schemas.microsoft.com/office/powerpoint/2010/main" val="4204895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Fundamentals:</a:t>
            </a:r>
          </a:p>
          <a:p>
            <a:pPr marL="342900" indent="-342900">
              <a:buAutoNum type="arabicPeriod"/>
            </a:pPr>
            <a:r>
              <a:rPr lang="en-US" dirty="0"/>
              <a:t>Biden wins this </a:t>
            </a:r>
            <a:r>
              <a:rPr lang="en-US" dirty="0" err="1"/>
              <a:t>bc</a:t>
            </a:r>
            <a:r>
              <a:rPr lang="en-US" dirty="0"/>
              <a:t> he’s got org + $(money raised DNC + B vs RNC + T</a:t>
            </a:r>
          </a:p>
          <a:p>
            <a:pPr marL="342900" indent="-342900">
              <a:buAutoNum type="arabicPeriod"/>
            </a:pPr>
            <a:r>
              <a:rPr lang="en-US" dirty="0"/>
              <a:t>Also Biden out organizing in tons of states</a:t>
            </a:r>
          </a:p>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21</a:t>
            </a:fld>
            <a:endParaRPr lang="en-US"/>
          </a:p>
        </p:txBody>
      </p:sp>
    </p:spTree>
    <p:extLst>
      <p:ext uri="{BB962C8B-B14F-4D97-AF65-F5344CB8AC3E}">
        <p14:creationId xmlns:p14="http://schemas.microsoft.com/office/powerpoint/2010/main" val="865353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Atmospherics</a:t>
            </a:r>
          </a:p>
          <a:p>
            <a:pPr marL="342900" indent="-342900">
              <a:buAutoNum type="arabicPeriod"/>
            </a:pPr>
            <a:r>
              <a:rPr lang="en-US" dirty="0"/>
              <a:t>Trump wins </a:t>
            </a:r>
            <a:r>
              <a:rPr lang="en-US" dirty="0" err="1"/>
              <a:t>bc</a:t>
            </a:r>
            <a:r>
              <a:rPr lang="en-US" dirty="0"/>
              <a:t> mood of country for change, Biden broke promises</a:t>
            </a:r>
          </a:p>
          <a:p>
            <a:pPr marL="342900" indent="-342900">
              <a:buAutoNum type="arabicPeriod"/>
            </a:pPr>
            <a:endParaRPr lang="en-US" dirty="0"/>
          </a:p>
          <a:p>
            <a:pPr marL="342900" indent="-342900">
              <a:buAutoNum type="arabicPeriod"/>
            </a:pPr>
            <a:endParaRPr lang="en-US" dirty="0"/>
          </a:p>
          <a:p>
            <a:r>
              <a:rPr lang="en-US" dirty="0"/>
              <a:t>Show people worried about Gaza, America’s place in world uncertainty.. Anxiety. Grocery prices. Gas prices. AI.  Everything going on causing people anxiety and mistrust on Biden</a:t>
            </a:r>
          </a:p>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22</a:t>
            </a:fld>
            <a:endParaRPr lang="en-US"/>
          </a:p>
        </p:txBody>
      </p:sp>
    </p:spTree>
    <p:extLst>
      <p:ext uri="{BB962C8B-B14F-4D97-AF65-F5344CB8AC3E}">
        <p14:creationId xmlns:p14="http://schemas.microsoft.com/office/powerpoint/2010/main" val="348749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23</a:t>
            </a:fld>
            <a:endParaRPr lang="en-US"/>
          </a:p>
        </p:txBody>
      </p:sp>
    </p:spTree>
    <p:extLst>
      <p:ext uri="{BB962C8B-B14F-4D97-AF65-F5344CB8AC3E}">
        <p14:creationId xmlns:p14="http://schemas.microsoft.com/office/powerpoint/2010/main" val="1219788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24</a:t>
            </a:fld>
            <a:endParaRPr lang="en-US"/>
          </a:p>
        </p:txBody>
      </p:sp>
    </p:spTree>
    <p:extLst>
      <p:ext uri="{BB962C8B-B14F-4D97-AF65-F5344CB8AC3E}">
        <p14:creationId xmlns:p14="http://schemas.microsoft.com/office/powerpoint/2010/main" val="114240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Democrats (and </a:t>
            </a:r>
            <a:r>
              <a:rPr lang="en-US" dirty="0" err="1"/>
              <a:t>sens</a:t>
            </a:r>
            <a:r>
              <a:rPr lang="en-US" dirty="0"/>
              <a:t> who caucus with Dems) are defending 22 seats this cycle. Republicans are defending 10. </a:t>
            </a:r>
          </a:p>
        </p:txBody>
      </p:sp>
      <p:sp>
        <p:nvSpPr>
          <p:cNvPr id="4" name="Slide Number Placeholder 3"/>
          <p:cNvSpPr>
            <a:spLocks noGrp="1"/>
          </p:cNvSpPr>
          <p:nvPr>
            <p:ph type="sldNum" sz="quarter" idx="5"/>
          </p:nvPr>
        </p:nvSpPr>
        <p:spPr/>
        <p:txBody>
          <a:bodyPr/>
          <a:lstStyle/>
          <a:p>
            <a:fld id="{0E8B73C7-60F3-514D-B22F-87D7AECF4083}" type="slidenum">
              <a:rPr lang="en-US" smtClean="0"/>
              <a:t>25</a:t>
            </a:fld>
            <a:endParaRPr lang="en-US"/>
          </a:p>
        </p:txBody>
      </p:sp>
    </p:spTree>
    <p:extLst>
      <p:ext uri="{BB962C8B-B14F-4D97-AF65-F5344CB8AC3E}">
        <p14:creationId xmlns:p14="http://schemas.microsoft.com/office/powerpoint/2010/main" val="47526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26</a:t>
            </a:fld>
            <a:endParaRPr lang="en-US"/>
          </a:p>
        </p:txBody>
      </p:sp>
    </p:spTree>
    <p:extLst>
      <p:ext uri="{BB962C8B-B14F-4D97-AF65-F5344CB8AC3E}">
        <p14:creationId xmlns:p14="http://schemas.microsoft.com/office/powerpoint/2010/main" val="4012534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27</a:t>
            </a:fld>
            <a:endParaRPr lang="en-US"/>
          </a:p>
        </p:txBody>
      </p:sp>
    </p:spTree>
    <p:extLst>
      <p:ext uri="{BB962C8B-B14F-4D97-AF65-F5344CB8AC3E}">
        <p14:creationId xmlns:p14="http://schemas.microsoft.com/office/powerpoint/2010/main" val="313163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28</a:t>
            </a:fld>
            <a:endParaRPr lang="en-US"/>
          </a:p>
        </p:txBody>
      </p:sp>
    </p:spTree>
    <p:extLst>
      <p:ext uri="{BB962C8B-B14F-4D97-AF65-F5344CB8AC3E}">
        <p14:creationId xmlns:p14="http://schemas.microsoft.com/office/powerpoint/2010/main" val="3707432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80 elections around the world. EU spring. UK before EOY. </a:t>
            </a:r>
          </a:p>
        </p:txBody>
      </p:sp>
      <p:sp>
        <p:nvSpPr>
          <p:cNvPr id="4" name="Slide Number Placeholder 3"/>
          <p:cNvSpPr>
            <a:spLocks noGrp="1"/>
          </p:cNvSpPr>
          <p:nvPr>
            <p:ph type="sldNum" sz="quarter" idx="5"/>
          </p:nvPr>
        </p:nvSpPr>
        <p:spPr/>
        <p:txBody>
          <a:bodyPr/>
          <a:lstStyle/>
          <a:p>
            <a:fld id="{0E8B73C7-60F3-514D-B22F-87D7AECF4083}" type="slidenum">
              <a:rPr lang="en-US" smtClean="0"/>
              <a:t>29</a:t>
            </a:fld>
            <a:endParaRPr lang="en-US"/>
          </a:p>
        </p:txBody>
      </p:sp>
    </p:spTree>
    <p:extLst>
      <p:ext uri="{BB962C8B-B14F-4D97-AF65-F5344CB8AC3E}">
        <p14:creationId xmlns:p14="http://schemas.microsoft.com/office/powerpoint/2010/main" val="3788930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30</a:t>
            </a:fld>
            <a:endParaRPr lang="en-US"/>
          </a:p>
        </p:txBody>
      </p:sp>
    </p:spTree>
    <p:extLst>
      <p:ext uri="{BB962C8B-B14F-4D97-AF65-F5344CB8AC3E}">
        <p14:creationId xmlns:p14="http://schemas.microsoft.com/office/powerpoint/2010/main" val="2453822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www.reuters.com</a:t>
            </a:r>
            <a:r>
              <a:rPr lang="en-US" dirty="0"/>
              <a:t>/world/us/americans-dismayed-by-biden-trump-2024-rematch-reutersipsos-poll-finds-2024-01-25/</a:t>
            </a:r>
          </a:p>
          <a:p>
            <a:endParaRPr lang="en-US" dirty="0"/>
          </a:p>
          <a:p>
            <a:r>
              <a:rPr lang="en-US" dirty="0"/>
              <a:t>https://</a:t>
            </a:r>
            <a:r>
              <a:rPr lang="en-US" dirty="0" err="1"/>
              <a:t>www.masslive.com</a:t>
            </a:r>
            <a:r>
              <a:rPr lang="en-US" dirty="0"/>
              <a:t>/politics/2024/02/2024-election-voters-dont-want-trump-biden-rematch-umass-amherst-poll-says.html</a:t>
            </a:r>
          </a:p>
        </p:txBody>
      </p:sp>
      <p:sp>
        <p:nvSpPr>
          <p:cNvPr id="4" name="Slide Number Placeholder 3"/>
          <p:cNvSpPr>
            <a:spLocks noGrp="1"/>
          </p:cNvSpPr>
          <p:nvPr>
            <p:ph type="sldNum" sz="quarter" idx="5"/>
          </p:nvPr>
        </p:nvSpPr>
        <p:spPr/>
        <p:txBody>
          <a:bodyPr/>
          <a:lstStyle/>
          <a:p>
            <a:fld id="{0E8B73C7-60F3-514D-B22F-87D7AECF4083}" type="slidenum">
              <a:rPr lang="en-US" smtClean="0"/>
              <a:t>4</a:t>
            </a:fld>
            <a:endParaRPr lang="en-US"/>
          </a:p>
        </p:txBody>
      </p:sp>
    </p:spTree>
    <p:extLst>
      <p:ext uri="{BB962C8B-B14F-4D97-AF65-F5344CB8AC3E}">
        <p14:creationId xmlns:p14="http://schemas.microsoft.com/office/powerpoint/2010/main" val="3172997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Gov appear same time. Then AG, then Treasurers, then PUCs. Then add in state legislators specific to North East</a:t>
            </a:r>
          </a:p>
        </p:txBody>
      </p:sp>
      <p:sp>
        <p:nvSpPr>
          <p:cNvPr id="4" name="Slide Number Placeholder 3"/>
          <p:cNvSpPr>
            <a:spLocks noGrp="1"/>
          </p:cNvSpPr>
          <p:nvPr>
            <p:ph type="sldNum" sz="quarter" idx="5"/>
          </p:nvPr>
        </p:nvSpPr>
        <p:spPr/>
        <p:txBody>
          <a:bodyPr/>
          <a:lstStyle/>
          <a:p>
            <a:fld id="{56A40BEB-A97F-6D41-BC37-40A93AF1A0AA}" type="slidenum">
              <a:rPr lang="en-US" smtClean="0"/>
              <a:t>31</a:t>
            </a:fld>
            <a:endParaRPr lang="en-US"/>
          </a:p>
        </p:txBody>
      </p:sp>
    </p:spTree>
    <p:extLst>
      <p:ext uri="{BB962C8B-B14F-4D97-AF65-F5344CB8AC3E}">
        <p14:creationId xmlns:p14="http://schemas.microsoft.com/office/powerpoint/2010/main" val="1561688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32</a:t>
            </a:fld>
            <a:endParaRPr lang="en-US"/>
          </a:p>
        </p:txBody>
      </p:sp>
    </p:spTree>
    <p:extLst>
      <p:ext uri="{BB962C8B-B14F-4D97-AF65-F5344CB8AC3E}">
        <p14:creationId xmlns:p14="http://schemas.microsoft.com/office/powerpoint/2010/main" val="902435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as companies are expected to engage on all these issues and accept these red and blue state versions of reality</a:t>
            </a:r>
          </a:p>
        </p:txBody>
      </p:sp>
      <p:sp>
        <p:nvSpPr>
          <p:cNvPr id="4" name="Slide Number Placeholder 3"/>
          <p:cNvSpPr>
            <a:spLocks noGrp="1"/>
          </p:cNvSpPr>
          <p:nvPr>
            <p:ph type="sldNum" sz="quarter" idx="5"/>
          </p:nvPr>
        </p:nvSpPr>
        <p:spPr/>
        <p:txBody>
          <a:bodyPr/>
          <a:lstStyle/>
          <a:p>
            <a:fld id="{0E8B73C7-60F3-514D-B22F-87D7AECF4083}" type="slidenum">
              <a:rPr lang="en-US" smtClean="0"/>
              <a:t>33</a:t>
            </a:fld>
            <a:endParaRPr lang="en-US"/>
          </a:p>
        </p:txBody>
      </p:sp>
    </p:spTree>
    <p:extLst>
      <p:ext uri="{BB962C8B-B14F-4D97-AF65-F5344CB8AC3E}">
        <p14:creationId xmlns:p14="http://schemas.microsoft.com/office/powerpoint/2010/main" val="1407615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34</a:t>
            </a:fld>
            <a:endParaRPr lang="en-US"/>
          </a:p>
        </p:txBody>
      </p:sp>
    </p:spTree>
    <p:extLst>
      <p:ext uri="{BB962C8B-B14F-4D97-AF65-F5344CB8AC3E}">
        <p14:creationId xmlns:p14="http://schemas.microsoft.com/office/powerpoint/2010/main" val="278875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35</a:t>
            </a:fld>
            <a:endParaRPr lang="en-US"/>
          </a:p>
        </p:txBody>
      </p:sp>
    </p:spTree>
    <p:extLst>
      <p:ext uri="{BB962C8B-B14F-4D97-AF65-F5344CB8AC3E}">
        <p14:creationId xmlns:p14="http://schemas.microsoft.com/office/powerpoint/2010/main" val="1001457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36</a:t>
            </a:fld>
            <a:endParaRPr lang="en-US"/>
          </a:p>
        </p:txBody>
      </p:sp>
    </p:spTree>
    <p:extLst>
      <p:ext uri="{BB962C8B-B14F-4D97-AF65-F5344CB8AC3E}">
        <p14:creationId xmlns:p14="http://schemas.microsoft.com/office/powerpoint/2010/main" val="3341054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understand why we call this a car crash election.</a:t>
            </a:r>
          </a:p>
          <a:p>
            <a:br>
              <a:rPr lang="en-US" dirty="0"/>
            </a:br>
            <a:r>
              <a:rPr lang="en-US" dirty="0"/>
              <a:t>Fever needing to break</a:t>
            </a:r>
          </a:p>
          <a:p>
            <a:endParaRPr lang="en-US" dirty="0"/>
          </a:p>
          <a:p>
            <a:r>
              <a:rPr lang="en-US" dirty="0"/>
              <a:t>This is going to be a margin of error election. </a:t>
            </a:r>
          </a:p>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5</a:t>
            </a:fld>
            <a:endParaRPr lang="en-US"/>
          </a:p>
        </p:txBody>
      </p:sp>
    </p:spTree>
    <p:extLst>
      <p:ext uri="{BB962C8B-B14F-4D97-AF65-F5344CB8AC3E}">
        <p14:creationId xmlns:p14="http://schemas.microsoft.com/office/powerpoint/2010/main" val="1718848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Ross Perot didn’t even get 1 electoral vote. 20% vote</a:t>
            </a:r>
          </a:p>
          <a:p>
            <a:r>
              <a:rPr lang="en-US" dirty="0"/>
              <a:t>Bloomberg more $ than God. Thought best path was Dem nom.</a:t>
            </a:r>
          </a:p>
          <a:p>
            <a:r>
              <a:rPr lang="en-US" dirty="0"/>
              <a:t>Even in this election, No Labels tried to find some set of candidates to break this two-party gridlock and finally gave up.</a:t>
            </a:r>
          </a:p>
          <a:p>
            <a:r>
              <a:rPr lang="en-US" dirty="0"/>
              <a:t>These candidates are going to be spoilers and that is the role they are going to play.</a:t>
            </a:r>
          </a:p>
        </p:txBody>
      </p:sp>
      <p:sp>
        <p:nvSpPr>
          <p:cNvPr id="4" name="Slide Number Placeholder 3"/>
          <p:cNvSpPr>
            <a:spLocks noGrp="1"/>
          </p:cNvSpPr>
          <p:nvPr>
            <p:ph type="sldNum" sz="quarter" idx="5"/>
          </p:nvPr>
        </p:nvSpPr>
        <p:spPr/>
        <p:txBody>
          <a:bodyPr/>
          <a:lstStyle/>
          <a:p>
            <a:fld id="{0E8B73C7-60F3-514D-B22F-87D7AECF4083}" type="slidenum">
              <a:rPr lang="en-US" smtClean="0"/>
              <a:t>6</a:t>
            </a:fld>
            <a:endParaRPr lang="en-US"/>
          </a:p>
        </p:txBody>
      </p:sp>
    </p:spTree>
    <p:extLst>
      <p:ext uri="{BB962C8B-B14F-4D97-AF65-F5344CB8AC3E}">
        <p14:creationId xmlns:p14="http://schemas.microsoft.com/office/powerpoint/2010/main" val="127504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7</a:t>
            </a:fld>
            <a:endParaRPr lang="en-US"/>
          </a:p>
        </p:txBody>
      </p:sp>
    </p:spTree>
    <p:extLst>
      <p:ext uri="{BB962C8B-B14F-4D97-AF65-F5344CB8AC3E}">
        <p14:creationId xmlns:p14="http://schemas.microsoft.com/office/powerpoint/2010/main" val="212308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8B73C7-60F3-514D-B22F-87D7AECF4083}" type="slidenum">
              <a:rPr lang="en-US" smtClean="0"/>
              <a:t>8</a:t>
            </a:fld>
            <a:endParaRPr lang="en-US"/>
          </a:p>
        </p:txBody>
      </p:sp>
    </p:spTree>
    <p:extLst>
      <p:ext uri="{BB962C8B-B14F-4D97-AF65-F5344CB8AC3E}">
        <p14:creationId xmlns:p14="http://schemas.microsoft.com/office/powerpoint/2010/main" val="62795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Grover Cleveland and Benjamin Harrison</a:t>
            </a:r>
          </a:p>
        </p:txBody>
      </p:sp>
      <p:sp>
        <p:nvSpPr>
          <p:cNvPr id="4" name="Slide Number Placeholder 3"/>
          <p:cNvSpPr>
            <a:spLocks noGrp="1"/>
          </p:cNvSpPr>
          <p:nvPr>
            <p:ph type="sldNum" sz="quarter" idx="5"/>
          </p:nvPr>
        </p:nvSpPr>
        <p:spPr/>
        <p:txBody>
          <a:bodyPr/>
          <a:lstStyle/>
          <a:p>
            <a:fld id="{0E8B73C7-60F3-514D-B22F-87D7AECF4083}" type="slidenum">
              <a:rPr lang="en-US" smtClean="0"/>
              <a:t>9</a:t>
            </a:fld>
            <a:endParaRPr lang="en-US"/>
          </a:p>
        </p:txBody>
      </p:sp>
    </p:spTree>
    <p:extLst>
      <p:ext uri="{BB962C8B-B14F-4D97-AF65-F5344CB8AC3E}">
        <p14:creationId xmlns:p14="http://schemas.microsoft.com/office/powerpoint/2010/main" val="2859214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Grover Cleveland and Benjamin Harrison</a:t>
            </a:r>
          </a:p>
        </p:txBody>
      </p:sp>
      <p:sp>
        <p:nvSpPr>
          <p:cNvPr id="4" name="Slide Number Placeholder 3"/>
          <p:cNvSpPr>
            <a:spLocks noGrp="1"/>
          </p:cNvSpPr>
          <p:nvPr>
            <p:ph type="sldNum" sz="quarter" idx="5"/>
          </p:nvPr>
        </p:nvSpPr>
        <p:spPr/>
        <p:txBody>
          <a:bodyPr/>
          <a:lstStyle/>
          <a:p>
            <a:fld id="{0E8B73C7-60F3-514D-B22F-87D7AECF4083}" type="slidenum">
              <a:rPr lang="en-US" smtClean="0"/>
              <a:t>10</a:t>
            </a:fld>
            <a:endParaRPr lang="en-US"/>
          </a:p>
        </p:txBody>
      </p:sp>
    </p:spTree>
    <p:extLst>
      <p:ext uri="{BB962C8B-B14F-4D97-AF65-F5344CB8AC3E}">
        <p14:creationId xmlns:p14="http://schemas.microsoft.com/office/powerpoint/2010/main" val="2117340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38DA59-5D6A-E743-B30E-E5AF23C26DD4}"/>
              </a:ext>
            </a:extLst>
          </p:cNvPr>
          <p:cNvSpPr>
            <a:spLocks noGrp="1"/>
          </p:cNvSpPr>
          <p:nvPr>
            <p:ph type="dt" sz="half" idx="10"/>
          </p:nvPr>
        </p:nvSpPr>
        <p:spPr/>
        <p:txBody>
          <a:bodyPr/>
          <a:lstStyle>
            <a:lvl1pPr>
              <a:defRPr/>
            </a:lvl1pPr>
          </a:lstStyle>
          <a:p>
            <a:pPr>
              <a:defRPr/>
            </a:pPr>
            <a:fld id="{07F99D4E-A8C9-7549-AB89-0D2AA3312DBE}" type="datetimeFigureOut">
              <a:rPr lang="en-US"/>
              <a:pPr>
                <a:defRPr/>
              </a:pPr>
              <a:t>5/8/2024</a:t>
            </a:fld>
            <a:endParaRPr lang="en-US"/>
          </a:p>
        </p:txBody>
      </p:sp>
      <p:sp>
        <p:nvSpPr>
          <p:cNvPr id="5" name="Footer Placeholder 4">
            <a:extLst>
              <a:ext uri="{FF2B5EF4-FFF2-40B4-BE49-F238E27FC236}">
                <a16:creationId xmlns:a16="http://schemas.microsoft.com/office/drawing/2014/main" id="{8CBC0607-E689-9542-A7B6-C8ABD4C21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2EB2CF-DE32-474A-8584-F34BAF00A24A}"/>
              </a:ext>
            </a:extLst>
          </p:cNvPr>
          <p:cNvSpPr>
            <a:spLocks noGrp="1"/>
          </p:cNvSpPr>
          <p:nvPr>
            <p:ph type="sldNum" sz="quarter" idx="12"/>
          </p:nvPr>
        </p:nvSpPr>
        <p:spPr/>
        <p:txBody>
          <a:bodyPr/>
          <a:lstStyle>
            <a:lvl1pPr>
              <a:defRPr/>
            </a:lvl1pPr>
          </a:lstStyle>
          <a:p>
            <a:pPr>
              <a:defRPr/>
            </a:pPr>
            <a:fld id="{A63399B5-C37F-C942-9570-59E5603275B7}" type="slidenum">
              <a:rPr lang="en-US"/>
              <a:pPr>
                <a:defRPr/>
              </a:pPr>
              <a:t>‹#›</a:t>
            </a:fld>
            <a:endParaRPr lang="en-US"/>
          </a:p>
        </p:txBody>
      </p:sp>
    </p:spTree>
    <p:extLst>
      <p:ext uri="{BB962C8B-B14F-4D97-AF65-F5344CB8AC3E}">
        <p14:creationId xmlns:p14="http://schemas.microsoft.com/office/powerpoint/2010/main" val="188564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CF85D-3BE3-D641-AB33-A49312C9B28B}"/>
              </a:ext>
            </a:extLst>
          </p:cNvPr>
          <p:cNvSpPr>
            <a:spLocks noGrp="1"/>
          </p:cNvSpPr>
          <p:nvPr>
            <p:ph type="dt" sz="half" idx="10"/>
          </p:nvPr>
        </p:nvSpPr>
        <p:spPr/>
        <p:txBody>
          <a:bodyPr/>
          <a:lstStyle>
            <a:lvl1pPr>
              <a:defRPr/>
            </a:lvl1pPr>
          </a:lstStyle>
          <a:p>
            <a:pPr>
              <a:defRPr/>
            </a:pPr>
            <a:fld id="{5138B760-CC1A-5D46-8DF0-FF41E065D7E3}" type="datetimeFigureOut">
              <a:rPr lang="en-US"/>
              <a:pPr>
                <a:defRPr/>
              </a:pPr>
              <a:t>5/8/2024</a:t>
            </a:fld>
            <a:endParaRPr lang="en-US"/>
          </a:p>
        </p:txBody>
      </p:sp>
      <p:sp>
        <p:nvSpPr>
          <p:cNvPr id="5" name="Footer Placeholder 4">
            <a:extLst>
              <a:ext uri="{FF2B5EF4-FFF2-40B4-BE49-F238E27FC236}">
                <a16:creationId xmlns:a16="http://schemas.microsoft.com/office/drawing/2014/main" id="{B13954D3-3434-0744-87A6-50B09AFEE2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D65540-28BA-0140-9AF5-0D10BDC1B9E8}"/>
              </a:ext>
            </a:extLst>
          </p:cNvPr>
          <p:cNvSpPr>
            <a:spLocks noGrp="1"/>
          </p:cNvSpPr>
          <p:nvPr>
            <p:ph type="sldNum" sz="quarter" idx="12"/>
          </p:nvPr>
        </p:nvSpPr>
        <p:spPr/>
        <p:txBody>
          <a:bodyPr/>
          <a:lstStyle>
            <a:lvl1pPr>
              <a:defRPr/>
            </a:lvl1pPr>
          </a:lstStyle>
          <a:p>
            <a:pPr>
              <a:defRPr/>
            </a:pPr>
            <a:fld id="{437753FC-7BFB-B140-82D6-E4249E664132}" type="slidenum">
              <a:rPr lang="en-US"/>
              <a:pPr>
                <a:defRPr/>
              </a:pPr>
              <a:t>‹#›</a:t>
            </a:fld>
            <a:endParaRPr lang="en-US"/>
          </a:p>
        </p:txBody>
      </p:sp>
    </p:spTree>
    <p:extLst>
      <p:ext uri="{BB962C8B-B14F-4D97-AF65-F5344CB8AC3E}">
        <p14:creationId xmlns:p14="http://schemas.microsoft.com/office/powerpoint/2010/main" val="50593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84376-017F-A646-BDDF-7C0F3C9C1305}"/>
              </a:ext>
            </a:extLst>
          </p:cNvPr>
          <p:cNvSpPr>
            <a:spLocks noGrp="1"/>
          </p:cNvSpPr>
          <p:nvPr>
            <p:ph type="dt" sz="half" idx="10"/>
          </p:nvPr>
        </p:nvSpPr>
        <p:spPr/>
        <p:txBody>
          <a:bodyPr/>
          <a:lstStyle>
            <a:lvl1pPr>
              <a:defRPr/>
            </a:lvl1pPr>
          </a:lstStyle>
          <a:p>
            <a:pPr>
              <a:defRPr/>
            </a:pPr>
            <a:fld id="{9D56C12A-CF47-F143-A118-4484C7D85BA8}" type="datetimeFigureOut">
              <a:rPr lang="en-US"/>
              <a:pPr>
                <a:defRPr/>
              </a:pPr>
              <a:t>5/8/2024</a:t>
            </a:fld>
            <a:endParaRPr lang="en-US"/>
          </a:p>
        </p:txBody>
      </p:sp>
      <p:sp>
        <p:nvSpPr>
          <p:cNvPr id="5" name="Footer Placeholder 4">
            <a:extLst>
              <a:ext uri="{FF2B5EF4-FFF2-40B4-BE49-F238E27FC236}">
                <a16:creationId xmlns:a16="http://schemas.microsoft.com/office/drawing/2014/main" id="{1A8865CA-C0DE-D54E-A6F6-7E7641EDCE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D29D6-C76F-B44A-9121-4775F46C816E}"/>
              </a:ext>
            </a:extLst>
          </p:cNvPr>
          <p:cNvSpPr>
            <a:spLocks noGrp="1"/>
          </p:cNvSpPr>
          <p:nvPr>
            <p:ph type="sldNum" sz="quarter" idx="12"/>
          </p:nvPr>
        </p:nvSpPr>
        <p:spPr/>
        <p:txBody>
          <a:bodyPr/>
          <a:lstStyle>
            <a:lvl1pPr>
              <a:defRPr/>
            </a:lvl1pPr>
          </a:lstStyle>
          <a:p>
            <a:pPr>
              <a:defRPr/>
            </a:pPr>
            <a:fld id="{91155002-9A35-3F42-9AE8-7556D23F1896}" type="slidenum">
              <a:rPr lang="en-US"/>
              <a:pPr>
                <a:defRPr/>
              </a:pPr>
              <a:t>‹#›</a:t>
            </a:fld>
            <a:endParaRPr lang="en-US"/>
          </a:p>
        </p:txBody>
      </p:sp>
    </p:spTree>
    <p:extLst>
      <p:ext uri="{BB962C8B-B14F-4D97-AF65-F5344CB8AC3E}">
        <p14:creationId xmlns:p14="http://schemas.microsoft.com/office/powerpoint/2010/main" val="88455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50F04-5EB5-BE48-85D3-B2A7353954E6}"/>
              </a:ext>
            </a:extLst>
          </p:cNvPr>
          <p:cNvSpPr>
            <a:spLocks noGrp="1"/>
          </p:cNvSpPr>
          <p:nvPr>
            <p:ph type="dt" sz="half" idx="10"/>
          </p:nvPr>
        </p:nvSpPr>
        <p:spPr/>
        <p:txBody>
          <a:bodyPr/>
          <a:lstStyle>
            <a:lvl1pPr>
              <a:defRPr/>
            </a:lvl1pPr>
          </a:lstStyle>
          <a:p>
            <a:pPr>
              <a:defRPr/>
            </a:pPr>
            <a:fld id="{F99467E7-FE63-AF4B-BD72-5E8F22221C2F}" type="datetimeFigureOut">
              <a:rPr lang="en-US"/>
              <a:pPr>
                <a:defRPr/>
              </a:pPr>
              <a:t>5/8/2024</a:t>
            </a:fld>
            <a:endParaRPr lang="en-US"/>
          </a:p>
        </p:txBody>
      </p:sp>
      <p:sp>
        <p:nvSpPr>
          <p:cNvPr id="5" name="Footer Placeholder 4">
            <a:extLst>
              <a:ext uri="{FF2B5EF4-FFF2-40B4-BE49-F238E27FC236}">
                <a16:creationId xmlns:a16="http://schemas.microsoft.com/office/drawing/2014/main" id="{9BFD2A58-8608-D84F-B97F-7B723B4B59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10AB78-712C-4548-9A12-33A19D4385B8}"/>
              </a:ext>
            </a:extLst>
          </p:cNvPr>
          <p:cNvSpPr>
            <a:spLocks noGrp="1"/>
          </p:cNvSpPr>
          <p:nvPr>
            <p:ph type="sldNum" sz="quarter" idx="12"/>
          </p:nvPr>
        </p:nvSpPr>
        <p:spPr/>
        <p:txBody>
          <a:bodyPr/>
          <a:lstStyle>
            <a:lvl1pPr>
              <a:defRPr/>
            </a:lvl1pPr>
          </a:lstStyle>
          <a:p>
            <a:pPr>
              <a:defRPr/>
            </a:pPr>
            <a:fld id="{B5C2A004-B41D-7449-B128-BC918576E6B9}" type="slidenum">
              <a:rPr lang="en-US"/>
              <a:pPr>
                <a:defRPr/>
              </a:pPr>
              <a:t>‹#›</a:t>
            </a:fld>
            <a:endParaRPr lang="en-US"/>
          </a:p>
        </p:txBody>
      </p:sp>
    </p:spTree>
    <p:extLst>
      <p:ext uri="{BB962C8B-B14F-4D97-AF65-F5344CB8AC3E}">
        <p14:creationId xmlns:p14="http://schemas.microsoft.com/office/powerpoint/2010/main" val="2368843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C4307-672B-4342-9263-E0D96A620021}"/>
              </a:ext>
            </a:extLst>
          </p:cNvPr>
          <p:cNvSpPr>
            <a:spLocks noGrp="1"/>
          </p:cNvSpPr>
          <p:nvPr>
            <p:ph type="dt" sz="half" idx="10"/>
          </p:nvPr>
        </p:nvSpPr>
        <p:spPr/>
        <p:txBody>
          <a:bodyPr/>
          <a:lstStyle>
            <a:lvl1pPr>
              <a:defRPr/>
            </a:lvl1pPr>
          </a:lstStyle>
          <a:p>
            <a:pPr>
              <a:defRPr/>
            </a:pPr>
            <a:fld id="{033BFAD3-CF6A-A64D-9BFE-D5FCED4D0C49}" type="datetimeFigureOut">
              <a:rPr lang="en-US"/>
              <a:pPr>
                <a:defRPr/>
              </a:pPr>
              <a:t>5/8/2024</a:t>
            </a:fld>
            <a:endParaRPr lang="en-US"/>
          </a:p>
        </p:txBody>
      </p:sp>
      <p:sp>
        <p:nvSpPr>
          <p:cNvPr id="5" name="Footer Placeholder 4">
            <a:extLst>
              <a:ext uri="{FF2B5EF4-FFF2-40B4-BE49-F238E27FC236}">
                <a16:creationId xmlns:a16="http://schemas.microsoft.com/office/drawing/2014/main" id="{AB4EAA87-01B6-2640-9FBA-F3025A3CAB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ABAE23-7D03-044A-BABB-23E743C8779E}"/>
              </a:ext>
            </a:extLst>
          </p:cNvPr>
          <p:cNvSpPr>
            <a:spLocks noGrp="1"/>
          </p:cNvSpPr>
          <p:nvPr>
            <p:ph type="sldNum" sz="quarter" idx="12"/>
          </p:nvPr>
        </p:nvSpPr>
        <p:spPr/>
        <p:txBody>
          <a:bodyPr/>
          <a:lstStyle>
            <a:lvl1pPr>
              <a:defRPr/>
            </a:lvl1pPr>
          </a:lstStyle>
          <a:p>
            <a:pPr>
              <a:defRPr/>
            </a:pPr>
            <a:fld id="{7E7E876A-585E-4641-BDE8-CFAE49CD0788}" type="slidenum">
              <a:rPr lang="en-US"/>
              <a:pPr>
                <a:defRPr/>
              </a:pPr>
              <a:t>‹#›</a:t>
            </a:fld>
            <a:endParaRPr lang="en-US"/>
          </a:p>
        </p:txBody>
      </p:sp>
    </p:spTree>
    <p:extLst>
      <p:ext uri="{BB962C8B-B14F-4D97-AF65-F5344CB8AC3E}">
        <p14:creationId xmlns:p14="http://schemas.microsoft.com/office/powerpoint/2010/main" val="236883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AF5449F-F880-AB41-808D-541F58E0D5C3}"/>
              </a:ext>
            </a:extLst>
          </p:cNvPr>
          <p:cNvSpPr>
            <a:spLocks noGrp="1"/>
          </p:cNvSpPr>
          <p:nvPr>
            <p:ph type="dt" sz="half" idx="10"/>
          </p:nvPr>
        </p:nvSpPr>
        <p:spPr/>
        <p:txBody>
          <a:bodyPr/>
          <a:lstStyle>
            <a:lvl1pPr>
              <a:defRPr/>
            </a:lvl1pPr>
          </a:lstStyle>
          <a:p>
            <a:pPr>
              <a:defRPr/>
            </a:pPr>
            <a:fld id="{F52C68AD-9EED-CD49-830B-F0CAC70AAFDB}" type="datetimeFigureOut">
              <a:rPr lang="en-US"/>
              <a:pPr>
                <a:defRPr/>
              </a:pPr>
              <a:t>5/8/2024</a:t>
            </a:fld>
            <a:endParaRPr lang="en-US"/>
          </a:p>
        </p:txBody>
      </p:sp>
      <p:sp>
        <p:nvSpPr>
          <p:cNvPr id="6" name="Footer Placeholder 4">
            <a:extLst>
              <a:ext uri="{FF2B5EF4-FFF2-40B4-BE49-F238E27FC236}">
                <a16:creationId xmlns:a16="http://schemas.microsoft.com/office/drawing/2014/main" id="{687E5C51-83C3-8B4B-BDD0-E8EF08B4E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27E664-0617-1D49-AAC1-3CA9E90AC516}"/>
              </a:ext>
            </a:extLst>
          </p:cNvPr>
          <p:cNvSpPr>
            <a:spLocks noGrp="1"/>
          </p:cNvSpPr>
          <p:nvPr>
            <p:ph type="sldNum" sz="quarter" idx="12"/>
          </p:nvPr>
        </p:nvSpPr>
        <p:spPr/>
        <p:txBody>
          <a:bodyPr/>
          <a:lstStyle>
            <a:lvl1pPr>
              <a:defRPr/>
            </a:lvl1pPr>
          </a:lstStyle>
          <a:p>
            <a:pPr>
              <a:defRPr/>
            </a:pPr>
            <a:fld id="{84A2FF29-D98E-2349-A8D4-2FD054A08721}" type="slidenum">
              <a:rPr lang="en-US"/>
              <a:pPr>
                <a:defRPr/>
              </a:pPr>
              <a:t>‹#›</a:t>
            </a:fld>
            <a:endParaRPr lang="en-US"/>
          </a:p>
        </p:txBody>
      </p:sp>
    </p:spTree>
    <p:extLst>
      <p:ext uri="{BB962C8B-B14F-4D97-AF65-F5344CB8AC3E}">
        <p14:creationId xmlns:p14="http://schemas.microsoft.com/office/powerpoint/2010/main" val="362295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7ADCD67-10E2-E740-B778-2A9FEE2B4792}"/>
              </a:ext>
            </a:extLst>
          </p:cNvPr>
          <p:cNvSpPr>
            <a:spLocks noGrp="1"/>
          </p:cNvSpPr>
          <p:nvPr>
            <p:ph type="dt" sz="half" idx="10"/>
          </p:nvPr>
        </p:nvSpPr>
        <p:spPr/>
        <p:txBody>
          <a:bodyPr/>
          <a:lstStyle>
            <a:lvl1pPr>
              <a:defRPr/>
            </a:lvl1pPr>
          </a:lstStyle>
          <a:p>
            <a:pPr>
              <a:defRPr/>
            </a:pPr>
            <a:fld id="{4D68CA9E-07F7-094B-9931-7ACF599CA0CC}" type="datetimeFigureOut">
              <a:rPr lang="en-US"/>
              <a:pPr>
                <a:defRPr/>
              </a:pPr>
              <a:t>5/8/2024</a:t>
            </a:fld>
            <a:endParaRPr lang="en-US"/>
          </a:p>
        </p:txBody>
      </p:sp>
      <p:sp>
        <p:nvSpPr>
          <p:cNvPr id="8" name="Footer Placeholder 4">
            <a:extLst>
              <a:ext uri="{FF2B5EF4-FFF2-40B4-BE49-F238E27FC236}">
                <a16:creationId xmlns:a16="http://schemas.microsoft.com/office/drawing/2014/main" id="{DF52E9B1-A573-B248-B04E-7918AD5A4E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B895B3F-993E-D24E-B1C0-8612C506C7D9}"/>
              </a:ext>
            </a:extLst>
          </p:cNvPr>
          <p:cNvSpPr>
            <a:spLocks noGrp="1"/>
          </p:cNvSpPr>
          <p:nvPr>
            <p:ph type="sldNum" sz="quarter" idx="12"/>
          </p:nvPr>
        </p:nvSpPr>
        <p:spPr/>
        <p:txBody>
          <a:bodyPr/>
          <a:lstStyle>
            <a:lvl1pPr>
              <a:defRPr/>
            </a:lvl1pPr>
          </a:lstStyle>
          <a:p>
            <a:pPr>
              <a:defRPr/>
            </a:pPr>
            <a:fld id="{FB94F5E4-EE5F-2944-A59E-1EA778F5581F}" type="slidenum">
              <a:rPr lang="en-US"/>
              <a:pPr>
                <a:defRPr/>
              </a:pPr>
              <a:t>‹#›</a:t>
            </a:fld>
            <a:endParaRPr lang="en-US"/>
          </a:p>
        </p:txBody>
      </p:sp>
    </p:spTree>
    <p:extLst>
      <p:ext uri="{BB962C8B-B14F-4D97-AF65-F5344CB8AC3E}">
        <p14:creationId xmlns:p14="http://schemas.microsoft.com/office/powerpoint/2010/main" val="3577683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3C24290-F66C-CB4E-A4AB-3C0A672EFDB1}"/>
              </a:ext>
            </a:extLst>
          </p:cNvPr>
          <p:cNvSpPr>
            <a:spLocks noGrp="1"/>
          </p:cNvSpPr>
          <p:nvPr>
            <p:ph type="dt" sz="half" idx="10"/>
          </p:nvPr>
        </p:nvSpPr>
        <p:spPr/>
        <p:txBody>
          <a:bodyPr/>
          <a:lstStyle>
            <a:lvl1pPr>
              <a:defRPr/>
            </a:lvl1pPr>
          </a:lstStyle>
          <a:p>
            <a:pPr>
              <a:defRPr/>
            </a:pPr>
            <a:fld id="{57586101-58B8-C240-9AF5-2A61D5562CF4}" type="datetimeFigureOut">
              <a:rPr lang="en-US"/>
              <a:pPr>
                <a:defRPr/>
              </a:pPr>
              <a:t>5/8/2024</a:t>
            </a:fld>
            <a:endParaRPr lang="en-US"/>
          </a:p>
        </p:txBody>
      </p:sp>
      <p:sp>
        <p:nvSpPr>
          <p:cNvPr id="4" name="Footer Placeholder 4">
            <a:extLst>
              <a:ext uri="{FF2B5EF4-FFF2-40B4-BE49-F238E27FC236}">
                <a16:creationId xmlns:a16="http://schemas.microsoft.com/office/drawing/2014/main" id="{2CA6DC72-EAC1-AB4F-800E-7778E26739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2BB8543-5944-6D41-A169-8428694B62D5}"/>
              </a:ext>
            </a:extLst>
          </p:cNvPr>
          <p:cNvSpPr>
            <a:spLocks noGrp="1"/>
          </p:cNvSpPr>
          <p:nvPr>
            <p:ph type="sldNum" sz="quarter" idx="12"/>
          </p:nvPr>
        </p:nvSpPr>
        <p:spPr/>
        <p:txBody>
          <a:bodyPr/>
          <a:lstStyle>
            <a:lvl1pPr>
              <a:defRPr/>
            </a:lvl1pPr>
          </a:lstStyle>
          <a:p>
            <a:pPr>
              <a:defRPr/>
            </a:pPr>
            <a:fld id="{57CED560-21CB-BC42-9196-F022CBD28DFB}" type="slidenum">
              <a:rPr lang="en-US"/>
              <a:pPr>
                <a:defRPr/>
              </a:pPr>
              <a:t>‹#›</a:t>
            </a:fld>
            <a:endParaRPr lang="en-US"/>
          </a:p>
        </p:txBody>
      </p:sp>
    </p:spTree>
    <p:extLst>
      <p:ext uri="{BB962C8B-B14F-4D97-AF65-F5344CB8AC3E}">
        <p14:creationId xmlns:p14="http://schemas.microsoft.com/office/powerpoint/2010/main" val="218154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1C8CF6-D337-9841-9408-E935F3A2F23E}"/>
              </a:ext>
            </a:extLst>
          </p:cNvPr>
          <p:cNvSpPr>
            <a:spLocks noGrp="1"/>
          </p:cNvSpPr>
          <p:nvPr>
            <p:ph type="dt" sz="half" idx="10"/>
          </p:nvPr>
        </p:nvSpPr>
        <p:spPr/>
        <p:txBody>
          <a:bodyPr/>
          <a:lstStyle>
            <a:lvl1pPr>
              <a:defRPr/>
            </a:lvl1pPr>
          </a:lstStyle>
          <a:p>
            <a:pPr>
              <a:defRPr/>
            </a:pPr>
            <a:fld id="{E3EFAA23-838A-6046-8341-2382ACC7846F}" type="datetimeFigureOut">
              <a:rPr lang="en-US"/>
              <a:pPr>
                <a:defRPr/>
              </a:pPr>
              <a:t>5/8/2024</a:t>
            </a:fld>
            <a:endParaRPr lang="en-US"/>
          </a:p>
        </p:txBody>
      </p:sp>
      <p:sp>
        <p:nvSpPr>
          <p:cNvPr id="3" name="Footer Placeholder 4">
            <a:extLst>
              <a:ext uri="{FF2B5EF4-FFF2-40B4-BE49-F238E27FC236}">
                <a16:creationId xmlns:a16="http://schemas.microsoft.com/office/drawing/2014/main" id="{962F702F-6444-EB4B-993F-17FC24E86C0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9E61E7E-C670-6F43-AD07-DCC5892B1666}"/>
              </a:ext>
            </a:extLst>
          </p:cNvPr>
          <p:cNvSpPr>
            <a:spLocks noGrp="1"/>
          </p:cNvSpPr>
          <p:nvPr>
            <p:ph type="sldNum" sz="quarter" idx="12"/>
          </p:nvPr>
        </p:nvSpPr>
        <p:spPr/>
        <p:txBody>
          <a:bodyPr/>
          <a:lstStyle>
            <a:lvl1pPr>
              <a:defRPr/>
            </a:lvl1pPr>
          </a:lstStyle>
          <a:p>
            <a:pPr>
              <a:defRPr/>
            </a:pPr>
            <a:fld id="{1F4A7476-4FE1-E743-A2E3-6D7DF64BB7BA}" type="slidenum">
              <a:rPr lang="en-US"/>
              <a:pPr>
                <a:defRPr/>
              </a:pPr>
              <a:t>‹#›</a:t>
            </a:fld>
            <a:endParaRPr lang="en-US"/>
          </a:p>
        </p:txBody>
      </p:sp>
    </p:spTree>
    <p:extLst>
      <p:ext uri="{BB962C8B-B14F-4D97-AF65-F5344CB8AC3E}">
        <p14:creationId xmlns:p14="http://schemas.microsoft.com/office/powerpoint/2010/main" val="132766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AF7BEF5-8B16-4B4C-8736-81C7ECC79D03}"/>
              </a:ext>
            </a:extLst>
          </p:cNvPr>
          <p:cNvSpPr>
            <a:spLocks noGrp="1"/>
          </p:cNvSpPr>
          <p:nvPr>
            <p:ph type="dt" sz="half" idx="10"/>
          </p:nvPr>
        </p:nvSpPr>
        <p:spPr/>
        <p:txBody>
          <a:bodyPr/>
          <a:lstStyle>
            <a:lvl1pPr>
              <a:defRPr/>
            </a:lvl1pPr>
          </a:lstStyle>
          <a:p>
            <a:pPr>
              <a:defRPr/>
            </a:pPr>
            <a:fld id="{4392F3D2-C28F-6E44-949D-31C917117554}" type="datetimeFigureOut">
              <a:rPr lang="en-US"/>
              <a:pPr>
                <a:defRPr/>
              </a:pPr>
              <a:t>5/8/2024</a:t>
            </a:fld>
            <a:endParaRPr lang="en-US"/>
          </a:p>
        </p:txBody>
      </p:sp>
      <p:sp>
        <p:nvSpPr>
          <p:cNvPr id="6" name="Footer Placeholder 4">
            <a:extLst>
              <a:ext uri="{FF2B5EF4-FFF2-40B4-BE49-F238E27FC236}">
                <a16:creationId xmlns:a16="http://schemas.microsoft.com/office/drawing/2014/main" id="{A37E0CF2-E9E1-534F-9402-A457AA3285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FCA306-6715-5B45-AE42-043F6AA73BF2}"/>
              </a:ext>
            </a:extLst>
          </p:cNvPr>
          <p:cNvSpPr>
            <a:spLocks noGrp="1"/>
          </p:cNvSpPr>
          <p:nvPr>
            <p:ph type="sldNum" sz="quarter" idx="12"/>
          </p:nvPr>
        </p:nvSpPr>
        <p:spPr/>
        <p:txBody>
          <a:bodyPr/>
          <a:lstStyle>
            <a:lvl1pPr>
              <a:defRPr/>
            </a:lvl1pPr>
          </a:lstStyle>
          <a:p>
            <a:pPr>
              <a:defRPr/>
            </a:pPr>
            <a:fld id="{3FF91046-B425-6B4E-B85E-18AAB09672D4}" type="slidenum">
              <a:rPr lang="en-US"/>
              <a:pPr>
                <a:defRPr/>
              </a:pPr>
              <a:t>‹#›</a:t>
            </a:fld>
            <a:endParaRPr lang="en-US"/>
          </a:p>
        </p:txBody>
      </p:sp>
    </p:spTree>
    <p:extLst>
      <p:ext uri="{BB962C8B-B14F-4D97-AF65-F5344CB8AC3E}">
        <p14:creationId xmlns:p14="http://schemas.microsoft.com/office/powerpoint/2010/main" val="879453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F329E37-6903-0A40-BF37-EF8F6EF5EFAA}"/>
              </a:ext>
            </a:extLst>
          </p:cNvPr>
          <p:cNvSpPr>
            <a:spLocks noGrp="1"/>
          </p:cNvSpPr>
          <p:nvPr>
            <p:ph type="dt" sz="half" idx="10"/>
          </p:nvPr>
        </p:nvSpPr>
        <p:spPr/>
        <p:txBody>
          <a:bodyPr/>
          <a:lstStyle>
            <a:lvl1pPr>
              <a:defRPr/>
            </a:lvl1pPr>
          </a:lstStyle>
          <a:p>
            <a:pPr>
              <a:defRPr/>
            </a:pPr>
            <a:fld id="{4772A2C2-F575-124D-88B0-1AFFE966A797}" type="datetimeFigureOut">
              <a:rPr lang="en-US"/>
              <a:pPr>
                <a:defRPr/>
              </a:pPr>
              <a:t>5/8/2024</a:t>
            </a:fld>
            <a:endParaRPr lang="en-US"/>
          </a:p>
        </p:txBody>
      </p:sp>
      <p:sp>
        <p:nvSpPr>
          <p:cNvPr id="6" name="Footer Placeholder 4">
            <a:extLst>
              <a:ext uri="{FF2B5EF4-FFF2-40B4-BE49-F238E27FC236}">
                <a16:creationId xmlns:a16="http://schemas.microsoft.com/office/drawing/2014/main" id="{3943E309-B77B-E245-AA91-80B51BC1A1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75E2174-FB1E-E148-AE93-F752271715AE}"/>
              </a:ext>
            </a:extLst>
          </p:cNvPr>
          <p:cNvSpPr>
            <a:spLocks noGrp="1"/>
          </p:cNvSpPr>
          <p:nvPr>
            <p:ph type="sldNum" sz="quarter" idx="12"/>
          </p:nvPr>
        </p:nvSpPr>
        <p:spPr/>
        <p:txBody>
          <a:bodyPr/>
          <a:lstStyle>
            <a:lvl1pPr>
              <a:defRPr/>
            </a:lvl1pPr>
          </a:lstStyle>
          <a:p>
            <a:pPr>
              <a:defRPr/>
            </a:pPr>
            <a:fld id="{FD4427E3-EB5F-FA43-9B5A-95F5038C9D5D}" type="slidenum">
              <a:rPr lang="en-US"/>
              <a:pPr>
                <a:defRPr/>
              </a:pPr>
              <a:t>‹#›</a:t>
            </a:fld>
            <a:endParaRPr lang="en-US"/>
          </a:p>
        </p:txBody>
      </p:sp>
    </p:spTree>
    <p:extLst>
      <p:ext uri="{BB962C8B-B14F-4D97-AF65-F5344CB8AC3E}">
        <p14:creationId xmlns:p14="http://schemas.microsoft.com/office/powerpoint/2010/main" val="357695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C9E8F57-F0B8-494F-A8E2-AB39CC5B51A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4DEAB49-B0E5-F840-A10D-EB6DF16B96C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A02C32-C5CF-4446-8299-775273318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888EE91-F48A-D741-A3FF-37B88F9E6C76}" type="datetimeFigureOut">
              <a:rPr lang="en-US"/>
              <a:pPr>
                <a:defRPr/>
              </a:pPr>
              <a:t>5/8/2024</a:t>
            </a:fld>
            <a:endParaRPr lang="en-US"/>
          </a:p>
        </p:txBody>
      </p:sp>
      <p:sp>
        <p:nvSpPr>
          <p:cNvPr id="5" name="Footer Placeholder 4">
            <a:extLst>
              <a:ext uri="{FF2B5EF4-FFF2-40B4-BE49-F238E27FC236}">
                <a16:creationId xmlns:a16="http://schemas.microsoft.com/office/drawing/2014/main" id="{A49723B8-5FC4-4804-B4CF-10B9D48F9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4E13431-653A-4F8D-AEFF-9F2AA0680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DD9745E-44B8-D74E-92B7-09B75906FC78}" type="slidenum">
              <a:rPr lang="en-US"/>
              <a:pPr>
                <a:defRPr/>
              </a:pPr>
              <a:t>‹#›</a:t>
            </a:fld>
            <a:endParaRPr lang="en-US"/>
          </a:p>
        </p:txBody>
      </p:sp>
    </p:spTree>
    <p:extLst>
      <p:ext uri="{BB962C8B-B14F-4D97-AF65-F5344CB8AC3E}">
        <p14:creationId xmlns:p14="http://schemas.microsoft.com/office/powerpoint/2010/main" val="3068564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png"/><Relationship Id="rId7"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26" Type="http://schemas.microsoft.com/office/2007/relationships/hdphoto" Target="../media/hdphoto4.wdp"/><Relationship Id="rId39" Type="http://schemas.microsoft.com/office/2007/relationships/hdphoto" Target="../media/hdphoto10.wdp"/><Relationship Id="rId21" Type="http://schemas.openxmlformats.org/officeDocument/2006/relationships/image" Target="../media/image89.png"/><Relationship Id="rId34" Type="http://schemas.microsoft.com/office/2007/relationships/hdphoto" Target="../media/hdphoto8.wdp"/><Relationship Id="rId7" Type="http://schemas.openxmlformats.org/officeDocument/2006/relationships/image" Target="../media/image78.svg"/><Relationship Id="rId12" Type="http://schemas.openxmlformats.org/officeDocument/2006/relationships/image" Target="../media/image220.png"/><Relationship Id="rId17" Type="http://schemas.openxmlformats.org/officeDocument/2006/relationships/image" Target="../media/image85.svg"/><Relationship Id="rId25" Type="http://schemas.openxmlformats.org/officeDocument/2006/relationships/image" Target="../media/image91.png"/><Relationship Id="rId33" Type="http://schemas.openxmlformats.org/officeDocument/2006/relationships/image" Target="../media/image95.png"/><Relationship Id="rId38" Type="http://schemas.openxmlformats.org/officeDocument/2006/relationships/image" Target="../media/image98.png"/><Relationship Id="rId2" Type="http://schemas.openxmlformats.org/officeDocument/2006/relationships/notesSlide" Target="../notesSlides/notesSlide30.xml"/><Relationship Id="rId16" Type="http://schemas.openxmlformats.org/officeDocument/2006/relationships/image" Target="../media/image84.svg"/><Relationship Id="rId20" Type="http://schemas.openxmlformats.org/officeDocument/2006/relationships/image" Target="../media/image88.svg"/><Relationship Id="rId29" Type="http://schemas.openxmlformats.org/officeDocument/2006/relationships/image" Target="../media/image93.png"/><Relationship Id="rId41"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77.png"/><Relationship Id="rId24" Type="http://schemas.microsoft.com/office/2007/relationships/hdphoto" Target="../media/hdphoto3.wdp"/><Relationship Id="rId32" Type="http://schemas.microsoft.com/office/2007/relationships/hdphoto" Target="../media/hdphoto7.wdp"/><Relationship Id="rId37" Type="http://schemas.openxmlformats.org/officeDocument/2006/relationships/image" Target="../media/image97.png"/><Relationship Id="rId40" Type="http://schemas.openxmlformats.org/officeDocument/2006/relationships/image" Target="../media/image99.png"/><Relationship Id="rId5" Type="http://schemas.openxmlformats.org/officeDocument/2006/relationships/image" Target="../media/image76.svg"/><Relationship Id="rId15" Type="http://schemas.openxmlformats.org/officeDocument/2006/relationships/image" Target="../media/image83.png"/><Relationship Id="rId23" Type="http://schemas.openxmlformats.org/officeDocument/2006/relationships/image" Target="../media/image90.png"/><Relationship Id="rId28" Type="http://schemas.microsoft.com/office/2007/relationships/hdphoto" Target="../media/hdphoto5.wdp"/><Relationship Id="rId36" Type="http://schemas.microsoft.com/office/2007/relationships/hdphoto" Target="../media/hdphoto9.wdp"/><Relationship Id="rId10" Type="http://schemas.microsoft.com/office/2014/relationships/chartEx" Target="../charts/chartEx1.xml"/><Relationship Id="rId19" Type="http://schemas.openxmlformats.org/officeDocument/2006/relationships/image" Target="../media/image87.svg"/><Relationship Id="rId31" Type="http://schemas.openxmlformats.org/officeDocument/2006/relationships/image" Target="../media/image94.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2.svg"/><Relationship Id="rId22" Type="http://schemas.microsoft.com/office/2007/relationships/hdphoto" Target="../media/hdphoto2.wdp"/><Relationship Id="rId27" Type="http://schemas.openxmlformats.org/officeDocument/2006/relationships/image" Target="../media/image92.png"/><Relationship Id="rId30" Type="http://schemas.microsoft.com/office/2007/relationships/hdphoto" Target="../media/hdphoto6.wdp"/><Relationship Id="rId35" Type="http://schemas.openxmlformats.org/officeDocument/2006/relationships/image" Target="../media/image96.png"/><Relationship Id="rId8" Type="http://schemas.openxmlformats.org/officeDocument/2006/relationships/image" Target="../media/image79.png"/><Relationship Id="rId3"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4.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0.gi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AA413023-1509-EB71-5E0A-7CB1989337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5665" y="0"/>
            <a:ext cx="7370229" cy="6769299"/>
          </a:xfrm>
          <a:prstGeom prst="rect">
            <a:avLst/>
          </a:prstGeom>
        </p:spPr>
      </p:pic>
      <p:sp>
        <p:nvSpPr>
          <p:cNvPr id="2" name="TextBox 1">
            <a:extLst>
              <a:ext uri="{FF2B5EF4-FFF2-40B4-BE49-F238E27FC236}">
                <a16:creationId xmlns:a16="http://schemas.microsoft.com/office/drawing/2014/main" id="{F3585E3D-EFDD-C65C-1406-B4AF0DC52D6F}"/>
              </a:ext>
            </a:extLst>
          </p:cNvPr>
          <p:cNvSpPr txBox="1"/>
          <p:nvPr/>
        </p:nvSpPr>
        <p:spPr>
          <a:xfrm>
            <a:off x="4956561" y="1967354"/>
            <a:ext cx="6887191" cy="1631216"/>
          </a:xfrm>
          <a:prstGeom prst="rect">
            <a:avLst/>
          </a:prstGeom>
          <a:noFill/>
        </p:spPr>
        <p:txBody>
          <a:bodyPr wrap="square" rtlCol="0">
            <a:spAutoFit/>
          </a:bodyPr>
          <a:lstStyle/>
          <a:p>
            <a:pPr algn="r"/>
            <a:r>
              <a:rPr lang="en-US" sz="5000" b="1" dirty="0">
                <a:solidFill>
                  <a:srgbClr val="CA4043"/>
                </a:solidFill>
              </a:rPr>
              <a:t>Understanding the </a:t>
            </a:r>
          </a:p>
          <a:p>
            <a:pPr algn="r"/>
            <a:r>
              <a:rPr lang="en-US" sz="5000" b="1" dirty="0">
                <a:solidFill>
                  <a:srgbClr val="CA4043"/>
                </a:solidFill>
              </a:rPr>
              <a:t>2024 Election</a:t>
            </a:r>
          </a:p>
        </p:txBody>
      </p:sp>
      <p:sp>
        <p:nvSpPr>
          <p:cNvPr id="4" name="AutoShape 2">
            <a:extLst>
              <a:ext uri="{FF2B5EF4-FFF2-40B4-BE49-F238E27FC236}">
                <a16:creationId xmlns:a16="http://schemas.microsoft.com/office/drawing/2014/main" id="{E15F069E-0565-B8BE-C7E6-E44E051FC43C}"/>
              </a:ext>
            </a:extLst>
          </p:cNvPr>
          <p:cNvSpPr>
            <a:spLocks noChangeAspect="1" noChangeArrowheads="1"/>
          </p:cNvSpPr>
          <p:nvPr/>
        </p:nvSpPr>
        <p:spPr bwMode="auto">
          <a:xfrm>
            <a:off x="5943600" y="3276600"/>
            <a:ext cx="4355432" cy="43554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picture containing text&#10;&#10;Description automatically generated">
            <a:extLst>
              <a:ext uri="{FF2B5EF4-FFF2-40B4-BE49-F238E27FC236}">
                <a16:creationId xmlns:a16="http://schemas.microsoft.com/office/drawing/2014/main" id="{0DC47914-B1B8-008D-E0CE-921D34F0CD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316" y="785313"/>
            <a:ext cx="3458241" cy="586398"/>
          </a:xfrm>
          <a:prstGeom prst="rect">
            <a:avLst/>
          </a:prstGeom>
        </p:spPr>
      </p:pic>
      <p:pic>
        <p:nvPicPr>
          <p:cNvPr id="16" name="Picture 15" descr="A person wearing glasses&#10;&#10;Description automatically generated with medium confidence">
            <a:extLst>
              <a:ext uri="{FF2B5EF4-FFF2-40B4-BE49-F238E27FC236}">
                <a16:creationId xmlns:a16="http://schemas.microsoft.com/office/drawing/2014/main" id="{F712209C-AC7A-D798-A5D9-B1C0BE8B9F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014" y="3966990"/>
            <a:ext cx="1881651" cy="1881651"/>
          </a:xfrm>
          <a:prstGeom prst="rect">
            <a:avLst/>
          </a:prstGeom>
        </p:spPr>
      </p:pic>
      <p:sp>
        <p:nvSpPr>
          <p:cNvPr id="6" name="TextBox 5">
            <a:extLst>
              <a:ext uri="{FF2B5EF4-FFF2-40B4-BE49-F238E27FC236}">
                <a16:creationId xmlns:a16="http://schemas.microsoft.com/office/drawing/2014/main" id="{CF1AE80C-12D2-8CF4-6586-74FA91CB2405}"/>
              </a:ext>
            </a:extLst>
          </p:cNvPr>
          <p:cNvSpPr txBox="1"/>
          <p:nvPr/>
        </p:nvSpPr>
        <p:spPr>
          <a:xfrm>
            <a:off x="8647624" y="5848641"/>
            <a:ext cx="3196128" cy="369332"/>
          </a:xfrm>
          <a:prstGeom prst="rect">
            <a:avLst/>
          </a:prstGeom>
          <a:noFill/>
        </p:spPr>
        <p:txBody>
          <a:bodyPr wrap="square" rtlCol="0">
            <a:spAutoFit/>
          </a:bodyPr>
          <a:lstStyle/>
          <a:p>
            <a:pPr algn="ctr"/>
            <a:r>
              <a:rPr lang="en-US" b="1" dirty="0">
                <a:solidFill>
                  <a:schemeClr val="tx2"/>
                </a:solidFill>
              </a:rPr>
              <a:t>Jeff Berkowitz | CEO, Delve</a:t>
            </a:r>
          </a:p>
        </p:txBody>
      </p:sp>
    </p:spTree>
    <p:extLst>
      <p:ext uri="{BB962C8B-B14F-4D97-AF65-F5344CB8AC3E}">
        <p14:creationId xmlns:p14="http://schemas.microsoft.com/office/powerpoint/2010/main" val="1746099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Forget everything you know about presidential elections</a:t>
            </a:r>
          </a:p>
        </p:txBody>
      </p:sp>
      <p:pic>
        <p:nvPicPr>
          <p:cNvPr id="5122" name="Picture 2" descr="Benjamin Harrison | Biography, Presidency, Accomplishments, &amp; Facts |  Britannica">
            <a:extLst>
              <a:ext uri="{FF2B5EF4-FFF2-40B4-BE49-F238E27FC236}">
                <a16:creationId xmlns:a16="http://schemas.microsoft.com/office/drawing/2014/main" id="{8DD66A63-9E64-0B15-012B-72EA584302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2627" y="1635319"/>
            <a:ext cx="3516807" cy="46617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rover Cleveland | Biography &amp; Facts | Britannica">
            <a:extLst>
              <a:ext uri="{FF2B5EF4-FFF2-40B4-BE49-F238E27FC236}">
                <a16:creationId xmlns:a16="http://schemas.microsoft.com/office/drawing/2014/main" id="{7CE6C012-E116-B7A7-07F2-58B10F7840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9434" y="1635319"/>
            <a:ext cx="4221463" cy="46617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ames B. Weaver - Wikipedia">
            <a:extLst>
              <a:ext uri="{FF2B5EF4-FFF2-40B4-BE49-F238E27FC236}">
                <a16:creationId xmlns:a16="http://schemas.microsoft.com/office/drawing/2014/main" id="{5409CBD8-F286-FC7B-355B-35EDCC377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3550" y="1635319"/>
            <a:ext cx="3585952" cy="4661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5C1933-65B1-3BA2-5987-D7760F8E38AB}"/>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1545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88631"/>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Forget everything you know about presidential elections</a:t>
            </a:r>
          </a:p>
        </p:txBody>
      </p:sp>
      <p:pic>
        <p:nvPicPr>
          <p:cNvPr id="5122" name="Picture 2" descr="Benjamin Harrison | Biography, Presidency, Accomplishments, &amp; Facts |  Britannica">
            <a:extLst>
              <a:ext uri="{FF2B5EF4-FFF2-40B4-BE49-F238E27FC236}">
                <a16:creationId xmlns:a16="http://schemas.microsoft.com/office/drawing/2014/main" id="{8DD66A63-9E64-0B15-012B-72EA584302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744" y="1675695"/>
            <a:ext cx="3516807" cy="46617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rover Cleveland | Biography &amp; Facts | Britannica">
            <a:extLst>
              <a:ext uri="{FF2B5EF4-FFF2-40B4-BE49-F238E27FC236}">
                <a16:creationId xmlns:a16="http://schemas.microsoft.com/office/drawing/2014/main" id="{7CE6C012-E116-B7A7-07F2-58B10F7840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7551" y="1675695"/>
            <a:ext cx="4221463" cy="46617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ames B. Weaver - Wikipedia">
            <a:extLst>
              <a:ext uri="{FF2B5EF4-FFF2-40B4-BE49-F238E27FC236}">
                <a16:creationId xmlns:a16="http://schemas.microsoft.com/office/drawing/2014/main" id="{5409CBD8-F286-FC7B-355B-35EDCC377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9014" y="1675695"/>
            <a:ext cx="3585952" cy="4661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5BECE4-B69B-EEC5-D5F7-FAB4B70BEE34}"/>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4636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Forget everything you know about presidential elections</a:t>
            </a:r>
          </a:p>
        </p:txBody>
      </p:sp>
      <p:pic>
        <p:nvPicPr>
          <p:cNvPr id="9" name="Picture 8">
            <a:extLst>
              <a:ext uri="{FF2B5EF4-FFF2-40B4-BE49-F238E27FC236}">
                <a16:creationId xmlns:a16="http://schemas.microsoft.com/office/drawing/2014/main" id="{692F0C98-E753-9AEC-D9A9-AC13000AD00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101166" y="1647986"/>
            <a:ext cx="7989667" cy="4636402"/>
          </a:xfrm>
          <a:prstGeom prst="rect">
            <a:avLst/>
          </a:prstGeom>
        </p:spPr>
      </p:pic>
      <p:sp>
        <p:nvSpPr>
          <p:cNvPr id="11" name="Rectangle 10">
            <a:extLst>
              <a:ext uri="{FF2B5EF4-FFF2-40B4-BE49-F238E27FC236}">
                <a16:creationId xmlns:a16="http://schemas.microsoft.com/office/drawing/2014/main" id="{A245A738-ECB2-CD55-515B-BECB239EBF95}"/>
              </a:ext>
            </a:extLst>
          </p:cNvPr>
          <p:cNvSpPr/>
          <p:nvPr/>
        </p:nvSpPr>
        <p:spPr>
          <a:xfrm>
            <a:off x="2610577" y="5765606"/>
            <a:ext cx="1570534" cy="300147"/>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EAEAEA"/>
                </a:solidFill>
              </a:ln>
            </a:endParaRPr>
          </a:p>
        </p:txBody>
      </p:sp>
      <p:sp>
        <p:nvSpPr>
          <p:cNvPr id="12" name="Title 1">
            <a:extLst>
              <a:ext uri="{FF2B5EF4-FFF2-40B4-BE49-F238E27FC236}">
                <a16:creationId xmlns:a16="http://schemas.microsoft.com/office/drawing/2014/main" id="{870321DD-14E9-13DD-C4DB-C3F6B9C504B6}"/>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585221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3 Traditional Election Metrics</a:t>
            </a:r>
          </a:p>
        </p:txBody>
      </p:sp>
      <p:sp>
        <p:nvSpPr>
          <p:cNvPr id="5" name="TextBox 4">
            <a:extLst>
              <a:ext uri="{FF2B5EF4-FFF2-40B4-BE49-F238E27FC236}">
                <a16:creationId xmlns:a16="http://schemas.microsoft.com/office/drawing/2014/main" id="{7D2165FE-6078-BE71-CCA3-DE01ECF933D1}"/>
              </a:ext>
            </a:extLst>
          </p:cNvPr>
          <p:cNvSpPr txBox="1"/>
          <p:nvPr/>
        </p:nvSpPr>
        <p:spPr>
          <a:xfrm>
            <a:off x="1154639" y="1463842"/>
            <a:ext cx="1223888" cy="1334211"/>
          </a:xfrm>
          <a:prstGeom prst="rect">
            <a:avLst/>
          </a:prstGeom>
          <a:noFill/>
        </p:spPr>
        <p:txBody>
          <a:bodyPr wrap="square" rtlCol="0">
            <a:spAutoFit/>
          </a:bodyPr>
          <a:lstStyle/>
          <a:p>
            <a:pPr>
              <a:lnSpc>
                <a:spcPct val="150000"/>
              </a:lnSpc>
            </a:pPr>
            <a:r>
              <a:rPr lang="en-US" sz="6000" b="1" dirty="0">
                <a:solidFill>
                  <a:srgbClr val="BF272D"/>
                </a:solidFill>
              </a:rPr>
              <a:t>1.</a:t>
            </a:r>
          </a:p>
        </p:txBody>
      </p:sp>
      <p:sp>
        <p:nvSpPr>
          <p:cNvPr id="6" name="Content Placeholder 5">
            <a:extLst>
              <a:ext uri="{FF2B5EF4-FFF2-40B4-BE49-F238E27FC236}">
                <a16:creationId xmlns:a16="http://schemas.microsoft.com/office/drawing/2014/main" id="{5D5BDAE0-D897-8FFC-5D8C-7024969DD3E5}"/>
              </a:ext>
            </a:extLst>
          </p:cNvPr>
          <p:cNvSpPr txBox="1">
            <a:spLocks/>
          </p:cNvSpPr>
          <p:nvPr/>
        </p:nvSpPr>
        <p:spPr>
          <a:xfrm>
            <a:off x="2205355" y="2006227"/>
            <a:ext cx="7781289" cy="66215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3200" dirty="0">
                <a:solidFill>
                  <a:srgbClr val="4D4E4E"/>
                </a:solidFill>
                <a:latin typeface="Raleway"/>
                <a:ea typeface="Arial Narrow" charset="0"/>
                <a:cs typeface="Raleway"/>
              </a:rPr>
              <a:t>The stock market</a:t>
            </a:r>
          </a:p>
        </p:txBody>
      </p:sp>
      <p:sp>
        <p:nvSpPr>
          <p:cNvPr id="2" name="TextBox 1">
            <a:extLst>
              <a:ext uri="{FF2B5EF4-FFF2-40B4-BE49-F238E27FC236}">
                <a16:creationId xmlns:a16="http://schemas.microsoft.com/office/drawing/2014/main" id="{1B1E5E34-E97E-2DAB-9D93-97016D70167F}"/>
              </a:ext>
            </a:extLst>
          </p:cNvPr>
          <p:cNvSpPr txBox="1"/>
          <p:nvPr/>
        </p:nvSpPr>
        <p:spPr>
          <a:xfrm>
            <a:off x="1800881" y="3340438"/>
            <a:ext cx="5423178" cy="1815882"/>
          </a:xfrm>
          <a:prstGeom prst="rect">
            <a:avLst/>
          </a:prstGeom>
          <a:noFill/>
          <a:ln>
            <a:solidFill>
              <a:srgbClr val="525252"/>
            </a:solidFill>
          </a:ln>
        </p:spPr>
        <p:txBody>
          <a:bodyPr wrap="square" rtlCol="0">
            <a:spAutoFit/>
          </a:bodyPr>
          <a:lstStyle/>
          <a:p>
            <a:r>
              <a:rPr lang="en-US" sz="3200" b="1" dirty="0"/>
              <a:t>“As is often the case, we are navigating by the stars under cloudy skies.”</a:t>
            </a:r>
          </a:p>
          <a:p>
            <a:pPr algn="r"/>
            <a:r>
              <a:rPr lang="en-US" sz="1600" b="1" dirty="0"/>
              <a:t>- Fed Chair Jerome Powell</a:t>
            </a:r>
          </a:p>
        </p:txBody>
      </p:sp>
      <p:pic>
        <p:nvPicPr>
          <p:cNvPr id="1026" name="Picture 2" descr="Federal Reserve Chairman Jerome Powell speaks at IMF annual research conference in Washington">
            <a:extLst>
              <a:ext uri="{FF2B5EF4-FFF2-40B4-BE49-F238E27FC236}">
                <a16:creationId xmlns:a16="http://schemas.microsoft.com/office/drawing/2014/main" id="{328CCC84-3AAE-C7E7-D0D4-4AA199D1923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199"/>
          <a:stretch/>
        </p:blipFill>
        <p:spPr bwMode="auto">
          <a:xfrm>
            <a:off x="7224059" y="3340438"/>
            <a:ext cx="3331201" cy="1815882"/>
          </a:xfrm>
          <a:prstGeom prst="rect">
            <a:avLst/>
          </a:prstGeom>
          <a:noFill/>
          <a:ln>
            <a:solidFill>
              <a:srgbClr val="525252"/>
            </a:solidFill>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11CED79-0689-D63C-1A0C-E338ACF0FEE3}"/>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76119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3 Traditional Election Metrics</a:t>
            </a:r>
          </a:p>
        </p:txBody>
      </p:sp>
      <p:sp>
        <p:nvSpPr>
          <p:cNvPr id="5" name="TextBox 4">
            <a:extLst>
              <a:ext uri="{FF2B5EF4-FFF2-40B4-BE49-F238E27FC236}">
                <a16:creationId xmlns:a16="http://schemas.microsoft.com/office/drawing/2014/main" id="{7D2165FE-6078-BE71-CCA3-DE01ECF933D1}"/>
              </a:ext>
            </a:extLst>
          </p:cNvPr>
          <p:cNvSpPr txBox="1"/>
          <p:nvPr/>
        </p:nvSpPr>
        <p:spPr>
          <a:xfrm>
            <a:off x="1154639" y="1463842"/>
            <a:ext cx="1223888" cy="1334211"/>
          </a:xfrm>
          <a:prstGeom prst="rect">
            <a:avLst/>
          </a:prstGeom>
          <a:noFill/>
        </p:spPr>
        <p:txBody>
          <a:bodyPr wrap="square" rtlCol="0">
            <a:spAutoFit/>
          </a:bodyPr>
          <a:lstStyle/>
          <a:p>
            <a:pPr>
              <a:lnSpc>
                <a:spcPct val="150000"/>
              </a:lnSpc>
            </a:pPr>
            <a:r>
              <a:rPr lang="en-US" sz="6000" b="1" dirty="0">
                <a:solidFill>
                  <a:srgbClr val="BF272D"/>
                </a:solidFill>
              </a:rPr>
              <a:t>2.</a:t>
            </a:r>
          </a:p>
        </p:txBody>
      </p:sp>
      <p:sp>
        <p:nvSpPr>
          <p:cNvPr id="6" name="Content Placeholder 5">
            <a:extLst>
              <a:ext uri="{FF2B5EF4-FFF2-40B4-BE49-F238E27FC236}">
                <a16:creationId xmlns:a16="http://schemas.microsoft.com/office/drawing/2014/main" id="{5D5BDAE0-D897-8FFC-5D8C-7024969DD3E5}"/>
              </a:ext>
            </a:extLst>
          </p:cNvPr>
          <p:cNvSpPr txBox="1">
            <a:spLocks/>
          </p:cNvSpPr>
          <p:nvPr/>
        </p:nvSpPr>
        <p:spPr>
          <a:xfrm>
            <a:off x="2205355" y="2006227"/>
            <a:ext cx="7781289" cy="66215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3200" dirty="0">
                <a:solidFill>
                  <a:srgbClr val="4D4E4E"/>
                </a:solidFill>
                <a:latin typeface="Raleway"/>
                <a:ea typeface="Arial Narrow" charset="0"/>
                <a:cs typeface="Raleway"/>
              </a:rPr>
              <a:t>Unemployment rate</a:t>
            </a:r>
          </a:p>
        </p:txBody>
      </p:sp>
      <p:pic>
        <p:nvPicPr>
          <p:cNvPr id="7" name="Picture 6">
            <a:extLst>
              <a:ext uri="{FF2B5EF4-FFF2-40B4-BE49-F238E27FC236}">
                <a16:creationId xmlns:a16="http://schemas.microsoft.com/office/drawing/2014/main" id="{FA256BEE-63C4-ABF4-9DD2-C712F6DA026A}"/>
              </a:ext>
            </a:extLst>
          </p:cNvPr>
          <p:cNvPicPr>
            <a:picLocks noChangeAspect="1"/>
          </p:cNvPicPr>
          <p:nvPr/>
        </p:nvPicPr>
        <p:blipFill>
          <a:blip r:embed="rId4"/>
          <a:stretch>
            <a:fillRect/>
          </a:stretch>
        </p:blipFill>
        <p:spPr>
          <a:xfrm>
            <a:off x="2205355" y="2735231"/>
            <a:ext cx="5019763" cy="3396433"/>
          </a:xfrm>
          <a:prstGeom prst="rect">
            <a:avLst/>
          </a:prstGeom>
        </p:spPr>
      </p:pic>
      <p:sp>
        <p:nvSpPr>
          <p:cNvPr id="8" name="TextBox 7">
            <a:extLst>
              <a:ext uri="{FF2B5EF4-FFF2-40B4-BE49-F238E27FC236}">
                <a16:creationId xmlns:a16="http://schemas.microsoft.com/office/drawing/2014/main" id="{336F483D-733F-A122-B5CD-D88FD7F7E464}"/>
              </a:ext>
            </a:extLst>
          </p:cNvPr>
          <p:cNvSpPr txBox="1"/>
          <p:nvPr/>
        </p:nvSpPr>
        <p:spPr>
          <a:xfrm>
            <a:off x="7582408" y="2904358"/>
            <a:ext cx="4180242" cy="2123658"/>
          </a:xfrm>
          <a:prstGeom prst="rect">
            <a:avLst/>
          </a:prstGeom>
          <a:noFill/>
        </p:spPr>
        <p:txBody>
          <a:bodyPr wrap="square" rtlCol="0">
            <a:spAutoFit/>
          </a:bodyPr>
          <a:lstStyle/>
          <a:p>
            <a:pPr algn="ctr"/>
            <a:r>
              <a:rPr lang="en-US" sz="2400" b="1" dirty="0"/>
              <a:t>There are less than </a:t>
            </a:r>
          </a:p>
          <a:p>
            <a:pPr algn="ctr"/>
            <a:r>
              <a:rPr lang="en-US" sz="6000" b="1" dirty="0">
                <a:solidFill>
                  <a:srgbClr val="C00000"/>
                </a:solidFill>
              </a:rPr>
              <a:t>75% </a:t>
            </a:r>
          </a:p>
          <a:p>
            <a:pPr algn="ctr"/>
            <a:r>
              <a:rPr lang="en-US" sz="2400" b="1" dirty="0"/>
              <a:t>unemployed people needed to fill the available jobs in the U.S.</a:t>
            </a:r>
          </a:p>
        </p:txBody>
      </p:sp>
      <p:sp>
        <p:nvSpPr>
          <p:cNvPr id="9" name="Title 1">
            <a:extLst>
              <a:ext uri="{FF2B5EF4-FFF2-40B4-BE49-F238E27FC236}">
                <a16:creationId xmlns:a16="http://schemas.microsoft.com/office/drawing/2014/main" id="{C6482E43-61CB-4CC4-279E-E76ABD9FB8C7}"/>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137168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3 Traditional Election Metrics</a:t>
            </a:r>
          </a:p>
        </p:txBody>
      </p:sp>
      <p:sp>
        <p:nvSpPr>
          <p:cNvPr id="5" name="TextBox 4">
            <a:extLst>
              <a:ext uri="{FF2B5EF4-FFF2-40B4-BE49-F238E27FC236}">
                <a16:creationId xmlns:a16="http://schemas.microsoft.com/office/drawing/2014/main" id="{7D2165FE-6078-BE71-CCA3-DE01ECF933D1}"/>
              </a:ext>
            </a:extLst>
          </p:cNvPr>
          <p:cNvSpPr txBox="1"/>
          <p:nvPr/>
        </p:nvSpPr>
        <p:spPr>
          <a:xfrm>
            <a:off x="1154639" y="1463842"/>
            <a:ext cx="1223888" cy="1334211"/>
          </a:xfrm>
          <a:prstGeom prst="rect">
            <a:avLst/>
          </a:prstGeom>
          <a:noFill/>
        </p:spPr>
        <p:txBody>
          <a:bodyPr wrap="square" rtlCol="0">
            <a:spAutoFit/>
          </a:bodyPr>
          <a:lstStyle/>
          <a:p>
            <a:pPr>
              <a:lnSpc>
                <a:spcPct val="150000"/>
              </a:lnSpc>
            </a:pPr>
            <a:r>
              <a:rPr lang="en-US" sz="6000" b="1" dirty="0">
                <a:solidFill>
                  <a:srgbClr val="BF272D"/>
                </a:solidFill>
              </a:rPr>
              <a:t>3.</a:t>
            </a:r>
          </a:p>
        </p:txBody>
      </p:sp>
      <p:sp>
        <p:nvSpPr>
          <p:cNvPr id="6" name="Content Placeholder 5">
            <a:extLst>
              <a:ext uri="{FF2B5EF4-FFF2-40B4-BE49-F238E27FC236}">
                <a16:creationId xmlns:a16="http://schemas.microsoft.com/office/drawing/2014/main" id="{5D5BDAE0-D897-8FFC-5D8C-7024969DD3E5}"/>
              </a:ext>
            </a:extLst>
          </p:cNvPr>
          <p:cNvSpPr txBox="1">
            <a:spLocks/>
          </p:cNvSpPr>
          <p:nvPr/>
        </p:nvSpPr>
        <p:spPr>
          <a:xfrm>
            <a:off x="2205355" y="2006227"/>
            <a:ext cx="7781289" cy="66215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3200" dirty="0">
                <a:solidFill>
                  <a:srgbClr val="4D4E4E"/>
                </a:solidFill>
                <a:latin typeface="Raleway"/>
                <a:ea typeface="Arial Narrow" charset="0"/>
                <a:cs typeface="Raleway"/>
              </a:rPr>
              <a:t>Gas prices</a:t>
            </a:r>
          </a:p>
        </p:txBody>
      </p:sp>
      <p:pic>
        <p:nvPicPr>
          <p:cNvPr id="2050" name="Picture 2">
            <a:extLst>
              <a:ext uri="{FF2B5EF4-FFF2-40B4-BE49-F238E27FC236}">
                <a16:creationId xmlns:a16="http://schemas.microsoft.com/office/drawing/2014/main" id="{5BB8AA29-B08E-266D-561A-DA0E2ACC7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4" y="2970092"/>
            <a:ext cx="6381750" cy="30956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9E303D5-0D90-C447-70CC-C1D75AD6C269}"/>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1107666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Forget everything you know about presidential elections</a:t>
            </a:r>
          </a:p>
        </p:txBody>
      </p:sp>
      <p:grpSp>
        <p:nvGrpSpPr>
          <p:cNvPr id="7" name="Group 6">
            <a:extLst>
              <a:ext uri="{FF2B5EF4-FFF2-40B4-BE49-F238E27FC236}">
                <a16:creationId xmlns:a16="http://schemas.microsoft.com/office/drawing/2014/main" id="{795E36A0-7B72-95D4-9921-FDFD9EC5AD98}"/>
              </a:ext>
            </a:extLst>
          </p:cNvPr>
          <p:cNvGrpSpPr/>
          <p:nvPr/>
        </p:nvGrpSpPr>
        <p:grpSpPr>
          <a:xfrm>
            <a:off x="1349064" y="1825048"/>
            <a:ext cx="9773152" cy="4534133"/>
            <a:chOff x="1349064" y="1825048"/>
            <a:chExt cx="9773152" cy="4534133"/>
          </a:xfrm>
        </p:grpSpPr>
        <p:pic>
          <p:nvPicPr>
            <p:cNvPr id="5" name="Picture 4">
              <a:extLst>
                <a:ext uri="{FF2B5EF4-FFF2-40B4-BE49-F238E27FC236}">
                  <a16:creationId xmlns:a16="http://schemas.microsoft.com/office/drawing/2014/main" id="{8D20EA46-73D0-AD27-D25C-5AB80FC188D3}"/>
                </a:ext>
              </a:extLst>
            </p:cNvPr>
            <p:cNvPicPr>
              <a:picLocks noChangeAspect="1"/>
            </p:cNvPicPr>
            <p:nvPr/>
          </p:nvPicPr>
          <p:blipFill>
            <a:blip r:embed="rId4"/>
            <a:stretch>
              <a:fillRect/>
            </a:stretch>
          </p:blipFill>
          <p:spPr>
            <a:xfrm>
              <a:off x="1349064" y="1825048"/>
              <a:ext cx="9773152" cy="4534133"/>
            </a:xfrm>
            <a:prstGeom prst="rect">
              <a:avLst/>
            </a:prstGeom>
          </p:spPr>
        </p:pic>
        <p:sp>
          <p:nvSpPr>
            <p:cNvPr id="6" name="Rectangle 5">
              <a:extLst>
                <a:ext uri="{FF2B5EF4-FFF2-40B4-BE49-F238E27FC236}">
                  <a16:creationId xmlns:a16="http://schemas.microsoft.com/office/drawing/2014/main" id="{D559D7C4-FF39-83E8-9B99-40183FC2EE43}"/>
                </a:ext>
              </a:extLst>
            </p:cNvPr>
            <p:cNvSpPr/>
            <p:nvPr/>
          </p:nvSpPr>
          <p:spPr>
            <a:xfrm>
              <a:off x="10574931" y="1825048"/>
              <a:ext cx="547285" cy="12043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5F87A6A1-009D-7C21-A693-8758891C5EE0}"/>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562944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Forget everything you know about presidential elections</a:t>
            </a:r>
          </a:p>
        </p:txBody>
      </p:sp>
      <p:pic>
        <p:nvPicPr>
          <p:cNvPr id="1028" name="Picture 4" descr="Graph with the headline, &quot;More Americans trust Trump to handle the economy and inflation than Biden&quot;">
            <a:extLst>
              <a:ext uri="{FF2B5EF4-FFF2-40B4-BE49-F238E27FC236}">
                <a16:creationId xmlns:a16="http://schemas.microsoft.com/office/drawing/2014/main" id="{EB799CFB-EC74-C547-250C-F05418D03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094" y="1551985"/>
            <a:ext cx="8431091" cy="474248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AECF00-4DD6-67D0-78A8-5505AFB68692}"/>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203668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We’ve become tribal nations</a:t>
            </a:r>
          </a:p>
        </p:txBody>
      </p:sp>
      <p:pic>
        <p:nvPicPr>
          <p:cNvPr id="7170" name="Picture 2" descr="Trump's Contradiction: Assailing 'Left-Wing Mob' as Crowd Chants 'Lock Her  Up' - The New York Times">
            <a:extLst>
              <a:ext uri="{FF2B5EF4-FFF2-40B4-BE49-F238E27FC236}">
                <a16:creationId xmlns:a16="http://schemas.microsoft.com/office/drawing/2014/main" id="{212E2A5B-6ED4-6992-710A-985FA8A0D7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78" t="245" b="-245"/>
          <a:stretch/>
        </p:blipFill>
        <p:spPr bwMode="auto">
          <a:xfrm>
            <a:off x="0" y="1563454"/>
            <a:ext cx="6096000" cy="46901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172" name="Picture 4" descr="Facing Widespread Precarity, Young US Voters Are Becoming Even More  Progressive | Common Dreams">
            <a:extLst>
              <a:ext uri="{FF2B5EF4-FFF2-40B4-BE49-F238E27FC236}">
                <a16:creationId xmlns:a16="http://schemas.microsoft.com/office/drawing/2014/main" id="{D4122DD6-DFE5-1D18-EF8D-55CDC5159D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17" r="7950"/>
          <a:stretch/>
        </p:blipFill>
        <p:spPr bwMode="auto">
          <a:xfrm>
            <a:off x="6096000" y="1568784"/>
            <a:ext cx="6096000" cy="468482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8A6E2B-8182-2F64-7ECB-A2009171CA91}"/>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103531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Welcome to the Great Realignment</a:t>
            </a:r>
          </a:p>
        </p:txBody>
      </p:sp>
      <p:pic>
        <p:nvPicPr>
          <p:cNvPr id="8194" name="Picture 2" descr="Trend chart over time showing that the GOP has edge among registered voters without a college degree, while college grads continue to favor Democrats.">
            <a:extLst>
              <a:ext uri="{FF2B5EF4-FFF2-40B4-BE49-F238E27FC236}">
                <a16:creationId xmlns:a16="http://schemas.microsoft.com/office/drawing/2014/main" id="{D3A64A5C-E542-DFA6-4F26-FA870BEBBA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3" b="4147"/>
          <a:stretch/>
        </p:blipFill>
        <p:spPr bwMode="auto">
          <a:xfrm>
            <a:off x="3115969" y="1551985"/>
            <a:ext cx="5960061" cy="47204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D13E62-B361-8EB4-E08B-51756ED05FC7}"/>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11149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348827" y="208961"/>
            <a:ext cx="9513146" cy="830997"/>
          </a:xfrm>
          <a:prstGeom prst="rect">
            <a:avLst/>
          </a:prstGeom>
          <a:noFill/>
        </p:spPr>
        <p:txBody>
          <a:bodyPr wrap="square" rtlCol="0">
            <a:spAutoFit/>
          </a:bodyPr>
          <a:lstStyle/>
          <a:p>
            <a:r>
              <a:rPr lang="en-US" sz="4800" b="1" dirty="0">
                <a:solidFill>
                  <a:schemeClr val="bg1"/>
                </a:solidFill>
              </a:rPr>
              <a:t>3 Key Themes in the 2024 Elections</a:t>
            </a:r>
          </a:p>
        </p:txBody>
      </p:sp>
      <p:sp>
        <p:nvSpPr>
          <p:cNvPr id="2" name="TextBox 1">
            <a:extLst>
              <a:ext uri="{FF2B5EF4-FFF2-40B4-BE49-F238E27FC236}">
                <a16:creationId xmlns:a16="http://schemas.microsoft.com/office/drawing/2014/main" id="{6A2EC136-8B96-1485-3F8D-60A94E083540}"/>
              </a:ext>
            </a:extLst>
          </p:cNvPr>
          <p:cNvSpPr txBox="1"/>
          <p:nvPr/>
        </p:nvSpPr>
        <p:spPr>
          <a:xfrm>
            <a:off x="1589650" y="1699166"/>
            <a:ext cx="1223888" cy="1334211"/>
          </a:xfrm>
          <a:prstGeom prst="rect">
            <a:avLst/>
          </a:prstGeom>
          <a:noFill/>
        </p:spPr>
        <p:txBody>
          <a:bodyPr wrap="square" rtlCol="0">
            <a:spAutoFit/>
          </a:bodyPr>
          <a:lstStyle/>
          <a:p>
            <a:pPr>
              <a:lnSpc>
                <a:spcPct val="150000"/>
              </a:lnSpc>
            </a:pPr>
            <a:r>
              <a:rPr lang="en-US" sz="6000" b="1" dirty="0">
                <a:solidFill>
                  <a:srgbClr val="BF272D"/>
                </a:solidFill>
              </a:rPr>
              <a:t>1.</a:t>
            </a:r>
          </a:p>
        </p:txBody>
      </p:sp>
      <p:sp>
        <p:nvSpPr>
          <p:cNvPr id="6" name="Content Placeholder 5">
            <a:extLst>
              <a:ext uri="{FF2B5EF4-FFF2-40B4-BE49-F238E27FC236}">
                <a16:creationId xmlns:a16="http://schemas.microsoft.com/office/drawing/2014/main" id="{3E857150-F0A9-3D6A-DEBD-3D466B04F64A}"/>
              </a:ext>
            </a:extLst>
          </p:cNvPr>
          <p:cNvSpPr txBox="1">
            <a:spLocks/>
          </p:cNvSpPr>
          <p:nvPr/>
        </p:nvSpPr>
        <p:spPr>
          <a:xfrm>
            <a:off x="2640366" y="2241551"/>
            <a:ext cx="7781289" cy="66215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3200" dirty="0">
                <a:solidFill>
                  <a:srgbClr val="4D4E4E"/>
                </a:solidFill>
                <a:latin typeface="Raleway"/>
                <a:ea typeface="Arial Narrow" charset="0"/>
                <a:cs typeface="Raleway"/>
              </a:rPr>
              <a:t>The election no one wants</a:t>
            </a:r>
          </a:p>
        </p:txBody>
      </p:sp>
      <p:sp>
        <p:nvSpPr>
          <p:cNvPr id="7" name="Content Placeholder 5">
            <a:extLst>
              <a:ext uri="{FF2B5EF4-FFF2-40B4-BE49-F238E27FC236}">
                <a16:creationId xmlns:a16="http://schemas.microsoft.com/office/drawing/2014/main" id="{CBCD6C4E-66B0-2CE0-883C-2875E62EC34C}"/>
              </a:ext>
            </a:extLst>
          </p:cNvPr>
          <p:cNvSpPr txBox="1">
            <a:spLocks/>
          </p:cNvSpPr>
          <p:nvPr/>
        </p:nvSpPr>
        <p:spPr>
          <a:xfrm>
            <a:off x="2640366" y="3572317"/>
            <a:ext cx="7221607" cy="66215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3200" dirty="0">
                <a:solidFill>
                  <a:srgbClr val="4D4E4E"/>
                </a:solidFill>
                <a:latin typeface="Raleway"/>
                <a:ea typeface="Arial Narrow" charset="0"/>
                <a:cs typeface="Raleway"/>
              </a:rPr>
              <a:t>50/50 Country = 50/50 Results</a:t>
            </a:r>
          </a:p>
        </p:txBody>
      </p:sp>
      <p:sp>
        <p:nvSpPr>
          <p:cNvPr id="8" name="Content Placeholder 5">
            <a:extLst>
              <a:ext uri="{FF2B5EF4-FFF2-40B4-BE49-F238E27FC236}">
                <a16:creationId xmlns:a16="http://schemas.microsoft.com/office/drawing/2014/main" id="{B1E7CFAD-F191-088D-9A10-F4BD3324A42D}"/>
              </a:ext>
            </a:extLst>
          </p:cNvPr>
          <p:cNvSpPr txBox="1">
            <a:spLocks/>
          </p:cNvSpPr>
          <p:nvPr/>
        </p:nvSpPr>
        <p:spPr>
          <a:xfrm>
            <a:off x="2640366" y="4899641"/>
            <a:ext cx="7656029" cy="66215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3200" dirty="0">
                <a:solidFill>
                  <a:srgbClr val="4D4E4E"/>
                </a:solidFill>
                <a:latin typeface="Raleway"/>
                <a:ea typeface="Arial Narrow" charset="0"/>
                <a:cs typeface="Raleway"/>
              </a:rPr>
              <a:t>Climate is on the ballot everywhere</a:t>
            </a:r>
          </a:p>
        </p:txBody>
      </p:sp>
      <p:sp>
        <p:nvSpPr>
          <p:cNvPr id="5" name="TextBox 4">
            <a:extLst>
              <a:ext uri="{FF2B5EF4-FFF2-40B4-BE49-F238E27FC236}">
                <a16:creationId xmlns:a16="http://schemas.microsoft.com/office/drawing/2014/main" id="{E1233E5E-FBA6-042A-17A2-71B67D312100}"/>
              </a:ext>
            </a:extLst>
          </p:cNvPr>
          <p:cNvSpPr txBox="1"/>
          <p:nvPr/>
        </p:nvSpPr>
        <p:spPr>
          <a:xfrm>
            <a:off x="1589650" y="4245505"/>
            <a:ext cx="1223888" cy="1334211"/>
          </a:xfrm>
          <a:prstGeom prst="rect">
            <a:avLst/>
          </a:prstGeom>
          <a:noFill/>
        </p:spPr>
        <p:txBody>
          <a:bodyPr wrap="square" rtlCol="0">
            <a:spAutoFit/>
          </a:bodyPr>
          <a:lstStyle/>
          <a:p>
            <a:pPr>
              <a:lnSpc>
                <a:spcPct val="150000"/>
              </a:lnSpc>
            </a:pPr>
            <a:r>
              <a:rPr lang="en-US" sz="6000" b="1" dirty="0">
                <a:solidFill>
                  <a:srgbClr val="BF272D"/>
                </a:solidFill>
              </a:rPr>
              <a:t>3.</a:t>
            </a:r>
          </a:p>
        </p:txBody>
      </p:sp>
      <p:sp>
        <p:nvSpPr>
          <p:cNvPr id="11" name="TextBox 10">
            <a:extLst>
              <a:ext uri="{FF2B5EF4-FFF2-40B4-BE49-F238E27FC236}">
                <a16:creationId xmlns:a16="http://schemas.microsoft.com/office/drawing/2014/main" id="{C95977F2-148C-BF9E-ABDF-E9ED4CC3A0C2}"/>
              </a:ext>
            </a:extLst>
          </p:cNvPr>
          <p:cNvSpPr txBox="1"/>
          <p:nvPr/>
        </p:nvSpPr>
        <p:spPr>
          <a:xfrm>
            <a:off x="1589650" y="3044408"/>
            <a:ext cx="1223888" cy="1334211"/>
          </a:xfrm>
          <a:prstGeom prst="rect">
            <a:avLst/>
          </a:prstGeom>
          <a:noFill/>
        </p:spPr>
        <p:txBody>
          <a:bodyPr wrap="square" rtlCol="0">
            <a:spAutoFit/>
          </a:bodyPr>
          <a:lstStyle/>
          <a:p>
            <a:pPr>
              <a:lnSpc>
                <a:spcPct val="150000"/>
              </a:lnSpc>
            </a:pPr>
            <a:r>
              <a:rPr lang="en-US" sz="6000" b="1" dirty="0">
                <a:solidFill>
                  <a:srgbClr val="BF272D"/>
                </a:solidFill>
              </a:rPr>
              <a:t>2.</a:t>
            </a:r>
          </a:p>
        </p:txBody>
      </p:sp>
      <p:sp>
        <p:nvSpPr>
          <p:cNvPr id="9" name="Title 1">
            <a:extLst>
              <a:ext uri="{FF2B5EF4-FFF2-40B4-BE49-F238E27FC236}">
                <a16:creationId xmlns:a16="http://schemas.microsoft.com/office/drawing/2014/main" id="{D084CAA9-DCA7-F48E-1804-5A84DC594081}"/>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240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5"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Swept up in the Twin Tides</a:t>
            </a:r>
          </a:p>
        </p:txBody>
      </p:sp>
      <p:pic>
        <p:nvPicPr>
          <p:cNvPr id="7" name="Picture 6" descr="A large wave coming out of a building&#10;&#10;Description automatically generated">
            <a:extLst>
              <a:ext uri="{FF2B5EF4-FFF2-40B4-BE49-F238E27FC236}">
                <a16:creationId xmlns:a16="http://schemas.microsoft.com/office/drawing/2014/main" id="{D68B62C1-0869-7610-96F4-C34EADF60CBF}"/>
              </a:ext>
            </a:extLst>
          </p:cNvPr>
          <p:cNvPicPr>
            <a:picLocks noChangeAspect="1"/>
          </p:cNvPicPr>
          <p:nvPr/>
        </p:nvPicPr>
        <p:blipFill rotWithShape="1">
          <a:blip r:embed="rId4">
            <a:extLst>
              <a:ext uri="{28A0092B-C50C-407E-A947-70E740481C1C}">
                <a14:useLocalDpi xmlns:a14="http://schemas.microsoft.com/office/drawing/2010/main" val="0"/>
              </a:ext>
            </a:extLst>
          </a:blip>
          <a:srcRect t="24364" b="23438"/>
          <a:stretch/>
        </p:blipFill>
        <p:spPr>
          <a:xfrm>
            <a:off x="0" y="1463842"/>
            <a:ext cx="12192000" cy="5091092"/>
          </a:xfrm>
          <a:prstGeom prst="rect">
            <a:avLst/>
          </a:prstGeom>
        </p:spPr>
      </p:pic>
      <p:sp>
        <p:nvSpPr>
          <p:cNvPr id="2" name="Title 1">
            <a:extLst>
              <a:ext uri="{FF2B5EF4-FFF2-40B4-BE49-F238E27FC236}">
                <a16:creationId xmlns:a16="http://schemas.microsoft.com/office/drawing/2014/main" id="{FC8E0528-AFC3-EB64-9704-18B9BE634139}"/>
              </a:ext>
            </a:extLst>
          </p:cNvPr>
          <p:cNvSpPr txBox="1">
            <a:spLocks/>
          </p:cNvSpPr>
          <p:nvPr/>
        </p:nvSpPr>
        <p:spPr>
          <a:xfrm>
            <a:off x="5105400" y="646534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837325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Presidential Election is Fundamentals</a:t>
            </a:r>
          </a:p>
        </p:txBody>
      </p:sp>
      <p:graphicFrame>
        <p:nvGraphicFramePr>
          <p:cNvPr id="9" name="Chart 8">
            <a:extLst>
              <a:ext uri="{FF2B5EF4-FFF2-40B4-BE49-F238E27FC236}">
                <a16:creationId xmlns:a16="http://schemas.microsoft.com/office/drawing/2014/main" id="{25DA5858-967C-1B94-DF59-54CC91A96E8D}"/>
              </a:ext>
            </a:extLst>
          </p:cNvPr>
          <p:cNvGraphicFramePr>
            <a:graphicFrameLocks/>
          </p:cNvGraphicFramePr>
          <p:nvPr>
            <p:extLst>
              <p:ext uri="{D42A27DB-BD31-4B8C-83A1-F6EECF244321}">
                <p14:modId xmlns:p14="http://schemas.microsoft.com/office/powerpoint/2010/main" val="3459206356"/>
              </p:ext>
            </p:extLst>
          </p:nvPr>
        </p:nvGraphicFramePr>
        <p:xfrm>
          <a:off x="894584" y="1768864"/>
          <a:ext cx="4395108" cy="4394646"/>
        </p:xfrm>
        <a:graphic>
          <a:graphicData uri="http://schemas.openxmlformats.org/drawingml/2006/chart">
            <c:chart xmlns:c="http://schemas.openxmlformats.org/drawingml/2006/chart" xmlns:r="http://schemas.openxmlformats.org/officeDocument/2006/relationships" r:id="rId4"/>
          </a:graphicData>
        </a:graphic>
      </p:graphicFrame>
      <p:pic>
        <p:nvPicPr>
          <p:cNvPr id="10242" name="Picture 2">
            <a:extLst>
              <a:ext uri="{FF2B5EF4-FFF2-40B4-BE49-F238E27FC236}">
                <a16:creationId xmlns:a16="http://schemas.microsoft.com/office/drawing/2014/main" id="{CA7DD4FE-D536-8697-5446-3774B1141B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8124" y="4895964"/>
            <a:ext cx="968021" cy="968021"/>
          </a:xfrm>
          <a:prstGeom prst="ellipse">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A4C693A-A3A2-00CF-CB32-00DE4D00E7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7902" y="4895964"/>
            <a:ext cx="968021" cy="968021"/>
          </a:xfrm>
          <a:prstGeom prst="ellipse">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90B0DDD-E5C8-B369-1AC3-FCF7836F83E0}"/>
              </a:ext>
            </a:extLst>
          </p:cNvPr>
          <p:cNvSpPr/>
          <p:nvPr/>
        </p:nvSpPr>
        <p:spPr>
          <a:xfrm>
            <a:off x="2068124" y="5911265"/>
            <a:ext cx="189614" cy="167641"/>
          </a:xfrm>
          <a:prstGeom prst="rect">
            <a:avLst/>
          </a:prstGeom>
          <a:solidFill>
            <a:srgbClr val="17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8FF911D-AE34-09B4-5B0A-D1F8BDE4677B}"/>
              </a:ext>
            </a:extLst>
          </p:cNvPr>
          <p:cNvGrpSpPr/>
          <p:nvPr/>
        </p:nvGrpSpPr>
        <p:grpSpPr>
          <a:xfrm>
            <a:off x="3738212" y="5929927"/>
            <a:ext cx="159380" cy="167640"/>
            <a:chOff x="6393820" y="4818426"/>
            <a:chExt cx="159380" cy="167640"/>
          </a:xfrm>
        </p:grpSpPr>
        <p:sp>
          <p:nvSpPr>
            <p:cNvPr id="11" name="Rectangle 10">
              <a:extLst>
                <a:ext uri="{FF2B5EF4-FFF2-40B4-BE49-F238E27FC236}">
                  <a16:creationId xmlns:a16="http://schemas.microsoft.com/office/drawing/2014/main" id="{DE22685C-485E-C446-DB7D-C58D0DA5C77B}"/>
                </a:ext>
              </a:extLst>
            </p:cNvPr>
            <p:cNvSpPr/>
            <p:nvPr/>
          </p:nvSpPr>
          <p:spPr>
            <a:xfrm>
              <a:off x="6393820" y="4818426"/>
              <a:ext cx="159380" cy="167640"/>
            </a:xfrm>
            <a:prstGeom prst="rect">
              <a:avLst/>
            </a:prstGeom>
            <a:solidFill>
              <a:srgbClr val="D4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48F128D0-346B-7BD3-CCB4-82C07E3E56DB}"/>
                </a:ext>
              </a:extLst>
            </p:cNvPr>
            <p:cNvSpPr/>
            <p:nvPr/>
          </p:nvSpPr>
          <p:spPr>
            <a:xfrm>
              <a:off x="6393820" y="4818426"/>
              <a:ext cx="159380" cy="167640"/>
            </a:xfrm>
            <a:prstGeom prst="rtTriangle">
              <a:avLst/>
            </a:prstGeom>
            <a:solidFill>
              <a:srgbClr val="FEC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ight Triangle 13">
            <a:extLst>
              <a:ext uri="{FF2B5EF4-FFF2-40B4-BE49-F238E27FC236}">
                <a16:creationId xmlns:a16="http://schemas.microsoft.com/office/drawing/2014/main" id="{C07DAD1A-3216-41D7-889F-0DB5D8C79C7D}"/>
              </a:ext>
            </a:extLst>
          </p:cNvPr>
          <p:cNvSpPr/>
          <p:nvPr/>
        </p:nvSpPr>
        <p:spPr>
          <a:xfrm>
            <a:off x="2068124" y="5911265"/>
            <a:ext cx="189614" cy="167641"/>
          </a:xfrm>
          <a:prstGeom prst="rtTriangle">
            <a:avLst/>
          </a:prstGeom>
          <a:solidFill>
            <a:srgbClr val="C01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background with white text&#10;&#10;Description automatically generated">
            <a:extLst>
              <a:ext uri="{FF2B5EF4-FFF2-40B4-BE49-F238E27FC236}">
                <a16:creationId xmlns:a16="http://schemas.microsoft.com/office/drawing/2014/main" id="{F67BEF0F-2B06-4E33-0E71-B966C77D75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7125" y="2735315"/>
            <a:ext cx="6055525" cy="1792435"/>
          </a:xfrm>
          <a:prstGeom prst="rect">
            <a:avLst/>
          </a:prstGeom>
        </p:spPr>
      </p:pic>
      <p:pic>
        <p:nvPicPr>
          <p:cNvPr id="10248" name="Picture 8" descr="NBC News Logo, symbol, meaning, history, PNG, brand">
            <a:extLst>
              <a:ext uri="{FF2B5EF4-FFF2-40B4-BE49-F238E27FC236}">
                <a16:creationId xmlns:a16="http://schemas.microsoft.com/office/drawing/2014/main" id="{FF20C966-F574-9576-FCAB-243B06D9EB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31323" y="1768864"/>
            <a:ext cx="1607127" cy="904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0CA787-A8F8-E15D-05BD-FEC3FEFBBE10}"/>
              </a:ext>
            </a:extLst>
          </p:cNvPr>
          <p:cNvSpPr txBox="1"/>
          <p:nvPr/>
        </p:nvSpPr>
        <p:spPr>
          <a:xfrm>
            <a:off x="6616278" y="4897238"/>
            <a:ext cx="1736373" cy="1384995"/>
          </a:xfrm>
          <a:prstGeom prst="rect">
            <a:avLst/>
          </a:prstGeom>
          <a:noFill/>
        </p:spPr>
        <p:txBody>
          <a:bodyPr wrap="none" rtlCol="0">
            <a:spAutoFit/>
          </a:bodyPr>
          <a:lstStyle/>
          <a:p>
            <a:pPr algn="ctr"/>
            <a:r>
              <a:rPr lang="en-US" sz="6000" b="1" dirty="0">
                <a:solidFill>
                  <a:srgbClr val="1770C0"/>
                </a:solidFill>
              </a:rPr>
              <a:t>133+</a:t>
            </a:r>
          </a:p>
          <a:p>
            <a:pPr algn="ctr"/>
            <a:r>
              <a:rPr lang="en-US" sz="2400" b="1" dirty="0">
                <a:solidFill>
                  <a:srgbClr val="525252"/>
                </a:solidFill>
              </a:rPr>
              <a:t>offices</a:t>
            </a:r>
          </a:p>
        </p:txBody>
      </p:sp>
      <p:sp>
        <p:nvSpPr>
          <p:cNvPr id="5" name="TextBox 4">
            <a:extLst>
              <a:ext uri="{FF2B5EF4-FFF2-40B4-BE49-F238E27FC236}">
                <a16:creationId xmlns:a16="http://schemas.microsoft.com/office/drawing/2014/main" id="{2E66EDE3-D015-1B42-E099-6FF9864BA9A1}"/>
              </a:ext>
            </a:extLst>
          </p:cNvPr>
          <p:cNvSpPr txBox="1"/>
          <p:nvPr/>
        </p:nvSpPr>
        <p:spPr>
          <a:xfrm>
            <a:off x="9609953" y="4895964"/>
            <a:ext cx="1027845" cy="1384995"/>
          </a:xfrm>
          <a:prstGeom prst="rect">
            <a:avLst/>
          </a:prstGeom>
          <a:noFill/>
        </p:spPr>
        <p:txBody>
          <a:bodyPr wrap="none" rtlCol="0">
            <a:spAutoFit/>
          </a:bodyPr>
          <a:lstStyle/>
          <a:p>
            <a:pPr algn="ctr"/>
            <a:r>
              <a:rPr lang="en-US" sz="6000" b="1" dirty="0">
                <a:solidFill>
                  <a:srgbClr val="C00000"/>
                </a:solidFill>
              </a:rPr>
              <a:t>?</a:t>
            </a:r>
          </a:p>
          <a:p>
            <a:pPr algn="ctr"/>
            <a:r>
              <a:rPr lang="en-US" sz="2400" b="1" dirty="0">
                <a:solidFill>
                  <a:srgbClr val="525252"/>
                </a:solidFill>
              </a:rPr>
              <a:t>offices</a:t>
            </a:r>
          </a:p>
        </p:txBody>
      </p:sp>
      <p:sp>
        <p:nvSpPr>
          <p:cNvPr id="6" name="Title 1">
            <a:extLst>
              <a:ext uri="{FF2B5EF4-FFF2-40B4-BE49-F238E27FC236}">
                <a16:creationId xmlns:a16="http://schemas.microsoft.com/office/drawing/2014/main" id="{8B637825-8818-9B0A-D3C3-F3ACCB352E7E}"/>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6777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fade">
                                      <p:cBhvr>
                                        <p:cTn id="10" dur="500"/>
                                        <p:tgtEl>
                                          <p:spTgt spid="102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Presidential Election is Fundamentals vs. Atmospherics</a:t>
            </a:r>
          </a:p>
        </p:txBody>
      </p:sp>
      <p:pic>
        <p:nvPicPr>
          <p:cNvPr id="11266" name="Picture 2" descr="Pa. voters blame Biden admin. for gas prices; poll">
            <a:extLst>
              <a:ext uri="{FF2B5EF4-FFF2-40B4-BE49-F238E27FC236}">
                <a16:creationId xmlns:a16="http://schemas.microsoft.com/office/drawing/2014/main" id="{DEF8F6AE-A14C-F6F4-2F86-B23BD618F6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33" t="20055" r="11197" b="22678"/>
          <a:stretch/>
        </p:blipFill>
        <p:spPr bwMode="auto">
          <a:xfrm>
            <a:off x="823843" y="1685448"/>
            <a:ext cx="4262763" cy="172056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3" name="Picture 12" descr="A close-up of a white background&#10;&#10;Description automatically generated">
            <a:extLst>
              <a:ext uri="{FF2B5EF4-FFF2-40B4-BE49-F238E27FC236}">
                <a16:creationId xmlns:a16="http://schemas.microsoft.com/office/drawing/2014/main" id="{FB01BDE5-D69F-2482-A06A-263A2463CD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6605" y="1804051"/>
            <a:ext cx="6390934" cy="1360748"/>
          </a:xfrm>
          <a:prstGeom prst="rect">
            <a:avLst/>
          </a:prstGeom>
          <a:ln>
            <a:solidFill>
              <a:schemeClr val="tx2"/>
            </a:solidFill>
          </a:ln>
        </p:spPr>
      </p:pic>
      <p:pic>
        <p:nvPicPr>
          <p:cNvPr id="16" name="Picture 15">
            <a:extLst>
              <a:ext uri="{FF2B5EF4-FFF2-40B4-BE49-F238E27FC236}">
                <a16:creationId xmlns:a16="http://schemas.microsoft.com/office/drawing/2014/main" id="{4DCCBAFF-632A-EF05-87A7-5D04AB73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66" t="15513" r="7053" b="53897"/>
          <a:stretch/>
        </p:blipFill>
        <p:spPr>
          <a:xfrm>
            <a:off x="643053" y="3441589"/>
            <a:ext cx="5452947" cy="1028556"/>
          </a:xfrm>
          <a:prstGeom prst="rect">
            <a:avLst/>
          </a:prstGeom>
          <a:ln>
            <a:solidFill>
              <a:schemeClr val="tx2"/>
            </a:solidFill>
          </a:ln>
        </p:spPr>
      </p:pic>
      <p:sp>
        <p:nvSpPr>
          <p:cNvPr id="18" name="TextBox 17">
            <a:extLst>
              <a:ext uri="{FF2B5EF4-FFF2-40B4-BE49-F238E27FC236}">
                <a16:creationId xmlns:a16="http://schemas.microsoft.com/office/drawing/2014/main" id="{0C10B04F-5991-7060-069E-926F12A08F82}"/>
              </a:ext>
            </a:extLst>
          </p:cNvPr>
          <p:cNvSpPr txBox="1"/>
          <p:nvPr/>
        </p:nvSpPr>
        <p:spPr>
          <a:xfrm>
            <a:off x="5778043" y="4729805"/>
            <a:ext cx="5000936" cy="1384995"/>
          </a:xfrm>
          <a:prstGeom prst="rect">
            <a:avLst/>
          </a:prstGeom>
          <a:solidFill>
            <a:schemeClr val="bg1">
              <a:lumMod val="95000"/>
            </a:schemeClr>
          </a:solidFill>
          <a:ln>
            <a:solidFill>
              <a:schemeClr val="tx2"/>
            </a:solidFill>
          </a:ln>
        </p:spPr>
        <p:txBody>
          <a:bodyPr wrap="square">
            <a:spAutoFit/>
          </a:bodyPr>
          <a:lstStyle/>
          <a:p>
            <a:pPr algn="l" fontAlgn="base"/>
            <a:r>
              <a:rPr lang="en-US" sz="2800" b="1" i="0" dirty="0">
                <a:solidFill>
                  <a:srgbClr val="243846"/>
                </a:solidFill>
                <a:effectLst/>
                <a:latin typeface="Portrait Q"/>
              </a:rPr>
              <a:t>84% Of Voters Concerned The U.S. Will Be Drawn Into Military Conflict In The Middle East</a:t>
            </a:r>
          </a:p>
        </p:txBody>
      </p:sp>
      <p:pic>
        <p:nvPicPr>
          <p:cNvPr id="20" name="Picture 19" descr="A white background with black text&#10;&#10;Description automatically generated">
            <a:extLst>
              <a:ext uri="{FF2B5EF4-FFF2-40B4-BE49-F238E27FC236}">
                <a16:creationId xmlns:a16="http://schemas.microsoft.com/office/drawing/2014/main" id="{6C4C604F-E08A-440F-8779-1EC317E285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7350" y="3190901"/>
            <a:ext cx="4445415" cy="1492814"/>
          </a:xfrm>
          <a:prstGeom prst="rect">
            <a:avLst/>
          </a:prstGeom>
          <a:ln>
            <a:solidFill>
              <a:schemeClr val="tx2"/>
            </a:solidFill>
          </a:ln>
        </p:spPr>
      </p:pic>
      <p:pic>
        <p:nvPicPr>
          <p:cNvPr id="22" name="Picture 21" descr="A close-up of a white background&#10;&#10;Description automatically generated">
            <a:extLst>
              <a:ext uri="{FF2B5EF4-FFF2-40B4-BE49-F238E27FC236}">
                <a16:creationId xmlns:a16="http://schemas.microsoft.com/office/drawing/2014/main" id="{BB08FDE3-D5F5-B0A5-B208-B5352E1DBF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72" t="3225" r="18219" b="6612"/>
          <a:stretch/>
        </p:blipFill>
        <p:spPr>
          <a:xfrm>
            <a:off x="835077" y="4505719"/>
            <a:ext cx="4832129" cy="1747893"/>
          </a:xfrm>
          <a:prstGeom prst="rect">
            <a:avLst/>
          </a:prstGeom>
          <a:ln>
            <a:solidFill>
              <a:schemeClr val="tx2"/>
            </a:solidFill>
          </a:ln>
        </p:spPr>
      </p:pic>
      <p:sp>
        <p:nvSpPr>
          <p:cNvPr id="2" name="Title 1">
            <a:extLst>
              <a:ext uri="{FF2B5EF4-FFF2-40B4-BE49-F238E27FC236}">
                <a16:creationId xmlns:a16="http://schemas.microsoft.com/office/drawing/2014/main" id="{A1317E69-E059-693F-937D-8BDFE6A78289}"/>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507654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ext&#10;&#10;Description automatically generated">
            <a:extLst>
              <a:ext uri="{FF2B5EF4-FFF2-40B4-BE49-F238E27FC236}">
                <a16:creationId xmlns:a16="http://schemas.microsoft.com/office/drawing/2014/main" id="{9F14E438-C7C1-612F-BE1E-9AB1F30E2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133" y="2962217"/>
            <a:ext cx="6315912" cy="985364"/>
          </a:xfrm>
          <a:prstGeom prst="rect">
            <a:avLst/>
          </a:prstGeom>
          <a:ln>
            <a:solidFill>
              <a:schemeClr val="tx1"/>
            </a:solidFill>
          </a:ln>
        </p:spPr>
      </p:pic>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All of which will impact the energy industry</a:t>
            </a:r>
          </a:p>
        </p:txBody>
      </p:sp>
      <p:pic>
        <p:nvPicPr>
          <p:cNvPr id="2" name="Picture 1" descr="A close-up of a sign&#10;&#10;Description automatically generated">
            <a:extLst>
              <a:ext uri="{FF2B5EF4-FFF2-40B4-BE49-F238E27FC236}">
                <a16:creationId xmlns:a16="http://schemas.microsoft.com/office/drawing/2014/main" id="{E25001BC-EA7B-7D68-45DF-2CE07E37F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0552" y="2786829"/>
            <a:ext cx="4729046" cy="824000"/>
          </a:xfrm>
          <a:prstGeom prst="rect">
            <a:avLst/>
          </a:prstGeom>
          <a:ln>
            <a:solidFill>
              <a:schemeClr val="tx1"/>
            </a:solidFill>
          </a:ln>
        </p:spPr>
      </p:pic>
      <p:pic>
        <p:nvPicPr>
          <p:cNvPr id="6" name="Picture 5" descr="A close-up of a sign&#10;&#10;Description automatically generated">
            <a:extLst>
              <a:ext uri="{FF2B5EF4-FFF2-40B4-BE49-F238E27FC236}">
                <a16:creationId xmlns:a16="http://schemas.microsoft.com/office/drawing/2014/main" id="{5AD7B784-6910-1790-270C-38786C74E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8158" y="3888102"/>
            <a:ext cx="8026252" cy="1097930"/>
          </a:xfrm>
          <a:prstGeom prst="rect">
            <a:avLst/>
          </a:prstGeom>
          <a:ln>
            <a:solidFill>
              <a:schemeClr val="tx1"/>
            </a:solidFill>
          </a:ln>
        </p:spPr>
      </p:pic>
      <p:pic>
        <p:nvPicPr>
          <p:cNvPr id="9" name="Picture 8" descr="Black text on a white background&#10;&#10;Description automatically generated">
            <a:extLst>
              <a:ext uri="{FF2B5EF4-FFF2-40B4-BE49-F238E27FC236}">
                <a16:creationId xmlns:a16="http://schemas.microsoft.com/office/drawing/2014/main" id="{319CBB0B-296D-4A5D-D384-40BB37B96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4805" y="4937400"/>
            <a:ext cx="5883965" cy="1248795"/>
          </a:xfrm>
          <a:prstGeom prst="rect">
            <a:avLst/>
          </a:prstGeom>
          <a:ln>
            <a:solidFill>
              <a:schemeClr val="tx1"/>
            </a:solidFill>
          </a:ln>
        </p:spPr>
      </p:pic>
      <p:pic>
        <p:nvPicPr>
          <p:cNvPr id="11" name="Picture 10" descr="A green sign with white text&#10;&#10;Description automatically generated">
            <a:extLst>
              <a:ext uri="{FF2B5EF4-FFF2-40B4-BE49-F238E27FC236}">
                <a16:creationId xmlns:a16="http://schemas.microsoft.com/office/drawing/2014/main" id="{E260946E-CA73-16BE-4E62-F0CB95BD7A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133" y="5000376"/>
            <a:ext cx="5393635" cy="1197994"/>
          </a:xfrm>
          <a:prstGeom prst="rect">
            <a:avLst/>
          </a:prstGeom>
          <a:ln>
            <a:solidFill>
              <a:schemeClr val="tx2"/>
            </a:solidFill>
          </a:ln>
        </p:spPr>
      </p:pic>
      <p:pic>
        <p:nvPicPr>
          <p:cNvPr id="12" name="Picture 11" descr="A close up of a sign&#10;&#10;Description automatically generated">
            <a:extLst>
              <a:ext uri="{FF2B5EF4-FFF2-40B4-BE49-F238E27FC236}">
                <a16:creationId xmlns:a16="http://schemas.microsoft.com/office/drawing/2014/main" id="{CBF07584-A545-9DBB-2956-782A9472E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163" y="1696441"/>
            <a:ext cx="6315912" cy="905507"/>
          </a:xfrm>
          <a:prstGeom prst="rect">
            <a:avLst/>
          </a:prstGeom>
          <a:ln w="6350">
            <a:solidFill>
              <a:schemeClr val="tx2"/>
            </a:solidFill>
          </a:ln>
        </p:spPr>
      </p:pic>
      <p:sp>
        <p:nvSpPr>
          <p:cNvPr id="5" name="Title 1">
            <a:extLst>
              <a:ext uri="{FF2B5EF4-FFF2-40B4-BE49-F238E27FC236}">
                <a16:creationId xmlns:a16="http://schemas.microsoft.com/office/drawing/2014/main" id="{ADB8432E-80DE-5451-BB26-BE8CE7FED237}"/>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191658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All of which will impact the energy industry</a:t>
            </a:r>
          </a:p>
        </p:txBody>
      </p:sp>
      <p:pic>
        <p:nvPicPr>
          <p:cNvPr id="8" name="Picture 7" descr="A black text on a white background&#10;&#10;Description automatically generated">
            <a:extLst>
              <a:ext uri="{FF2B5EF4-FFF2-40B4-BE49-F238E27FC236}">
                <a16:creationId xmlns:a16="http://schemas.microsoft.com/office/drawing/2014/main" id="{2441C994-2FDB-303A-21B3-3B953894C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313" y="1827708"/>
            <a:ext cx="7095091" cy="1024379"/>
          </a:xfrm>
          <a:prstGeom prst="rect">
            <a:avLst/>
          </a:prstGeom>
          <a:ln w="6350">
            <a:solidFill>
              <a:schemeClr val="tx2"/>
            </a:solidFill>
          </a:ln>
        </p:spPr>
      </p:pic>
      <p:pic>
        <p:nvPicPr>
          <p:cNvPr id="2" name="Picture 1" descr="A close up of a logo&#10;&#10;Description automatically generated">
            <a:extLst>
              <a:ext uri="{FF2B5EF4-FFF2-40B4-BE49-F238E27FC236}">
                <a16:creationId xmlns:a16="http://schemas.microsoft.com/office/drawing/2014/main" id="{9467DC20-FAF8-CCC4-5789-FC35DC0BAE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32" y="4386475"/>
            <a:ext cx="5514642" cy="729266"/>
          </a:xfrm>
          <a:prstGeom prst="rect">
            <a:avLst/>
          </a:prstGeom>
          <a:ln>
            <a:solidFill>
              <a:schemeClr val="tx1"/>
            </a:solidFill>
          </a:ln>
        </p:spPr>
      </p:pic>
      <p:pic>
        <p:nvPicPr>
          <p:cNvPr id="6" name="Picture 5" descr="A close up of black text&#10;&#10;Description automatically generated">
            <a:extLst>
              <a:ext uri="{FF2B5EF4-FFF2-40B4-BE49-F238E27FC236}">
                <a16:creationId xmlns:a16="http://schemas.microsoft.com/office/drawing/2014/main" id="{01FCAF62-2257-F4B7-248D-F0787770C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9857" y="4337552"/>
            <a:ext cx="5389094" cy="777639"/>
          </a:xfrm>
          <a:prstGeom prst="rect">
            <a:avLst/>
          </a:prstGeom>
          <a:ln>
            <a:solidFill>
              <a:schemeClr val="tx1"/>
            </a:solidFill>
          </a:ln>
        </p:spPr>
      </p:pic>
      <p:pic>
        <p:nvPicPr>
          <p:cNvPr id="7" name="Picture 6" descr="A close-up of a sign&#10;&#10;Description automatically generated">
            <a:extLst>
              <a:ext uri="{FF2B5EF4-FFF2-40B4-BE49-F238E27FC236}">
                <a16:creationId xmlns:a16="http://schemas.microsoft.com/office/drawing/2014/main" id="{C668417F-A5D5-6D8F-71D6-09B9BD653F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332" y="3068827"/>
            <a:ext cx="4779142" cy="937087"/>
          </a:xfrm>
          <a:prstGeom prst="rect">
            <a:avLst/>
          </a:prstGeom>
          <a:ln>
            <a:solidFill>
              <a:schemeClr val="tx1"/>
            </a:solidFill>
          </a:ln>
        </p:spPr>
      </p:pic>
      <p:pic>
        <p:nvPicPr>
          <p:cNvPr id="9" name="Picture 8" descr="A black text on a white background&#10;&#10;Description automatically generated">
            <a:extLst>
              <a:ext uri="{FF2B5EF4-FFF2-40B4-BE49-F238E27FC236}">
                <a16:creationId xmlns:a16="http://schemas.microsoft.com/office/drawing/2014/main" id="{66C141C1-6BBE-1FBD-2787-61BBF07100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0457" y="3046516"/>
            <a:ext cx="6472193" cy="1052840"/>
          </a:xfrm>
          <a:prstGeom prst="rect">
            <a:avLst/>
          </a:prstGeom>
          <a:ln>
            <a:solidFill>
              <a:schemeClr val="tx2"/>
            </a:solidFill>
          </a:ln>
        </p:spPr>
      </p:pic>
      <p:pic>
        <p:nvPicPr>
          <p:cNvPr id="12" name="Picture 11" descr="A black text on a white background&#10;&#10;Description automatically generated">
            <a:extLst>
              <a:ext uri="{FF2B5EF4-FFF2-40B4-BE49-F238E27FC236}">
                <a16:creationId xmlns:a16="http://schemas.microsoft.com/office/drawing/2014/main" id="{F431B91A-B445-9E9E-4B58-94826A2D6D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7262" y="5314706"/>
            <a:ext cx="5941423" cy="872788"/>
          </a:xfrm>
          <a:prstGeom prst="rect">
            <a:avLst/>
          </a:prstGeom>
          <a:ln>
            <a:solidFill>
              <a:schemeClr val="tx2"/>
            </a:solidFill>
          </a:ln>
        </p:spPr>
      </p:pic>
      <p:sp>
        <p:nvSpPr>
          <p:cNvPr id="5" name="Title 1">
            <a:extLst>
              <a:ext uri="{FF2B5EF4-FFF2-40B4-BE49-F238E27FC236}">
                <a16:creationId xmlns:a16="http://schemas.microsoft.com/office/drawing/2014/main" id="{18CE7C0E-48C6-7636-F9B4-CDFFF139E31A}"/>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29908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F3234DDF-82EE-F6B4-CDEF-774309A55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784" y="1699546"/>
            <a:ext cx="5786273" cy="4402423"/>
          </a:xfrm>
          <a:prstGeom prst="rect">
            <a:avLst/>
          </a:prstGeom>
        </p:spPr>
      </p:pic>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Senate Landscape Favors GOP</a:t>
            </a:r>
          </a:p>
        </p:txBody>
      </p:sp>
      <p:sp>
        <p:nvSpPr>
          <p:cNvPr id="7" name="TextBox 6">
            <a:extLst>
              <a:ext uri="{FF2B5EF4-FFF2-40B4-BE49-F238E27FC236}">
                <a16:creationId xmlns:a16="http://schemas.microsoft.com/office/drawing/2014/main" id="{75A36235-7599-A433-9F97-0F37AEEBFD9D}"/>
              </a:ext>
            </a:extLst>
          </p:cNvPr>
          <p:cNvSpPr txBox="1"/>
          <p:nvPr/>
        </p:nvSpPr>
        <p:spPr>
          <a:xfrm>
            <a:off x="7647701" y="3656201"/>
            <a:ext cx="4198470" cy="2277547"/>
          </a:xfrm>
          <a:prstGeom prst="rect">
            <a:avLst/>
          </a:prstGeom>
          <a:noFill/>
        </p:spPr>
        <p:txBody>
          <a:bodyPr wrap="square" rtlCol="0">
            <a:spAutoFit/>
          </a:bodyPr>
          <a:lstStyle/>
          <a:p>
            <a:r>
              <a:rPr lang="en-US" sz="7000" b="1" dirty="0">
                <a:solidFill>
                  <a:srgbClr val="234798"/>
                </a:solidFill>
              </a:rPr>
              <a:t>22</a:t>
            </a:r>
            <a:r>
              <a:rPr lang="en-US" b="1" dirty="0">
                <a:solidFill>
                  <a:srgbClr val="234798"/>
                </a:solidFill>
              </a:rPr>
              <a:t> </a:t>
            </a:r>
            <a:r>
              <a:rPr lang="en-US" sz="2400" b="1" dirty="0">
                <a:solidFill>
                  <a:srgbClr val="234798"/>
                </a:solidFill>
              </a:rPr>
              <a:t>seats up this cycle</a:t>
            </a:r>
          </a:p>
          <a:p>
            <a:r>
              <a:rPr lang="en-US" sz="2400" b="1" dirty="0">
                <a:solidFill>
                  <a:srgbClr val="234798"/>
                </a:solidFill>
              </a:rPr>
              <a:t>currently held by Democrats and Independents who caucus with Democrats</a:t>
            </a:r>
          </a:p>
        </p:txBody>
      </p:sp>
      <p:sp>
        <p:nvSpPr>
          <p:cNvPr id="2" name="Rectangle 1">
            <a:extLst>
              <a:ext uri="{FF2B5EF4-FFF2-40B4-BE49-F238E27FC236}">
                <a16:creationId xmlns:a16="http://schemas.microsoft.com/office/drawing/2014/main" id="{34F7AC90-18F3-3BD0-2A5C-87016D1963BB}"/>
              </a:ext>
            </a:extLst>
          </p:cNvPr>
          <p:cNvSpPr/>
          <p:nvPr/>
        </p:nvSpPr>
        <p:spPr>
          <a:xfrm>
            <a:off x="5779698" y="4895861"/>
            <a:ext cx="591217" cy="331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FC62AE-9E5E-74C3-1D50-F258BE244F1D}"/>
              </a:ext>
            </a:extLst>
          </p:cNvPr>
          <p:cNvSpPr txBox="1"/>
          <p:nvPr/>
        </p:nvSpPr>
        <p:spPr>
          <a:xfrm>
            <a:off x="7647701" y="1978288"/>
            <a:ext cx="4198470" cy="1538883"/>
          </a:xfrm>
          <a:prstGeom prst="rect">
            <a:avLst/>
          </a:prstGeom>
          <a:noFill/>
        </p:spPr>
        <p:txBody>
          <a:bodyPr wrap="square" rtlCol="0">
            <a:spAutoFit/>
          </a:bodyPr>
          <a:lstStyle/>
          <a:p>
            <a:r>
              <a:rPr lang="en-US" sz="7000" b="1" dirty="0">
                <a:solidFill>
                  <a:srgbClr val="BF272D"/>
                </a:solidFill>
              </a:rPr>
              <a:t>10</a:t>
            </a:r>
            <a:r>
              <a:rPr lang="en-US" b="1" dirty="0">
                <a:solidFill>
                  <a:srgbClr val="BF272D"/>
                </a:solidFill>
              </a:rPr>
              <a:t> </a:t>
            </a:r>
            <a:r>
              <a:rPr lang="en-US" sz="2400" b="1" dirty="0">
                <a:solidFill>
                  <a:srgbClr val="BF272D"/>
                </a:solidFill>
              </a:rPr>
              <a:t>seats up this cycle</a:t>
            </a:r>
          </a:p>
          <a:p>
            <a:r>
              <a:rPr lang="en-US" sz="2400" b="1" dirty="0">
                <a:solidFill>
                  <a:srgbClr val="BF272D"/>
                </a:solidFill>
              </a:rPr>
              <a:t>currently held by Republicans</a:t>
            </a:r>
          </a:p>
        </p:txBody>
      </p:sp>
      <p:sp>
        <p:nvSpPr>
          <p:cNvPr id="6" name="Title 1">
            <a:extLst>
              <a:ext uri="{FF2B5EF4-FFF2-40B4-BE49-F238E27FC236}">
                <a16:creationId xmlns:a16="http://schemas.microsoft.com/office/drawing/2014/main" id="{D20D9EE8-C67F-C335-7133-DC0A967D44DF}"/>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11686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The House will remain ungovernable</a:t>
            </a: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634E9EF-EFCE-2139-9D82-DBFFB469A235}"/>
              </a:ext>
            </a:extLst>
          </p:cNvPr>
          <p:cNvGrpSpPr/>
          <p:nvPr/>
        </p:nvGrpSpPr>
        <p:grpSpPr>
          <a:xfrm>
            <a:off x="1683534" y="1657591"/>
            <a:ext cx="8824932" cy="4742489"/>
            <a:chOff x="1914049" y="1801797"/>
            <a:chExt cx="8363902" cy="4451815"/>
          </a:xfrm>
        </p:grpSpPr>
        <p:pic>
          <p:nvPicPr>
            <p:cNvPr id="12290" name="Picture 2" descr="Congressional Balance of Power: Republican Majority the House | Bloomberg  Government">
              <a:extLst>
                <a:ext uri="{FF2B5EF4-FFF2-40B4-BE49-F238E27FC236}">
                  <a16:creationId xmlns:a16="http://schemas.microsoft.com/office/drawing/2014/main" id="{D0FC3C53-4363-020F-603B-450EEF9F26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29" b="5844"/>
            <a:stretch/>
          </p:blipFill>
          <p:spPr bwMode="auto">
            <a:xfrm>
              <a:off x="1914049" y="1801797"/>
              <a:ext cx="8363902" cy="4451815"/>
            </a:xfrm>
            <a:prstGeom prst="snip2Same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5808EE8-0EA3-91F2-701B-113876E05329}"/>
                </a:ext>
              </a:extLst>
            </p:cNvPr>
            <p:cNvSpPr/>
            <p:nvPr/>
          </p:nvSpPr>
          <p:spPr>
            <a:xfrm>
              <a:off x="5864225" y="2949575"/>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7339D37-EB63-BE5C-87CB-2339E3186A53}"/>
                </a:ext>
              </a:extLst>
            </p:cNvPr>
            <p:cNvSpPr/>
            <p:nvPr/>
          </p:nvSpPr>
          <p:spPr>
            <a:xfrm>
              <a:off x="5864225" y="2753765"/>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C0D987-B65A-2E24-CF5D-DD1C44B4EF27}"/>
                </a:ext>
              </a:extLst>
            </p:cNvPr>
            <p:cNvSpPr/>
            <p:nvPr/>
          </p:nvSpPr>
          <p:spPr>
            <a:xfrm>
              <a:off x="5864225" y="3158395"/>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FFB515-D276-6B62-0208-669EFE89DC30}"/>
                </a:ext>
              </a:extLst>
            </p:cNvPr>
            <p:cNvSpPr/>
            <p:nvPr/>
          </p:nvSpPr>
          <p:spPr>
            <a:xfrm>
              <a:off x="5864225" y="3354205"/>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D37B1D-6EB0-5CA7-A8C9-16B8F261252F}"/>
                </a:ext>
              </a:extLst>
            </p:cNvPr>
            <p:cNvSpPr/>
            <p:nvPr/>
          </p:nvSpPr>
          <p:spPr>
            <a:xfrm>
              <a:off x="5864225" y="2542329"/>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8DB428-BCB7-E108-BEFE-2D2ADE7E26DE}"/>
                </a:ext>
              </a:extLst>
            </p:cNvPr>
            <p:cNvSpPr/>
            <p:nvPr/>
          </p:nvSpPr>
          <p:spPr>
            <a:xfrm>
              <a:off x="5861050" y="2346519"/>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90B7CA-F606-F74D-AAFE-6DE0B151EA2D}"/>
                </a:ext>
              </a:extLst>
            </p:cNvPr>
            <p:cNvSpPr/>
            <p:nvPr/>
          </p:nvSpPr>
          <p:spPr>
            <a:xfrm>
              <a:off x="5861050" y="2150709"/>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B63CB5-5BD3-FF58-F54B-883DB3C3AED0}"/>
                </a:ext>
              </a:extLst>
            </p:cNvPr>
            <p:cNvSpPr/>
            <p:nvPr/>
          </p:nvSpPr>
          <p:spPr>
            <a:xfrm>
              <a:off x="5861050" y="1957344"/>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4C2505-CE40-B96B-B3E0-2679F2E1AD6A}"/>
                </a:ext>
              </a:extLst>
            </p:cNvPr>
            <p:cNvSpPr/>
            <p:nvPr/>
          </p:nvSpPr>
          <p:spPr>
            <a:xfrm>
              <a:off x="6191252" y="1957344"/>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958EDE8-116E-4A69-E902-D9CDCEE39F84}"/>
                </a:ext>
              </a:extLst>
            </p:cNvPr>
            <p:cNvSpPr/>
            <p:nvPr/>
          </p:nvSpPr>
          <p:spPr>
            <a:xfrm>
              <a:off x="6178550" y="2353453"/>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63C3739-C98B-A01D-9764-A83F766BC727}"/>
                </a:ext>
              </a:extLst>
            </p:cNvPr>
            <p:cNvSpPr/>
            <p:nvPr/>
          </p:nvSpPr>
          <p:spPr>
            <a:xfrm>
              <a:off x="6178550" y="2555616"/>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281DF41-EE3B-19A6-8089-AB5C9972F72A}"/>
                </a:ext>
              </a:extLst>
            </p:cNvPr>
            <p:cNvSpPr/>
            <p:nvPr/>
          </p:nvSpPr>
          <p:spPr>
            <a:xfrm>
              <a:off x="6181725" y="2749105"/>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8C5045-59CE-55FC-87E9-54B194650A6E}"/>
                </a:ext>
              </a:extLst>
            </p:cNvPr>
            <p:cNvSpPr/>
            <p:nvPr/>
          </p:nvSpPr>
          <p:spPr>
            <a:xfrm>
              <a:off x="6188077" y="2949575"/>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2A41CC-56F7-D0C3-A400-1A7EA0B17012}"/>
                </a:ext>
              </a:extLst>
            </p:cNvPr>
            <p:cNvSpPr/>
            <p:nvPr/>
          </p:nvSpPr>
          <p:spPr>
            <a:xfrm>
              <a:off x="6188077" y="3153889"/>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D2392A8-3BFA-268A-A86D-9B356249CAFF}"/>
                </a:ext>
              </a:extLst>
            </p:cNvPr>
            <p:cNvSpPr/>
            <p:nvPr/>
          </p:nvSpPr>
          <p:spPr>
            <a:xfrm>
              <a:off x="6178550" y="3357380"/>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3BD4D1E-1182-1C16-F537-14565955F6EE}"/>
                </a:ext>
              </a:extLst>
            </p:cNvPr>
            <p:cNvSpPr/>
            <p:nvPr/>
          </p:nvSpPr>
          <p:spPr>
            <a:xfrm>
              <a:off x="6188077" y="2150709"/>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D8B4175-815C-517E-A512-B3FFC66194A9}"/>
                </a:ext>
              </a:extLst>
            </p:cNvPr>
            <p:cNvSpPr/>
            <p:nvPr/>
          </p:nvSpPr>
          <p:spPr>
            <a:xfrm>
              <a:off x="6381754" y="1957344"/>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C003364-6352-8D1E-AC8B-F33F1F69AAF1}"/>
                </a:ext>
              </a:extLst>
            </p:cNvPr>
            <p:cNvSpPr/>
            <p:nvPr/>
          </p:nvSpPr>
          <p:spPr>
            <a:xfrm>
              <a:off x="6381754" y="2154449"/>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EA94384-F9DD-7632-8748-82CAFA116DA3}"/>
                </a:ext>
              </a:extLst>
            </p:cNvPr>
            <p:cNvSpPr/>
            <p:nvPr/>
          </p:nvSpPr>
          <p:spPr>
            <a:xfrm>
              <a:off x="6381754" y="2353453"/>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4F311FF-3283-A36D-A583-F38FA1406231}"/>
                </a:ext>
              </a:extLst>
            </p:cNvPr>
            <p:cNvSpPr/>
            <p:nvPr/>
          </p:nvSpPr>
          <p:spPr>
            <a:xfrm>
              <a:off x="5670547" y="1958578"/>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53C8CB3-96DA-E8E2-BA30-D689F70870BC}"/>
                </a:ext>
              </a:extLst>
            </p:cNvPr>
            <p:cNvSpPr/>
            <p:nvPr/>
          </p:nvSpPr>
          <p:spPr>
            <a:xfrm>
              <a:off x="5667373" y="2157059"/>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F896AD-D16E-620E-E3B3-97C47CB0F130}"/>
                </a:ext>
              </a:extLst>
            </p:cNvPr>
            <p:cNvSpPr/>
            <p:nvPr/>
          </p:nvSpPr>
          <p:spPr>
            <a:xfrm>
              <a:off x="5670548" y="2363208"/>
              <a:ext cx="139700" cy="1333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C1C8CD3D-5DEF-037E-9488-7D1498D5BEA6}"/>
              </a:ext>
            </a:extLst>
          </p:cNvPr>
          <p:cNvSpPr txBox="1"/>
          <p:nvPr/>
        </p:nvSpPr>
        <p:spPr>
          <a:xfrm>
            <a:off x="3491254" y="5180743"/>
            <a:ext cx="5209491" cy="1077218"/>
          </a:xfrm>
          <a:prstGeom prst="rect">
            <a:avLst/>
          </a:prstGeom>
          <a:noFill/>
        </p:spPr>
        <p:txBody>
          <a:bodyPr wrap="square" rtlCol="0">
            <a:spAutoFit/>
          </a:bodyPr>
          <a:lstStyle/>
          <a:p>
            <a:pPr algn="ctr"/>
            <a:r>
              <a:rPr lang="en-US" sz="3200" dirty="0"/>
              <a:t>And 7 of those 22 toss-up races are in the Northeast</a:t>
            </a:r>
          </a:p>
        </p:txBody>
      </p:sp>
      <p:sp>
        <p:nvSpPr>
          <p:cNvPr id="2" name="Title 1">
            <a:extLst>
              <a:ext uri="{FF2B5EF4-FFF2-40B4-BE49-F238E27FC236}">
                <a16:creationId xmlns:a16="http://schemas.microsoft.com/office/drawing/2014/main" id="{0D83C4E2-188A-91C7-44F7-F96D89B3DD09}"/>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08145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7 House Northeast Races to Watch</a:t>
            </a:r>
          </a:p>
        </p:txBody>
      </p:sp>
      <p:grpSp>
        <p:nvGrpSpPr>
          <p:cNvPr id="16" name="Group 15">
            <a:extLst>
              <a:ext uri="{FF2B5EF4-FFF2-40B4-BE49-F238E27FC236}">
                <a16:creationId xmlns:a16="http://schemas.microsoft.com/office/drawing/2014/main" id="{79A7843E-5F1C-8273-BD1B-3ED712A996C6}"/>
              </a:ext>
            </a:extLst>
          </p:cNvPr>
          <p:cNvGrpSpPr/>
          <p:nvPr/>
        </p:nvGrpSpPr>
        <p:grpSpPr>
          <a:xfrm>
            <a:off x="83130" y="2512821"/>
            <a:ext cx="12192000" cy="2906733"/>
            <a:chOff x="183392" y="2397338"/>
            <a:chExt cx="12601716" cy="2906733"/>
          </a:xfrm>
        </p:grpSpPr>
        <p:pic>
          <p:nvPicPr>
            <p:cNvPr id="13314" name="Picture 2" descr="Jared Golden - Wikipedia">
              <a:extLst>
                <a:ext uri="{FF2B5EF4-FFF2-40B4-BE49-F238E27FC236}">
                  <a16:creationId xmlns:a16="http://schemas.microsoft.com/office/drawing/2014/main" id="{3AC7FAC7-0E5B-8BEA-FE3A-39F58832AD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051" y="2397339"/>
              <a:ext cx="1733298" cy="228986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191B1E-F5F0-71D7-6FC7-30CD29EAE2B7}"/>
                </a:ext>
              </a:extLst>
            </p:cNvPr>
            <p:cNvSpPr txBox="1"/>
            <p:nvPr/>
          </p:nvSpPr>
          <p:spPr>
            <a:xfrm>
              <a:off x="183392" y="4746870"/>
              <a:ext cx="1784615" cy="553998"/>
            </a:xfrm>
            <a:prstGeom prst="rect">
              <a:avLst/>
            </a:prstGeom>
            <a:noFill/>
          </p:spPr>
          <p:txBody>
            <a:bodyPr wrap="square" rtlCol="0">
              <a:spAutoFit/>
            </a:bodyPr>
            <a:lstStyle/>
            <a:p>
              <a:pPr algn="ctr"/>
              <a:r>
                <a:rPr lang="en-US" sz="1500" b="1" dirty="0">
                  <a:solidFill>
                    <a:srgbClr val="0070C0"/>
                  </a:solidFill>
                </a:rPr>
                <a:t>ME-02</a:t>
              </a:r>
            </a:p>
            <a:p>
              <a:pPr algn="ctr"/>
              <a:r>
                <a:rPr lang="en-US" sz="1500" dirty="0">
                  <a:solidFill>
                    <a:srgbClr val="0070C0"/>
                  </a:solidFill>
                </a:rPr>
                <a:t>Rep. Jared Golden</a:t>
              </a:r>
            </a:p>
          </p:txBody>
        </p:sp>
        <p:pic>
          <p:nvPicPr>
            <p:cNvPr id="13316" name="Picture 4" descr="Representative Wild |">
              <a:extLst>
                <a:ext uri="{FF2B5EF4-FFF2-40B4-BE49-F238E27FC236}">
                  <a16:creationId xmlns:a16="http://schemas.microsoft.com/office/drawing/2014/main" id="{33510573-B2D9-57DB-100D-5CD5B8FEF40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73" b="9576"/>
            <a:stretch/>
          </p:blipFill>
          <p:spPr bwMode="auto">
            <a:xfrm>
              <a:off x="1968007" y="2397339"/>
              <a:ext cx="1835932" cy="228986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606CEA-A428-B8A1-336F-1A21970C0829}"/>
                </a:ext>
              </a:extLst>
            </p:cNvPr>
            <p:cNvSpPr txBox="1"/>
            <p:nvPr/>
          </p:nvSpPr>
          <p:spPr>
            <a:xfrm>
              <a:off x="2081874" y="4746870"/>
              <a:ext cx="1608197" cy="553998"/>
            </a:xfrm>
            <a:prstGeom prst="rect">
              <a:avLst/>
            </a:prstGeom>
            <a:noFill/>
          </p:spPr>
          <p:txBody>
            <a:bodyPr wrap="square" rtlCol="0">
              <a:spAutoFit/>
            </a:bodyPr>
            <a:lstStyle/>
            <a:p>
              <a:pPr algn="ctr"/>
              <a:r>
                <a:rPr lang="en-US" sz="1500" b="1" dirty="0">
                  <a:solidFill>
                    <a:srgbClr val="0070C0"/>
                  </a:solidFill>
                </a:rPr>
                <a:t>PA-07</a:t>
              </a:r>
            </a:p>
            <a:p>
              <a:pPr algn="ctr"/>
              <a:r>
                <a:rPr lang="en-US" sz="1500" dirty="0">
                  <a:solidFill>
                    <a:srgbClr val="0070C0"/>
                  </a:solidFill>
                </a:rPr>
                <a:t>Rep. Susan Wild</a:t>
              </a:r>
            </a:p>
          </p:txBody>
        </p:sp>
        <p:pic>
          <p:nvPicPr>
            <p:cNvPr id="13318" name="Picture 6" descr="Congressman Matt Cartwright">
              <a:extLst>
                <a:ext uri="{FF2B5EF4-FFF2-40B4-BE49-F238E27FC236}">
                  <a16:creationId xmlns:a16="http://schemas.microsoft.com/office/drawing/2014/main" id="{0A5B6CAB-0F19-5CC5-5E91-C78B2A4D88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48" r="7948"/>
            <a:stretch/>
          </p:blipFill>
          <p:spPr bwMode="auto">
            <a:xfrm>
              <a:off x="3829597" y="2398388"/>
              <a:ext cx="1733298" cy="228986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269DA54-9E5D-D8A7-BB9B-DF43DBF56880}"/>
                </a:ext>
              </a:extLst>
            </p:cNvPr>
            <p:cNvSpPr txBox="1"/>
            <p:nvPr/>
          </p:nvSpPr>
          <p:spPr>
            <a:xfrm>
              <a:off x="3789513" y="4746870"/>
              <a:ext cx="1835932" cy="553998"/>
            </a:xfrm>
            <a:prstGeom prst="rect">
              <a:avLst/>
            </a:prstGeom>
            <a:noFill/>
          </p:spPr>
          <p:txBody>
            <a:bodyPr wrap="square" rtlCol="0">
              <a:spAutoFit/>
            </a:bodyPr>
            <a:lstStyle/>
            <a:p>
              <a:pPr algn="ctr"/>
              <a:r>
                <a:rPr lang="en-US" sz="1500" b="1" dirty="0">
                  <a:solidFill>
                    <a:srgbClr val="0070C0"/>
                  </a:solidFill>
                </a:rPr>
                <a:t>PA-08</a:t>
              </a:r>
            </a:p>
            <a:p>
              <a:pPr algn="ctr"/>
              <a:r>
                <a:rPr lang="en-US" sz="1500" dirty="0">
                  <a:solidFill>
                    <a:srgbClr val="0070C0"/>
                  </a:solidFill>
                </a:rPr>
                <a:t>Rep. Matt Cartwright</a:t>
              </a:r>
            </a:p>
          </p:txBody>
        </p:sp>
        <p:pic>
          <p:nvPicPr>
            <p:cNvPr id="13320" name="Picture 8" descr="Thomas Kean Jr. - Wikipedia">
              <a:extLst>
                <a:ext uri="{FF2B5EF4-FFF2-40B4-BE49-F238E27FC236}">
                  <a16:creationId xmlns:a16="http://schemas.microsoft.com/office/drawing/2014/main" id="{FFB7CDF5-EE0F-0F19-1070-ECD0FAADA6B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95" t="220" r="2795" b="-220"/>
            <a:stretch/>
          </p:blipFill>
          <p:spPr bwMode="auto">
            <a:xfrm>
              <a:off x="5626131" y="2397761"/>
              <a:ext cx="1733298" cy="2294915"/>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DBC025-C5F3-8943-F628-C3C1C3FE7A1F}"/>
                </a:ext>
              </a:extLst>
            </p:cNvPr>
            <p:cNvSpPr txBox="1"/>
            <p:nvPr/>
          </p:nvSpPr>
          <p:spPr>
            <a:xfrm>
              <a:off x="5562895" y="4750073"/>
              <a:ext cx="1835932" cy="553998"/>
            </a:xfrm>
            <a:prstGeom prst="rect">
              <a:avLst/>
            </a:prstGeom>
            <a:noFill/>
          </p:spPr>
          <p:txBody>
            <a:bodyPr wrap="square" rtlCol="0">
              <a:spAutoFit/>
            </a:bodyPr>
            <a:lstStyle/>
            <a:p>
              <a:pPr algn="ctr"/>
              <a:r>
                <a:rPr lang="en-US" sz="1500" b="1" dirty="0">
                  <a:solidFill>
                    <a:schemeClr val="accent6"/>
                  </a:solidFill>
                </a:rPr>
                <a:t>NJ-07</a:t>
              </a:r>
            </a:p>
            <a:p>
              <a:pPr algn="ctr"/>
              <a:r>
                <a:rPr lang="en-US" sz="1500" dirty="0">
                  <a:solidFill>
                    <a:schemeClr val="accent6"/>
                  </a:solidFill>
                </a:rPr>
                <a:t>Rep. Thomas Kean Jr.</a:t>
              </a:r>
            </a:p>
          </p:txBody>
        </p:sp>
        <p:pic>
          <p:nvPicPr>
            <p:cNvPr id="13322" name="Picture 10" descr="Anthony D'Esposito - Wikipedia">
              <a:extLst>
                <a:ext uri="{FF2B5EF4-FFF2-40B4-BE49-F238E27FC236}">
                  <a16:creationId xmlns:a16="http://schemas.microsoft.com/office/drawing/2014/main" id="{EDC9B0A7-A297-D83C-905E-C1A9ACBD4BF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619"/>
            <a:stretch/>
          </p:blipFill>
          <p:spPr bwMode="auto">
            <a:xfrm>
              <a:off x="7385087" y="2397339"/>
              <a:ext cx="1728948" cy="22898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56D69B-A7E4-609D-112D-F95EC64B4076}"/>
                </a:ext>
              </a:extLst>
            </p:cNvPr>
            <p:cNvSpPr txBox="1"/>
            <p:nvPr/>
          </p:nvSpPr>
          <p:spPr>
            <a:xfrm>
              <a:off x="7284958" y="4744598"/>
              <a:ext cx="2103299" cy="553998"/>
            </a:xfrm>
            <a:prstGeom prst="rect">
              <a:avLst/>
            </a:prstGeom>
            <a:noFill/>
          </p:spPr>
          <p:txBody>
            <a:bodyPr wrap="square" rtlCol="0">
              <a:spAutoFit/>
            </a:bodyPr>
            <a:lstStyle/>
            <a:p>
              <a:pPr algn="ctr"/>
              <a:r>
                <a:rPr lang="en-US" sz="1500" b="1" dirty="0">
                  <a:solidFill>
                    <a:schemeClr val="accent6"/>
                  </a:solidFill>
                </a:rPr>
                <a:t>NY-04</a:t>
              </a:r>
            </a:p>
            <a:p>
              <a:pPr algn="ctr"/>
              <a:r>
                <a:rPr lang="en-US" sz="1500" dirty="0">
                  <a:solidFill>
                    <a:schemeClr val="accent6"/>
                  </a:solidFill>
                </a:rPr>
                <a:t>Rep. Anthony </a:t>
              </a:r>
              <a:r>
                <a:rPr lang="en-US" sz="1500" dirty="0" err="1">
                  <a:solidFill>
                    <a:schemeClr val="accent6"/>
                  </a:solidFill>
                </a:rPr>
                <a:t>D’Esposito</a:t>
              </a:r>
              <a:endParaRPr lang="en-US" sz="1500" dirty="0">
                <a:solidFill>
                  <a:schemeClr val="accent6"/>
                </a:solidFill>
              </a:endParaRPr>
            </a:p>
          </p:txBody>
        </p:sp>
        <p:pic>
          <p:nvPicPr>
            <p:cNvPr id="13324" name="Picture 12" descr="Biography | Congressman Mike Lawler">
              <a:extLst>
                <a:ext uri="{FF2B5EF4-FFF2-40B4-BE49-F238E27FC236}">
                  <a16:creationId xmlns:a16="http://schemas.microsoft.com/office/drawing/2014/main" id="{3F14D922-1381-6F3C-F1CE-6E0A982F59B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18"/>
            <a:stretch/>
          </p:blipFill>
          <p:spPr bwMode="auto">
            <a:xfrm>
              <a:off x="9139693" y="2397339"/>
              <a:ext cx="1717491" cy="22898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E782EEF-D051-4535-F0C6-6F21074FD406}"/>
                </a:ext>
              </a:extLst>
            </p:cNvPr>
            <p:cNvSpPr txBox="1"/>
            <p:nvPr/>
          </p:nvSpPr>
          <p:spPr>
            <a:xfrm>
              <a:off x="9007021" y="4746870"/>
              <a:ext cx="2103299" cy="553998"/>
            </a:xfrm>
            <a:prstGeom prst="rect">
              <a:avLst/>
            </a:prstGeom>
            <a:noFill/>
          </p:spPr>
          <p:txBody>
            <a:bodyPr wrap="square" rtlCol="0">
              <a:spAutoFit/>
            </a:bodyPr>
            <a:lstStyle/>
            <a:p>
              <a:pPr algn="ctr"/>
              <a:r>
                <a:rPr lang="en-US" sz="1500" b="1" dirty="0">
                  <a:solidFill>
                    <a:schemeClr val="accent6"/>
                  </a:solidFill>
                </a:rPr>
                <a:t>NY-17</a:t>
              </a:r>
            </a:p>
            <a:p>
              <a:pPr algn="ctr"/>
              <a:r>
                <a:rPr lang="en-US" sz="1500" dirty="0">
                  <a:solidFill>
                    <a:schemeClr val="accent6"/>
                  </a:solidFill>
                </a:rPr>
                <a:t>Rep. Mike Lawler</a:t>
              </a:r>
            </a:p>
          </p:txBody>
        </p:sp>
        <p:pic>
          <p:nvPicPr>
            <p:cNvPr id="13326" name="Picture 14" descr="Biography | Congressman Marc Molinaro">
              <a:extLst>
                <a:ext uri="{FF2B5EF4-FFF2-40B4-BE49-F238E27FC236}">
                  <a16:creationId xmlns:a16="http://schemas.microsoft.com/office/drawing/2014/main" id="{B8551C71-DED5-3543-2366-C42E7F37460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94" t="-46" r="3551" b="46"/>
            <a:stretch/>
          </p:blipFill>
          <p:spPr bwMode="auto">
            <a:xfrm>
              <a:off x="10874714" y="2397338"/>
              <a:ext cx="1717491" cy="2289863"/>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27AC58-C77E-18F4-831A-B4D741028A07}"/>
                </a:ext>
              </a:extLst>
            </p:cNvPr>
            <p:cNvSpPr txBox="1"/>
            <p:nvPr/>
          </p:nvSpPr>
          <p:spPr>
            <a:xfrm>
              <a:off x="10681809" y="4717035"/>
              <a:ext cx="2103299" cy="553998"/>
            </a:xfrm>
            <a:prstGeom prst="rect">
              <a:avLst/>
            </a:prstGeom>
            <a:noFill/>
          </p:spPr>
          <p:txBody>
            <a:bodyPr wrap="square" rtlCol="0">
              <a:spAutoFit/>
            </a:bodyPr>
            <a:lstStyle/>
            <a:p>
              <a:pPr algn="ctr"/>
              <a:r>
                <a:rPr lang="en-US" sz="1500" b="1" dirty="0">
                  <a:solidFill>
                    <a:schemeClr val="accent6"/>
                  </a:solidFill>
                </a:rPr>
                <a:t>NY-19</a:t>
              </a:r>
            </a:p>
            <a:p>
              <a:pPr algn="ctr"/>
              <a:r>
                <a:rPr lang="en-US" sz="1500" dirty="0">
                  <a:solidFill>
                    <a:schemeClr val="accent6"/>
                  </a:solidFill>
                </a:rPr>
                <a:t>Rep. Marc Molinaro</a:t>
              </a:r>
            </a:p>
          </p:txBody>
        </p:sp>
      </p:grpSp>
      <p:sp>
        <p:nvSpPr>
          <p:cNvPr id="2" name="Title 1">
            <a:extLst>
              <a:ext uri="{FF2B5EF4-FFF2-40B4-BE49-F238E27FC236}">
                <a16:creationId xmlns:a16="http://schemas.microsoft.com/office/drawing/2014/main" id="{5BFA563C-E217-4DDE-E2CE-EDC404CF770A}"/>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263486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383 Tug Of War Illustrations &amp; Clip Art - iStock">
            <a:extLst>
              <a:ext uri="{FF2B5EF4-FFF2-40B4-BE49-F238E27FC236}">
                <a16:creationId xmlns:a16="http://schemas.microsoft.com/office/drawing/2014/main" id="{47C9D0C3-5737-DB62-2770-535FA4A18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347137"/>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58F7B723-5860-54C7-F8EA-4D2C795CF7AE}"/>
              </a:ext>
            </a:extLst>
          </p:cNvPr>
          <p:cNvSpPr txBox="1">
            <a:spLocks/>
          </p:cNvSpPr>
          <p:nvPr/>
        </p:nvSpPr>
        <p:spPr>
          <a:xfrm>
            <a:off x="4915063" y="6523348"/>
            <a:ext cx="1981200" cy="450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tx2"/>
                </a:solidFill>
                <a:latin typeface="Arial Narrow" panose="020B0604020202020204" pitchFamily="34" charset="0"/>
                <a:cs typeface="Arial Narrow" panose="020B0604020202020204" pitchFamily="34" charset="0"/>
              </a:rPr>
              <a:t>www.delvedc.com</a:t>
            </a:r>
            <a:endParaRPr lang="en-US" sz="1600" b="1" dirty="0">
              <a:solidFill>
                <a:schemeClr val="tx2"/>
              </a:solidFill>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CF958EE2-9C2B-B50B-B254-8ABA0EE88B48}"/>
              </a:ext>
            </a:extLst>
          </p:cNvPr>
          <p:cNvPicPr>
            <a:picLocks noChangeAspect="1"/>
          </p:cNvPicPr>
          <p:nvPr/>
        </p:nvPicPr>
        <p:blipFill>
          <a:blip r:embed="rId4"/>
          <a:stretch>
            <a:fillRect/>
          </a:stretch>
        </p:blipFill>
        <p:spPr>
          <a:xfrm>
            <a:off x="11254191" y="282157"/>
            <a:ext cx="640434" cy="609193"/>
          </a:xfrm>
          <a:prstGeom prst="rect">
            <a:avLst/>
          </a:prstGeom>
        </p:spPr>
      </p:pic>
      <p:pic>
        <p:nvPicPr>
          <p:cNvPr id="23" name="Graphic 22" descr="Explosion outline">
            <a:extLst>
              <a:ext uri="{FF2B5EF4-FFF2-40B4-BE49-F238E27FC236}">
                <a16:creationId xmlns:a16="http://schemas.microsoft.com/office/drawing/2014/main" id="{68063883-3E11-D77B-8B16-9B27FB1005F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143" t="19104" r="18886" b="26337"/>
          <a:stretch/>
        </p:blipFill>
        <p:spPr>
          <a:xfrm rot="7523955">
            <a:off x="6451860" y="2632374"/>
            <a:ext cx="888806" cy="735016"/>
          </a:xfrm>
          <a:prstGeom prst="triangle">
            <a:avLst/>
          </a:prstGeom>
        </p:spPr>
      </p:pic>
      <p:pic>
        <p:nvPicPr>
          <p:cNvPr id="24" name="Graphic 23" descr="Explosion outline">
            <a:extLst>
              <a:ext uri="{FF2B5EF4-FFF2-40B4-BE49-F238E27FC236}">
                <a16:creationId xmlns:a16="http://schemas.microsoft.com/office/drawing/2014/main" id="{88A88EF6-26CC-615C-8E1B-CA6A3AC2573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143" t="19104" r="18886" b="26337"/>
          <a:stretch/>
        </p:blipFill>
        <p:spPr>
          <a:xfrm rot="15165924">
            <a:off x="4842231" y="2590576"/>
            <a:ext cx="888806" cy="735016"/>
          </a:xfrm>
          <a:prstGeom prst="triangle">
            <a:avLst/>
          </a:prstGeom>
        </p:spPr>
      </p:pic>
      <p:sp>
        <p:nvSpPr>
          <p:cNvPr id="3" name="TextBox 2">
            <a:extLst>
              <a:ext uri="{FF2B5EF4-FFF2-40B4-BE49-F238E27FC236}">
                <a16:creationId xmlns:a16="http://schemas.microsoft.com/office/drawing/2014/main" id="{193E4B7E-E918-2A45-9DFD-555E2E233868}"/>
              </a:ext>
            </a:extLst>
          </p:cNvPr>
          <p:cNvSpPr txBox="1"/>
          <p:nvPr/>
        </p:nvSpPr>
        <p:spPr>
          <a:xfrm>
            <a:off x="2413493" y="653659"/>
            <a:ext cx="7365013" cy="707886"/>
          </a:xfrm>
          <a:prstGeom prst="rect">
            <a:avLst/>
          </a:prstGeom>
          <a:noFill/>
        </p:spPr>
        <p:txBody>
          <a:bodyPr wrap="square" rtlCol="0">
            <a:spAutoFit/>
          </a:bodyPr>
          <a:lstStyle/>
          <a:p>
            <a:pPr algn="ctr"/>
            <a:r>
              <a:rPr lang="en-US" sz="4000" b="1" dirty="0"/>
              <a:t>Climate is on the ballot in 2024…</a:t>
            </a:r>
          </a:p>
        </p:txBody>
      </p:sp>
      <p:pic>
        <p:nvPicPr>
          <p:cNvPr id="5" name="Picture 4" descr="A blue lightning bolt in a circle&#10;&#10;Description automatically generated">
            <a:extLst>
              <a:ext uri="{FF2B5EF4-FFF2-40B4-BE49-F238E27FC236}">
                <a16:creationId xmlns:a16="http://schemas.microsoft.com/office/drawing/2014/main" id="{D4E849CD-8CE0-57FD-9B60-E3CDDFA7B20E}"/>
              </a:ext>
            </a:extLst>
          </p:cNvPr>
          <p:cNvPicPr>
            <a:picLocks noChangeAspect="1"/>
          </p:cNvPicPr>
          <p:nvPr/>
        </p:nvPicPr>
        <p:blipFill rotWithShape="1">
          <a:blip r:embed="rId7"/>
          <a:srcRect l="33660" t="14951" r="30882" b="18599"/>
          <a:stretch/>
        </p:blipFill>
        <p:spPr>
          <a:xfrm>
            <a:off x="5460329" y="1886255"/>
            <a:ext cx="1340356" cy="1412943"/>
          </a:xfrm>
          <a:prstGeom prst="rect">
            <a:avLst/>
          </a:prstGeom>
        </p:spPr>
      </p:pic>
    </p:spTree>
    <p:extLst>
      <p:ext uri="{BB962C8B-B14F-4D97-AF65-F5344CB8AC3E}">
        <p14:creationId xmlns:p14="http://schemas.microsoft.com/office/powerpoint/2010/main" val="1035546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A Global Trend as Climate Costs Become Clear to Voters</a:t>
            </a:r>
          </a:p>
        </p:txBody>
      </p:sp>
      <p:pic>
        <p:nvPicPr>
          <p:cNvPr id="8" name="Picture 7" descr="A screenshot of a news&#10;&#10;Description automatically generated">
            <a:extLst>
              <a:ext uri="{FF2B5EF4-FFF2-40B4-BE49-F238E27FC236}">
                <a16:creationId xmlns:a16="http://schemas.microsoft.com/office/drawing/2014/main" id="{2466683F-23E0-A608-DBA7-E1297B4F2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034" y="3018159"/>
            <a:ext cx="3480399" cy="1866224"/>
          </a:xfrm>
          <a:prstGeom prst="rect">
            <a:avLst/>
          </a:prstGeom>
          <a:ln>
            <a:solidFill>
              <a:srgbClr val="3F4040"/>
            </a:solidFill>
          </a:ln>
        </p:spPr>
      </p:pic>
      <p:pic>
        <p:nvPicPr>
          <p:cNvPr id="11" name="Picture 10" descr="A close up of a sign&#10;&#10;Description automatically generated">
            <a:extLst>
              <a:ext uri="{FF2B5EF4-FFF2-40B4-BE49-F238E27FC236}">
                <a16:creationId xmlns:a16="http://schemas.microsoft.com/office/drawing/2014/main" id="{03C53F2E-CF02-7B4E-17E7-604CD4977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0513" y="4136491"/>
            <a:ext cx="5238426" cy="1082172"/>
          </a:xfrm>
          <a:prstGeom prst="rect">
            <a:avLst/>
          </a:prstGeom>
          <a:ln>
            <a:solidFill>
              <a:srgbClr val="3F4040"/>
            </a:solidFill>
          </a:ln>
        </p:spPr>
      </p:pic>
      <p:pic>
        <p:nvPicPr>
          <p:cNvPr id="13" name="Picture 12" descr="A close-up of a sign&#10;&#10;Description automatically generated">
            <a:extLst>
              <a:ext uri="{FF2B5EF4-FFF2-40B4-BE49-F238E27FC236}">
                <a16:creationId xmlns:a16="http://schemas.microsoft.com/office/drawing/2014/main" id="{7DA5CE7C-C4EC-8AFB-B8AB-28CD70349F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740" y="2977990"/>
            <a:ext cx="7353972" cy="990804"/>
          </a:xfrm>
          <a:prstGeom prst="rect">
            <a:avLst/>
          </a:prstGeom>
          <a:ln>
            <a:solidFill>
              <a:srgbClr val="3F4040"/>
            </a:solidFill>
          </a:ln>
        </p:spPr>
      </p:pic>
      <p:pic>
        <p:nvPicPr>
          <p:cNvPr id="17" name="Picture 16" descr="A screenshot of a social media post&#10;&#10;Description automatically generated">
            <a:extLst>
              <a:ext uri="{FF2B5EF4-FFF2-40B4-BE49-F238E27FC236}">
                <a16:creationId xmlns:a16="http://schemas.microsoft.com/office/drawing/2014/main" id="{14A2A780-7EBF-8131-CF1A-4B030E16990A}"/>
              </a:ext>
            </a:extLst>
          </p:cNvPr>
          <p:cNvPicPr>
            <a:picLocks noChangeAspect="1"/>
          </p:cNvPicPr>
          <p:nvPr/>
        </p:nvPicPr>
        <p:blipFill rotWithShape="1">
          <a:blip r:embed="rId7">
            <a:extLst>
              <a:ext uri="{28A0092B-C50C-407E-A947-70E740481C1C}">
                <a14:useLocalDpi xmlns:a14="http://schemas.microsoft.com/office/drawing/2010/main" val="0"/>
              </a:ext>
            </a:extLst>
          </a:blip>
          <a:srcRect t="17136" b="50464"/>
          <a:stretch/>
        </p:blipFill>
        <p:spPr>
          <a:xfrm>
            <a:off x="769185" y="5348271"/>
            <a:ext cx="5652879" cy="849961"/>
          </a:xfrm>
          <a:prstGeom prst="rect">
            <a:avLst/>
          </a:prstGeom>
          <a:ln>
            <a:solidFill>
              <a:srgbClr val="3F4040"/>
            </a:solidFill>
          </a:ln>
        </p:spPr>
      </p:pic>
      <p:pic>
        <p:nvPicPr>
          <p:cNvPr id="5" name="Picture 4" descr="A screenshot of a computer&#10;&#10;Description automatically generated">
            <a:extLst>
              <a:ext uri="{FF2B5EF4-FFF2-40B4-BE49-F238E27FC236}">
                <a16:creationId xmlns:a16="http://schemas.microsoft.com/office/drawing/2014/main" id="{AF51BF20-E797-DDE9-EEB1-F4EC262472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050" b="32428"/>
          <a:stretch/>
        </p:blipFill>
        <p:spPr>
          <a:xfrm>
            <a:off x="6096000" y="1674847"/>
            <a:ext cx="4662841" cy="1168472"/>
          </a:xfrm>
          <a:prstGeom prst="rect">
            <a:avLst/>
          </a:prstGeom>
          <a:ln>
            <a:solidFill>
              <a:schemeClr val="tx2"/>
            </a:solidFill>
          </a:ln>
        </p:spPr>
      </p:pic>
      <p:pic>
        <p:nvPicPr>
          <p:cNvPr id="16" name="Picture 15" descr="A screenshot of a video&#10;&#10;Description automatically generated">
            <a:extLst>
              <a:ext uri="{FF2B5EF4-FFF2-40B4-BE49-F238E27FC236}">
                <a16:creationId xmlns:a16="http://schemas.microsoft.com/office/drawing/2014/main" id="{23B2579E-E722-9065-2AB9-38030F0F7E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9291"/>
          <a:stretch/>
        </p:blipFill>
        <p:spPr>
          <a:xfrm>
            <a:off x="1758318" y="1646075"/>
            <a:ext cx="3860719" cy="1184142"/>
          </a:xfrm>
          <a:prstGeom prst="rect">
            <a:avLst/>
          </a:prstGeom>
          <a:ln>
            <a:solidFill>
              <a:schemeClr val="tx2"/>
            </a:solidFill>
          </a:ln>
        </p:spPr>
      </p:pic>
      <p:pic>
        <p:nvPicPr>
          <p:cNvPr id="19" name="Picture 18" descr="A black text on a white background&#10;&#10;Description automatically generated">
            <a:extLst>
              <a:ext uri="{FF2B5EF4-FFF2-40B4-BE49-F238E27FC236}">
                <a16:creationId xmlns:a16="http://schemas.microsoft.com/office/drawing/2014/main" id="{8F0BAC97-8C43-03CC-02AB-24F6482549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6304" y="4991843"/>
            <a:ext cx="4466129" cy="1369230"/>
          </a:xfrm>
          <a:prstGeom prst="rect">
            <a:avLst/>
          </a:prstGeom>
          <a:ln>
            <a:solidFill>
              <a:schemeClr val="tx2"/>
            </a:solidFill>
          </a:ln>
        </p:spPr>
      </p:pic>
      <p:sp>
        <p:nvSpPr>
          <p:cNvPr id="2" name="Title 1">
            <a:extLst>
              <a:ext uri="{FF2B5EF4-FFF2-40B4-BE49-F238E27FC236}">
                <a16:creationId xmlns:a16="http://schemas.microsoft.com/office/drawing/2014/main" id="{F5977AC8-3AFF-8C53-B890-E7FA9FF91CFE}"/>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92912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men driving a car&#10;&#10;Description automatically generated">
            <a:extLst>
              <a:ext uri="{FF2B5EF4-FFF2-40B4-BE49-F238E27FC236}">
                <a16:creationId xmlns:a16="http://schemas.microsoft.com/office/drawing/2014/main" id="{93F9799F-962A-0A62-22CA-F37EBC914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124"/>
            <a:ext cx="12400768" cy="8257497"/>
          </a:xfrm>
          <a:prstGeom prst="rect">
            <a:avLst/>
          </a:prstGeom>
        </p:spPr>
      </p:pic>
    </p:spTree>
    <p:extLst>
      <p:ext uri="{BB962C8B-B14F-4D97-AF65-F5344CB8AC3E}">
        <p14:creationId xmlns:p14="http://schemas.microsoft.com/office/powerpoint/2010/main" val="3780774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Energy Dominance vs. Energy Delusion</a:t>
            </a:r>
          </a:p>
        </p:txBody>
      </p:sp>
      <p:pic>
        <p:nvPicPr>
          <p:cNvPr id="1026" name="Picture 2" descr="U.S. Energy Dominance: Markets Trump Policy In 2017">
            <a:extLst>
              <a:ext uri="{FF2B5EF4-FFF2-40B4-BE49-F238E27FC236}">
                <a16:creationId xmlns:a16="http://schemas.microsoft.com/office/drawing/2014/main" id="{F7EA6F46-0C9D-8D40-CFC6-0D355F7209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17" r="19817"/>
          <a:stretch/>
        </p:blipFill>
        <p:spPr bwMode="auto">
          <a:xfrm>
            <a:off x="1428750" y="1668408"/>
            <a:ext cx="4457009" cy="44570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Biden's Climate Policies Could Still Cut Emissions in Half | Scientific  American">
            <a:extLst>
              <a:ext uri="{FF2B5EF4-FFF2-40B4-BE49-F238E27FC236}">
                <a16:creationId xmlns:a16="http://schemas.microsoft.com/office/drawing/2014/main" id="{B30112A4-BCC3-62BB-7D3F-B6F3C849C6F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08" r="25925"/>
          <a:stretch/>
        </p:blipFill>
        <p:spPr bwMode="auto">
          <a:xfrm>
            <a:off x="6300583" y="1668408"/>
            <a:ext cx="4457009" cy="44570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B613DD-3D58-371F-B69E-D6B036841647}"/>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468537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F16F26-58D4-4C05-C281-FCE81CA2306A}"/>
              </a:ext>
            </a:extLst>
          </p:cNvPr>
          <p:cNvSpPr txBox="1"/>
          <p:nvPr/>
        </p:nvSpPr>
        <p:spPr>
          <a:xfrm>
            <a:off x="2358986" y="88149"/>
            <a:ext cx="3055852" cy="1323439"/>
          </a:xfrm>
          <a:prstGeom prst="rect">
            <a:avLst/>
          </a:prstGeom>
          <a:noFill/>
        </p:spPr>
        <p:txBody>
          <a:bodyPr wrap="square" rtlCol="0">
            <a:spAutoFit/>
          </a:bodyPr>
          <a:lstStyle/>
          <a:p>
            <a:r>
              <a:rPr lang="en-US" sz="8000" b="1" dirty="0">
                <a:solidFill>
                  <a:srgbClr val="CA3F42"/>
                </a:solidFill>
              </a:rPr>
              <a:t>6,477</a:t>
            </a:r>
          </a:p>
        </p:txBody>
      </p:sp>
      <p:sp>
        <p:nvSpPr>
          <p:cNvPr id="5" name="TextBox 4">
            <a:extLst>
              <a:ext uri="{FF2B5EF4-FFF2-40B4-BE49-F238E27FC236}">
                <a16:creationId xmlns:a16="http://schemas.microsoft.com/office/drawing/2014/main" id="{8B5DAC40-1667-5D27-26C0-C26D24CBAB02}"/>
              </a:ext>
            </a:extLst>
          </p:cNvPr>
          <p:cNvSpPr txBox="1"/>
          <p:nvPr/>
        </p:nvSpPr>
        <p:spPr>
          <a:xfrm>
            <a:off x="4765254" y="355091"/>
            <a:ext cx="6197366" cy="830997"/>
          </a:xfrm>
          <a:prstGeom prst="rect">
            <a:avLst/>
          </a:prstGeom>
          <a:noFill/>
        </p:spPr>
        <p:txBody>
          <a:bodyPr wrap="square">
            <a:spAutoFit/>
          </a:bodyPr>
          <a:lstStyle/>
          <a:p>
            <a:r>
              <a:rPr lang="en-US" sz="2400" b="1" dirty="0">
                <a:solidFill>
                  <a:srgbClr val="4E4E4E"/>
                </a:solidFill>
              </a:rPr>
              <a:t>Federal and state elections across the country </a:t>
            </a:r>
          </a:p>
          <a:p>
            <a:r>
              <a:rPr lang="en-US" sz="2400" b="1" dirty="0">
                <a:solidFill>
                  <a:srgbClr val="4E4E4E"/>
                </a:solidFill>
              </a:rPr>
              <a:t>shaping the climate and energy debate</a:t>
            </a:r>
          </a:p>
        </p:txBody>
      </p:sp>
      <p:sp>
        <p:nvSpPr>
          <p:cNvPr id="6" name="TextBox 5">
            <a:extLst>
              <a:ext uri="{FF2B5EF4-FFF2-40B4-BE49-F238E27FC236}">
                <a16:creationId xmlns:a16="http://schemas.microsoft.com/office/drawing/2014/main" id="{E6DF9266-3717-3CF4-5186-5FFBEFF0B24A}"/>
              </a:ext>
            </a:extLst>
          </p:cNvPr>
          <p:cNvSpPr txBox="1"/>
          <p:nvPr/>
        </p:nvSpPr>
        <p:spPr>
          <a:xfrm>
            <a:off x="9185428" y="1461269"/>
            <a:ext cx="1424940" cy="461665"/>
          </a:xfrm>
          <a:prstGeom prst="rect">
            <a:avLst/>
          </a:prstGeom>
          <a:noFill/>
        </p:spPr>
        <p:txBody>
          <a:bodyPr wrap="square">
            <a:spAutoFit/>
          </a:bodyPr>
          <a:lstStyle/>
          <a:p>
            <a:pPr algn="ctr"/>
            <a:r>
              <a:rPr lang="en-US" sz="2400" b="1" i="1" dirty="0">
                <a:solidFill>
                  <a:srgbClr val="4E4E4E"/>
                </a:solidFill>
              </a:rPr>
              <a:t>Including</a:t>
            </a:r>
          </a:p>
        </p:txBody>
      </p:sp>
      <p:sp>
        <p:nvSpPr>
          <p:cNvPr id="7" name="TextBox 6">
            <a:extLst>
              <a:ext uri="{FF2B5EF4-FFF2-40B4-BE49-F238E27FC236}">
                <a16:creationId xmlns:a16="http://schemas.microsoft.com/office/drawing/2014/main" id="{F8CAFCA7-17AA-A317-2BD0-E3AF7240283F}"/>
              </a:ext>
            </a:extLst>
          </p:cNvPr>
          <p:cNvSpPr txBox="1"/>
          <p:nvPr/>
        </p:nvSpPr>
        <p:spPr>
          <a:xfrm>
            <a:off x="8077997" y="1815996"/>
            <a:ext cx="1424940" cy="861774"/>
          </a:xfrm>
          <a:prstGeom prst="rect">
            <a:avLst/>
          </a:prstGeom>
          <a:noFill/>
        </p:spPr>
        <p:txBody>
          <a:bodyPr wrap="square" rtlCol="0">
            <a:spAutoFit/>
          </a:bodyPr>
          <a:lstStyle/>
          <a:p>
            <a:pPr algn="ctr"/>
            <a:r>
              <a:rPr lang="en-US" sz="5000" b="1" dirty="0">
                <a:solidFill>
                  <a:srgbClr val="CA3F42"/>
                </a:solidFill>
              </a:rPr>
              <a:t>11</a:t>
            </a:r>
          </a:p>
        </p:txBody>
      </p:sp>
      <p:sp>
        <p:nvSpPr>
          <p:cNvPr id="8" name="TextBox 7">
            <a:extLst>
              <a:ext uri="{FF2B5EF4-FFF2-40B4-BE49-F238E27FC236}">
                <a16:creationId xmlns:a16="http://schemas.microsoft.com/office/drawing/2014/main" id="{6AC90167-5221-74E6-3B26-5B775E3F5A41}"/>
              </a:ext>
            </a:extLst>
          </p:cNvPr>
          <p:cNvSpPr txBox="1"/>
          <p:nvPr/>
        </p:nvSpPr>
        <p:spPr>
          <a:xfrm>
            <a:off x="8036994" y="2796280"/>
            <a:ext cx="1424940" cy="861774"/>
          </a:xfrm>
          <a:prstGeom prst="rect">
            <a:avLst/>
          </a:prstGeom>
          <a:noFill/>
        </p:spPr>
        <p:txBody>
          <a:bodyPr wrap="square" rtlCol="0">
            <a:spAutoFit/>
          </a:bodyPr>
          <a:lstStyle/>
          <a:p>
            <a:pPr algn="ctr"/>
            <a:r>
              <a:rPr lang="en-US" sz="5000" b="1" dirty="0">
                <a:solidFill>
                  <a:srgbClr val="CA3F42"/>
                </a:solidFill>
              </a:rPr>
              <a:t>10</a:t>
            </a:r>
          </a:p>
        </p:txBody>
      </p:sp>
      <p:sp>
        <p:nvSpPr>
          <p:cNvPr id="9" name="TextBox 8">
            <a:extLst>
              <a:ext uri="{FF2B5EF4-FFF2-40B4-BE49-F238E27FC236}">
                <a16:creationId xmlns:a16="http://schemas.microsoft.com/office/drawing/2014/main" id="{0FEE64D7-9503-9110-5658-779570674571}"/>
              </a:ext>
            </a:extLst>
          </p:cNvPr>
          <p:cNvSpPr txBox="1"/>
          <p:nvPr/>
        </p:nvSpPr>
        <p:spPr>
          <a:xfrm>
            <a:off x="8079421" y="3636143"/>
            <a:ext cx="1424940" cy="861774"/>
          </a:xfrm>
          <a:prstGeom prst="rect">
            <a:avLst/>
          </a:prstGeom>
          <a:noFill/>
        </p:spPr>
        <p:txBody>
          <a:bodyPr wrap="square" rtlCol="0">
            <a:spAutoFit/>
          </a:bodyPr>
          <a:lstStyle/>
          <a:p>
            <a:pPr algn="ctr"/>
            <a:r>
              <a:rPr lang="en-US" sz="5000" b="1" dirty="0">
                <a:solidFill>
                  <a:srgbClr val="CA3F42"/>
                </a:solidFill>
              </a:rPr>
              <a:t>10</a:t>
            </a:r>
          </a:p>
        </p:txBody>
      </p:sp>
      <p:sp>
        <p:nvSpPr>
          <p:cNvPr id="10" name="TextBox 9">
            <a:extLst>
              <a:ext uri="{FF2B5EF4-FFF2-40B4-BE49-F238E27FC236}">
                <a16:creationId xmlns:a16="http://schemas.microsoft.com/office/drawing/2014/main" id="{4E5CD554-419A-934E-C7F9-1B25651F7CB1}"/>
              </a:ext>
            </a:extLst>
          </p:cNvPr>
          <p:cNvSpPr txBox="1"/>
          <p:nvPr/>
        </p:nvSpPr>
        <p:spPr>
          <a:xfrm>
            <a:off x="9153510" y="1956000"/>
            <a:ext cx="3006571" cy="646331"/>
          </a:xfrm>
          <a:prstGeom prst="rect">
            <a:avLst/>
          </a:prstGeom>
          <a:noFill/>
        </p:spPr>
        <p:txBody>
          <a:bodyPr wrap="square">
            <a:spAutoFit/>
          </a:bodyPr>
          <a:lstStyle/>
          <a:p>
            <a:r>
              <a:rPr lang="en-US" sz="1200" b="1" dirty="0">
                <a:solidFill>
                  <a:srgbClr val="4E4E4E"/>
                </a:solidFill>
              </a:rPr>
              <a:t>Governors who collectively will appoint 36 PUC members and shape energy and climate policies in their states</a:t>
            </a:r>
          </a:p>
        </p:txBody>
      </p:sp>
      <p:sp>
        <p:nvSpPr>
          <p:cNvPr id="11" name="TextBox 10">
            <a:extLst>
              <a:ext uri="{FF2B5EF4-FFF2-40B4-BE49-F238E27FC236}">
                <a16:creationId xmlns:a16="http://schemas.microsoft.com/office/drawing/2014/main" id="{D4CB1460-74C7-9F08-0E77-EFDEEB06E629}"/>
              </a:ext>
            </a:extLst>
          </p:cNvPr>
          <p:cNvSpPr txBox="1"/>
          <p:nvPr/>
        </p:nvSpPr>
        <p:spPr>
          <a:xfrm>
            <a:off x="9146335" y="2996334"/>
            <a:ext cx="3032131" cy="461665"/>
          </a:xfrm>
          <a:prstGeom prst="rect">
            <a:avLst/>
          </a:prstGeom>
          <a:noFill/>
        </p:spPr>
        <p:txBody>
          <a:bodyPr wrap="square">
            <a:spAutoFit/>
          </a:bodyPr>
          <a:lstStyle/>
          <a:p>
            <a:r>
              <a:rPr lang="en-US" sz="1200" b="1" dirty="0">
                <a:solidFill>
                  <a:srgbClr val="4E4E4E"/>
                </a:solidFill>
              </a:rPr>
              <a:t>Attorney Generals who direct energy and climate related investigations and lawsuits</a:t>
            </a:r>
          </a:p>
        </p:txBody>
      </p:sp>
      <p:sp>
        <p:nvSpPr>
          <p:cNvPr id="12" name="TextBox 11">
            <a:extLst>
              <a:ext uri="{FF2B5EF4-FFF2-40B4-BE49-F238E27FC236}">
                <a16:creationId xmlns:a16="http://schemas.microsoft.com/office/drawing/2014/main" id="{347741FD-7883-19BB-FE8C-7E8E4F5B1951}"/>
              </a:ext>
            </a:extLst>
          </p:cNvPr>
          <p:cNvSpPr txBox="1"/>
          <p:nvPr/>
        </p:nvSpPr>
        <p:spPr>
          <a:xfrm>
            <a:off x="9159116" y="3815613"/>
            <a:ext cx="3006571" cy="461665"/>
          </a:xfrm>
          <a:prstGeom prst="rect">
            <a:avLst/>
          </a:prstGeom>
          <a:noFill/>
        </p:spPr>
        <p:txBody>
          <a:bodyPr wrap="square">
            <a:spAutoFit/>
          </a:bodyPr>
          <a:lstStyle/>
          <a:p>
            <a:r>
              <a:rPr lang="en-US" sz="1200" b="1" dirty="0">
                <a:solidFill>
                  <a:srgbClr val="4E4E4E"/>
                </a:solidFill>
              </a:rPr>
              <a:t>Treasurers who drive </a:t>
            </a:r>
            <a:r>
              <a:rPr lang="en-US" sz="1200" b="1" dirty="0" err="1">
                <a:solidFill>
                  <a:srgbClr val="4E4E4E"/>
                </a:solidFill>
              </a:rPr>
              <a:t>ESG</a:t>
            </a:r>
            <a:r>
              <a:rPr lang="en-US" sz="1200" b="1" dirty="0">
                <a:solidFill>
                  <a:srgbClr val="4E4E4E"/>
                </a:solidFill>
              </a:rPr>
              <a:t> scrutiny and divestment pressures</a:t>
            </a:r>
          </a:p>
        </p:txBody>
      </p:sp>
      <p:sp>
        <p:nvSpPr>
          <p:cNvPr id="13" name="TextBox 12">
            <a:extLst>
              <a:ext uri="{FF2B5EF4-FFF2-40B4-BE49-F238E27FC236}">
                <a16:creationId xmlns:a16="http://schemas.microsoft.com/office/drawing/2014/main" id="{D75693EC-E2DF-DE81-5205-4EE0E986109A}"/>
              </a:ext>
            </a:extLst>
          </p:cNvPr>
          <p:cNvSpPr txBox="1"/>
          <p:nvPr/>
        </p:nvSpPr>
        <p:spPr>
          <a:xfrm>
            <a:off x="8089601" y="4551032"/>
            <a:ext cx="1424940" cy="861774"/>
          </a:xfrm>
          <a:prstGeom prst="rect">
            <a:avLst/>
          </a:prstGeom>
          <a:noFill/>
        </p:spPr>
        <p:txBody>
          <a:bodyPr wrap="square" rtlCol="0">
            <a:spAutoFit/>
          </a:bodyPr>
          <a:lstStyle/>
          <a:p>
            <a:pPr algn="ctr"/>
            <a:r>
              <a:rPr lang="en-US" sz="5000" b="1" dirty="0">
                <a:solidFill>
                  <a:srgbClr val="CA3F42"/>
                </a:solidFill>
              </a:rPr>
              <a:t>9</a:t>
            </a:r>
          </a:p>
        </p:txBody>
      </p:sp>
      <p:sp>
        <p:nvSpPr>
          <p:cNvPr id="14" name="TextBox 13">
            <a:extLst>
              <a:ext uri="{FF2B5EF4-FFF2-40B4-BE49-F238E27FC236}">
                <a16:creationId xmlns:a16="http://schemas.microsoft.com/office/drawing/2014/main" id="{D664C465-659D-BA03-CA30-6EDF896EC202}"/>
              </a:ext>
            </a:extLst>
          </p:cNvPr>
          <p:cNvSpPr txBox="1"/>
          <p:nvPr/>
        </p:nvSpPr>
        <p:spPr>
          <a:xfrm>
            <a:off x="9178605" y="4741078"/>
            <a:ext cx="3032131" cy="461665"/>
          </a:xfrm>
          <a:prstGeom prst="rect">
            <a:avLst/>
          </a:prstGeom>
          <a:noFill/>
        </p:spPr>
        <p:txBody>
          <a:bodyPr wrap="square">
            <a:spAutoFit/>
          </a:bodyPr>
          <a:lstStyle/>
          <a:p>
            <a:r>
              <a:rPr lang="en-US" sz="1200" b="1" dirty="0">
                <a:solidFill>
                  <a:srgbClr val="4E4E4E"/>
                </a:solidFill>
              </a:rPr>
              <a:t>Public Utility Commissions who regulate the energy sector and develop climate policies</a:t>
            </a:r>
          </a:p>
        </p:txBody>
      </p:sp>
      <p:pic>
        <p:nvPicPr>
          <p:cNvPr id="15" name="Picture 4" descr="Washington DC - Free architecture and city icons">
            <a:extLst>
              <a:ext uri="{FF2B5EF4-FFF2-40B4-BE49-F238E27FC236}">
                <a16:creationId xmlns:a16="http://schemas.microsoft.com/office/drawing/2014/main" id="{FA6A14BC-3C90-5EA7-46D3-84124820491A}"/>
              </a:ext>
            </a:extLst>
          </p:cNvPr>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754649" y="1954552"/>
            <a:ext cx="597955" cy="597955"/>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Scales of justice with solid fill">
            <a:extLst>
              <a:ext uri="{FF2B5EF4-FFF2-40B4-BE49-F238E27FC236}">
                <a16:creationId xmlns:a16="http://schemas.microsoft.com/office/drawing/2014/main" id="{317DD9D2-F779-1A9F-85C4-81A1919BC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4837" y="2909004"/>
            <a:ext cx="612676" cy="612676"/>
          </a:xfrm>
          <a:prstGeom prst="rect">
            <a:avLst/>
          </a:prstGeom>
        </p:spPr>
      </p:pic>
      <p:pic>
        <p:nvPicPr>
          <p:cNvPr id="17" name="Graphic 16" descr="Electric Tower with solid fill">
            <a:extLst>
              <a:ext uri="{FF2B5EF4-FFF2-40B4-BE49-F238E27FC236}">
                <a16:creationId xmlns:a16="http://schemas.microsoft.com/office/drawing/2014/main" id="{E2D70CD8-5246-9412-9DAD-E7A4B81308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4681" y="4669770"/>
            <a:ext cx="612676" cy="612676"/>
          </a:xfrm>
          <a:prstGeom prst="rect">
            <a:avLst/>
          </a:prstGeom>
        </p:spPr>
      </p:pic>
      <p:pic>
        <p:nvPicPr>
          <p:cNvPr id="18" name="Graphic 17" descr="Safe outline">
            <a:extLst>
              <a:ext uri="{FF2B5EF4-FFF2-40B4-BE49-F238E27FC236}">
                <a16:creationId xmlns:a16="http://schemas.microsoft.com/office/drawing/2014/main" id="{917285A2-863E-D9E8-D3B1-786B945EC4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9977" y="3809802"/>
            <a:ext cx="612676" cy="612676"/>
          </a:xfrm>
          <a:prstGeom prst="rect">
            <a:avLst/>
          </a:prstGeom>
        </p:spPr>
      </p:pic>
      <mc:AlternateContent xmlns:mc="http://schemas.openxmlformats.org/markup-compatibility/2006" xmlns:cx6="http://schemas.microsoft.com/office/drawing/2016/5/12/chartex">
        <mc:Choice Requires="cx6">
          <p:graphicFrame>
            <p:nvGraphicFramePr>
              <p:cNvPr id="19" name="Chart 18">
                <a:extLst>
                  <a:ext uri="{FF2B5EF4-FFF2-40B4-BE49-F238E27FC236}">
                    <a16:creationId xmlns:a16="http://schemas.microsoft.com/office/drawing/2014/main" id="{E7DADA56-AAD1-5E8D-EF80-56663F900B5C}"/>
                  </a:ext>
                </a:extLst>
              </p:cNvPr>
              <p:cNvGraphicFramePr/>
              <p:nvPr>
                <p:extLst>
                  <p:ext uri="{D42A27DB-BD31-4B8C-83A1-F6EECF244321}">
                    <p14:modId xmlns:p14="http://schemas.microsoft.com/office/powerpoint/2010/main" val="1194452230"/>
                  </p:ext>
                </p:extLst>
              </p:nvPr>
            </p:nvGraphicFramePr>
            <p:xfrm>
              <a:off x="-353829" y="1407943"/>
              <a:ext cx="7440428" cy="4648923"/>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19" name="Chart 18">
                <a:extLst>
                  <a:ext uri="{FF2B5EF4-FFF2-40B4-BE49-F238E27FC236}">
                    <a16:creationId xmlns:a16="http://schemas.microsoft.com/office/drawing/2014/main" id="{E7DADA56-AAD1-5E8D-EF80-56663F900B5C}"/>
                  </a:ext>
                </a:extLst>
              </p:cNvPr>
              <p:cNvPicPr>
                <a:picLocks noGrp="1" noRot="1" noChangeAspect="1" noMove="1" noResize="1" noEditPoints="1" noAdjustHandles="1" noChangeArrowheads="1" noChangeShapeType="1"/>
              </p:cNvPicPr>
              <p:nvPr/>
            </p:nvPicPr>
            <p:blipFill>
              <a:blip r:embed="rId12"/>
              <a:stretch>
                <a:fillRect/>
              </a:stretch>
            </p:blipFill>
            <p:spPr>
              <a:xfrm>
                <a:off x="-353829" y="1407943"/>
                <a:ext cx="7440428" cy="4648923"/>
              </a:xfrm>
              <a:prstGeom prst="rect">
                <a:avLst/>
              </a:prstGeom>
            </p:spPr>
          </p:pic>
        </mc:Fallback>
      </mc:AlternateContent>
      <p:pic>
        <p:nvPicPr>
          <p:cNvPr id="20" name="Graphic 19" descr="Electric Tower with solid fill">
            <a:extLst>
              <a:ext uri="{FF2B5EF4-FFF2-40B4-BE49-F238E27FC236}">
                <a16:creationId xmlns:a16="http://schemas.microsoft.com/office/drawing/2014/main" id="{CFC84B28-5D89-EEB0-55F9-56A89BEEAD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81455" y="2293695"/>
            <a:ext cx="241607" cy="241607"/>
          </a:xfrm>
          <a:prstGeom prst="rect">
            <a:avLst/>
          </a:prstGeom>
        </p:spPr>
      </p:pic>
      <p:pic>
        <p:nvPicPr>
          <p:cNvPr id="21" name="Graphic 20" descr="Safe outline">
            <a:extLst>
              <a:ext uri="{FF2B5EF4-FFF2-40B4-BE49-F238E27FC236}">
                <a16:creationId xmlns:a16="http://schemas.microsoft.com/office/drawing/2014/main" id="{A52D6CDD-BEAC-08B1-F566-882D8B7E7F0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92469" y="4366715"/>
            <a:ext cx="228570" cy="228570"/>
          </a:xfrm>
          <a:prstGeom prst="rect">
            <a:avLst/>
          </a:prstGeom>
        </p:spPr>
      </p:pic>
      <p:pic>
        <p:nvPicPr>
          <p:cNvPr id="22" name="Graphic 21" descr="Safe outline">
            <a:extLst>
              <a:ext uri="{FF2B5EF4-FFF2-40B4-BE49-F238E27FC236}">
                <a16:creationId xmlns:a16="http://schemas.microsoft.com/office/drawing/2014/main" id="{9E6C6760-AA43-10CC-1A6F-17E75346C3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68914" y="3873372"/>
            <a:ext cx="215229" cy="215229"/>
          </a:xfrm>
          <a:prstGeom prst="rect">
            <a:avLst/>
          </a:prstGeom>
        </p:spPr>
      </p:pic>
      <p:pic>
        <p:nvPicPr>
          <p:cNvPr id="23" name="Graphic 22" descr="Safe outline">
            <a:extLst>
              <a:ext uri="{FF2B5EF4-FFF2-40B4-BE49-F238E27FC236}">
                <a16:creationId xmlns:a16="http://schemas.microsoft.com/office/drawing/2014/main" id="{DB0C827A-90F2-95A4-E175-CD17EFB7A22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35134" y="4041527"/>
            <a:ext cx="215476" cy="215476"/>
          </a:xfrm>
          <a:prstGeom prst="rect">
            <a:avLst/>
          </a:prstGeom>
        </p:spPr>
      </p:pic>
      <p:pic>
        <p:nvPicPr>
          <p:cNvPr id="24" name="Graphic 23" descr="Safe outline">
            <a:extLst>
              <a:ext uri="{FF2B5EF4-FFF2-40B4-BE49-F238E27FC236}">
                <a16:creationId xmlns:a16="http://schemas.microsoft.com/office/drawing/2014/main" id="{15D59B7B-0013-6AD9-1E1A-9262C55367D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48459" y="2307633"/>
            <a:ext cx="247325" cy="247325"/>
          </a:xfrm>
          <a:prstGeom prst="rect">
            <a:avLst/>
          </a:prstGeom>
        </p:spPr>
      </p:pic>
      <p:pic>
        <p:nvPicPr>
          <p:cNvPr id="25" name="Graphic 24" descr="Safe outline">
            <a:extLst>
              <a:ext uri="{FF2B5EF4-FFF2-40B4-BE49-F238E27FC236}">
                <a16:creationId xmlns:a16="http://schemas.microsoft.com/office/drawing/2014/main" id="{8CECA184-6440-BFDB-0F0E-68B543DAE68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48202" y="3160208"/>
            <a:ext cx="215476" cy="215476"/>
          </a:xfrm>
          <a:prstGeom prst="rect">
            <a:avLst/>
          </a:prstGeom>
        </p:spPr>
      </p:pic>
      <p:pic>
        <p:nvPicPr>
          <p:cNvPr id="26" name="Graphic 25" descr="Safe outline">
            <a:extLst>
              <a:ext uri="{FF2B5EF4-FFF2-40B4-BE49-F238E27FC236}">
                <a16:creationId xmlns:a16="http://schemas.microsoft.com/office/drawing/2014/main" id="{910E6BA5-2442-16ED-7FB5-1EC5213E48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7504" y="2491188"/>
            <a:ext cx="228633" cy="228633"/>
          </a:xfrm>
          <a:prstGeom prst="rect">
            <a:avLst/>
          </a:prstGeom>
        </p:spPr>
      </p:pic>
      <p:pic>
        <p:nvPicPr>
          <p:cNvPr id="27" name="Graphic 26" descr="Safe outline">
            <a:extLst>
              <a:ext uri="{FF2B5EF4-FFF2-40B4-BE49-F238E27FC236}">
                <a16:creationId xmlns:a16="http://schemas.microsoft.com/office/drawing/2014/main" id="{87032276-7EB4-19FA-74F9-D9BAD392C52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30659" y="3618082"/>
            <a:ext cx="201863" cy="201863"/>
          </a:xfrm>
          <a:prstGeom prst="rect">
            <a:avLst/>
          </a:prstGeom>
        </p:spPr>
      </p:pic>
      <p:pic>
        <p:nvPicPr>
          <p:cNvPr id="28" name="Graphic 27" descr="Safe outline">
            <a:extLst>
              <a:ext uri="{FF2B5EF4-FFF2-40B4-BE49-F238E27FC236}">
                <a16:creationId xmlns:a16="http://schemas.microsoft.com/office/drawing/2014/main" id="{80F755F6-9CF7-50A3-8DB7-A1E4AC2B91CC}"/>
              </a:ext>
            </a:extLst>
          </p:cNvPr>
          <p:cNvPicPr>
            <a:picLocks noChangeAspect="1"/>
          </p:cNvPicPr>
          <p:nvPr/>
        </p:nvPicPr>
        <p:blipFill>
          <a:blip r:embed="rId8">
            <a:extLst>
              <a:ext uri="{96DAC541-7B7A-43D3-8B79-37D633B846F1}">
                <asvg:svgBlip xmlns:asvg="http://schemas.microsoft.com/office/drawing/2016/SVG/main" r:embed="rId17"/>
              </a:ext>
            </a:extLst>
          </a:blip>
          <a:stretch>
            <a:fillRect/>
          </a:stretch>
        </p:blipFill>
        <p:spPr>
          <a:xfrm>
            <a:off x="6224257" y="1863322"/>
            <a:ext cx="276999" cy="276999"/>
          </a:xfrm>
          <a:prstGeom prst="rect">
            <a:avLst/>
          </a:prstGeom>
        </p:spPr>
      </p:pic>
      <p:pic>
        <p:nvPicPr>
          <p:cNvPr id="29" name="Graphic 28" descr="Safe outline">
            <a:extLst>
              <a:ext uri="{FF2B5EF4-FFF2-40B4-BE49-F238E27FC236}">
                <a16:creationId xmlns:a16="http://schemas.microsoft.com/office/drawing/2014/main" id="{2BB1AF65-DF08-F48A-3C9F-4094ABEAA9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4636" y="1996548"/>
            <a:ext cx="292827" cy="292827"/>
          </a:xfrm>
          <a:prstGeom prst="rect">
            <a:avLst/>
          </a:prstGeom>
        </p:spPr>
      </p:pic>
      <p:pic>
        <p:nvPicPr>
          <p:cNvPr id="30" name="Graphic 29" descr="Safe outline">
            <a:extLst>
              <a:ext uri="{FF2B5EF4-FFF2-40B4-BE49-F238E27FC236}">
                <a16:creationId xmlns:a16="http://schemas.microsoft.com/office/drawing/2014/main" id="{78F3651F-F8E7-A0DF-EBEB-C385E65F3C6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13991" y="3496489"/>
            <a:ext cx="186782" cy="186782"/>
          </a:xfrm>
          <a:prstGeom prst="rect">
            <a:avLst/>
          </a:prstGeom>
        </p:spPr>
      </p:pic>
      <p:pic>
        <p:nvPicPr>
          <p:cNvPr id="31" name="Graphic 30" descr="Scales of justice with solid fill">
            <a:extLst>
              <a:ext uri="{FF2B5EF4-FFF2-40B4-BE49-F238E27FC236}">
                <a16:creationId xmlns:a16="http://schemas.microsoft.com/office/drawing/2014/main" id="{DDDC150A-91BA-35BD-D827-306FDFF770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66988" y="3550605"/>
            <a:ext cx="186782" cy="186782"/>
          </a:xfrm>
          <a:prstGeom prst="rect">
            <a:avLst/>
          </a:prstGeom>
        </p:spPr>
      </p:pic>
      <p:pic>
        <p:nvPicPr>
          <p:cNvPr id="32" name="Graphic 31" descr="Scales of justice with solid fill">
            <a:extLst>
              <a:ext uri="{FF2B5EF4-FFF2-40B4-BE49-F238E27FC236}">
                <a16:creationId xmlns:a16="http://schemas.microsoft.com/office/drawing/2014/main" id="{AC3F7FF8-B201-8AD2-9199-8A0FF72F8ED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41358" y="3888717"/>
            <a:ext cx="171762" cy="171762"/>
          </a:xfrm>
          <a:prstGeom prst="rect">
            <a:avLst/>
          </a:prstGeom>
        </p:spPr>
      </p:pic>
      <p:pic>
        <p:nvPicPr>
          <p:cNvPr id="33" name="Graphic 32" descr="Scales of justice with solid fill">
            <a:extLst>
              <a:ext uri="{FF2B5EF4-FFF2-40B4-BE49-F238E27FC236}">
                <a16:creationId xmlns:a16="http://schemas.microsoft.com/office/drawing/2014/main" id="{A072515C-C63A-A02D-01F8-517DDD08BCA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256473" y="2142545"/>
            <a:ext cx="241606" cy="241606"/>
          </a:xfrm>
          <a:prstGeom prst="rect">
            <a:avLst/>
          </a:prstGeom>
        </p:spPr>
      </p:pic>
      <p:pic>
        <p:nvPicPr>
          <p:cNvPr id="34" name="Graphic 33" descr="Scales of justice with solid fill">
            <a:extLst>
              <a:ext uri="{FF2B5EF4-FFF2-40B4-BE49-F238E27FC236}">
                <a16:creationId xmlns:a16="http://schemas.microsoft.com/office/drawing/2014/main" id="{77DFAEFB-619E-C08D-68C0-3999C0ABC30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71967" y="4046044"/>
            <a:ext cx="188862" cy="188862"/>
          </a:xfrm>
          <a:prstGeom prst="rect">
            <a:avLst/>
          </a:prstGeom>
        </p:spPr>
      </p:pic>
      <p:pic>
        <p:nvPicPr>
          <p:cNvPr id="35" name="Graphic 34" descr="Scales of justice with solid fill">
            <a:extLst>
              <a:ext uri="{FF2B5EF4-FFF2-40B4-BE49-F238E27FC236}">
                <a16:creationId xmlns:a16="http://schemas.microsoft.com/office/drawing/2014/main" id="{FC96B8F4-A846-1BE8-1C1F-F49B0FF5F3B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2224" y="2495341"/>
            <a:ext cx="194419" cy="194419"/>
          </a:xfrm>
          <a:prstGeom prst="rect">
            <a:avLst/>
          </a:prstGeom>
        </p:spPr>
      </p:pic>
      <p:pic>
        <p:nvPicPr>
          <p:cNvPr id="36" name="Graphic 35" descr="Scales of justice with solid fill">
            <a:extLst>
              <a:ext uri="{FF2B5EF4-FFF2-40B4-BE49-F238E27FC236}">
                <a16:creationId xmlns:a16="http://schemas.microsoft.com/office/drawing/2014/main" id="{B36F5A3C-88CD-83F3-162C-E935C441FE9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61816" y="3161583"/>
            <a:ext cx="194898" cy="194898"/>
          </a:xfrm>
          <a:prstGeom prst="rect">
            <a:avLst/>
          </a:prstGeom>
        </p:spPr>
      </p:pic>
      <p:pic>
        <p:nvPicPr>
          <p:cNvPr id="37" name="Graphic 36" descr="Scales of justice with solid fill">
            <a:extLst>
              <a:ext uri="{FF2B5EF4-FFF2-40B4-BE49-F238E27FC236}">
                <a16:creationId xmlns:a16="http://schemas.microsoft.com/office/drawing/2014/main" id="{45A641A9-4FD9-E6BF-4904-7D4EBEF0286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57907" y="3598686"/>
            <a:ext cx="219389" cy="219389"/>
          </a:xfrm>
          <a:prstGeom prst="rect">
            <a:avLst/>
          </a:prstGeom>
        </p:spPr>
      </p:pic>
      <p:pic>
        <p:nvPicPr>
          <p:cNvPr id="38" name="Graphic 37" descr="Scales of justice with solid fill">
            <a:extLst>
              <a:ext uri="{FF2B5EF4-FFF2-40B4-BE49-F238E27FC236}">
                <a16:creationId xmlns:a16="http://schemas.microsoft.com/office/drawing/2014/main" id="{E9F3681B-AD26-9348-D16A-DC0768BB75A5}"/>
              </a:ext>
            </a:extLst>
          </p:cNvPr>
          <p:cNvPicPr>
            <a:picLocks noChangeAspect="1"/>
          </p:cNvPicPr>
          <p:nvPr/>
        </p:nvPicPr>
        <p:blipFill>
          <a:blip r:embed="rId4">
            <a:extLst>
              <a:ext uri="{96DAC541-7B7A-43D3-8B79-37D633B846F1}">
                <asvg:svgBlip xmlns:asvg="http://schemas.microsoft.com/office/drawing/2016/SVG/main" r:embed="rId20"/>
              </a:ext>
            </a:extLst>
          </a:blip>
          <a:stretch>
            <a:fillRect/>
          </a:stretch>
        </p:blipFill>
        <p:spPr>
          <a:xfrm>
            <a:off x="6107007" y="2145334"/>
            <a:ext cx="241606" cy="241606"/>
          </a:xfrm>
          <a:prstGeom prst="rect">
            <a:avLst/>
          </a:prstGeom>
        </p:spPr>
      </p:pic>
      <p:pic>
        <p:nvPicPr>
          <p:cNvPr id="39" name="Graphic 38" descr="Scales of justice with solid fill">
            <a:extLst>
              <a:ext uri="{FF2B5EF4-FFF2-40B4-BE49-F238E27FC236}">
                <a16:creationId xmlns:a16="http://schemas.microsoft.com/office/drawing/2014/main" id="{48FE96F4-DD81-7EAF-90E3-5918D77F17D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418847" y="3669449"/>
            <a:ext cx="175733" cy="175733"/>
          </a:xfrm>
          <a:prstGeom prst="rect">
            <a:avLst/>
          </a:prstGeom>
        </p:spPr>
      </p:pic>
      <p:pic>
        <p:nvPicPr>
          <p:cNvPr id="40" name="Picture 4" descr="Washington DC - Free architecture and city icons">
            <a:extLst>
              <a:ext uri="{FF2B5EF4-FFF2-40B4-BE49-F238E27FC236}">
                <a16:creationId xmlns:a16="http://schemas.microsoft.com/office/drawing/2014/main" id="{8609CC72-3350-634F-3E96-33A232DF9296}"/>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artisticLineDrawing/>
                    </a14:imgEffect>
                    <a14:imgEffect>
                      <a14:colorTemperature colorTemp="47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71806" y="3415554"/>
            <a:ext cx="202491" cy="202491"/>
          </a:xfrm>
          <a:prstGeom prst="rect">
            <a:avLst/>
          </a:prstGeom>
          <a:noFill/>
        </p:spPr>
      </p:pic>
      <p:pic>
        <p:nvPicPr>
          <p:cNvPr id="41" name="Picture 4" descr="Washington DC - Free architecture and city icons">
            <a:extLst>
              <a:ext uri="{FF2B5EF4-FFF2-40B4-BE49-F238E27FC236}">
                <a16:creationId xmlns:a16="http://schemas.microsoft.com/office/drawing/2014/main" id="{7BA57CDC-C8E8-7618-CB16-C4DCEA3C642B}"/>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29009" y="4362813"/>
            <a:ext cx="384182" cy="384182"/>
          </a:xfrm>
          <a:prstGeom prst="rect">
            <a:avLst/>
          </a:prstGeom>
          <a:noFill/>
        </p:spPr>
      </p:pic>
      <p:pic>
        <p:nvPicPr>
          <p:cNvPr id="42" name="Picture 4" descr="Washington DC - Free architecture and city icons">
            <a:extLst>
              <a:ext uri="{FF2B5EF4-FFF2-40B4-BE49-F238E27FC236}">
                <a16:creationId xmlns:a16="http://schemas.microsoft.com/office/drawing/2014/main" id="{FC0D8787-1018-B50E-7632-11BB0A61107E}"/>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91896" y="3379731"/>
            <a:ext cx="161059" cy="161059"/>
          </a:xfrm>
          <a:prstGeom prst="rect">
            <a:avLst/>
          </a:prstGeom>
          <a:noFill/>
        </p:spPr>
      </p:pic>
      <p:pic>
        <p:nvPicPr>
          <p:cNvPr id="43" name="Picture 4" descr="Washington DC - Free architecture and city icons">
            <a:extLst>
              <a:ext uri="{FF2B5EF4-FFF2-40B4-BE49-F238E27FC236}">
                <a16:creationId xmlns:a16="http://schemas.microsoft.com/office/drawing/2014/main" id="{7CAAD299-3941-0AF0-2EFB-E2A332262AF8}"/>
              </a:ext>
            </a:extLst>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08459" y="3644537"/>
            <a:ext cx="175733" cy="175733"/>
          </a:xfrm>
          <a:prstGeom prst="rect">
            <a:avLst/>
          </a:prstGeom>
          <a:noFill/>
        </p:spPr>
      </p:pic>
      <p:pic>
        <p:nvPicPr>
          <p:cNvPr id="44" name="Picture 4" descr="Washington DC - Free architecture and city icons">
            <a:extLst>
              <a:ext uri="{FF2B5EF4-FFF2-40B4-BE49-F238E27FC236}">
                <a16:creationId xmlns:a16="http://schemas.microsoft.com/office/drawing/2014/main" id="{E4D28A07-A3F6-31A5-84F9-0571BFEB928A}"/>
              </a:ext>
            </a:extLst>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024817" y="2166096"/>
            <a:ext cx="190845" cy="190845"/>
          </a:xfrm>
          <a:prstGeom prst="rect">
            <a:avLst/>
          </a:prstGeom>
          <a:noFill/>
        </p:spPr>
      </p:pic>
      <p:pic>
        <p:nvPicPr>
          <p:cNvPr id="45" name="Picture 4" descr="Washington DC - Free architecture and city icons">
            <a:extLst>
              <a:ext uri="{FF2B5EF4-FFF2-40B4-BE49-F238E27FC236}">
                <a16:creationId xmlns:a16="http://schemas.microsoft.com/office/drawing/2014/main" id="{5A003299-65C2-D58B-FCE4-FA1675F7C793}"/>
              </a:ext>
            </a:extLst>
          </p:cNvPr>
          <p:cNvPicPr>
            <a:picLocks noChangeAspect="1" noChangeArrowheads="1"/>
          </p:cNvPicPr>
          <p:nvPr/>
        </p:nvPicPr>
        <p:blipFill>
          <a:blip r:embed="rId31" cstate="print">
            <a:extLst>
              <a:ext uri="{BEBA8EAE-BF5A-486C-A8C5-ECC9F3942E4B}">
                <a14:imgProps xmlns:a14="http://schemas.microsoft.com/office/drawing/2010/main">
                  <a14:imgLayer r:embed="rId32">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611415" y="4060479"/>
            <a:ext cx="167381" cy="167381"/>
          </a:xfrm>
          <a:prstGeom prst="rect">
            <a:avLst/>
          </a:prstGeom>
          <a:noFill/>
        </p:spPr>
      </p:pic>
      <p:pic>
        <p:nvPicPr>
          <p:cNvPr id="46" name="Picture 4" descr="Washington DC - Free architecture and city icons">
            <a:extLst>
              <a:ext uri="{FF2B5EF4-FFF2-40B4-BE49-F238E27FC236}">
                <a16:creationId xmlns:a16="http://schemas.microsoft.com/office/drawing/2014/main" id="{5DFACE22-5D63-5DEE-A1CF-5934D8DE6C85}"/>
              </a:ext>
            </a:extLst>
          </p:cNvPr>
          <p:cNvPicPr>
            <a:picLocks noChangeAspect="1" noChangeArrowheads="1"/>
          </p:cNvPicPr>
          <p:nvPr/>
        </p:nvPicPr>
        <p:blipFill>
          <a:blip r:embed="rId33" cstate="print">
            <a:extLst>
              <a:ext uri="{BEBA8EAE-BF5A-486C-A8C5-ECC9F3942E4B}">
                <a14:imgProps xmlns:a14="http://schemas.microsoft.com/office/drawing/2010/main">
                  <a14:imgLayer r:embed="rId34">
                    <a14:imgEffect>
                      <a14:artisticLineDrawing/>
                    </a14:imgEffect>
                    <a14:imgEffect>
                      <a14:colorTemperature colorTemp="47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95742" y="2592550"/>
            <a:ext cx="228633" cy="228633"/>
          </a:xfrm>
          <a:prstGeom prst="rect">
            <a:avLst/>
          </a:prstGeom>
          <a:noFill/>
        </p:spPr>
      </p:pic>
      <p:pic>
        <p:nvPicPr>
          <p:cNvPr id="47" name="Picture 4" descr="Washington DC - Free architecture and city icons">
            <a:extLst>
              <a:ext uri="{FF2B5EF4-FFF2-40B4-BE49-F238E27FC236}">
                <a16:creationId xmlns:a16="http://schemas.microsoft.com/office/drawing/2014/main" id="{D9C5A35B-7797-D6B3-E9FE-F52CBA8D2987}"/>
              </a:ext>
            </a:extLst>
          </p:cNvPr>
          <p:cNvPicPr>
            <a:picLocks noChangeAspect="1" noChangeArrowheads="1"/>
          </p:cNvPicPr>
          <p:nvPr/>
        </p:nvPicPr>
        <p:blipFill>
          <a:blip r:embed="rId35" cstate="print">
            <a:extLst>
              <a:ext uri="{BEBA8EAE-BF5A-486C-A8C5-ECC9F3942E4B}">
                <a14:imgProps xmlns:a14="http://schemas.microsoft.com/office/drawing/2010/main">
                  <a14:imgLayer r:embed="rId36">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816071" y="2327206"/>
            <a:ext cx="194715" cy="194715"/>
          </a:xfrm>
          <a:prstGeom prst="rect">
            <a:avLst/>
          </a:prstGeom>
          <a:noFill/>
        </p:spPr>
      </p:pic>
      <p:pic>
        <p:nvPicPr>
          <p:cNvPr id="48" name="Picture 4" descr="Washington DC - Free architecture and city icons">
            <a:extLst>
              <a:ext uri="{FF2B5EF4-FFF2-40B4-BE49-F238E27FC236}">
                <a16:creationId xmlns:a16="http://schemas.microsoft.com/office/drawing/2014/main" id="{13B48A98-8661-0EAF-6221-432DA2A84DCE}"/>
              </a:ext>
            </a:extLst>
          </p:cNvPr>
          <p:cNvPicPr>
            <a:picLocks noChangeAspect="1" noChangeArrowheads="1"/>
          </p:cNvPicPr>
          <p:nvPr/>
        </p:nvPicPr>
        <p:blipFill>
          <a:blip r:embed="rId37" cstate="print">
            <a:extLst>
              <a:ext uri="{BEBA8EAE-BF5A-486C-A8C5-ECC9F3942E4B}">
                <a14:imgProps xmlns:a14="http://schemas.microsoft.com/office/drawing/2010/main">
                  <a14:imgLayer r:embed="rId22">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609089" y="3336631"/>
            <a:ext cx="201863" cy="201863"/>
          </a:xfrm>
          <a:prstGeom prst="rect">
            <a:avLst/>
          </a:prstGeom>
          <a:noFill/>
        </p:spPr>
      </p:pic>
      <p:pic>
        <p:nvPicPr>
          <p:cNvPr id="49" name="Picture 4" descr="Washington DC - Free architecture and city icons">
            <a:extLst>
              <a:ext uri="{FF2B5EF4-FFF2-40B4-BE49-F238E27FC236}">
                <a16:creationId xmlns:a16="http://schemas.microsoft.com/office/drawing/2014/main" id="{1B9C7E1D-A5E1-135F-1B05-CA56CAC94744}"/>
              </a:ext>
            </a:extLst>
          </p:cNvPr>
          <p:cNvPicPr>
            <a:picLocks noChangeAspect="1" noChangeArrowheads="1"/>
          </p:cNvPicPr>
          <p:nvPr/>
        </p:nvPicPr>
        <p:blipFill>
          <a:blip r:embed="rId38" cstate="print">
            <a:extLst>
              <a:ext uri="{BEBA8EAE-BF5A-486C-A8C5-ECC9F3942E4B}">
                <a14:imgProps xmlns:a14="http://schemas.microsoft.com/office/drawing/2010/main">
                  <a14:imgLayer r:embed="rId39">
                    <a14:imgEffect>
                      <a14:artisticLineDrawing/>
                    </a14:imgEffect>
                    <a14:imgEffect>
                      <a14:colorTemperature colorTemp="47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77912" y="1883889"/>
            <a:ext cx="241606" cy="241606"/>
          </a:xfrm>
          <a:prstGeom prst="rect">
            <a:avLst/>
          </a:prstGeom>
          <a:noFill/>
        </p:spPr>
      </p:pic>
      <p:pic>
        <p:nvPicPr>
          <p:cNvPr id="50" name="Picture 4" descr="Washington DC - Free architecture and city icons">
            <a:extLst>
              <a:ext uri="{FF2B5EF4-FFF2-40B4-BE49-F238E27FC236}">
                <a16:creationId xmlns:a16="http://schemas.microsoft.com/office/drawing/2014/main" id="{1E57592A-3B70-9D43-D324-6CA7F4D82245}"/>
              </a:ext>
            </a:extLst>
          </p:cNvPr>
          <p:cNvPicPr>
            <a:picLocks noChangeAspect="1" noChangeArrowheads="1"/>
          </p:cNvPicPr>
          <p:nvPr/>
        </p:nvPicPr>
        <p:blipFill>
          <a:blip r:embed="rId40" cstate="print">
            <a:extLst>
              <a:ext uri="{BEBA8EAE-BF5A-486C-A8C5-ECC9F3942E4B}">
                <a14:imgProps xmlns:a14="http://schemas.microsoft.com/office/drawing/2010/main">
                  <a14:imgLayer r:embed="rId34">
                    <a14:imgEffect>
                      <a14:artisticLineDrawing/>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7002" y="2012817"/>
            <a:ext cx="228633" cy="228633"/>
          </a:xfrm>
          <a:prstGeom prst="rect">
            <a:avLst/>
          </a:prstGeom>
          <a:noFill/>
        </p:spPr>
      </p:pic>
      <p:sp>
        <p:nvSpPr>
          <p:cNvPr id="51" name="TextBox 50">
            <a:extLst>
              <a:ext uri="{FF2B5EF4-FFF2-40B4-BE49-F238E27FC236}">
                <a16:creationId xmlns:a16="http://schemas.microsoft.com/office/drawing/2014/main" id="{5A087BF0-E6FA-A764-C759-8FED49B57235}"/>
              </a:ext>
            </a:extLst>
          </p:cNvPr>
          <p:cNvSpPr txBox="1"/>
          <p:nvPr/>
        </p:nvSpPr>
        <p:spPr>
          <a:xfrm>
            <a:off x="5902429" y="1662207"/>
            <a:ext cx="619308" cy="276999"/>
          </a:xfrm>
          <a:prstGeom prst="rect">
            <a:avLst/>
          </a:prstGeom>
          <a:noFill/>
        </p:spPr>
        <p:txBody>
          <a:bodyPr wrap="square">
            <a:spAutoFit/>
          </a:bodyPr>
          <a:lstStyle/>
          <a:p>
            <a:pPr algn="ctr"/>
            <a:r>
              <a:rPr lang="en-US" sz="1200" b="1" dirty="0">
                <a:solidFill>
                  <a:srgbClr val="4E4E4E"/>
                </a:solidFill>
              </a:rPr>
              <a:t>VT:</a:t>
            </a:r>
          </a:p>
        </p:txBody>
      </p:sp>
      <p:sp>
        <p:nvSpPr>
          <p:cNvPr id="52" name="TextBox 51">
            <a:extLst>
              <a:ext uri="{FF2B5EF4-FFF2-40B4-BE49-F238E27FC236}">
                <a16:creationId xmlns:a16="http://schemas.microsoft.com/office/drawing/2014/main" id="{D72131C2-8072-6C4C-2871-7455E0A87E19}"/>
              </a:ext>
            </a:extLst>
          </p:cNvPr>
          <p:cNvSpPr txBox="1"/>
          <p:nvPr/>
        </p:nvSpPr>
        <p:spPr>
          <a:xfrm>
            <a:off x="6700405" y="2379075"/>
            <a:ext cx="619308" cy="276999"/>
          </a:xfrm>
          <a:prstGeom prst="rect">
            <a:avLst/>
          </a:prstGeom>
          <a:noFill/>
        </p:spPr>
        <p:txBody>
          <a:bodyPr wrap="square">
            <a:spAutoFit/>
          </a:bodyPr>
          <a:lstStyle/>
          <a:p>
            <a:pPr algn="ctr"/>
            <a:r>
              <a:rPr lang="en-US" sz="1200" b="1" dirty="0">
                <a:solidFill>
                  <a:srgbClr val="4E4E4E"/>
                </a:solidFill>
              </a:rPr>
              <a:t>NH:</a:t>
            </a:r>
          </a:p>
        </p:txBody>
      </p:sp>
      <p:sp>
        <p:nvSpPr>
          <p:cNvPr id="53" name="TextBox 52">
            <a:extLst>
              <a:ext uri="{FF2B5EF4-FFF2-40B4-BE49-F238E27FC236}">
                <a16:creationId xmlns:a16="http://schemas.microsoft.com/office/drawing/2014/main" id="{F31949C3-0850-560E-D7CD-FBD356880E12}"/>
              </a:ext>
            </a:extLst>
          </p:cNvPr>
          <p:cNvSpPr txBox="1"/>
          <p:nvPr/>
        </p:nvSpPr>
        <p:spPr>
          <a:xfrm>
            <a:off x="6259771" y="3200152"/>
            <a:ext cx="619308" cy="276999"/>
          </a:xfrm>
          <a:prstGeom prst="rect">
            <a:avLst/>
          </a:prstGeom>
          <a:noFill/>
        </p:spPr>
        <p:txBody>
          <a:bodyPr wrap="square">
            <a:spAutoFit/>
          </a:bodyPr>
          <a:lstStyle/>
          <a:p>
            <a:pPr algn="ctr"/>
            <a:r>
              <a:rPr lang="en-US" sz="1200" b="1" dirty="0">
                <a:solidFill>
                  <a:srgbClr val="4E4E4E"/>
                </a:solidFill>
              </a:rPr>
              <a:t>DE:</a:t>
            </a:r>
          </a:p>
        </p:txBody>
      </p:sp>
      <p:pic>
        <p:nvPicPr>
          <p:cNvPr id="55" name="Graphic 54" descr="Electric Tower with solid fill">
            <a:extLst>
              <a:ext uri="{FF2B5EF4-FFF2-40B4-BE49-F238E27FC236}">
                <a16:creationId xmlns:a16="http://schemas.microsoft.com/office/drawing/2014/main" id="{873BBB9E-4273-0A8F-D4E0-6AD64C777F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09467" y="4711131"/>
            <a:ext cx="219671" cy="219671"/>
          </a:xfrm>
          <a:prstGeom prst="rect">
            <a:avLst/>
          </a:prstGeom>
        </p:spPr>
      </p:pic>
      <p:pic>
        <p:nvPicPr>
          <p:cNvPr id="56" name="Graphic 55" descr="Electric Tower with solid fill">
            <a:extLst>
              <a:ext uri="{FF2B5EF4-FFF2-40B4-BE49-F238E27FC236}">
                <a16:creationId xmlns:a16="http://schemas.microsoft.com/office/drawing/2014/main" id="{2B335098-1D52-3610-DB0C-5FD7075D67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26361" y="4709186"/>
            <a:ext cx="219671" cy="219671"/>
          </a:xfrm>
          <a:prstGeom prst="rect">
            <a:avLst/>
          </a:prstGeom>
        </p:spPr>
      </p:pic>
      <p:pic>
        <p:nvPicPr>
          <p:cNvPr id="57" name="Graphic 56" descr="Electric Tower with solid fill">
            <a:extLst>
              <a:ext uri="{FF2B5EF4-FFF2-40B4-BE49-F238E27FC236}">
                <a16:creationId xmlns:a16="http://schemas.microsoft.com/office/drawing/2014/main" id="{CD99302B-7607-8B48-72FF-F0E2948DC2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0383" y="4612443"/>
            <a:ext cx="219671" cy="219671"/>
          </a:xfrm>
          <a:prstGeom prst="rect">
            <a:avLst/>
          </a:prstGeom>
        </p:spPr>
      </p:pic>
      <p:pic>
        <p:nvPicPr>
          <p:cNvPr id="58" name="Graphic 57" descr="Electric Tower with solid fill">
            <a:extLst>
              <a:ext uri="{FF2B5EF4-FFF2-40B4-BE49-F238E27FC236}">
                <a16:creationId xmlns:a16="http://schemas.microsoft.com/office/drawing/2014/main" id="{3A97D428-5B92-CF4E-20AC-47A557ABCC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31522" y="4948837"/>
            <a:ext cx="219671" cy="219671"/>
          </a:xfrm>
          <a:prstGeom prst="rect">
            <a:avLst/>
          </a:prstGeom>
        </p:spPr>
      </p:pic>
      <p:pic>
        <p:nvPicPr>
          <p:cNvPr id="59" name="Graphic 58" descr="Electric Tower with solid fill">
            <a:extLst>
              <a:ext uri="{FF2B5EF4-FFF2-40B4-BE49-F238E27FC236}">
                <a16:creationId xmlns:a16="http://schemas.microsoft.com/office/drawing/2014/main" id="{A39FDF0C-CCE7-CF83-AC22-5C6AC0143EE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54234" y="3259032"/>
            <a:ext cx="219671" cy="219671"/>
          </a:xfrm>
          <a:prstGeom prst="rect">
            <a:avLst/>
          </a:prstGeom>
        </p:spPr>
      </p:pic>
      <p:pic>
        <p:nvPicPr>
          <p:cNvPr id="60" name="Graphic 59" descr="Electric Tower with solid fill">
            <a:extLst>
              <a:ext uri="{FF2B5EF4-FFF2-40B4-BE49-F238E27FC236}">
                <a16:creationId xmlns:a16="http://schemas.microsoft.com/office/drawing/2014/main" id="{7688093F-1213-4CD1-FADD-03FDF88BC4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69990" y="3257226"/>
            <a:ext cx="219671" cy="219671"/>
          </a:xfrm>
          <a:prstGeom prst="rect">
            <a:avLst/>
          </a:prstGeom>
        </p:spPr>
      </p:pic>
      <p:pic>
        <p:nvPicPr>
          <p:cNvPr id="61" name="Graphic 60" descr="Electric Tower with solid fill">
            <a:extLst>
              <a:ext uri="{FF2B5EF4-FFF2-40B4-BE49-F238E27FC236}">
                <a16:creationId xmlns:a16="http://schemas.microsoft.com/office/drawing/2014/main" id="{B31ABB16-FC90-9D43-8BF3-A5ACEFCEC4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43650" y="2404242"/>
            <a:ext cx="219671" cy="219671"/>
          </a:xfrm>
          <a:prstGeom prst="rect">
            <a:avLst/>
          </a:prstGeom>
        </p:spPr>
      </p:pic>
      <p:pic>
        <p:nvPicPr>
          <p:cNvPr id="62" name="Graphic 61" descr="Electric Tower with solid fill">
            <a:extLst>
              <a:ext uri="{FF2B5EF4-FFF2-40B4-BE49-F238E27FC236}">
                <a16:creationId xmlns:a16="http://schemas.microsoft.com/office/drawing/2014/main" id="{55984624-550A-C228-B141-7036D0E82E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3087" y="2407390"/>
            <a:ext cx="219671" cy="219671"/>
          </a:xfrm>
          <a:prstGeom prst="rect">
            <a:avLst/>
          </a:prstGeom>
        </p:spPr>
      </p:pic>
      <p:pic>
        <p:nvPicPr>
          <p:cNvPr id="63" name="Graphic 62" descr="Electric Tower with solid fill">
            <a:extLst>
              <a:ext uri="{FF2B5EF4-FFF2-40B4-BE49-F238E27FC236}">
                <a16:creationId xmlns:a16="http://schemas.microsoft.com/office/drawing/2014/main" id="{242768A2-61B5-7C70-3B7E-63CF135FFE1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33242" y="2404242"/>
            <a:ext cx="219671" cy="219671"/>
          </a:xfrm>
          <a:prstGeom prst="rect">
            <a:avLst/>
          </a:prstGeom>
        </p:spPr>
      </p:pic>
      <p:sp>
        <p:nvSpPr>
          <p:cNvPr id="64" name="Rectangle: Single Corner Snipped 2">
            <a:extLst>
              <a:ext uri="{FF2B5EF4-FFF2-40B4-BE49-F238E27FC236}">
                <a16:creationId xmlns:a16="http://schemas.microsoft.com/office/drawing/2014/main" id="{0BEFDFF5-11B4-169B-FA5C-A2816F7E9A59}"/>
              </a:ext>
            </a:extLst>
          </p:cNvPr>
          <p:cNvSpPr/>
          <p:nvPr/>
        </p:nvSpPr>
        <p:spPr>
          <a:xfrm flipH="1">
            <a:off x="5963810" y="5814253"/>
            <a:ext cx="1189241" cy="241606"/>
          </a:xfrm>
          <a:prstGeom prst="snip1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72F8788-536F-4FE1-8445-64705F3401A7}"/>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30D4FF-07B4-EF20-B5DA-1D03A7D941A5}"/>
              </a:ext>
            </a:extLst>
          </p:cNvPr>
          <p:cNvSpPr txBox="1"/>
          <p:nvPr/>
        </p:nvSpPr>
        <p:spPr>
          <a:xfrm>
            <a:off x="8382653" y="5343013"/>
            <a:ext cx="1881255" cy="861774"/>
          </a:xfrm>
          <a:prstGeom prst="rect">
            <a:avLst/>
          </a:prstGeom>
          <a:noFill/>
        </p:spPr>
        <p:txBody>
          <a:bodyPr wrap="square" rtlCol="0">
            <a:spAutoFit/>
          </a:bodyPr>
          <a:lstStyle/>
          <a:p>
            <a:pPr algn="ctr"/>
            <a:r>
              <a:rPr lang="en-US" sz="5000" b="1" dirty="0">
                <a:solidFill>
                  <a:srgbClr val="CA3F42"/>
                </a:solidFill>
              </a:rPr>
              <a:t>1731</a:t>
            </a:r>
          </a:p>
        </p:txBody>
      </p:sp>
      <p:sp>
        <p:nvSpPr>
          <p:cNvPr id="3" name="TextBox 2">
            <a:extLst>
              <a:ext uri="{FF2B5EF4-FFF2-40B4-BE49-F238E27FC236}">
                <a16:creationId xmlns:a16="http://schemas.microsoft.com/office/drawing/2014/main" id="{C24088FB-6A58-1795-5B28-15F87558C327}"/>
              </a:ext>
            </a:extLst>
          </p:cNvPr>
          <p:cNvSpPr txBox="1"/>
          <p:nvPr/>
        </p:nvSpPr>
        <p:spPr>
          <a:xfrm>
            <a:off x="10034656" y="5543068"/>
            <a:ext cx="2125425" cy="461665"/>
          </a:xfrm>
          <a:prstGeom prst="rect">
            <a:avLst/>
          </a:prstGeom>
          <a:noFill/>
        </p:spPr>
        <p:txBody>
          <a:bodyPr wrap="square">
            <a:spAutoFit/>
          </a:bodyPr>
          <a:lstStyle/>
          <a:p>
            <a:r>
              <a:rPr lang="en-US" sz="1200" b="1" dirty="0">
                <a:solidFill>
                  <a:srgbClr val="4E4E4E"/>
                </a:solidFill>
              </a:rPr>
              <a:t>State legislative races in the </a:t>
            </a:r>
          </a:p>
          <a:p>
            <a:r>
              <a:rPr lang="en-US" sz="1200" b="1" dirty="0">
                <a:solidFill>
                  <a:srgbClr val="4E4E4E"/>
                </a:solidFill>
              </a:rPr>
              <a:t>Northeast alone</a:t>
            </a:r>
          </a:p>
        </p:txBody>
      </p:sp>
      <p:pic>
        <p:nvPicPr>
          <p:cNvPr id="65" name="Picture 64" descr="A gavel on a black background&#10;&#10;Description automatically generated">
            <a:extLst>
              <a:ext uri="{FF2B5EF4-FFF2-40B4-BE49-F238E27FC236}">
                <a16:creationId xmlns:a16="http://schemas.microsoft.com/office/drawing/2014/main" id="{52AF7478-5560-D82E-4485-6F250B3D9BE7}"/>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31973" t="29483" r="38860" b="34914"/>
          <a:stretch/>
        </p:blipFill>
        <p:spPr>
          <a:xfrm>
            <a:off x="7804382" y="5553076"/>
            <a:ext cx="807861" cy="554718"/>
          </a:xfrm>
          <a:prstGeom prst="rect">
            <a:avLst/>
          </a:prstGeom>
        </p:spPr>
      </p:pic>
      <p:sp>
        <p:nvSpPr>
          <p:cNvPr id="54" name="Title 1">
            <a:extLst>
              <a:ext uri="{FF2B5EF4-FFF2-40B4-BE49-F238E27FC236}">
                <a16:creationId xmlns:a16="http://schemas.microsoft.com/office/drawing/2014/main" id="{221646D5-1E66-031B-3C80-37F074BFA296}"/>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88665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5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51" grpId="0"/>
      <p:bldP spid="52" grpId="0"/>
      <p:bldP spid="53" grpId="0"/>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Dozens of Ballot Measures</a:t>
            </a:r>
          </a:p>
        </p:txBody>
      </p:sp>
      <p:pic>
        <p:nvPicPr>
          <p:cNvPr id="5" name="Picture 4" descr="A close-up of a white background&#10;&#10;Description automatically generated">
            <a:extLst>
              <a:ext uri="{FF2B5EF4-FFF2-40B4-BE49-F238E27FC236}">
                <a16:creationId xmlns:a16="http://schemas.microsoft.com/office/drawing/2014/main" id="{904A3565-D396-F641-9405-774E183871EB}"/>
              </a:ext>
            </a:extLst>
          </p:cNvPr>
          <p:cNvPicPr>
            <a:picLocks noChangeAspect="1"/>
          </p:cNvPicPr>
          <p:nvPr/>
        </p:nvPicPr>
        <p:blipFill>
          <a:blip r:embed="rId4"/>
          <a:stretch>
            <a:fillRect/>
          </a:stretch>
        </p:blipFill>
        <p:spPr>
          <a:xfrm>
            <a:off x="616485" y="4767239"/>
            <a:ext cx="4847559" cy="1448088"/>
          </a:xfrm>
          <a:prstGeom prst="rect">
            <a:avLst/>
          </a:prstGeom>
          <a:ln>
            <a:solidFill>
              <a:srgbClr val="4E4E4E"/>
            </a:solidFill>
          </a:ln>
        </p:spPr>
      </p:pic>
      <p:pic>
        <p:nvPicPr>
          <p:cNvPr id="6" name="Picture 5" descr="A close-up of a document&#10;&#10;Description automatically generated">
            <a:extLst>
              <a:ext uri="{FF2B5EF4-FFF2-40B4-BE49-F238E27FC236}">
                <a16:creationId xmlns:a16="http://schemas.microsoft.com/office/drawing/2014/main" id="{45632C2F-8E87-E68C-72E8-D8BD29B6F671}"/>
              </a:ext>
            </a:extLst>
          </p:cNvPr>
          <p:cNvPicPr>
            <a:picLocks noChangeAspect="1"/>
          </p:cNvPicPr>
          <p:nvPr/>
        </p:nvPicPr>
        <p:blipFill rotWithShape="1">
          <a:blip r:embed="rId5"/>
          <a:srcRect l="5448" t="32982" r="13330" b="31086"/>
          <a:stretch/>
        </p:blipFill>
        <p:spPr>
          <a:xfrm>
            <a:off x="606943" y="2559188"/>
            <a:ext cx="5097754" cy="809154"/>
          </a:xfrm>
          <a:prstGeom prst="rect">
            <a:avLst/>
          </a:prstGeom>
          <a:ln>
            <a:solidFill>
              <a:srgbClr val="4E4E4E"/>
            </a:solidFill>
          </a:ln>
        </p:spPr>
      </p:pic>
      <p:pic>
        <p:nvPicPr>
          <p:cNvPr id="7" name="Picture 6" descr="A white background with black text&#10;&#10;Description automatically generated">
            <a:extLst>
              <a:ext uri="{FF2B5EF4-FFF2-40B4-BE49-F238E27FC236}">
                <a16:creationId xmlns:a16="http://schemas.microsoft.com/office/drawing/2014/main" id="{08CDE55F-40FF-A10F-6111-FCF9A987ECFE}"/>
              </a:ext>
            </a:extLst>
          </p:cNvPr>
          <p:cNvPicPr>
            <a:picLocks noChangeAspect="1"/>
          </p:cNvPicPr>
          <p:nvPr/>
        </p:nvPicPr>
        <p:blipFill rotWithShape="1">
          <a:blip r:embed="rId6"/>
          <a:srcRect t="26163" b="5353"/>
          <a:stretch/>
        </p:blipFill>
        <p:spPr>
          <a:xfrm>
            <a:off x="606943" y="3495986"/>
            <a:ext cx="4847559" cy="1104018"/>
          </a:xfrm>
          <a:prstGeom prst="rect">
            <a:avLst/>
          </a:prstGeom>
          <a:ln>
            <a:solidFill>
              <a:srgbClr val="4E4E4E"/>
            </a:solidFill>
          </a:ln>
        </p:spPr>
      </p:pic>
      <p:pic>
        <p:nvPicPr>
          <p:cNvPr id="9" name="Picture 8" descr="A screenshot of a computer&#10;&#10;Description automatically generated">
            <a:extLst>
              <a:ext uri="{FF2B5EF4-FFF2-40B4-BE49-F238E27FC236}">
                <a16:creationId xmlns:a16="http://schemas.microsoft.com/office/drawing/2014/main" id="{9762A62F-30F5-3100-7C96-0F2F3368B657}"/>
              </a:ext>
            </a:extLst>
          </p:cNvPr>
          <p:cNvPicPr>
            <a:picLocks noChangeAspect="1"/>
          </p:cNvPicPr>
          <p:nvPr/>
        </p:nvPicPr>
        <p:blipFill rotWithShape="1">
          <a:blip r:embed="rId7"/>
          <a:srcRect l="48290" t="52147" b="27406"/>
          <a:stretch/>
        </p:blipFill>
        <p:spPr>
          <a:xfrm>
            <a:off x="5625034" y="4790619"/>
            <a:ext cx="5145747" cy="1065682"/>
          </a:xfrm>
          <a:prstGeom prst="rect">
            <a:avLst/>
          </a:prstGeom>
          <a:ln>
            <a:solidFill>
              <a:srgbClr val="4E4E4E"/>
            </a:solidFill>
          </a:ln>
        </p:spPr>
      </p:pic>
      <p:sp>
        <p:nvSpPr>
          <p:cNvPr id="11" name="AutoShape 2">
            <a:extLst>
              <a:ext uri="{FF2B5EF4-FFF2-40B4-BE49-F238E27FC236}">
                <a16:creationId xmlns:a16="http://schemas.microsoft.com/office/drawing/2014/main" id="{F2DAD9CB-38ED-AED9-34C7-6A9E072DE95F}"/>
              </a:ext>
            </a:extLst>
          </p:cNvPr>
          <p:cNvSpPr>
            <a:spLocks noChangeAspect="1" noChangeArrowheads="1"/>
          </p:cNvSpPr>
          <p:nvPr/>
        </p:nvSpPr>
        <p:spPr bwMode="auto">
          <a:xfrm>
            <a:off x="5986130" y="34360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black text on a white background&#10;&#10;Description automatically generated">
            <a:extLst>
              <a:ext uri="{FF2B5EF4-FFF2-40B4-BE49-F238E27FC236}">
                <a16:creationId xmlns:a16="http://schemas.microsoft.com/office/drawing/2014/main" id="{552746C1-149C-88EB-29BB-22556ECD3D2F}"/>
              </a:ext>
            </a:extLst>
          </p:cNvPr>
          <p:cNvPicPr>
            <a:picLocks noChangeAspect="1"/>
          </p:cNvPicPr>
          <p:nvPr/>
        </p:nvPicPr>
        <p:blipFill>
          <a:blip r:embed="rId8"/>
          <a:stretch>
            <a:fillRect/>
          </a:stretch>
        </p:blipFill>
        <p:spPr>
          <a:xfrm>
            <a:off x="5625034" y="3455928"/>
            <a:ext cx="6045083" cy="1247105"/>
          </a:xfrm>
          <a:prstGeom prst="rect">
            <a:avLst/>
          </a:prstGeom>
          <a:ln>
            <a:solidFill>
              <a:srgbClr val="4E4E4E"/>
            </a:solidFill>
          </a:ln>
        </p:spPr>
      </p:pic>
      <p:pic>
        <p:nvPicPr>
          <p:cNvPr id="13" name="Picture 12">
            <a:extLst>
              <a:ext uri="{FF2B5EF4-FFF2-40B4-BE49-F238E27FC236}">
                <a16:creationId xmlns:a16="http://schemas.microsoft.com/office/drawing/2014/main" id="{46F575C0-B2A7-AE49-12EF-7E0D5D912388}"/>
              </a:ext>
            </a:extLst>
          </p:cNvPr>
          <p:cNvPicPr>
            <a:picLocks noChangeAspect="1"/>
          </p:cNvPicPr>
          <p:nvPr/>
        </p:nvPicPr>
        <p:blipFill>
          <a:blip r:embed="rId9"/>
          <a:stretch>
            <a:fillRect/>
          </a:stretch>
        </p:blipFill>
        <p:spPr>
          <a:xfrm>
            <a:off x="5975719" y="2657623"/>
            <a:ext cx="5694398" cy="646130"/>
          </a:xfrm>
          <a:prstGeom prst="rect">
            <a:avLst/>
          </a:prstGeom>
          <a:ln>
            <a:solidFill>
              <a:srgbClr val="4E4E4E"/>
            </a:solidFill>
          </a:ln>
        </p:spPr>
      </p:pic>
      <p:pic>
        <p:nvPicPr>
          <p:cNvPr id="14" name="Picture 13" descr="A close up of a text&#10;&#10;Description automatically generated">
            <a:extLst>
              <a:ext uri="{FF2B5EF4-FFF2-40B4-BE49-F238E27FC236}">
                <a16:creationId xmlns:a16="http://schemas.microsoft.com/office/drawing/2014/main" id="{11116AA0-12CE-18C4-B5E3-6B68A0E98779}"/>
              </a:ext>
            </a:extLst>
          </p:cNvPr>
          <p:cNvPicPr>
            <a:picLocks noChangeAspect="1"/>
          </p:cNvPicPr>
          <p:nvPr/>
        </p:nvPicPr>
        <p:blipFill>
          <a:blip r:embed="rId10"/>
          <a:stretch>
            <a:fillRect/>
          </a:stretch>
        </p:blipFill>
        <p:spPr>
          <a:xfrm>
            <a:off x="606943" y="1658491"/>
            <a:ext cx="6219159" cy="784752"/>
          </a:xfrm>
          <a:prstGeom prst="rect">
            <a:avLst/>
          </a:prstGeom>
          <a:ln>
            <a:solidFill>
              <a:srgbClr val="4E4E4E"/>
            </a:solidFill>
          </a:ln>
        </p:spPr>
      </p:pic>
      <p:pic>
        <p:nvPicPr>
          <p:cNvPr id="16" name="Picture 15" descr="A close up of a sign&#10;&#10;Description automatically generated">
            <a:extLst>
              <a:ext uri="{FF2B5EF4-FFF2-40B4-BE49-F238E27FC236}">
                <a16:creationId xmlns:a16="http://schemas.microsoft.com/office/drawing/2014/main" id="{16E409AA-FB89-922F-A4AA-3A0F447AB858}"/>
              </a:ext>
            </a:extLst>
          </p:cNvPr>
          <p:cNvPicPr>
            <a:picLocks noChangeAspect="1"/>
          </p:cNvPicPr>
          <p:nvPr/>
        </p:nvPicPr>
        <p:blipFill>
          <a:blip r:embed="rId11"/>
          <a:stretch>
            <a:fillRect/>
          </a:stretch>
        </p:blipFill>
        <p:spPr>
          <a:xfrm>
            <a:off x="7099393" y="5491283"/>
            <a:ext cx="4429346" cy="802818"/>
          </a:xfrm>
          <a:prstGeom prst="rect">
            <a:avLst/>
          </a:prstGeom>
          <a:ln>
            <a:solidFill>
              <a:srgbClr val="4E4E4E"/>
            </a:solidFill>
          </a:ln>
        </p:spPr>
      </p:pic>
      <p:pic>
        <p:nvPicPr>
          <p:cNvPr id="17" name="Picture 16" descr="A close up of a sign&#10;&#10;Description automatically generated">
            <a:extLst>
              <a:ext uri="{FF2B5EF4-FFF2-40B4-BE49-F238E27FC236}">
                <a16:creationId xmlns:a16="http://schemas.microsoft.com/office/drawing/2014/main" id="{575A4B7E-D028-5EBE-75C2-33381BFC3EA3}"/>
              </a:ext>
            </a:extLst>
          </p:cNvPr>
          <p:cNvPicPr>
            <a:picLocks noChangeAspect="1"/>
          </p:cNvPicPr>
          <p:nvPr/>
        </p:nvPicPr>
        <p:blipFill>
          <a:blip r:embed="rId12"/>
          <a:stretch>
            <a:fillRect/>
          </a:stretch>
        </p:blipFill>
        <p:spPr>
          <a:xfrm>
            <a:off x="7099393" y="1712397"/>
            <a:ext cx="4570724" cy="779180"/>
          </a:xfrm>
          <a:prstGeom prst="rect">
            <a:avLst/>
          </a:prstGeom>
          <a:ln>
            <a:solidFill>
              <a:srgbClr val="4E4E4E"/>
            </a:solidFill>
          </a:ln>
        </p:spPr>
      </p:pic>
      <p:sp>
        <p:nvSpPr>
          <p:cNvPr id="2" name="Title 1">
            <a:extLst>
              <a:ext uri="{FF2B5EF4-FFF2-40B4-BE49-F238E27FC236}">
                <a16:creationId xmlns:a16="http://schemas.microsoft.com/office/drawing/2014/main" id="{12E0038D-0275-AA55-F7DA-8E47FD49C593}"/>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4069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Your Broader Election Challenge</a:t>
            </a:r>
          </a:p>
        </p:txBody>
      </p:sp>
      <p:pic>
        <p:nvPicPr>
          <p:cNvPr id="5" name="Picture 4" descr="A large wave coming out of a building&#10;&#10;Description automatically generated">
            <a:extLst>
              <a:ext uri="{FF2B5EF4-FFF2-40B4-BE49-F238E27FC236}">
                <a16:creationId xmlns:a16="http://schemas.microsoft.com/office/drawing/2014/main" id="{728C9620-76CF-4967-B756-B099382FC6D8}"/>
              </a:ext>
            </a:extLst>
          </p:cNvPr>
          <p:cNvPicPr>
            <a:picLocks noChangeAspect="1"/>
          </p:cNvPicPr>
          <p:nvPr/>
        </p:nvPicPr>
        <p:blipFill rotWithShape="1">
          <a:blip r:embed="rId4">
            <a:extLst>
              <a:ext uri="{28A0092B-C50C-407E-A947-70E740481C1C}">
                <a14:useLocalDpi xmlns:a14="http://schemas.microsoft.com/office/drawing/2010/main" val="0"/>
              </a:ext>
            </a:extLst>
          </a:blip>
          <a:srcRect t="9356" b="20330"/>
          <a:stretch/>
        </p:blipFill>
        <p:spPr>
          <a:xfrm>
            <a:off x="0" y="-1"/>
            <a:ext cx="12192000" cy="6857999"/>
          </a:xfrm>
          <a:prstGeom prst="rect">
            <a:avLst/>
          </a:prstGeom>
        </p:spPr>
      </p:pic>
    </p:spTree>
    <p:extLst>
      <p:ext uri="{BB962C8B-B14F-4D97-AF65-F5344CB8AC3E}">
        <p14:creationId xmlns:p14="http://schemas.microsoft.com/office/powerpoint/2010/main" val="3833092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011AD4-C65B-B194-5026-A3242D9D1E70}"/>
              </a:ext>
            </a:extLst>
          </p:cNvPr>
          <p:cNvSpPr/>
          <p:nvPr/>
        </p:nvSpPr>
        <p:spPr>
          <a:xfrm>
            <a:off x="2814484" y="1721818"/>
            <a:ext cx="6563032" cy="444283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7" y="303065"/>
            <a:ext cx="11135911" cy="646331"/>
          </a:xfrm>
          <a:prstGeom prst="rect">
            <a:avLst/>
          </a:prstGeom>
          <a:noFill/>
        </p:spPr>
        <p:txBody>
          <a:bodyPr wrap="square" rtlCol="0">
            <a:spAutoFit/>
          </a:bodyPr>
          <a:lstStyle/>
          <a:p>
            <a:r>
              <a:rPr lang="en-US" sz="3600" b="1" dirty="0">
                <a:solidFill>
                  <a:schemeClr val="bg1"/>
                </a:solidFill>
              </a:rPr>
              <a:t>Businesses Last Remaining Trusted Institutions</a:t>
            </a:r>
          </a:p>
        </p:txBody>
      </p:sp>
      <p:pic>
        <p:nvPicPr>
          <p:cNvPr id="2052" name="Picture 4" descr="Edelman (firm) - Wikipedia">
            <a:extLst>
              <a:ext uri="{FF2B5EF4-FFF2-40B4-BE49-F238E27FC236}">
                <a16:creationId xmlns:a16="http://schemas.microsoft.com/office/drawing/2014/main" id="{62918783-F278-7DDD-54EC-4CAA480DFA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1169" y="1823944"/>
            <a:ext cx="1499458" cy="6408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50A579-9518-9834-63D3-D424E0D32AB7}"/>
              </a:ext>
            </a:extLst>
          </p:cNvPr>
          <p:cNvSpPr txBox="1"/>
          <p:nvPr/>
        </p:nvSpPr>
        <p:spPr>
          <a:xfrm>
            <a:off x="4590274" y="1955069"/>
            <a:ext cx="2929776" cy="369332"/>
          </a:xfrm>
          <a:prstGeom prst="rect">
            <a:avLst/>
          </a:prstGeom>
          <a:noFill/>
        </p:spPr>
        <p:txBody>
          <a:bodyPr wrap="none" rtlCol="0">
            <a:spAutoFit/>
          </a:bodyPr>
          <a:lstStyle/>
          <a:p>
            <a:r>
              <a:rPr lang="en-US" b="1" dirty="0">
                <a:solidFill>
                  <a:srgbClr val="1F2B64"/>
                </a:solidFill>
                <a:cs typeface="Times New Roman" panose="02020603050405020304" pitchFamily="18" charset="0"/>
              </a:rPr>
              <a:t>2023 Global Trust Barometer</a:t>
            </a:r>
          </a:p>
        </p:txBody>
      </p:sp>
      <p:sp>
        <p:nvSpPr>
          <p:cNvPr id="2" name="Rectangle 1">
            <a:extLst>
              <a:ext uri="{FF2B5EF4-FFF2-40B4-BE49-F238E27FC236}">
                <a16:creationId xmlns:a16="http://schemas.microsoft.com/office/drawing/2014/main" id="{245DD184-3F82-70B3-D223-722F2E8F2FFA}"/>
              </a:ext>
            </a:extLst>
          </p:cNvPr>
          <p:cNvSpPr/>
          <p:nvPr/>
        </p:nvSpPr>
        <p:spPr>
          <a:xfrm>
            <a:off x="3484512" y="2739054"/>
            <a:ext cx="680910" cy="2374491"/>
          </a:xfrm>
          <a:prstGeom prst="rect">
            <a:avLst/>
          </a:prstGeom>
          <a:solidFill>
            <a:srgbClr val="1F2B6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1F2B64"/>
              </a:solidFill>
            </a:endParaRPr>
          </a:p>
        </p:txBody>
      </p:sp>
      <p:sp>
        <p:nvSpPr>
          <p:cNvPr id="5" name="Rectangle 4">
            <a:extLst>
              <a:ext uri="{FF2B5EF4-FFF2-40B4-BE49-F238E27FC236}">
                <a16:creationId xmlns:a16="http://schemas.microsoft.com/office/drawing/2014/main" id="{65FB5048-1206-A27A-14D0-265804253E43}"/>
              </a:ext>
            </a:extLst>
          </p:cNvPr>
          <p:cNvSpPr/>
          <p:nvPr/>
        </p:nvSpPr>
        <p:spPr>
          <a:xfrm>
            <a:off x="4620287" y="3206937"/>
            <a:ext cx="680910" cy="1908761"/>
          </a:xfrm>
          <a:prstGeom prst="rect">
            <a:avLst/>
          </a:prstGeom>
          <a:solidFill>
            <a:srgbClr val="1F2B6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59D56C-1AE8-5DAB-A750-6AF018B6175C}"/>
              </a:ext>
            </a:extLst>
          </p:cNvPr>
          <p:cNvSpPr/>
          <p:nvPr/>
        </p:nvSpPr>
        <p:spPr>
          <a:xfrm>
            <a:off x="6885879" y="3927603"/>
            <a:ext cx="680910" cy="1187244"/>
          </a:xfrm>
          <a:prstGeom prst="rect">
            <a:avLst/>
          </a:prstGeom>
          <a:solidFill>
            <a:srgbClr val="304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CAD651-0BB3-5D05-CA4E-4F381E1492EC}"/>
              </a:ext>
            </a:extLst>
          </p:cNvPr>
          <p:cNvSpPr/>
          <p:nvPr/>
        </p:nvSpPr>
        <p:spPr>
          <a:xfrm>
            <a:off x="5756062" y="3555877"/>
            <a:ext cx="680910" cy="1559821"/>
          </a:xfrm>
          <a:prstGeom prst="rect">
            <a:avLst/>
          </a:prstGeom>
          <a:solidFill>
            <a:srgbClr val="304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6B1D70-42CF-9327-AE4E-F9BF282869DD}"/>
              </a:ext>
            </a:extLst>
          </p:cNvPr>
          <p:cNvSpPr/>
          <p:nvPr/>
        </p:nvSpPr>
        <p:spPr>
          <a:xfrm>
            <a:off x="8015696" y="3928454"/>
            <a:ext cx="680910" cy="1187244"/>
          </a:xfrm>
          <a:prstGeom prst="rect">
            <a:avLst/>
          </a:prstGeom>
          <a:solidFill>
            <a:srgbClr val="304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277F5-8830-3C0C-1637-9AECDC6505A5}"/>
              </a:ext>
            </a:extLst>
          </p:cNvPr>
          <p:cNvSpPr txBox="1"/>
          <p:nvPr/>
        </p:nvSpPr>
        <p:spPr>
          <a:xfrm>
            <a:off x="3533060" y="2755988"/>
            <a:ext cx="583814" cy="369332"/>
          </a:xfrm>
          <a:prstGeom prst="rect">
            <a:avLst/>
          </a:prstGeom>
          <a:noFill/>
        </p:spPr>
        <p:txBody>
          <a:bodyPr wrap="none" rtlCol="0">
            <a:spAutoFit/>
          </a:bodyPr>
          <a:lstStyle/>
          <a:p>
            <a:r>
              <a:rPr lang="en-US" dirty="0">
                <a:solidFill>
                  <a:schemeClr val="bg1"/>
                </a:solidFill>
              </a:rPr>
              <a:t>78%</a:t>
            </a:r>
          </a:p>
        </p:txBody>
      </p:sp>
      <p:sp>
        <p:nvSpPr>
          <p:cNvPr id="14" name="TextBox 13">
            <a:extLst>
              <a:ext uri="{FF2B5EF4-FFF2-40B4-BE49-F238E27FC236}">
                <a16:creationId xmlns:a16="http://schemas.microsoft.com/office/drawing/2014/main" id="{3613C13F-AEA2-6775-F7BD-EEFC4A6204E0}"/>
              </a:ext>
            </a:extLst>
          </p:cNvPr>
          <p:cNvSpPr txBox="1"/>
          <p:nvPr/>
        </p:nvSpPr>
        <p:spPr>
          <a:xfrm>
            <a:off x="4668835" y="3207554"/>
            <a:ext cx="583814" cy="369332"/>
          </a:xfrm>
          <a:prstGeom prst="rect">
            <a:avLst/>
          </a:prstGeom>
          <a:noFill/>
        </p:spPr>
        <p:txBody>
          <a:bodyPr wrap="none" rtlCol="0">
            <a:spAutoFit/>
          </a:bodyPr>
          <a:lstStyle/>
          <a:p>
            <a:r>
              <a:rPr lang="en-US" dirty="0">
                <a:solidFill>
                  <a:schemeClr val="bg1"/>
                </a:solidFill>
              </a:rPr>
              <a:t>62%</a:t>
            </a:r>
          </a:p>
        </p:txBody>
      </p:sp>
      <p:sp>
        <p:nvSpPr>
          <p:cNvPr id="16" name="TextBox 15">
            <a:extLst>
              <a:ext uri="{FF2B5EF4-FFF2-40B4-BE49-F238E27FC236}">
                <a16:creationId xmlns:a16="http://schemas.microsoft.com/office/drawing/2014/main" id="{9C5DEB50-658C-5BE5-961B-478C635506B6}"/>
              </a:ext>
            </a:extLst>
          </p:cNvPr>
          <p:cNvSpPr txBox="1"/>
          <p:nvPr/>
        </p:nvSpPr>
        <p:spPr>
          <a:xfrm>
            <a:off x="5804093" y="3533073"/>
            <a:ext cx="583814" cy="369332"/>
          </a:xfrm>
          <a:prstGeom prst="rect">
            <a:avLst/>
          </a:prstGeom>
          <a:noFill/>
        </p:spPr>
        <p:txBody>
          <a:bodyPr wrap="none" rtlCol="0">
            <a:spAutoFit/>
          </a:bodyPr>
          <a:lstStyle/>
          <a:p>
            <a:r>
              <a:rPr lang="en-US" dirty="0">
                <a:solidFill>
                  <a:schemeClr val="bg1"/>
                </a:solidFill>
              </a:rPr>
              <a:t>59%</a:t>
            </a:r>
          </a:p>
        </p:txBody>
      </p:sp>
      <p:sp>
        <p:nvSpPr>
          <p:cNvPr id="17" name="TextBox 16">
            <a:extLst>
              <a:ext uri="{FF2B5EF4-FFF2-40B4-BE49-F238E27FC236}">
                <a16:creationId xmlns:a16="http://schemas.microsoft.com/office/drawing/2014/main" id="{0BE8635F-5DFB-F0AB-716B-ABD6CDE037F7}"/>
              </a:ext>
            </a:extLst>
          </p:cNvPr>
          <p:cNvSpPr txBox="1"/>
          <p:nvPr/>
        </p:nvSpPr>
        <p:spPr>
          <a:xfrm>
            <a:off x="6936236" y="3943233"/>
            <a:ext cx="583814" cy="369332"/>
          </a:xfrm>
          <a:prstGeom prst="rect">
            <a:avLst/>
          </a:prstGeom>
          <a:noFill/>
        </p:spPr>
        <p:txBody>
          <a:bodyPr wrap="none" rtlCol="0">
            <a:spAutoFit/>
          </a:bodyPr>
          <a:lstStyle/>
          <a:p>
            <a:r>
              <a:rPr lang="en-US" dirty="0">
                <a:solidFill>
                  <a:schemeClr val="bg1"/>
                </a:solidFill>
              </a:rPr>
              <a:t>50%</a:t>
            </a:r>
          </a:p>
        </p:txBody>
      </p:sp>
      <p:sp>
        <p:nvSpPr>
          <p:cNvPr id="18" name="TextBox 17">
            <a:extLst>
              <a:ext uri="{FF2B5EF4-FFF2-40B4-BE49-F238E27FC236}">
                <a16:creationId xmlns:a16="http://schemas.microsoft.com/office/drawing/2014/main" id="{711C8218-68FC-CBD5-2576-AFB34E3075BA}"/>
              </a:ext>
            </a:extLst>
          </p:cNvPr>
          <p:cNvSpPr txBox="1"/>
          <p:nvPr/>
        </p:nvSpPr>
        <p:spPr>
          <a:xfrm>
            <a:off x="8091138" y="3943233"/>
            <a:ext cx="583814" cy="369332"/>
          </a:xfrm>
          <a:prstGeom prst="rect">
            <a:avLst/>
          </a:prstGeom>
          <a:noFill/>
        </p:spPr>
        <p:txBody>
          <a:bodyPr wrap="none" rtlCol="0">
            <a:spAutoFit/>
          </a:bodyPr>
          <a:lstStyle/>
          <a:p>
            <a:r>
              <a:rPr lang="en-US" dirty="0">
                <a:solidFill>
                  <a:schemeClr val="bg1"/>
                </a:solidFill>
              </a:rPr>
              <a:t>50%</a:t>
            </a:r>
          </a:p>
        </p:txBody>
      </p:sp>
      <p:cxnSp>
        <p:nvCxnSpPr>
          <p:cNvPr id="20" name="Straight Connector 19">
            <a:extLst>
              <a:ext uri="{FF2B5EF4-FFF2-40B4-BE49-F238E27FC236}">
                <a16:creationId xmlns:a16="http://schemas.microsoft.com/office/drawing/2014/main" id="{EB1DC536-FF15-CD0E-FAEF-9364F18B36BB}"/>
              </a:ext>
            </a:extLst>
          </p:cNvPr>
          <p:cNvCxnSpPr/>
          <p:nvPr/>
        </p:nvCxnSpPr>
        <p:spPr>
          <a:xfrm>
            <a:off x="3484512" y="5115698"/>
            <a:ext cx="520639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AF068B9-6B4E-3FA3-D446-24179CCA45DD}"/>
              </a:ext>
            </a:extLst>
          </p:cNvPr>
          <p:cNvSpPr txBox="1"/>
          <p:nvPr/>
        </p:nvSpPr>
        <p:spPr>
          <a:xfrm rot="2288464">
            <a:off x="3449937" y="5438768"/>
            <a:ext cx="1430969" cy="369332"/>
          </a:xfrm>
          <a:prstGeom prst="rect">
            <a:avLst/>
          </a:prstGeom>
          <a:noFill/>
        </p:spPr>
        <p:txBody>
          <a:bodyPr wrap="none" rtlCol="0">
            <a:spAutoFit/>
          </a:bodyPr>
          <a:lstStyle/>
          <a:p>
            <a:r>
              <a:rPr lang="en-US" dirty="0">
                <a:solidFill>
                  <a:schemeClr val="tx2"/>
                </a:solidFill>
              </a:rPr>
              <a:t>My employer</a:t>
            </a:r>
          </a:p>
        </p:txBody>
      </p:sp>
      <p:sp>
        <p:nvSpPr>
          <p:cNvPr id="22" name="TextBox 21">
            <a:extLst>
              <a:ext uri="{FF2B5EF4-FFF2-40B4-BE49-F238E27FC236}">
                <a16:creationId xmlns:a16="http://schemas.microsoft.com/office/drawing/2014/main" id="{4B4D059C-B1AF-CED0-E01F-A3969A4BEA75}"/>
              </a:ext>
            </a:extLst>
          </p:cNvPr>
          <p:cNvSpPr txBox="1"/>
          <p:nvPr/>
        </p:nvSpPr>
        <p:spPr>
          <a:xfrm rot="2288464">
            <a:off x="4715584" y="5310068"/>
            <a:ext cx="1023807" cy="369332"/>
          </a:xfrm>
          <a:prstGeom prst="rect">
            <a:avLst/>
          </a:prstGeom>
          <a:noFill/>
        </p:spPr>
        <p:txBody>
          <a:bodyPr wrap="square" rtlCol="0">
            <a:spAutoFit/>
          </a:bodyPr>
          <a:lstStyle/>
          <a:p>
            <a:r>
              <a:rPr lang="en-US" dirty="0">
                <a:solidFill>
                  <a:schemeClr val="tx2"/>
                </a:solidFill>
              </a:rPr>
              <a:t>Business</a:t>
            </a:r>
          </a:p>
        </p:txBody>
      </p:sp>
      <p:sp>
        <p:nvSpPr>
          <p:cNvPr id="23" name="TextBox 22">
            <a:extLst>
              <a:ext uri="{FF2B5EF4-FFF2-40B4-BE49-F238E27FC236}">
                <a16:creationId xmlns:a16="http://schemas.microsoft.com/office/drawing/2014/main" id="{9D96950C-0091-20F1-3F01-DFFCCEB002CB}"/>
              </a:ext>
            </a:extLst>
          </p:cNvPr>
          <p:cNvSpPr txBox="1"/>
          <p:nvPr/>
        </p:nvSpPr>
        <p:spPr>
          <a:xfrm rot="2288464">
            <a:off x="5814129" y="5320206"/>
            <a:ext cx="990977" cy="369332"/>
          </a:xfrm>
          <a:prstGeom prst="rect">
            <a:avLst/>
          </a:prstGeom>
          <a:noFill/>
        </p:spPr>
        <p:txBody>
          <a:bodyPr wrap="square" rtlCol="0">
            <a:spAutoFit/>
          </a:bodyPr>
          <a:lstStyle/>
          <a:p>
            <a:r>
              <a:rPr lang="en-US" dirty="0">
                <a:solidFill>
                  <a:schemeClr val="tx2"/>
                </a:solidFill>
              </a:rPr>
              <a:t>NGOs</a:t>
            </a:r>
          </a:p>
        </p:txBody>
      </p:sp>
      <p:sp>
        <p:nvSpPr>
          <p:cNvPr id="24" name="TextBox 23">
            <a:extLst>
              <a:ext uri="{FF2B5EF4-FFF2-40B4-BE49-F238E27FC236}">
                <a16:creationId xmlns:a16="http://schemas.microsoft.com/office/drawing/2014/main" id="{EAB2DC2B-01A3-E809-E6F3-B31FCCFE82F6}"/>
              </a:ext>
            </a:extLst>
          </p:cNvPr>
          <p:cNvSpPr txBox="1"/>
          <p:nvPr/>
        </p:nvSpPr>
        <p:spPr>
          <a:xfrm rot="2288464">
            <a:off x="6901604" y="5412582"/>
            <a:ext cx="1367106" cy="369332"/>
          </a:xfrm>
          <a:prstGeom prst="rect">
            <a:avLst/>
          </a:prstGeom>
          <a:noFill/>
        </p:spPr>
        <p:txBody>
          <a:bodyPr wrap="none" rtlCol="0">
            <a:spAutoFit/>
          </a:bodyPr>
          <a:lstStyle/>
          <a:p>
            <a:r>
              <a:rPr lang="en-US" dirty="0">
                <a:solidFill>
                  <a:schemeClr val="tx2"/>
                </a:solidFill>
              </a:rPr>
              <a:t>Government</a:t>
            </a:r>
          </a:p>
        </p:txBody>
      </p:sp>
      <p:sp>
        <p:nvSpPr>
          <p:cNvPr id="25" name="TextBox 24">
            <a:extLst>
              <a:ext uri="{FF2B5EF4-FFF2-40B4-BE49-F238E27FC236}">
                <a16:creationId xmlns:a16="http://schemas.microsoft.com/office/drawing/2014/main" id="{AEFCF715-78DB-4A3E-E032-5B8F2EAC9FB5}"/>
              </a:ext>
            </a:extLst>
          </p:cNvPr>
          <p:cNvSpPr txBox="1"/>
          <p:nvPr/>
        </p:nvSpPr>
        <p:spPr>
          <a:xfrm rot="2288464">
            <a:off x="8196672" y="5232380"/>
            <a:ext cx="782587" cy="369332"/>
          </a:xfrm>
          <a:prstGeom prst="rect">
            <a:avLst/>
          </a:prstGeom>
          <a:noFill/>
        </p:spPr>
        <p:txBody>
          <a:bodyPr wrap="none" rtlCol="0">
            <a:spAutoFit/>
          </a:bodyPr>
          <a:lstStyle/>
          <a:p>
            <a:r>
              <a:rPr lang="en-US" dirty="0">
                <a:solidFill>
                  <a:schemeClr val="tx2"/>
                </a:solidFill>
              </a:rPr>
              <a:t>Media</a:t>
            </a:r>
          </a:p>
        </p:txBody>
      </p:sp>
      <p:sp>
        <p:nvSpPr>
          <p:cNvPr id="27" name="Rectangle 26">
            <a:extLst>
              <a:ext uri="{FF2B5EF4-FFF2-40B4-BE49-F238E27FC236}">
                <a16:creationId xmlns:a16="http://schemas.microsoft.com/office/drawing/2014/main" id="{7C3B7859-94AF-1D71-0993-38374F6C76C3}"/>
              </a:ext>
            </a:extLst>
          </p:cNvPr>
          <p:cNvSpPr/>
          <p:nvPr/>
        </p:nvSpPr>
        <p:spPr>
          <a:xfrm>
            <a:off x="8164797" y="2027835"/>
            <a:ext cx="144040" cy="139600"/>
          </a:xfrm>
          <a:prstGeom prst="rect">
            <a:avLst/>
          </a:prstGeom>
          <a:solidFill>
            <a:srgbClr val="1F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289A29B-C11C-4FC8-851C-E29B16BE3F4C}"/>
              </a:ext>
            </a:extLst>
          </p:cNvPr>
          <p:cNvSpPr/>
          <p:nvPr/>
        </p:nvSpPr>
        <p:spPr>
          <a:xfrm>
            <a:off x="8164797" y="2282195"/>
            <a:ext cx="144040" cy="139600"/>
          </a:xfrm>
          <a:prstGeom prst="rect">
            <a:avLst/>
          </a:prstGeom>
          <a:solidFill>
            <a:srgbClr val="17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5DD2B4-3DB3-7BBB-3072-83F53EDA47F4}"/>
              </a:ext>
            </a:extLst>
          </p:cNvPr>
          <p:cNvSpPr/>
          <p:nvPr/>
        </p:nvSpPr>
        <p:spPr>
          <a:xfrm>
            <a:off x="8164797" y="2532345"/>
            <a:ext cx="144040" cy="139600"/>
          </a:xfrm>
          <a:prstGeom prst="rect">
            <a:avLst/>
          </a:prstGeom>
          <a:solidFill>
            <a:srgbClr val="D4F3F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7928718-B433-0171-747E-230DDBA49BC5}"/>
              </a:ext>
            </a:extLst>
          </p:cNvPr>
          <p:cNvSpPr txBox="1"/>
          <p:nvPr/>
        </p:nvSpPr>
        <p:spPr>
          <a:xfrm>
            <a:off x="8285687" y="1954281"/>
            <a:ext cx="1061444" cy="276999"/>
          </a:xfrm>
          <a:prstGeom prst="rect">
            <a:avLst/>
          </a:prstGeom>
          <a:noFill/>
        </p:spPr>
        <p:txBody>
          <a:bodyPr wrap="none" rtlCol="0">
            <a:spAutoFit/>
          </a:bodyPr>
          <a:lstStyle/>
          <a:p>
            <a:r>
              <a:rPr lang="en-US" sz="1200" dirty="0">
                <a:solidFill>
                  <a:schemeClr val="tx2"/>
                </a:solidFill>
              </a:rPr>
              <a:t>Trust (60-100)</a:t>
            </a:r>
          </a:p>
        </p:txBody>
      </p:sp>
      <p:sp>
        <p:nvSpPr>
          <p:cNvPr id="31" name="TextBox 30">
            <a:extLst>
              <a:ext uri="{FF2B5EF4-FFF2-40B4-BE49-F238E27FC236}">
                <a16:creationId xmlns:a16="http://schemas.microsoft.com/office/drawing/2014/main" id="{67867715-F78F-DD75-C241-223F8F93DF3E}"/>
              </a:ext>
            </a:extLst>
          </p:cNvPr>
          <p:cNvSpPr txBox="1"/>
          <p:nvPr/>
        </p:nvSpPr>
        <p:spPr>
          <a:xfrm>
            <a:off x="8285687" y="2209285"/>
            <a:ext cx="1140120" cy="276999"/>
          </a:xfrm>
          <a:prstGeom prst="rect">
            <a:avLst/>
          </a:prstGeom>
          <a:noFill/>
        </p:spPr>
        <p:txBody>
          <a:bodyPr wrap="none" rtlCol="0">
            <a:spAutoFit/>
          </a:bodyPr>
          <a:lstStyle/>
          <a:p>
            <a:r>
              <a:rPr lang="en-US" sz="1200" dirty="0">
                <a:solidFill>
                  <a:schemeClr val="tx2"/>
                </a:solidFill>
              </a:rPr>
              <a:t>Neutral (50-59)</a:t>
            </a:r>
          </a:p>
        </p:txBody>
      </p:sp>
      <p:sp>
        <p:nvSpPr>
          <p:cNvPr id="32" name="TextBox 31">
            <a:extLst>
              <a:ext uri="{FF2B5EF4-FFF2-40B4-BE49-F238E27FC236}">
                <a16:creationId xmlns:a16="http://schemas.microsoft.com/office/drawing/2014/main" id="{F88C7C43-74B3-4B17-2D42-89C069DA3622}"/>
              </a:ext>
            </a:extLst>
          </p:cNvPr>
          <p:cNvSpPr txBox="1"/>
          <p:nvPr/>
        </p:nvSpPr>
        <p:spPr>
          <a:xfrm>
            <a:off x="8285687" y="2465438"/>
            <a:ext cx="1078885" cy="276999"/>
          </a:xfrm>
          <a:prstGeom prst="rect">
            <a:avLst/>
          </a:prstGeom>
          <a:noFill/>
        </p:spPr>
        <p:txBody>
          <a:bodyPr wrap="none" rtlCol="0">
            <a:spAutoFit/>
          </a:bodyPr>
          <a:lstStyle/>
          <a:p>
            <a:r>
              <a:rPr lang="en-US" sz="1200" dirty="0">
                <a:solidFill>
                  <a:schemeClr val="tx2"/>
                </a:solidFill>
              </a:rPr>
              <a:t>Distrust (1-49)</a:t>
            </a:r>
          </a:p>
        </p:txBody>
      </p:sp>
      <p:sp>
        <p:nvSpPr>
          <p:cNvPr id="6" name="Title 1">
            <a:extLst>
              <a:ext uri="{FF2B5EF4-FFF2-40B4-BE49-F238E27FC236}">
                <a16:creationId xmlns:a16="http://schemas.microsoft.com/office/drawing/2014/main" id="{639F3E79-333C-455F-D1D9-186AB28A4C98}"/>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3534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7" y="303065"/>
            <a:ext cx="11135911" cy="646331"/>
          </a:xfrm>
          <a:prstGeom prst="rect">
            <a:avLst/>
          </a:prstGeom>
          <a:noFill/>
        </p:spPr>
        <p:txBody>
          <a:bodyPr wrap="square" rtlCol="0">
            <a:spAutoFit/>
          </a:bodyPr>
          <a:lstStyle/>
          <a:p>
            <a:r>
              <a:rPr lang="en-US" sz="3600" b="1" dirty="0">
                <a:solidFill>
                  <a:schemeClr val="bg1"/>
                </a:solidFill>
              </a:rPr>
              <a:t>Businesses Last Remaining Trusted Institutions</a:t>
            </a:r>
          </a:p>
        </p:txBody>
      </p:sp>
      <p:pic>
        <p:nvPicPr>
          <p:cNvPr id="19" name="Picture 18">
            <a:extLst>
              <a:ext uri="{FF2B5EF4-FFF2-40B4-BE49-F238E27FC236}">
                <a16:creationId xmlns:a16="http://schemas.microsoft.com/office/drawing/2014/main" id="{183F64F3-3D0C-1005-0A54-BCCA31BA3DB8}"/>
              </a:ext>
            </a:extLst>
          </p:cNvPr>
          <p:cNvPicPr>
            <a:picLocks noChangeAspect="1"/>
          </p:cNvPicPr>
          <p:nvPr/>
        </p:nvPicPr>
        <p:blipFill>
          <a:blip r:embed="rId4"/>
          <a:stretch>
            <a:fillRect/>
          </a:stretch>
        </p:blipFill>
        <p:spPr>
          <a:xfrm>
            <a:off x="1947461" y="1707117"/>
            <a:ext cx="8145907" cy="4639649"/>
          </a:xfrm>
          <a:prstGeom prst="rect">
            <a:avLst/>
          </a:prstGeom>
        </p:spPr>
      </p:pic>
      <p:sp>
        <p:nvSpPr>
          <p:cNvPr id="33" name="Title 1">
            <a:extLst>
              <a:ext uri="{FF2B5EF4-FFF2-40B4-BE49-F238E27FC236}">
                <a16:creationId xmlns:a16="http://schemas.microsoft.com/office/drawing/2014/main" id="{147D65F0-7890-E892-B56F-9B376E399697}"/>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34194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A New Era of Politicized Commerce</a:t>
            </a:r>
          </a:p>
        </p:txBody>
      </p:sp>
      <p:pic>
        <p:nvPicPr>
          <p:cNvPr id="5" name="Picture 4" descr="Graphical user interface, text, application, email&#10;&#10;Description automatically generated">
            <a:extLst>
              <a:ext uri="{FF2B5EF4-FFF2-40B4-BE49-F238E27FC236}">
                <a16:creationId xmlns:a16="http://schemas.microsoft.com/office/drawing/2014/main" id="{02E6B2ED-EE82-7C5D-7D4C-225C76406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029" y="3108931"/>
            <a:ext cx="4273214" cy="1631504"/>
          </a:xfrm>
          <a:prstGeom prst="rect">
            <a:avLst/>
          </a:prstGeom>
          <a:ln w="38100">
            <a:solidFill>
              <a:srgbClr val="525252"/>
            </a:solidFill>
          </a:ln>
        </p:spPr>
      </p:pic>
      <p:pic>
        <p:nvPicPr>
          <p:cNvPr id="6" name="Picture 5" descr="Graphical user interface, text, application&#10;&#10;Description automatically generated">
            <a:extLst>
              <a:ext uri="{FF2B5EF4-FFF2-40B4-BE49-F238E27FC236}">
                <a16:creationId xmlns:a16="http://schemas.microsoft.com/office/drawing/2014/main" id="{4B4378B1-5889-C35D-A130-BB6E61991D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97063" y="3223036"/>
            <a:ext cx="5745370" cy="980037"/>
          </a:xfrm>
          <a:prstGeom prst="rect">
            <a:avLst/>
          </a:prstGeom>
          <a:ln w="38100">
            <a:solidFill>
              <a:srgbClr val="525252"/>
            </a:solidFill>
          </a:ln>
        </p:spPr>
      </p:pic>
      <p:pic>
        <p:nvPicPr>
          <p:cNvPr id="7" name="Picture 6" descr="Text&#10;&#10;Description automatically generated with medium confidence">
            <a:extLst>
              <a:ext uri="{FF2B5EF4-FFF2-40B4-BE49-F238E27FC236}">
                <a16:creationId xmlns:a16="http://schemas.microsoft.com/office/drawing/2014/main" id="{15EE29E0-53A1-CCE6-11B0-27828B89AB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10"/>
          <a:stretch/>
        </p:blipFill>
        <p:spPr>
          <a:xfrm>
            <a:off x="2814078" y="1913974"/>
            <a:ext cx="6833148" cy="980036"/>
          </a:xfrm>
          <a:prstGeom prst="rect">
            <a:avLst/>
          </a:prstGeom>
          <a:ln w="38100">
            <a:solidFill>
              <a:srgbClr val="525252"/>
            </a:solidFill>
          </a:ln>
        </p:spPr>
      </p:pic>
      <p:pic>
        <p:nvPicPr>
          <p:cNvPr id="8" name="Picture 7" descr="Graphical user interface, text, application&#10;&#10;Description automatically generated">
            <a:extLst>
              <a:ext uri="{FF2B5EF4-FFF2-40B4-BE49-F238E27FC236}">
                <a16:creationId xmlns:a16="http://schemas.microsoft.com/office/drawing/2014/main" id="{0035BF24-DCB9-1F94-E961-01E90DF6D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1042" y="4532099"/>
            <a:ext cx="5439221" cy="1520024"/>
          </a:xfrm>
          <a:prstGeom prst="rect">
            <a:avLst/>
          </a:prstGeom>
          <a:ln w="38100">
            <a:solidFill>
              <a:srgbClr val="525252"/>
            </a:solidFill>
          </a:ln>
        </p:spPr>
      </p:pic>
      <p:sp>
        <p:nvSpPr>
          <p:cNvPr id="2" name="Title 1">
            <a:extLst>
              <a:ext uri="{FF2B5EF4-FFF2-40B4-BE49-F238E27FC236}">
                <a16:creationId xmlns:a16="http://schemas.microsoft.com/office/drawing/2014/main" id="{F770E0E1-98F0-9056-1534-92B51E97107F}"/>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16978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wer lines in a valley&#10;&#10;Description automatically generated">
            <a:extLst>
              <a:ext uri="{FF2B5EF4-FFF2-40B4-BE49-F238E27FC236}">
                <a16:creationId xmlns:a16="http://schemas.microsoft.com/office/drawing/2014/main" id="{5E000932-991D-7A76-AF8E-8710FBB1D3F5}"/>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183577"/>
            <a:ext cx="12192000" cy="8136666"/>
          </a:xfrm>
          <a:prstGeom prst="rect">
            <a:avLst/>
          </a:prstGeom>
        </p:spPr>
      </p:pic>
      <p:sp>
        <p:nvSpPr>
          <p:cNvPr id="8" name="TextBox 7">
            <a:extLst>
              <a:ext uri="{FF2B5EF4-FFF2-40B4-BE49-F238E27FC236}">
                <a16:creationId xmlns:a16="http://schemas.microsoft.com/office/drawing/2014/main" id="{829A576D-5CCB-3664-A987-2DE0BE255A59}"/>
              </a:ext>
            </a:extLst>
          </p:cNvPr>
          <p:cNvSpPr txBox="1"/>
          <p:nvPr/>
        </p:nvSpPr>
        <p:spPr>
          <a:xfrm>
            <a:off x="2696900" y="829950"/>
            <a:ext cx="7060557" cy="707886"/>
          </a:xfrm>
          <a:prstGeom prst="rect">
            <a:avLst/>
          </a:prstGeom>
          <a:noFill/>
        </p:spPr>
        <p:txBody>
          <a:bodyPr wrap="square" rtlCol="0">
            <a:spAutoFit/>
          </a:bodyPr>
          <a:lstStyle/>
          <a:p>
            <a:pPr algn="ctr"/>
            <a:r>
              <a:rPr lang="en-US" sz="4000" b="1" dirty="0">
                <a:solidFill>
                  <a:srgbClr val="3F4040"/>
                </a:solidFill>
              </a:rPr>
              <a:t>For weekly insights, join us at</a:t>
            </a:r>
          </a:p>
        </p:txBody>
      </p:sp>
      <p:sp>
        <p:nvSpPr>
          <p:cNvPr id="9" name="TextBox 8">
            <a:extLst>
              <a:ext uri="{FF2B5EF4-FFF2-40B4-BE49-F238E27FC236}">
                <a16:creationId xmlns:a16="http://schemas.microsoft.com/office/drawing/2014/main" id="{07FAF567-3A33-6714-92BD-236508FFFC77}"/>
              </a:ext>
            </a:extLst>
          </p:cNvPr>
          <p:cNvSpPr txBox="1"/>
          <p:nvPr/>
        </p:nvSpPr>
        <p:spPr>
          <a:xfrm>
            <a:off x="2696900" y="1504700"/>
            <a:ext cx="7060557" cy="1015663"/>
          </a:xfrm>
          <a:prstGeom prst="rect">
            <a:avLst/>
          </a:prstGeom>
          <a:noFill/>
        </p:spPr>
        <p:txBody>
          <a:bodyPr wrap="square" rtlCol="0">
            <a:spAutoFit/>
          </a:bodyPr>
          <a:lstStyle/>
          <a:p>
            <a:pPr algn="ctr"/>
            <a:r>
              <a:rPr lang="en-US" sz="6000" dirty="0" err="1">
                <a:solidFill>
                  <a:srgbClr val="C00000"/>
                </a:solidFill>
              </a:rPr>
              <a:t>Delve.Energy</a:t>
            </a:r>
            <a:endParaRPr lang="en-US" sz="6000" dirty="0">
              <a:solidFill>
                <a:srgbClr val="C00000"/>
              </a:solidFill>
            </a:endParaRPr>
          </a:p>
        </p:txBody>
      </p:sp>
      <p:sp>
        <p:nvSpPr>
          <p:cNvPr id="10" name="TextBox 9">
            <a:extLst>
              <a:ext uri="{FF2B5EF4-FFF2-40B4-BE49-F238E27FC236}">
                <a16:creationId xmlns:a16="http://schemas.microsoft.com/office/drawing/2014/main" id="{439010E6-D5A0-1DEC-5E9B-57A3A27A63A3}"/>
              </a:ext>
            </a:extLst>
          </p:cNvPr>
          <p:cNvSpPr txBox="1"/>
          <p:nvPr/>
        </p:nvSpPr>
        <p:spPr>
          <a:xfrm>
            <a:off x="2696899" y="5834879"/>
            <a:ext cx="7060557" cy="615553"/>
          </a:xfrm>
          <a:prstGeom prst="rect">
            <a:avLst/>
          </a:prstGeom>
          <a:noFill/>
        </p:spPr>
        <p:txBody>
          <a:bodyPr wrap="square" rtlCol="0">
            <a:spAutoFit/>
          </a:bodyPr>
          <a:lstStyle/>
          <a:p>
            <a:pPr algn="ctr"/>
            <a:r>
              <a:rPr lang="en-US" sz="3400" dirty="0" err="1">
                <a:solidFill>
                  <a:srgbClr val="3F4040"/>
                </a:solidFill>
              </a:rPr>
              <a:t>jeff@delvedc.com</a:t>
            </a:r>
            <a:endParaRPr lang="en-US" sz="3400" dirty="0">
              <a:solidFill>
                <a:srgbClr val="3F4040"/>
              </a:solidFill>
            </a:endParaRPr>
          </a:p>
        </p:txBody>
      </p:sp>
      <p:pic>
        <p:nvPicPr>
          <p:cNvPr id="12" name="Picture 11" descr="A group of people holding a banner&#10;&#10;Description automatically generated">
            <a:extLst>
              <a:ext uri="{FF2B5EF4-FFF2-40B4-BE49-F238E27FC236}">
                <a16:creationId xmlns:a16="http://schemas.microsoft.com/office/drawing/2014/main" id="{05197FED-392E-A390-B45D-2A5727A64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12" y="3231517"/>
            <a:ext cx="7772400" cy="2199984"/>
          </a:xfrm>
          <a:prstGeom prst="rect">
            <a:avLst/>
          </a:prstGeom>
        </p:spPr>
      </p:pic>
      <p:pic>
        <p:nvPicPr>
          <p:cNvPr id="14" name="Picture 13" descr="A large building next to a body of water&#10;&#10;Description automatically generated">
            <a:extLst>
              <a:ext uri="{FF2B5EF4-FFF2-40B4-BE49-F238E27FC236}">
                <a16:creationId xmlns:a16="http://schemas.microsoft.com/office/drawing/2014/main" id="{D06D1B2A-906D-D98E-D6C9-9EEF6D4F7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288" y="3231517"/>
            <a:ext cx="7772400" cy="2201737"/>
          </a:xfrm>
          <a:prstGeom prst="rect">
            <a:avLst/>
          </a:prstGeom>
        </p:spPr>
      </p:pic>
    </p:spTree>
    <p:extLst>
      <p:ext uri="{BB962C8B-B14F-4D97-AF65-F5344CB8AC3E}">
        <p14:creationId xmlns:p14="http://schemas.microsoft.com/office/powerpoint/2010/main" val="2037267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348827" y="208961"/>
            <a:ext cx="9513146" cy="830997"/>
          </a:xfrm>
          <a:prstGeom prst="rect">
            <a:avLst/>
          </a:prstGeom>
          <a:noFill/>
        </p:spPr>
        <p:txBody>
          <a:bodyPr wrap="square" rtlCol="0">
            <a:spAutoFit/>
          </a:bodyPr>
          <a:lstStyle/>
          <a:p>
            <a:r>
              <a:rPr lang="en-US" sz="4800" b="1" dirty="0">
                <a:solidFill>
                  <a:schemeClr val="bg1"/>
                </a:solidFill>
              </a:rPr>
              <a:t>The Car Crash Election</a:t>
            </a:r>
          </a:p>
        </p:txBody>
      </p:sp>
      <p:sp>
        <p:nvSpPr>
          <p:cNvPr id="11" name="TextBox 10">
            <a:extLst>
              <a:ext uri="{FF2B5EF4-FFF2-40B4-BE49-F238E27FC236}">
                <a16:creationId xmlns:a16="http://schemas.microsoft.com/office/drawing/2014/main" id="{E5C24130-7ABD-1496-118C-9627D3334720}"/>
              </a:ext>
            </a:extLst>
          </p:cNvPr>
          <p:cNvSpPr txBox="1"/>
          <p:nvPr/>
        </p:nvSpPr>
        <p:spPr>
          <a:xfrm>
            <a:off x="1382336" y="935284"/>
            <a:ext cx="4325601" cy="3817968"/>
          </a:xfrm>
          <a:prstGeom prst="rect">
            <a:avLst/>
          </a:prstGeom>
          <a:noFill/>
        </p:spPr>
        <p:txBody>
          <a:bodyPr wrap="square" rtlCol="0">
            <a:spAutoFit/>
          </a:bodyPr>
          <a:lstStyle/>
          <a:p>
            <a:pPr algn="ctr">
              <a:lnSpc>
                <a:spcPct val="150000"/>
              </a:lnSpc>
            </a:pPr>
            <a:r>
              <a:rPr lang="en-US" sz="18000" b="1" dirty="0">
                <a:solidFill>
                  <a:srgbClr val="BF272D"/>
                </a:solidFill>
              </a:rPr>
              <a:t>29%</a:t>
            </a:r>
          </a:p>
        </p:txBody>
      </p:sp>
      <p:sp>
        <p:nvSpPr>
          <p:cNvPr id="12" name="TextBox 11">
            <a:extLst>
              <a:ext uri="{FF2B5EF4-FFF2-40B4-BE49-F238E27FC236}">
                <a16:creationId xmlns:a16="http://schemas.microsoft.com/office/drawing/2014/main" id="{E891987A-F0D6-60D4-7ED7-F7913E288FAE}"/>
              </a:ext>
            </a:extLst>
          </p:cNvPr>
          <p:cNvSpPr txBox="1"/>
          <p:nvPr/>
        </p:nvSpPr>
        <p:spPr>
          <a:xfrm>
            <a:off x="928985" y="4206743"/>
            <a:ext cx="4821689" cy="861774"/>
          </a:xfrm>
          <a:prstGeom prst="rect">
            <a:avLst/>
          </a:prstGeom>
          <a:noFill/>
        </p:spPr>
        <p:txBody>
          <a:bodyPr wrap="square">
            <a:spAutoFit/>
          </a:bodyPr>
          <a:lstStyle/>
          <a:p>
            <a:pPr algn="ctr"/>
            <a:r>
              <a:rPr lang="en-US" sz="2500" dirty="0">
                <a:solidFill>
                  <a:srgbClr val="13343B"/>
                </a:solidFill>
              </a:rPr>
              <a:t>of Republicans prefer </a:t>
            </a:r>
          </a:p>
          <a:p>
            <a:pPr algn="ctr"/>
            <a:r>
              <a:rPr lang="en-US" sz="2500" dirty="0">
                <a:solidFill>
                  <a:srgbClr val="13343B"/>
                </a:solidFill>
              </a:rPr>
              <a:t>Trump not run</a:t>
            </a:r>
            <a:endParaRPr lang="en-US" sz="2500" dirty="0"/>
          </a:p>
        </p:txBody>
      </p:sp>
      <p:pic>
        <p:nvPicPr>
          <p:cNvPr id="1030" name="Picture 6" descr="University of Massachusetts - Amherst – Crown Education">
            <a:extLst>
              <a:ext uri="{FF2B5EF4-FFF2-40B4-BE49-F238E27FC236}">
                <a16:creationId xmlns:a16="http://schemas.microsoft.com/office/drawing/2014/main" id="{1CF177C4-BFFF-5429-486E-223EE6C95E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31" t="29914" r="14169" b="28696"/>
          <a:stretch/>
        </p:blipFill>
        <p:spPr bwMode="auto">
          <a:xfrm>
            <a:off x="5076173" y="5177136"/>
            <a:ext cx="2006816" cy="6583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B21AE5-4F5C-049C-65DF-B71502996952}"/>
              </a:ext>
            </a:extLst>
          </p:cNvPr>
          <p:cNvSpPr txBox="1"/>
          <p:nvPr/>
        </p:nvSpPr>
        <p:spPr>
          <a:xfrm>
            <a:off x="6560420" y="929057"/>
            <a:ext cx="4325601" cy="3817968"/>
          </a:xfrm>
          <a:prstGeom prst="rect">
            <a:avLst/>
          </a:prstGeom>
          <a:noFill/>
        </p:spPr>
        <p:txBody>
          <a:bodyPr wrap="square" rtlCol="0">
            <a:spAutoFit/>
          </a:bodyPr>
          <a:lstStyle/>
          <a:p>
            <a:pPr algn="ctr">
              <a:lnSpc>
                <a:spcPct val="150000"/>
              </a:lnSpc>
            </a:pPr>
            <a:r>
              <a:rPr lang="en-US" sz="18000" b="1" dirty="0">
                <a:solidFill>
                  <a:srgbClr val="0070C0"/>
                </a:solidFill>
              </a:rPr>
              <a:t>37%</a:t>
            </a:r>
          </a:p>
        </p:txBody>
      </p:sp>
      <p:sp>
        <p:nvSpPr>
          <p:cNvPr id="9" name="TextBox 8">
            <a:extLst>
              <a:ext uri="{FF2B5EF4-FFF2-40B4-BE49-F238E27FC236}">
                <a16:creationId xmlns:a16="http://schemas.microsoft.com/office/drawing/2014/main" id="{F87A57C7-7061-3C21-2825-77734CFC1B60}"/>
              </a:ext>
            </a:extLst>
          </p:cNvPr>
          <p:cNvSpPr txBox="1"/>
          <p:nvPr/>
        </p:nvSpPr>
        <p:spPr>
          <a:xfrm>
            <a:off x="6450446" y="4211464"/>
            <a:ext cx="4821689" cy="861774"/>
          </a:xfrm>
          <a:prstGeom prst="rect">
            <a:avLst/>
          </a:prstGeom>
          <a:noFill/>
        </p:spPr>
        <p:txBody>
          <a:bodyPr wrap="square">
            <a:spAutoFit/>
          </a:bodyPr>
          <a:lstStyle/>
          <a:p>
            <a:pPr algn="ctr"/>
            <a:r>
              <a:rPr lang="en-US" sz="2500" dirty="0">
                <a:solidFill>
                  <a:srgbClr val="13343B"/>
                </a:solidFill>
              </a:rPr>
              <a:t>o</a:t>
            </a:r>
            <a:r>
              <a:rPr lang="en-US" sz="2500" b="0" i="0" dirty="0">
                <a:solidFill>
                  <a:srgbClr val="13343B"/>
                </a:solidFill>
                <a:effectLst/>
              </a:rPr>
              <a:t>f Democrats prefer</a:t>
            </a:r>
          </a:p>
          <a:p>
            <a:pPr algn="ctr"/>
            <a:r>
              <a:rPr lang="en-US" sz="2500" dirty="0">
                <a:solidFill>
                  <a:srgbClr val="13343B"/>
                </a:solidFill>
              </a:rPr>
              <a:t>Biden not run</a:t>
            </a:r>
            <a:endParaRPr lang="en-US" sz="2500" dirty="0"/>
          </a:p>
        </p:txBody>
      </p:sp>
      <p:sp>
        <p:nvSpPr>
          <p:cNvPr id="2" name="Title 1">
            <a:extLst>
              <a:ext uri="{FF2B5EF4-FFF2-40B4-BE49-F238E27FC236}">
                <a16:creationId xmlns:a16="http://schemas.microsoft.com/office/drawing/2014/main" id="{21E42BAC-4A80-EB79-51D6-7093C56C891B}"/>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817519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The Car Crash Election</a:t>
            </a:r>
          </a:p>
        </p:txBody>
      </p:sp>
      <p:sp>
        <p:nvSpPr>
          <p:cNvPr id="2" name="TextBox 1">
            <a:extLst>
              <a:ext uri="{FF2B5EF4-FFF2-40B4-BE49-F238E27FC236}">
                <a16:creationId xmlns:a16="http://schemas.microsoft.com/office/drawing/2014/main" id="{71BC1F25-1BB9-81D0-037A-A19E4FE82094}"/>
              </a:ext>
            </a:extLst>
          </p:cNvPr>
          <p:cNvSpPr txBox="1"/>
          <p:nvPr/>
        </p:nvSpPr>
        <p:spPr>
          <a:xfrm>
            <a:off x="1933502" y="2240017"/>
            <a:ext cx="8669350" cy="3677930"/>
          </a:xfrm>
          <a:prstGeom prst="rect">
            <a:avLst/>
          </a:prstGeom>
          <a:solidFill>
            <a:schemeClr val="bg1"/>
          </a:solidFill>
          <a:ln w="38100">
            <a:solidFill>
              <a:srgbClr val="525252"/>
            </a:solidFill>
          </a:ln>
        </p:spPr>
        <p:txBody>
          <a:bodyPr wrap="square">
            <a:spAutoFit/>
          </a:bodyPr>
          <a:lstStyle/>
          <a:p>
            <a:pPr algn="r"/>
            <a:r>
              <a:rPr lang="en-US" b="1" i="0" u="none" strike="noStrike" dirty="0">
                <a:solidFill>
                  <a:srgbClr val="C00000"/>
                </a:solidFill>
                <a:effectLst/>
                <a:latin typeface="inherit"/>
              </a:rPr>
              <a:t>Political Commentator Sarah Longwell</a:t>
            </a:r>
          </a:p>
          <a:p>
            <a:pPr algn="r"/>
            <a:r>
              <a:rPr lang="en-US" b="1" dirty="0">
                <a:solidFill>
                  <a:srgbClr val="C00000"/>
                </a:solidFill>
                <a:latin typeface="inherit"/>
              </a:rPr>
              <a:t>to </a:t>
            </a:r>
            <a:r>
              <a:rPr lang="en-US" b="1" i="1" dirty="0">
                <a:solidFill>
                  <a:srgbClr val="C00000"/>
                </a:solidFill>
                <a:latin typeface="inherit"/>
              </a:rPr>
              <a:t>The Associated Press</a:t>
            </a:r>
            <a:endParaRPr lang="en-US" b="1" i="0" u="none" strike="noStrike" dirty="0">
              <a:solidFill>
                <a:srgbClr val="C00000"/>
              </a:solidFill>
              <a:effectLst/>
              <a:latin typeface="inherit"/>
            </a:endParaRPr>
          </a:p>
          <a:p>
            <a:pPr algn="ctr"/>
            <a:br>
              <a:rPr lang="en-US" sz="500" dirty="0"/>
            </a:br>
            <a:r>
              <a:rPr lang="en-US" sz="3000" dirty="0"/>
              <a:t>	</a:t>
            </a:r>
            <a:r>
              <a:rPr lang="en-US" sz="3200" b="0" i="0" dirty="0">
                <a:solidFill>
                  <a:srgbClr val="525252"/>
                </a:solidFill>
                <a:effectLst/>
                <a:latin typeface="arimo"/>
              </a:rPr>
              <a:t>“I think we have </a:t>
            </a:r>
            <a:r>
              <a:rPr lang="en-US" sz="3200" b="1" i="0" dirty="0">
                <a:solidFill>
                  <a:srgbClr val="525252"/>
                </a:solidFill>
                <a:effectLst/>
                <a:latin typeface="arimo"/>
              </a:rPr>
              <a:t>an electorate that’s going through the stages of grief </a:t>
            </a:r>
            <a:r>
              <a:rPr lang="en-US" sz="3200" b="0" i="0" dirty="0">
                <a:solidFill>
                  <a:srgbClr val="525252"/>
                </a:solidFill>
                <a:effectLst/>
                <a:latin typeface="arimo"/>
              </a:rPr>
              <a:t>about this election. They’ve done denial — ‘Not these two, can’t possibly be these two.’ And I think they’re in depression now. I’m waiting for people to hit acceptance.”</a:t>
            </a:r>
            <a:endParaRPr lang="en-US" sz="3200" dirty="0">
              <a:solidFill>
                <a:srgbClr val="525252"/>
              </a:solidFill>
            </a:endParaRPr>
          </a:p>
        </p:txBody>
      </p:sp>
      <p:pic>
        <p:nvPicPr>
          <p:cNvPr id="5" name="Picture 4">
            <a:extLst>
              <a:ext uri="{FF2B5EF4-FFF2-40B4-BE49-F238E27FC236}">
                <a16:creationId xmlns:a16="http://schemas.microsoft.com/office/drawing/2014/main" id="{00E3D98E-9D6B-5082-4A19-77EC192D31C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93379" y="1869248"/>
            <a:ext cx="1254679" cy="1254679"/>
          </a:xfrm>
          <a:prstGeom prst="ellipse">
            <a:avLst/>
          </a:prstGeom>
          <a:ln w="38100">
            <a:solidFill>
              <a:srgbClr val="525252"/>
            </a:solidFill>
          </a:ln>
        </p:spPr>
      </p:pic>
      <p:sp>
        <p:nvSpPr>
          <p:cNvPr id="6" name="Title 1">
            <a:extLst>
              <a:ext uri="{FF2B5EF4-FFF2-40B4-BE49-F238E27FC236}">
                <a16:creationId xmlns:a16="http://schemas.microsoft.com/office/drawing/2014/main" id="{C8A2DBD0-E85C-EB95-8367-8CBE5F914593}"/>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28949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No Labels Poll Finds Most Voters Want Another Choice in 2024">
            <a:extLst>
              <a:ext uri="{FF2B5EF4-FFF2-40B4-BE49-F238E27FC236}">
                <a16:creationId xmlns:a16="http://schemas.microsoft.com/office/drawing/2014/main" id="{40FC1C8B-4A33-CEC6-99C2-8B06AC5A52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920" y="4884185"/>
            <a:ext cx="3406159" cy="17824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348827" y="208961"/>
            <a:ext cx="9513146" cy="830997"/>
          </a:xfrm>
          <a:prstGeom prst="rect">
            <a:avLst/>
          </a:prstGeom>
          <a:noFill/>
        </p:spPr>
        <p:txBody>
          <a:bodyPr wrap="square" rtlCol="0">
            <a:spAutoFit/>
          </a:bodyPr>
          <a:lstStyle/>
          <a:p>
            <a:r>
              <a:rPr lang="en-US" sz="4800" b="1" dirty="0">
                <a:solidFill>
                  <a:schemeClr val="bg1"/>
                </a:solidFill>
              </a:rPr>
              <a:t>Will Third Parties Matter?</a:t>
            </a:r>
          </a:p>
        </p:txBody>
      </p:sp>
      <p:pic>
        <p:nvPicPr>
          <p:cNvPr id="4098" name="Picture 2" descr="Ross Perot | Biography, 1992 Presidential Election, &amp; Facts | Britannica  Money">
            <a:extLst>
              <a:ext uri="{FF2B5EF4-FFF2-40B4-BE49-F238E27FC236}">
                <a16:creationId xmlns:a16="http://schemas.microsoft.com/office/drawing/2014/main" id="{C4B564A1-8E90-5120-7209-BC6F70F51C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569" y="1770472"/>
            <a:ext cx="4283270" cy="30650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loomberg attacks Trump in his safe space - POLITICO">
            <a:extLst>
              <a:ext uri="{FF2B5EF4-FFF2-40B4-BE49-F238E27FC236}">
                <a16:creationId xmlns:a16="http://schemas.microsoft.com/office/drawing/2014/main" id="{A70653A4-E480-D13B-049D-34DF1AD9CF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0162" y="1770473"/>
            <a:ext cx="4599708" cy="3065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4AEEF8-94D3-5453-2875-08B6C58BD4F3}"/>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8906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348827" y="208961"/>
            <a:ext cx="9513146" cy="646331"/>
          </a:xfrm>
          <a:prstGeom prst="rect">
            <a:avLst/>
          </a:prstGeom>
          <a:noFill/>
        </p:spPr>
        <p:txBody>
          <a:bodyPr wrap="square" rtlCol="0">
            <a:spAutoFit/>
          </a:bodyPr>
          <a:lstStyle/>
          <a:p>
            <a:r>
              <a:rPr lang="en-US" sz="3600" b="1" dirty="0">
                <a:solidFill>
                  <a:schemeClr val="bg1"/>
                </a:solidFill>
              </a:rPr>
              <a:t>Will Third Parties Matter?</a:t>
            </a:r>
          </a:p>
        </p:txBody>
      </p:sp>
      <p:pic>
        <p:nvPicPr>
          <p:cNvPr id="2050" name="Picture 2" descr="Democratic tactics against RFK Jr. are rattling his campaign - POLITICO">
            <a:extLst>
              <a:ext uri="{FF2B5EF4-FFF2-40B4-BE49-F238E27FC236}">
                <a16:creationId xmlns:a16="http://schemas.microsoft.com/office/drawing/2014/main" id="{EF64220B-79CB-E586-74E1-8659DC784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57" y="2207412"/>
            <a:ext cx="3879267" cy="2654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y Cornel West is hopeful during the pandemic and anti-racism protests -  Vox">
            <a:extLst>
              <a:ext uri="{FF2B5EF4-FFF2-40B4-BE49-F238E27FC236}">
                <a16:creationId xmlns:a16="http://schemas.microsoft.com/office/drawing/2014/main" id="{585668E6-AF25-BABC-738B-DE0ECF7235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876" y="2207412"/>
            <a:ext cx="3879269" cy="2654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ill Stein | PBS NewsHour">
            <a:extLst>
              <a:ext uri="{FF2B5EF4-FFF2-40B4-BE49-F238E27FC236}">
                <a16:creationId xmlns:a16="http://schemas.microsoft.com/office/drawing/2014/main" id="{30ABD5AA-521B-3CE1-E8A2-693ED0B83E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5724" y="2207413"/>
            <a:ext cx="3967998" cy="2654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9DAAE7-6027-18DF-088E-022FF2B16FA8}"/>
              </a:ext>
            </a:extLst>
          </p:cNvPr>
          <p:cNvSpPr txBox="1"/>
          <p:nvPr/>
        </p:nvSpPr>
        <p:spPr>
          <a:xfrm>
            <a:off x="1492668" y="5078630"/>
            <a:ext cx="1346844" cy="646331"/>
          </a:xfrm>
          <a:prstGeom prst="rect">
            <a:avLst/>
          </a:prstGeom>
          <a:noFill/>
        </p:spPr>
        <p:txBody>
          <a:bodyPr wrap="none" rtlCol="0">
            <a:spAutoFit/>
          </a:bodyPr>
          <a:lstStyle/>
          <a:p>
            <a:r>
              <a:rPr lang="en-US" sz="3600" b="1" dirty="0">
                <a:solidFill>
                  <a:srgbClr val="525252"/>
                </a:solidFill>
              </a:rPr>
              <a:t>10.8%</a:t>
            </a:r>
          </a:p>
        </p:txBody>
      </p:sp>
      <p:sp>
        <p:nvSpPr>
          <p:cNvPr id="6" name="TextBox 5">
            <a:extLst>
              <a:ext uri="{FF2B5EF4-FFF2-40B4-BE49-F238E27FC236}">
                <a16:creationId xmlns:a16="http://schemas.microsoft.com/office/drawing/2014/main" id="{18D0C564-4F18-C6CF-D0C1-AB9ED85B86FD}"/>
              </a:ext>
            </a:extLst>
          </p:cNvPr>
          <p:cNvSpPr txBox="1"/>
          <p:nvPr/>
        </p:nvSpPr>
        <p:spPr>
          <a:xfrm>
            <a:off x="5560538" y="5078630"/>
            <a:ext cx="1112805" cy="646331"/>
          </a:xfrm>
          <a:prstGeom prst="rect">
            <a:avLst/>
          </a:prstGeom>
          <a:noFill/>
        </p:spPr>
        <p:txBody>
          <a:bodyPr wrap="none" rtlCol="0">
            <a:spAutoFit/>
          </a:bodyPr>
          <a:lstStyle/>
          <a:p>
            <a:r>
              <a:rPr lang="en-US" sz="3600" b="1" dirty="0">
                <a:solidFill>
                  <a:srgbClr val="525252"/>
                </a:solidFill>
              </a:rPr>
              <a:t>2.0%</a:t>
            </a:r>
          </a:p>
        </p:txBody>
      </p:sp>
      <p:sp>
        <p:nvSpPr>
          <p:cNvPr id="7" name="TextBox 6">
            <a:extLst>
              <a:ext uri="{FF2B5EF4-FFF2-40B4-BE49-F238E27FC236}">
                <a16:creationId xmlns:a16="http://schemas.microsoft.com/office/drawing/2014/main" id="{68E038D9-7C9D-E0F0-CB8A-61E725D8D2CD}"/>
              </a:ext>
            </a:extLst>
          </p:cNvPr>
          <p:cNvSpPr txBox="1"/>
          <p:nvPr/>
        </p:nvSpPr>
        <p:spPr>
          <a:xfrm>
            <a:off x="9326511" y="5078631"/>
            <a:ext cx="1112805" cy="646331"/>
          </a:xfrm>
          <a:prstGeom prst="rect">
            <a:avLst/>
          </a:prstGeom>
          <a:noFill/>
        </p:spPr>
        <p:txBody>
          <a:bodyPr wrap="none" rtlCol="0">
            <a:spAutoFit/>
          </a:bodyPr>
          <a:lstStyle/>
          <a:p>
            <a:r>
              <a:rPr lang="en-US" sz="3600" b="1" dirty="0">
                <a:solidFill>
                  <a:srgbClr val="525252"/>
                </a:solidFill>
              </a:rPr>
              <a:t>1.5%</a:t>
            </a:r>
          </a:p>
        </p:txBody>
      </p:sp>
      <p:sp>
        <p:nvSpPr>
          <p:cNvPr id="8" name="TextBox 7">
            <a:extLst>
              <a:ext uri="{FF2B5EF4-FFF2-40B4-BE49-F238E27FC236}">
                <a16:creationId xmlns:a16="http://schemas.microsoft.com/office/drawing/2014/main" id="{82E7347B-F876-3ED4-0EE5-19E47A93669C}"/>
              </a:ext>
            </a:extLst>
          </p:cNvPr>
          <p:cNvSpPr txBox="1"/>
          <p:nvPr/>
        </p:nvSpPr>
        <p:spPr>
          <a:xfrm>
            <a:off x="4996807" y="6099723"/>
            <a:ext cx="2427075" cy="307777"/>
          </a:xfrm>
          <a:prstGeom prst="rect">
            <a:avLst/>
          </a:prstGeom>
          <a:noFill/>
        </p:spPr>
        <p:txBody>
          <a:bodyPr wrap="none" rtlCol="0">
            <a:spAutoFit/>
          </a:bodyPr>
          <a:lstStyle/>
          <a:p>
            <a:r>
              <a:rPr lang="en-US" sz="1400" i="1" dirty="0">
                <a:solidFill>
                  <a:srgbClr val="525252"/>
                </a:solidFill>
              </a:rPr>
              <a:t>RCP Polling Avg as of 5/8/2024</a:t>
            </a:r>
          </a:p>
        </p:txBody>
      </p:sp>
      <p:sp>
        <p:nvSpPr>
          <p:cNvPr id="9" name="Title 1">
            <a:extLst>
              <a:ext uri="{FF2B5EF4-FFF2-40B4-BE49-F238E27FC236}">
                <a16:creationId xmlns:a16="http://schemas.microsoft.com/office/drawing/2014/main" id="{C646CC15-4710-EE74-6247-7581F0136BE7}"/>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26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348827" y="208961"/>
            <a:ext cx="9513146" cy="830997"/>
          </a:xfrm>
          <a:prstGeom prst="rect">
            <a:avLst/>
          </a:prstGeom>
          <a:noFill/>
        </p:spPr>
        <p:txBody>
          <a:bodyPr wrap="square" rtlCol="0">
            <a:spAutoFit/>
          </a:bodyPr>
          <a:lstStyle/>
          <a:p>
            <a:r>
              <a:rPr lang="en-US" sz="4800" b="1" dirty="0">
                <a:solidFill>
                  <a:schemeClr val="bg1"/>
                </a:solidFill>
              </a:rPr>
              <a:t>7 Swing States to Watch</a:t>
            </a:r>
          </a:p>
        </p:txBody>
      </p:sp>
      <p:pic>
        <p:nvPicPr>
          <p:cNvPr id="2" name="Picture 1" descr="A map of the united states&#10;&#10;Description automatically generated">
            <a:extLst>
              <a:ext uri="{FF2B5EF4-FFF2-40B4-BE49-F238E27FC236}">
                <a16:creationId xmlns:a16="http://schemas.microsoft.com/office/drawing/2014/main" id="{63F56F18-BEB1-1D54-401A-0975E4A4D15E}"/>
              </a:ext>
            </a:extLst>
          </p:cNvPr>
          <p:cNvPicPr>
            <a:picLocks noChangeAspect="1"/>
          </p:cNvPicPr>
          <p:nvPr/>
        </p:nvPicPr>
        <p:blipFill rotWithShape="1">
          <a:blip r:embed="rId4">
            <a:extLst>
              <a:ext uri="{28A0092B-C50C-407E-A947-70E740481C1C}">
                <a14:useLocalDpi xmlns:a14="http://schemas.microsoft.com/office/drawing/2010/main" val="0"/>
              </a:ext>
            </a:extLst>
          </a:blip>
          <a:srcRect t="2779"/>
          <a:stretch/>
        </p:blipFill>
        <p:spPr>
          <a:xfrm>
            <a:off x="1911462" y="1511123"/>
            <a:ext cx="8369075" cy="4883848"/>
          </a:xfrm>
          <a:prstGeom prst="rect">
            <a:avLst/>
          </a:prstGeom>
        </p:spPr>
      </p:pic>
      <p:sp>
        <p:nvSpPr>
          <p:cNvPr id="6" name="TextBox 5">
            <a:extLst>
              <a:ext uri="{FF2B5EF4-FFF2-40B4-BE49-F238E27FC236}">
                <a16:creationId xmlns:a16="http://schemas.microsoft.com/office/drawing/2014/main" id="{AAAFD227-B576-C2D3-EA03-70D67DFB2B2A}"/>
              </a:ext>
            </a:extLst>
          </p:cNvPr>
          <p:cNvSpPr txBox="1"/>
          <p:nvPr/>
        </p:nvSpPr>
        <p:spPr>
          <a:xfrm>
            <a:off x="3191070" y="3265714"/>
            <a:ext cx="653142" cy="369332"/>
          </a:xfrm>
          <a:prstGeom prst="rect">
            <a:avLst/>
          </a:prstGeom>
          <a:noFill/>
        </p:spPr>
        <p:txBody>
          <a:bodyPr wrap="square" rtlCol="0">
            <a:spAutoFit/>
          </a:bodyPr>
          <a:lstStyle/>
          <a:p>
            <a:pPr algn="ctr"/>
            <a:r>
              <a:rPr lang="en-US" dirty="0"/>
              <a:t>NV</a:t>
            </a:r>
          </a:p>
        </p:txBody>
      </p:sp>
      <p:sp>
        <p:nvSpPr>
          <p:cNvPr id="7" name="TextBox 6">
            <a:extLst>
              <a:ext uri="{FF2B5EF4-FFF2-40B4-BE49-F238E27FC236}">
                <a16:creationId xmlns:a16="http://schemas.microsoft.com/office/drawing/2014/main" id="{9B98A272-B936-E6F9-0153-50AFBA6B89F0}"/>
              </a:ext>
            </a:extLst>
          </p:cNvPr>
          <p:cNvSpPr txBox="1"/>
          <p:nvPr/>
        </p:nvSpPr>
        <p:spPr>
          <a:xfrm>
            <a:off x="3713585" y="4419795"/>
            <a:ext cx="653142" cy="369332"/>
          </a:xfrm>
          <a:prstGeom prst="rect">
            <a:avLst/>
          </a:prstGeom>
          <a:noFill/>
        </p:spPr>
        <p:txBody>
          <a:bodyPr wrap="square" rtlCol="0">
            <a:spAutoFit/>
          </a:bodyPr>
          <a:lstStyle/>
          <a:p>
            <a:pPr algn="ctr"/>
            <a:r>
              <a:rPr lang="en-US" dirty="0"/>
              <a:t>AZ</a:t>
            </a:r>
          </a:p>
        </p:txBody>
      </p:sp>
      <p:sp>
        <p:nvSpPr>
          <p:cNvPr id="8" name="TextBox 7">
            <a:extLst>
              <a:ext uri="{FF2B5EF4-FFF2-40B4-BE49-F238E27FC236}">
                <a16:creationId xmlns:a16="http://schemas.microsoft.com/office/drawing/2014/main" id="{11D2CC2D-A16F-8772-334B-6F3F6AED177D}"/>
              </a:ext>
            </a:extLst>
          </p:cNvPr>
          <p:cNvSpPr txBox="1"/>
          <p:nvPr/>
        </p:nvSpPr>
        <p:spPr>
          <a:xfrm>
            <a:off x="6926425" y="2671665"/>
            <a:ext cx="653142" cy="369332"/>
          </a:xfrm>
          <a:prstGeom prst="rect">
            <a:avLst/>
          </a:prstGeom>
          <a:noFill/>
        </p:spPr>
        <p:txBody>
          <a:bodyPr wrap="square" rtlCol="0">
            <a:spAutoFit/>
          </a:bodyPr>
          <a:lstStyle/>
          <a:p>
            <a:pPr algn="ctr"/>
            <a:r>
              <a:rPr lang="en-US" dirty="0"/>
              <a:t>WI</a:t>
            </a:r>
          </a:p>
        </p:txBody>
      </p:sp>
      <p:sp>
        <p:nvSpPr>
          <p:cNvPr id="9" name="TextBox 8">
            <a:extLst>
              <a:ext uri="{FF2B5EF4-FFF2-40B4-BE49-F238E27FC236}">
                <a16:creationId xmlns:a16="http://schemas.microsoft.com/office/drawing/2014/main" id="{E3A480D2-B583-BAB0-927E-88E19BB11455}"/>
              </a:ext>
            </a:extLst>
          </p:cNvPr>
          <p:cNvSpPr txBox="1"/>
          <p:nvPr/>
        </p:nvSpPr>
        <p:spPr>
          <a:xfrm>
            <a:off x="7646470" y="2856331"/>
            <a:ext cx="653142" cy="369332"/>
          </a:xfrm>
          <a:prstGeom prst="rect">
            <a:avLst/>
          </a:prstGeom>
          <a:noFill/>
        </p:spPr>
        <p:txBody>
          <a:bodyPr wrap="square" rtlCol="0">
            <a:spAutoFit/>
          </a:bodyPr>
          <a:lstStyle/>
          <a:p>
            <a:pPr algn="ctr"/>
            <a:r>
              <a:rPr lang="en-US" dirty="0"/>
              <a:t>MI</a:t>
            </a:r>
          </a:p>
        </p:txBody>
      </p:sp>
      <p:sp>
        <p:nvSpPr>
          <p:cNvPr id="11" name="TextBox 10">
            <a:extLst>
              <a:ext uri="{FF2B5EF4-FFF2-40B4-BE49-F238E27FC236}">
                <a16:creationId xmlns:a16="http://schemas.microsoft.com/office/drawing/2014/main" id="{0138A805-27FC-FA1C-D375-B1467A193DD1}"/>
              </a:ext>
            </a:extLst>
          </p:cNvPr>
          <p:cNvSpPr txBox="1"/>
          <p:nvPr/>
        </p:nvSpPr>
        <p:spPr>
          <a:xfrm>
            <a:off x="8067870" y="4789127"/>
            <a:ext cx="653142" cy="369332"/>
          </a:xfrm>
          <a:prstGeom prst="rect">
            <a:avLst/>
          </a:prstGeom>
          <a:noFill/>
        </p:spPr>
        <p:txBody>
          <a:bodyPr wrap="square" rtlCol="0">
            <a:spAutoFit/>
          </a:bodyPr>
          <a:lstStyle/>
          <a:p>
            <a:pPr algn="ctr"/>
            <a:r>
              <a:rPr lang="en-US" dirty="0"/>
              <a:t>GA</a:t>
            </a:r>
          </a:p>
        </p:txBody>
      </p:sp>
      <p:sp>
        <p:nvSpPr>
          <p:cNvPr id="12" name="TextBox 11">
            <a:extLst>
              <a:ext uri="{FF2B5EF4-FFF2-40B4-BE49-F238E27FC236}">
                <a16:creationId xmlns:a16="http://schemas.microsoft.com/office/drawing/2014/main" id="{DAC5C228-A733-3B85-A9E4-3D23FAE29398}"/>
              </a:ext>
            </a:extLst>
          </p:cNvPr>
          <p:cNvSpPr txBox="1"/>
          <p:nvPr/>
        </p:nvSpPr>
        <p:spPr>
          <a:xfrm>
            <a:off x="8636932" y="3172971"/>
            <a:ext cx="653142" cy="369332"/>
          </a:xfrm>
          <a:prstGeom prst="rect">
            <a:avLst/>
          </a:prstGeom>
          <a:noFill/>
        </p:spPr>
        <p:txBody>
          <a:bodyPr wrap="square" rtlCol="0">
            <a:spAutoFit/>
          </a:bodyPr>
          <a:lstStyle/>
          <a:p>
            <a:pPr algn="ctr"/>
            <a:r>
              <a:rPr lang="en-US" dirty="0"/>
              <a:t>PA</a:t>
            </a:r>
          </a:p>
        </p:txBody>
      </p:sp>
      <p:sp>
        <p:nvSpPr>
          <p:cNvPr id="13" name="TextBox 12">
            <a:extLst>
              <a:ext uri="{FF2B5EF4-FFF2-40B4-BE49-F238E27FC236}">
                <a16:creationId xmlns:a16="http://schemas.microsoft.com/office/drawing/2014/main" id="{59438464-91F7-7F73-B25E-E00AB3E47C69}"/>
              </a:ext>
            </a:extLst>
          </p:cNvPr>
          <p:cNvSpPr txBox="1"/>
          <p:nvPr/>
        </p:nvSpPr>
        <p:spPr>
          <a:xfrm>
            <a:off x="8636932" y="4157593"/>
            <a:ext cx="653142" cy="369332"/>
          </a:xfrm>
          <a:prstGeom prst="rect">
            <a:avLst/>
          </a:prstGeom>
          <a:noFill/>
        </p:spPr>
        <p:txBody>
          <a:bodyPr wrap="square" rtlCol="0">
            <a:spAutoFit/>
          </a:bodyPr>
          <a:lstStyle/>
          <a:p>
            <a:pPr algn="ctr"/>
            <a:r>
              <a:rPr lang="en-US" dirty="0"/>
              <a:t>NC</a:t>
            </a:r>
          </a:p>
        </p:txBody>
      </p:sp>
      <p:sp>
        <p:nvSpPr>
          <p:cNvPr id="5" name="TextBox 4">
            <a:extLst>
              <a:ext uri="{FF2B5EF4-FFF2-40B4-BE49-F238E27FC236}">
                <a16:creationId xmlns:a16="http://schemas.microsoft.com/office/drawing/2014/main" id="{7AB3C32D-0BAB-F5C0-B165-AB9FE7B5764B}"/>
              </a:ext>
            </a:extLst>
          </p:cNvPr>
          <p:cNvSpPr txBox="1"/>
          <p:nvPr/>
        </p:nvSpPr>
        <p:spPr>
          <a:xfrm>
            <a:off x="5660904" y="5158459"/>
            <a:ext cx="355988" cy="461665"/>
          </a:xfrm>
          <a:prstGeom prst="rect">
            <a:avLst/>
          </a:prstGeom>
          <a:noFill/>
        </p:spPr>
        <p:txBody>
          <a:bodyPr wrap="square" rtlCol="0">
            <a:spAutoFit/>
          </a:bodyPr>
          <a:lstStyle/>
          <a:p>
            <a:r>
              <a:rPr lang="en-US" sz="2400" dirty="0">
                <a:solidFill>
                  <a:srgbClr val="1770C0"/>
                </a:solidFill>
              </a:rPr>
              <a:t>?</a:t>
            </a:r>
          </a:p>
        </p:txBody>
      </p:sp>
      <p:sp>
        <p:nvSpPr>
          <p:cNvPr id="14" name="TextBox 13">
            <a:extLst>
              <a:ext uri="{FF2B5EF4-FFF2-40B4-BE49-F238E27FC236}">
                <a16:creationId xmlns:a16="http://schemas.microsoft.com/office/drawing/2014/main" id="{38F63306-F391-7CF0-B8C4-9146A1A6E71D}"/>
              </a:ext>
            </a:extLst>
          </p:cNvPr>
          <p:cNvSpPr txBox="1"/>
          <p:nvPr/>
        </p:nvSpPr>
        <p:spPr>
          <a:xfrm>
            <a:off x="8607515" y="5485363"/>
            <a:ext cx="355988" cy="461665"/>
          </a:xfrm>
          <a:prstGeom prst="rect">
            <a:avLst/>
          </a:prstGeom>
          <a:noFill/>
        </p:spPr>
        <p:txBody>
          <a:bodyPr wrap="square" rtlCol="0">
            <a:spAutoFit/>
          </a:bodyPr>
          <a:lstStyle/>
          <a:p>
            <a:r>
              <a:rPr lang="en-US" sz="2400" dirty="0">
                <a:solidFill>
                  <a:srgbClr val="1770C0"/>
                </a:solidFill>
              </a:rPr>
              <a:t>?</a:t>
            </a:r>
          </a:p>
        </p:txBody>
      </p:sp>
      <p:sp>
        <p:nvSpPr>
          <p:cNvPr id="16" name="TextBox 15">
            <a:extLst>
              <a:ext uri="{FF2B5EF4-FFF2-40B4-BE49-F238E27FC236}">
                <a16:creationId xmlns:a16="http://schemas.microsoft.com/office/drawing/2014/main" id="{5D718F65-A7CC-5672-85D1-252F3AC3AE07}"/>
              </a:ext>
            </a:extLst>
          </p:cNvPr>
          <p:cNvSpPr txBox="1"/>
          <p:nvPr/>
        </p:nvSpPr>
        <p:spPr>
          <a:xfrm>
            <a:off x="8825064" y="3707187"/>
            <a:ext cx="355988" cy="461665"/>
          </a:xfrm>
          <a:prstGeom prst="rect">
            <a:avLst/>
          </a:prstGeom>
          <a:noFill/>
        </p:spPr>
        <p:txBody>
          <a:bodyPr wrap="square" rtlCol="0">
            <a:spAutoFit/>
          </a:bodyPr>
          <a:lstStyle/>
          <a:p>
            <a:r>
              <a:rPr lang="en-US" sz="2400" dirty="0">
                <a:solidFill>
                  <a:srgbClr val="C00000"/>
                </a:solidFill>
              </a:rPr>
              <a:t>?</a:t>
            </a:r>
          </a:p>
        </p:txBody>
      </p:sp>
      <p:sp>
        <p:nvSpPr>
          <p:cNvPr id="17" name="TextBox 16">
            <a:extLst>
              <a:ext uri="{FF2B5EF4-FFF2-40B4-BE49-F238E27FC236}">
                <a16:creationId xmlns:a16="http://schemas.microsoft.com/office/drawing/2014/main" id="{35C831AD-5AA3-CF0A-D6A7-5DB22F1CB285}"/>
              </a:ext>
            </a:extLst>
          </p:cNvPr>
          <p:cNvSpPr txBox="1"/>
          <p:nvPr/>
        </p:nvSpPr>
        <p:spPr>
          <a:xfrm>
            <a:off x="6462641" y="2399068"/>
            <a:ext cx="355988" cy="461665"/>
          </a:xfrm>
          <a:prstGeom prst="rect">
            <a:avLst/>
          </a:prstGeom>
          <a:noFill/>
        </p:spPr>
        <p:txBody>
          <a:bodyPr wrap="square" rtlCol="0">
            <a:spAutoFit/>
          </a:bodyPr>
          <a:lstStyle/>
          <a:p>
            <a:r>
              <a:rPr lang="en-US" sz="2400" dirty="0">
                <a:solidFill>
                  <a:srgbClr val="C00000"/>
                </a:solidFill>
              </a:rPr>
              <a:t>?</a:t>
            </a:r>
          </a:p>
        </p:txBody>
      </p:sp>
      <p:sp>
        <p:nvSpPr>
          <p:cNvPr id="18" name="Title 1">
            <a:extLst>
              <a:ext uri="{FF2B5EF4-FFF2-40B4-BE49-F238E27FC236}">
                <a16:creationId xmlns:a16="http://schemas.microsoft.com/office/drawing/2014/main" id="{D997871B-7096-3F7F-5440-CD40CDE5A559}"/>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6960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B6221-0244-00E7-2166-F6EBC38F3291}"/>
              </a:ext>
            </a:extLst>
          </p:cNvPr>
          <p:cNvSpPr/>
          <p:nvPr/>
        </p:nvSpPr>
        <p:spPr>
          <a:xfrm>
            <a:off x="0" y="1296202"/>
            <a:ext cx="12192000" cy="167640"/>
          </a:xfrm>
          <a:prstGeom prst="rect">
            <a:avLst/>
          </a:prstGeom>
          <a:solidFill>
            <a:srgbClr val="CA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B051AE-8D8C-7044-9BC3-9BC82690DA53}"/>
              </a:ext>
            </a:extLst>
          </p:cNvPr>
          <p:cNvSpPr/>
          <p:nvPr/>
        </p:nvSpPr>
        <p:spPr>
          <a:xfrm>
            <a:off x="0" y="1"/>
            <a:ext cx="12192000" cy="124892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25252"/>
              </a:solidFill>
            </a:endParaRPr>
          </a:p>
        </p:txBody>
      </p:sp>
      <p:sp>
        <p:nvSpPr>
          <p:cNvPr id="10" name="Rectangle 9">
            <a:extLst>
              <a:ext uri="{FF2B5EF4-FFF2-40B4-BE49-F238E27FC236}">
                <a16:creationId xmlns:a16="http://schemas.microsoft.com/office/drawing/2014/main" id="{DE76499E-BFE6-B38A-0F1A-E62E77CE2AA6}"/>
              </a:ext>
            </a:extLst>
          </p:cNvPr>
          <p:cNvSpPr/>
          <p:nvPr/>
        </p:nvSpPr>
        <p:spPr>
          <a:xfrm>
            <a:off x="0" y="6468533"/>
            <a:ext cx="12192000" cy="39624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ADA8E7D-BF3E-BBC2-E8A4-66E8BE45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216" y="319864"/>
            <a:ext cx="640434" cy="609193"/>
          </a:xfrm>
          <a:prstGeom prst="rect">
            <a:avLst/>
          </a:prstGeom>
        </p:spPr>
      </p:pic>
      <p:sp>
        <p:nvSpPr>
          <p:cNvPr id="15" name="TextBox 14">
            <a:extLst>
              <a:ext uri="{FF2B5EF4-FFF2-40B4-BE49-F238E27FC236}">
                <a16:creationId xmlns:a16="http://schemas.microsoft.com/office/drawing/2014/main" id="{115133E7-D36A-7E8A-08F1-106B1336A534}"/>
              </a:ext>
            </a:extLst>
          </p:cNvPr>
          <p:cNvSpPr txBox="1"/>
          <p:nvPr/>
        </p:nvSpPr>
        <p:spPr>
          <a:xfrm>
            <a:off x="115858" y="303065"/>
            <a:ext cx="11006358" cy="646331"/>
          </a:xfrm>
          <a:prstGeom prst="rect">
            <a:avLst/>
          </a:prstGeom>
          <a:noFill/>
        </p:spPr>
        <p:txBody>
          <a:bodyPr wrap="square" rtlCol="0">
            <a:spAutoFit/>
          </a:bodyPr>
          <a:lstStyle/>
          <a:p>
            <a:r>
              <a:rPr lang="en-US" sz="3600" b="1" dirty="0">
                <a:solidFill>
                  <a:schemeClr val="bg1"/>
                </a:solidFill>
              </a:rPr>
              <a:t>Forget everything you know about presidential elections</a:t>
            </a:r>
          </a:p>
        </p:txBody>
      </p:sp>
      <p:pic>
        <p:nvPicPr>
          <p:cNvPr id="7" name="Picture 6" descr="A person in suit shaking hands with another person in suit&#10;&#10;Description automatically generated">
            <a:extLst>
              <a:ext uri="{FF2B5EF4-FFF2-40B4-BE49-F238E27FC236}">
                <a16:creationId xmlns:a16="http://schemas.microsoft.com/office/drawing/2014/main" id="{1BD6BA4D-E7A0-B9B7-6970-70DA016BB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352" y="1463841"/>
            <a:ext cx="7518784" cy="5004691"/>
          </a:xfrm>
          <a:prstGeom prst="rect">
            <a:avLst/>
          </a:prstGeom>
        </p:spPr>
      </p:pic>
      <p:pic>
        <p:nvPicPr>
          <p:cNvPr id="3076" name="Picture 4">
            <a:extLst>
              <a:ext uri="{FF2B5EF4-FFF2-40B4-BE49-F238E27FC236}">
                <a16:creationId xmlns:a16="http://schemas.microsoft.com/office/drawing/2014/main" id="{C8E273FA-93D4-78D1-7685-74FCAC8A5B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83" r="13821"/>
          <a:stretch/>
        </p:blipFill>
        <p:spPr bwMode="auto">
          <a:xfrm>
            <a:off x="6039779" y="1463840"/>
            <a:ext cx="6152221" cy="500469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3773EBF-EE6B-F035-2101-C187F108531E}"/>
              </a:ext>
            </a:extLst>
          </p:cNvPr>
          <p:cNvSpPr txBox="1">
            <a:spLocks/>
          </p:cNvSpPr>
          <p:nvPr/>
        </p:nvSpPr>
        <p:spPr>
          <a:xfrm>
            <a:off x="5105400" y="6437429"/>
            <a:ext cx="1981200" cy="458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Arial Narrow" panose="020B0604020202020204" pitchFamily="34" charset="0"/>
                <a:cs typeface="Arial Narrow" panose="020B0604020202020204" pitchFamily="34" charset="0"/>
              </a:rPr>
              <a:t>www.delvedc.com</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846585882"/>
      </p:ext>
    </p:extLst>
  </p:cSld>
  <p:clrMapOvr>
    <a:masterClrMapping/>
  </p:clrMapOvr>
</p:sld>
</file>

<file path=ppt/theme/theme1.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I Campaign Institute - Opposition and Self Research V1" id="{59CC9AB6-0042-7F4F-8305-1DC1C42991B8}" vid="{C41A1A7E-0DBA-1B4F-BF1A-B9082C5597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1347</Words>
  <Application>Microsoft Office PowerPoint</Application>
  <PresentationFormat>Widescreen</PresentationFormat>
  <Paragraphs>253</Paragraphs>
  <Slides>37</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Narrow</vt:lpstr>
      <vt:lpstr>arimo</vt:lpstr>
      <vt:lpstr>Calibri</vt:lpstr>
      <vt:lpstr>Calibri Light</vt:lpstr>
      <vt:lpstr>inherit</vt:lpstr>
      <vt:lpstr>Portrait Q</vt:lpstr>
      <vt:lpstr>Raleway</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2023-06-16T23:46:28Z</dcterms:created>
  <dcterms:modified xsi:type="dcterms:W3CDTF">2024-05-08T23:18:26Z</dcterms:modified>
</cp:coreProperties>
</file>