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9"/>
  </p:notesMasterIdLst>
  <p:sldIdLst>
    <p:sldId id="9976" r:id="rId3"/>
    <p:sldId id="2147475759" r:id="rId4"/>
    <p:sldId id="2147475752" r:id="rId5"/>
    <p:sldId id="2147475658" r:id="rId6"/>
    <p:sldId id="2147475769" r:id="rId7"/>
    <p:sldId id="2147475799" r:id="rId8"/>
    <p:sldId id="4853" r:id="rId9"/>
    <p:sldId id="4845" r:id="rId10"/>
    <p:sldId id="4846" r:id="rId11"/>
    <p:sldId id="4851" r:id="rId12"/>
    <p:sldId id="4820" r:id="rId13"/>
    <p:sldId id="4841" r:id="rId14"/>
    <p:sldId id="4843" r:id="rId15"/>
    <p:sldId id="4842" r:id="rId16"/>
    <p:sldId id="4837" r:id="rId17"/>
    <p:sldId id="48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6" autoAdjust="0"/>
    <p:restoredTop sz="71875" autoAdjust="0"/>
  </p:normalViewPr>
  <p:slideViewPr>
    <p:cSldViewPr snapToGrid="0">
      <p:cViewPr varScale="1">
        <p:scale>
          <a:sx n="103" d="100"/>
          <a:sy n="103"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man, Liz" userId="f6bbe84a-82fa-4e66-ac97-b55423038f7a" providerId="ADAL" clId="{E91B8558-BD09-4DE1-A9A7-560C4F030B9D}"/>
    <pc:docChg chg="delSld modSld">
      <pc:chgData name="Bowman, Liz" userId="f6bbe84a-82fa-4e66-ac97-b55423038f7a" providerId="ADAL" clId="{E91B8558-BD09-4DE1-A9A7-560C4F030B9D}" dt="2025-09-05T22:36:49.103" v="2" actId="113"/>
      <pc:docMkLst>
        <pc:docMk/>
      </pc:docMkLst>
      <pc:sldChg chg="del">
        <pc:chgData name="Bowman, Liz" userId="f6bbe84a-82fa-4e66-ac97-b55423038f7a" providerId="ADAL" clId="{E91B8558-BD09-4DE1-A9A7-560C4F030B9D}" dt="2025-09-05T22:36:21.169" v="0" actId="2696"/>
        <pc:sldMkLst>
          <pc:docMk/>
          <pc:sldMk cId="3495249029" sldId="1265"/>
        </pc:sldMkLst>
      </pc:sldChg>
      <pc:sldChg chg="modSp mod">
        <pc:chgData name="Bowman, Liz" userId="f6bbe84a-82fa-4e66-ac97-b55423038f7a" providerId="ADAL" clId="{E91B8558-BD09-4DE1-A9A7-560C4F030B9D}" dt="2025-09-05T22:36:49.103" v="2" actId="113"/>
        <pc:sldMkLst>
          <pc:docMk/>
          <pc:sldMk cId="985875145" sldId="4854"/>
        </pc:sldMkLst>
        <pc:spChg chg="mod">
          <ac:chgData name="Bowman, Liz" userId="f6bbe84a-82fa-4e66-ac97-b55423038f7a" providerId="ADAL" clId="{E91B8558-BD09-4DE1-A9A7-560C4F030B9D}" dt="2025-09-05T22:36:49.103" v="2" actId="113"/>
          <ac:spMkLst>
            <pc:docMk/>
            <pc:sldMk cId="985875145" sldId="4854"/>
            <ac:spMk id="4" creationId="{D49C3070-7988-9866-8EDD-763670A314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56761821071811E-2"/>
          <c:y val="2.5944031176841423E-2"/>
          <c:w val="0.83228677854662103"/>
          <c:h val="0.799841646678965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A44F-4CE5-B93B-F5661089E517}"/>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3-A44F-4CE5-B93B-F5661089E517}"/>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5-A44F-4CE5-B93B-F5661089E517}"/>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7-A44F-4CE5-B93B-F5661089E517}"/>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9-A44F-4CE5-B93B-F5661089E51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'18/'19</c:v>
                </c:pt>
                <c:pt idx="1">
                  <c:v> '19/'20</c:v>
                </c:pt>
                <c:pt idx="2">
                  <c:v> '20/'21</c:v>
                </c:pt>
                <c:pt idx="3">
                  <c:v> '21/'22</c:v>
                </c:pt>
                <c:pt idx="4">
                  <c:v> '22/'23</c:v>
                </c:pt>
                <c:pt idx="5">
                  <c:v> '23/'24</c:v>
                </c:pt>
                <c:pt idx="6">
                  <c:v>'24/'25</c:v>
                </c:pt>
              </c:strCache>
            </c:strRef>
          </c:cat>
          <c:val>
            <c:numRef>
              <c:f>Sheet1!$B$2:$B$8</c:f>
              <c:numCache>
                <c:formatCode>#,##0.0</c:formatCode>
                <c:ptCount val="7"/>
                <c:pt idx="0">
                  <c:v>15.821588999999999</c:v>
                </c:pt>
                <c:pt idx="1">
                  <c:v>16.906735999999999</c:v>
                </c:pt>
                <c:pt idx="2">
                  <c:v>16.100000000000001</c:v>
                </c:pt>
                <c:pt idx="3">
                  <c:v>17.3</c:v>
                </c:pt>
                <c:pt idx="4">
                  <c:v>16.515854999999998</c:v>
                </c:pt>
                <c:pt idx="5">
                  <c:v>16.998331</c:v>
                </c:pt>
                <c:pt idx="6">
                  <c:v>19.2</c:v>
                </c:pt>
              </c:numCache>
            </c:numRef>
          </c:val>
          <c:extLst>
            <c:ext xmlns:c16="http://schemas.microsoft.com/office/drawing/2014/chart" uri="{C3380CC4-5D6E-409C-BE32-E72D297353CC}">
              <c16:uniqueId val="{0000000A-A44F-4CE5-B93B-F5661089E517}"/>
            </c:ext>
          </c:extLst>
        </c:ser>
        <c:dLbls>
          <c:showLegendKey val="0"/>
          <c:showVal val="0"/>
          <c:showCatName val="0"/>
          <c:showSerName val="0"/>
          <c:showPercent val="0"/>
          <c:showBubbleSize val="0"/>
        </c:dLbls>
        <c:gapWidth val="38"/>
        <c:axId val="1026809023"/>
        <c:axId val="1026797791"/>
      </c:barChart>
      <c:scatterChart>
        <c:scatterStyle val="lineMarker"/>
        <c:varyColors val="0"/>
        <c:ser>
          <c:idx val="1"/>
          <c:order val="1"/>
          <c:tx>
            <c:strRef>
              <c:f>Sheet1!$C$1</c:f>
              <c:strCache>
                <c:ptCount val="1"/>
                <c:pt idx="0">
                  <c:v>Column2</c:v>
                </c:pt>
              </c:strCache>
            </c:strRef>
          </c:tx>
          <c:spPr>
            <a:ln w="25400" cap="rnd">
              <a:solidFill>
                <a:schemeClr val="tx1"/>
              </a:solidFill>
              <a:round/>
            </a:ln>
            <a:effectLst/>
          </c:spPr>
          <c:marker>
            <c:symbol val="diamond"/>
            <c:size val="12"/>
            <c:spPr>
              <a:solidFill>
                <a:schemeClr val="bg1"/>
              </a:solidFill>
              <a:ln w="9525">
                <a:solidFill>
                  <a:schemeClr val="tx1"/>
                </a:solidFill>
              </a:ln>
              <a:effectLst/>
            </c:spPr>
          </c:marker>
          <c:xVal>
            <c:strRef>
              <c:f>Sheet1!$A$2:$A$8</c:f>
              <c:strCache>
                <c:ptCount val="7"/>
                <c:pt idx="0">
                  <c:v> '18/'19</c:v>
                </c:pt>
                <c:pt idx="1">
                  <c:v> '19/'20</c:v>
                </c:pt>
                <c:pt idx="2">
                  <c:v> '20/'21</c:v>
                </c:pt>
                <c:pt idx="3">
                  <c:v> '21/'22</c:v>
                </c:pt>
                <c:pt idx="4">
                  <c:v> '22/'23</c:v>
                </c:pt>
                <c:pt idx="5">
                  <c:v> '23/'24</c:v>
                </c:pt>
                <c:pt idx="6">
                  <c:v>'24/'25</c:v>
                </c:pt>
              </c:strCache>
            </c:strRef>
          </c:xVal>
          <c:yVal>
            <c:numRef>
              <c:f>Sheet1!$C$2:$C$8</c:f>
              <c:numCache>
                <c:formatCode>General</c:formatCode>
                <c:ptCount val="7"/>
                <c:pt idx="0" formatCode="0">
                  <c:v>37.376400000000004</c:v>
                </c:pt>
                <c:pt idx="6" formatCode="0">
                  <c:v>102.64009999999999</c:v>
                </c:pt>
              </c:numCache>
            </c:numRef>
          </c:yVal>
          <c:smooth val="0"/>
          <c:extLst>
            <c:ext xmlns:c16="http://schemas.microsoft.com/office/drawing/2014/chart" uri="{C3380CC4-5D6E-409C-BE32-E72D297353CC}">
              <c16:uniqueId val="{0000000B-A44F-4CE5-B93B-F5661089E517}"/>
            </c:ext>
          </c:extLst>
        </c:ser>
        <c:dLbls>
          <c:showLegendKey val="0"/>
          <c:showVal val="0"/>
          <c:showCatName val="0"/>
          <c:showSerName val="0"/>
          <c:showPercent val="0"/>
          <c:showBubbleSize val="0"/>
        </c:dLbls>
        <c:axId val="721229808"/>
        <c:axId val="535009456"/>
      </c:scatterChart>
      <c:catAx>
        <c:axId val="1026809023"/>
        <c:scaling>
          <c:orientation val="minMax"/>
        </c:scaling>
        <c:delete val="0"/>
        <c:axPos val="b"/>
        <c:numFmt formatCode="[$-409]d\-mmm\-yy;@" sourceLinked="0"/>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05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1026797791"/>
        <c:crosses val="autoZero"/>
        <c:auto val="0"/>
        <c:lblAlgn val="ctr"/>
        <c:lblOffset val="100"/>
        <c:noMultiLvlLbl val="0"/>
      </c:catAx>
      <c:valAx>
        <c:axId val="1026797791"/>
        <c:scaling>
          <c:orientation val="minMax"/>
          <c:max val="20"/>
          <c:min val="8"/>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026809023"/>
        <c:crosses val="autoZero"/>
        <c:crossBetween val="between"/>
      </c:valAx>
      <c:valAx>
        <c:axId val="535009456"/>
        <c:scaling>
          <c:orientation val="minMax"/>
          <c:max val="14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21229808"/>
        <c:crosses val="max"/>
        <c:crossBetween val="midCat"/>
      </c:valAx>
      <c:valAx>
        <c:axId val="721229808"/>
        <c:scaling>
          <c:orientation val="minMax"/>
        </c:scaling>
        <c:delete val="1"/>
        <c:axPos val="b"/>
        <c:numFmt formatCode="General" sourceLinked="1"/>
        <c:majorTickMark val="out"/>
        <c:minorTickMark val="none"/>
        <c:tickLblPos val="nextTo"/>
        <c:crossAx val="5350094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82861208504825E-2"/>
          <c:y val="9.519194209591228E-2"/>
          <c:w val="0.9862171387914952"/>
          <c:h val="0.46800114829396328"/>
        </c:manualLayout>
      </c:layout>
      <c:barChart>
        <c:barDir val="col"/>
        <c:grouping val="clustered"/>
        <c:varyColors val="0"/>
        <c:ser>
          <c:idx val="0"/>
          <c:order val="0"/>
          <c:tx>
            <c:strRef>
              <c:f>Sheet1!$B$1</c:f>
              <c:strCache>
                <c:ptCount val="1"/>
                <c:pt idx="0">
                  <c:v>A candidate that supports an all-of-the-above approach to energy including more natural gas to increase power supply and lower prices</c:v>
                </c:pt>
              </c:strCache>
            </c:strRef>
          </c:tx>
          <c:spPr>
            <a:solidFill>
              <a:srgbClr val="265189"/>
            </a:solidFill>
            <a:ln>
              <a:solidFill>
                <a:schemeClr val="bg1"/>
              </a:solidFill>
            </a:ln>
            <a:effectLst/>
          </c:spPr>
          <c:invertIfNegative val="0"/>
          <c:dPt>
            <c:idx val="0"/>
            <c:invertIfNegative val="0"/>
            <c:bubble3D val="0"/>
            <c:spPr>
              <a:solidFill>
                <a:srgbClr val="265189"/>
              </a:solidFill>
              <a:ln>
                <a:solidFill>
                  <a:schemeClr val="bg1"/>
                </a:solidFill>
              </a:ln>
              <a:effectLst/>
            </c:spPr>
            <c:extLst>
              <c:ext xmlns:c16="http://schemas.microsoft.com/office/drawing/2014/chart" uri="{C3380CC4-5D6E-409C-BE32-E72D297353CC}">
                <c16:uniqueId val="{00000001-2D69-4B47-808A-E6D6FC228573}"/>
              </c:ext>
            </c:extLst>
          </c:dPt>
          <c:dPt>
            <c:idx val="1"/>
            <c:invertIfNegative val="0"/>
            <c:bubble3D val="0"/>
            <c:spPr>
              <a:solidFill>
                <a:srgbClr val="5F7FAD"/>
              </a:solidFill>
              <a:ln>
                <a:solidFill>
                  <a:schemeClr val="bg1"/>
                </a:solidFill>
              </a:ln>
              <a:effectLst/>
            </c:spPr>
            <c:extLst>
              <c:ext xmlns:c16="http://schemas.microsoft.com/office/drawing/2014/chart" uri="{C3380CC4-5D6E-409C-BE32-E72D297353CC}">
                <c16:uniqueId val="{00000003-2D69-4B47-808A-E6D6FC228573}"/>
              </c:ext>
            </c:extLst>
          </c:dPt>
          <c:dPt>
            <c:idx val="2"/>
            <c:invertIfNegative val="0"/>
            <c:bubble3D val="0"/>
            <c:spPr>
              <a:solidFill>
                <a:schemeClr val="tx1">
                  <a:lumMod val="75000"/>
                  <a:lumOff val="25000"/>
                </a:schemeClr>
              </a:solidFill>
              <a:ln>
                <a:solidFill>
                  <a:schemeClr val="bg1"/>
                </a:solidFill>
              </a:ln>
              <a:effectLst/>
            </c:spPr>
            <c:extLst>
              <c:ext xmlns:c16="http://schemas.microsoft.com/office/drawing/2014/chart" uri="{C3380CC4-5D6E-409C-BE32-E72D297353CC}">
                <c16:uniqueId val="{00000005-2D69-4B47-808A-E6D6FC228573}"/>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candidate that supports an all-of-the-above approach to energy including more natural gas to increase power supply and lower prices</c:v>
                </c:pt>
                <c:pt idx="1">
                  <c:v>A candidate who continues the zero-carbon green energy policies of Governor Phil Murphy, such as building offshore wind, even if it costs a little more</c:v>
                </c:pt>
                <c:pt idx="2">
                  <c:v>Unsure</c:v>
                </c:pt>
              </c:strCache>
            </c:strRef>
          </c:cat>
          <c:val>
            <c:numRef>
              <c:f>Sheet1!$B$2:$B$4</c:f>
              <c:numCache>
                <c:formatCode>0%</c:formatCode>
                <c:ptCount val="3"/>
                <c:pt idx="0">
                  <c:v>0.63</c:v>
                </c:pt>
                <c:pt idx="1">
                  <c:v>0.26</c:v>
                </c:pt>
                <c:pt idx="2">
                  <c:v>0.11</c:v>
                </c:pt>
              </c:numCache>
            </c:numRef>
          </c:val>
          <c:extLst>
            <c:ext xmlns:c16="http://schemas.microsoft.com/office/drawing/2014/chart" uri="{C3380CC4-5D6E-409C-BE32-E72D297353CC}">
              <c16:uniqueId val="{00000006-2D69-4B47-808A-E6D6FC228573}"/>
            </c:ext>
          </c:extLst>
        </c:ser>
        <c:dLbls>
          <c:showLegendKey val="0"/>
          <c:showVal val="0"/>
          <c:showCatName val="0"/>
          <c:showSerName val="0"/>
          <c:showPercent val="0"/>
          <c:showBubbleSize val="0"/>
        </c:dLbls>
        <c:gapWidth val="33"/>
        <c:axId val="437997423"/>
        <c:axId val="437995023"/>
      </c:barChart>
      <c:valAx>
        <c:axId val="437995023"/>
        <c:scaling>
          <c:orientation val="minMax"/>
          <c:max val="0.85000000000000009"/>
          <c:min val="0"/>
        </c:scaling>
        <c:delete val="1"/>
        <c:axPos val="l"/>
        <c:numFmt formatCode="0%" sourceLinked="1"/>
        <c:majorTickMark val="out"/>
        <c:minorTickMark val="none"/>
        <c:tickLblPos val="nextTo"/>
        <c:crossAx val="437997423"/>
        <c:crosses val="autoZero"/>
        <c:crossBetween val="between"/>
      </c:valAx>
      <c:catAx>
        <c:axId val="4379974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437995023"/>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519194209591228E-2"/>
          <c:w val="1"/>
          <c:h val="0.479375"/>
        </c:manualLayout>
      </c:layout>
      <c:barChart>
        <c:barDir val="col"/>
        <c:grouping val="clustered"/>
        <c:varyColors val="0"/>
        <c:ser>
          <c:idx val="0"/>
          <c:order val="0"/>
          <c:tx>
            <c:strRef>
              <c:f>Sheet1!$B$1</c:f>
              <c:strCache>
                <c:ptCount val="1"/>
                <c:pt idx="0">
                  <c:v>A candidate that supports an all-of-the-above approach to energy including more natural gas to increase power supply and lower prices</c:v>
                </c:pt>
              </c:strCache>
            </c:strRef>
          </c:tx>
          <c:spPr>
            <a:solidFill>
              <a:srgbClr val="265189"/>
            </a:solidFill>
            <a:ln>
              <a:solidFill>
                <a:schemeClr val="bg1"/>
              </a:solidFill>
            </a:ln>
            <a:effectLst/>
          </c:spPr>
          <c:invertIfNegative val="0"/>
          <c:dPt>
            <c:idx val="0"/>
            <c:invertIfNegative val="0"/>
            <c:bubble3D val="0"/>
            <c:spPr>
              <a:solidFill>
                <a:srgbClr val="265189"/>
              </a:solidFill>
              <a:ln>
                <a:solidFill>
                  <a:schemeClr val="bg1"/>
                </a:solidFill>
              </a:ln>
              <a:effectLst/>
            </c:spPr>
            <c:extLst>
              <c:ext xmlns:c16="http://schemas.microsoft.com/office/drawing/2014/chart" uri="{C3380CC4-5D6E-409C-BE32-E72D297353CC}">
                <c16:uniqueId val="{00000001-BC8D-4DA8-AF5A-687C823F2668}"/>
              </c:ext>
            </c:extLst>
          </c:dPt>
          <c:dPt>
            <c:idx val="1"/>
            <c:invertIfNegative val="0"/>
            <c:bubble3D val="0"/>
            <c:spPr>
              <a:solidFill>
                <a:srgbClr val="5F7FAD"/>
              </a:solidFill>
              <a:ln>
                <a:solidFill>
                  <a:schemeClr val="bg1"/>
                </a:solidFill>
              </a:ln>
              <a:effectLst/>
            </c:spPr>
            <c:extLst>
              <c:ext xmlns:c16="http://schemas.microsoft.com/office/drawing/2014/chart" uri="{C3380CC4-5D6E-409C-BE32-E72D297353CC}">
                <c16:uniqueId val="{00000003-BC8D-4DA8-AF5A-687C823F2668}"/>
              </c:ext>
            </c:extLst>
          </c:dPt>
          <c:dPt>
            <c:idx val="2"/>
            <c:invertIfNegative val="0"/>
            <c:bubble3D val="0"/>
            <c:spPr>
              <a:solidFill>
                <a:schemeClr val="tx1">
                  <a:lumMod val="75000"/>
                  <a:lumOff val="25000"/>
                </a:schemeClr>
              </a:solidFill>
              <a:ln>
                <a:solidFill>
                  <a:schemeClr val="bg1"/>
                </a:solidFill>
              </a:ln>
              <a:effectLst/>
            </c:spPr>
            <c:extLst>
              <c:ext xmlns:c16="http://schemas.microsoft.com/office/drawing/2014/chart" uri="{C3380CC4-5D6E-409C-BE32-E72D297353CC}">
                <c16:uniqueId val="{00000005-BC8D-4DA8-AF5A-687C823F2668}"/>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Disagree</c:v>
                </c:pt>
                <c:pt idx="2">
                  <c:v>Unsure</c:v>
                </c:pt>
              </c:strCache>
            </c:strRef>
          </c:cat>
          <c:val>
            <c:numRef>
              <c:f>Sheet1!$B$2:$B$4</c:f>
              <c:numCache>
                <c:formatCode>0%</c:formatCode>
                <c:ptCount val="3"/>
                <c:pt idx="0">
                  <c:v>0.8</c:v>
                </c:pt>
                <c:pt idx="1">
                  <c:v>0.13</c:v>
                </c:pt>
                <c:pt idx="2">
                  <c:v>7.0000000000000007E-2</c:v>
                </c:pt>
              </c:numCache>
            </c:numRef>
          </c:val>
          <c:extLst>
            <c:ext xmlns:c16="http://schemas.microsoft.com/office/drawing/2014/chart" uri="{C3380CC4-5D6E-409C-BE32-E72D297353CC}">
              <c16:uniqueId val="{00000006-BC8D-4DA8-AF5A-687C823F2668}"/>
            </c:ext>
          </c:extLst>
        </c:ser>
        <c:dLbls>
          <c:showLegendKey val="0"/>
          <c:showVal val="0"/>
          <c:showCatName val="0"/>
          <c:showSerName val="0"/>
          <c:showPercent val="0"/>
          <c:showBubbleSize val="0"/>
        </c:dLbls>
        <c:gapWidth val="33"/>
        <c:axId val="437997423"/>
        <c:axId val="437995023"/>
      </c:barChart>
      <c:valAx>
        <c:axId val="437995023"/>
        <c:scaling>
          <c:orientation val="minMax"/>
          <c:max val="0.85000000000000009"/>
          <c:min val="0"/>
        </c:scaling>
        <c:delete val="1"/>
        <c:axPos val="l"/>
        <c:numFmt formatCode="0%" sourceLinked="1"/>
        <c:majorTickMark val="out"/>
        <c:minorTickMark val="none"/>
        <c:tickLblPos val="nextTo"/>
        <c:crossAx val="437997423"/>
        <c:crosses val="autoZero"/>
        <c:crossBetween val="between"/>
      </c:valAx>
      <c:catAx>
        <c:axId val="4379974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437995023"/>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solidFill>
                <a:latin typeface="+mn-lt"/>
                <a:ea typeface="+mn-ea"/>
                <a:cs typeface="+mn-cs"/>
              </a:defRPr>
            </a:pPr>
            <a:r>
              <a:rPr lang="en-US" sz="1400" b="1">
                <a:solidFill>
                  <a:schemeClr val="tx1"/>
                </a:solidFill>
              </a:rPr>
              <a:t>L48 Natural Gas Generation vs. Solar</a:t>
            </a:r>
            <a:r>
              <a:rPr lang="en-US" sz="1400" b="1" baseline="0">
                <a:solidFill>
                  <a:schemeClr val="tx1"/>
                </a:solidFill>
              </a:rPr>
              <a:t> &amp; Wind Power Capacity</a:t>
            </a:r>
            <a:endParaRPr lang="en-US" sz="1400"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0.11710545274374567"/>
          <c:y val="9.3868985126859136E-2"/>
          <c:w val="0.75505588930586898"/>
          <c:h val="0.73742007511229379"/>
        </c:manualLayout>
      </c:layout>
      <c:barChart>
        <c:barDir val="col"/>
        <c:grouping val="clustered"/>
        <c:varyColors val="0"/>
        <c:ser>
          <c:idx val="1"/>
          <c:order val="1"/>
          <c:tx>
            <c:strRef>
              <c:f>Sheet1!$A$3</c:f>
              <c:strCache>
                <c:ptCount val="1"/>
                <c:pt idx="0">
                  <c:v>Natural Gas-Fired Generation</c:v>
                </c:pt>
              </c:strCache>
            </c:strRef>
          </c:tx>
          <c:spPr>
            <a:solidFill>
              <a:schemeClr val="accent1"/>
            </a:solidFill>
            <a:ln w="9525" cap="flat" cmpd="sng" algn="ctr">
              <a:noFill/>
              <a:round/>
            </a:ln>
            <a:effectLst/>
          </c:spPr>
          <c:invertIfNegative val="0"/>
          <c:cat>
            <c:strRef>
              <c:f>Sheet1!$B$1:$K$1</c:f>
              <c:strCache>
                <c:ptCount val="7"/>
                <c:pt idx="0">
                  <c:v>2018</c:v>
                </c:pt>
                <c:pt idx="1">
                  <c:v>2019</c:v>
                </c:pt>
                <c:pt idx="2">
                  <c:v>2020</c:v>
                </c:pt>
                <c:pt idx="3">
                  <c:v>2021</c:v>
                </c:pt>
                <c:pt idx="4">
                  <c:v>2022</c:v>
                </c:pt>
                <c:pt idx="5">
                  <c:v>2023</c:v>
                </c:pt>
                <c:pt idx="6">
                  <c:v>2024</c:v>
                </c:pt>
              </c:strCache>
              <c:extLst/>
            </c:strRef>
          </c:cat>
          <c:val>
            <c:numRef>
              <c:f>Sheet1!$B$3:$K$3</c:f>
              <c:numCache>
                <c:formatCode>_(* #,##0_);_(* \(#,##0\);_(* "-"??_);_(@_)</c:formatCode>
                <c:ptCount val="7"/>
                <c:pt idx="0">
                  <c:v>1368.5319999999999</c:v>
                </c:pt>
                <c:pt idx="1">
                  <c:v>1479.8579999999999</c:v>
                </c:pt>
                <c:pt idx="2">
                  <c:v>1522.299</c:v>
                </c:pt>
                <c:pt idx="3">
                  <c:v>1476.604</c:v>
                </c:pt>
                <c:pt idx="4">
                  <c:v>1582.6869999999999</c:v>
                </c:pt>
                <c:pt idx="5">
                  <c:v>1699.855</c:v>
                </c:pt>
                <c:pt idx="6">
                  <c:v>1759.165</c:v>
                </c:pt>
              </c:numCache>
              <c:extLst/>
            </c:numRef>
          </c:val>
          <c:extLst>
            <c:ext xmlns:c16="http://schemas.microsoft.com/office/drawing/2014/chart" uri="{C3380CC4-5D6E-409C-BE32-E72D297353CC}">
              <c16:uniqueId val="{00000000-9A40-466A-951A-520DE569257B}"/>
            </c:ext>
          </c:extLst>
        </c:ser>
        <c:dLbls>
          <c:showLegendKey val="0"/>
          <c:showVal val="0"/>
          <c:showCatName val="0"/>
          <c:showSerName val="0"/>
          <c:showPercent val="0"/>
          <c:showBubbleSize val="0"/>
        </c:dLbls>
        <c:gapWidth val="60"/>
        <c:overlap val="-27"/>
        <c:axId val="395299199"/>
        <c:axId val="395276639"/>
      </c:barChart>
      <c:lineChart>
        <c:grouping val="stacked"/>
        <c:varyColors val="0"/>
        <c:ser>
          <c:idx val="0"/>
          <c:order val="0"/>
          <c:tx>
            <c:strRef>
              <c:f>Sheet1!$A$2</c:f>
              <c:strCache>
                <c:ptCount val="1"/>
                <c:pt idx="0">
                  <c:v>Solar PV and Wind Capacity</c:v>
                </c:pt>
              </c:strCache>
            </c:strRef>
          </c:tx>
          <c:spPr>
            <a:ln w="41275" cap="rnd">
              <a:solidFill>
                <a:srgbClr val="025D8E"/>
              </a:solidFill>
              <a:round/>
            </a:ln>
            <a:effectLst/>
          </c:spPr>
          <c:marker>
            <c:symbol val="square"/>
            <c:size val="8"/>
            <c:spPr>
              <a:solidFill>
                <a:srgbClr val="025D8E"/>
              </a:solidFill>
              <a:ln w="9525" cap="flat" cmpd="sng" algn="ctr">
                <a:noFill/>
                <a:round/>
              </a:ln>
              <a:effectLst/>
            </c:spPr>
          </c:marker>
          <c:cat>
            <c:strRef>
              <c:f>Sheet1!$B$1:$K$1</c:f>
              <c:strCache>
                <c:ptCount val="7"/>
                <c:pt idx="0">
                  <c:v>2018</c:v>
                </c:pt>
                <c:pt idx="1">
                  <c:v>2019</c:v>
                </c:pt>
                <c:pt idx="2">
                  <c:v>2020</c:v>
                </c:pt>
                <c:pt idx="3">
                  <c:v>2021</c:v>
                </c:pt>
                <c:pt idx="4">
                  <c:v>2022</c:v>
                </c:pt>
                <c:pt idx="5">
                  <c:v>2023</c:v>
                </c:pt>
                <c:pt idx="6">
                  <c:v>2024</c:v>
                </c:pt>
              </c:strCache>
              <c:extLst/>
            </c:strRef>
          </c:cat>
          <c:val>
            <c:numRef>
              <c:f>Sheet1!$B$2:$K$2</c:f>
              <c:numCache>
                <c:formatCode>_(* #,##0_);_(* \(#,##0\);_(* "-"??_);_(@_)</c:formatCode>
                <c:ptCount val="7"/>
                <c:pt idx="0">
                  <c:v>124.69819999999997</c:v>
                </c:pt>
                <c:pt idx="1">
                  <c:v>138.71009999999998</c:v>
                </c:pt>
                <c:pt idx="2">
                  <c:v>164.20949999999996</c:v>
                </c:pt>
                <c:pt idx="3">
                  <c:v>191.62469999999996</c:v>
                </c:pt>
                <c:pt idx="4">
                  <c:v>212.02669999999995</c:v>
                </c:pt>
                <c:pt idx="5">
                  <c:v>237.61129999999994</c:v>
                </c:pt>
                <c:pt idx="6">
                  <c:v>273.887</c:v>
                </c:pt>
              </c:numCache>
              <c:extLst/>
            </c:numRef>
          </c:val>
          <c:smooth val="0"/>
          <c:extLst>
            <c:ext xmlns:c16="http://schemas.microsoft.com/office/drawing/2014/chart" uri="{C3380CC4-5D6E-409C-BE32-E72D297353CC}">
              <c16:uniqueId val="{00000001-9A40-466A-951A-520DE569257B}"/>
            </c:ext>
          </c:extLst>
        </c:ser>
        <c:dLbls>
          <c:showLegendKey val="0"/>
          <c:showVal val="0"/>
          <c:showCatName val="0"/>
          <c:showSerName val="0"/>
          <c:showPercent val="0"/>
          <c:showBubbleSize val="0"/>
        </c:dLbls>
        <c:marker val="1"/>
        <c:smooth val="0"/>
        <c:axId val="437347919"/>
        <c:axId val="437341199"/>
      </c:lineChart>
      <c:catAx>
        <c:axId val="43734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7341199"/>
        <c:crosses val="autoZero"/>
        <c:auto val="1"/>
        <c:lblAlgn val="ctr"/>
        <c:lblOffset val="100"/>
        <c:noMultiLvlLbl val="0"/>
      </c:catAx>
      <c:valAx>
        <c:axId val="437341199"/>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r>
                  <a:rPr lang="en-US" b="1" cap="none">
                    <a:solidFill>
                      <a:schemeClr val="tx1"/>
                    </a:solidFill>
                  </a:rPr>
                  <a:t>Capacity</a:t>
                </a:r>
                <a:r>
                  <a:rPr lang="en-US" b="1" cap="none" baseline="0">
                    <a:solidFill>
                      <a:schemeClr val="tx1"/>
                    </a:solidFill>
                  </a:rPr>
                  <a:t> in GW</a:t>
                </a:r>
                <a:endParaRPr lang="en-US" b="1" cap="none">
                  <a:solidFill>
                    <a:schemeClr val="tx1"/>
                  </a:solidFill>
                </a:endParaRPr>
              </a:p>
            </c:rich>
          </c:tx>
          <c:layout>
            <c:manualLayout>
              <c:xMode val="edge"/>
              <c:yMode val="edge"/>
              <c:x val="0"/>
              <c:y val="0.34055509102631992"/>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7347919"/>
        <c:crosses val="autoZero"/>
        <c:crossBetween val="between"/>
      </c:valAx>
      <c:valAx>
        <c:axId val="395276639"/>
        <c:scaling>
          <c:orientation val="minMax"/>
        </c:scaling>
        <c:delete val="0"/>
        <c:axPos val="r"/>
        <c:title>
          <c:tx>
            <c:rich>
              <a:bodyPr rot="-5400000" spcFirstLastPara="1" vertOverflow="ellipsis" vert="horz" wrap="square" anchor="ctr" anchorCtr="1"/>
              <a:lstStyle/>
              <a:p>
                <a:pPr algn="ctr" rtl="0">
                  <a:defRPr sz="1197" b="1" i="0" u="none" strike="noStrike" kern="1200" cap="all" baseline="0">
                    <a:solidFill>
                      <a:schemeClr val="tx1"/>
                    </a:solidFill>
                    <a:latin typeface="+mn-lt"/>
                    <a:ea typeface="+mn-ea"/>
                    <a:cs typeface="+mn-cs"/>
                  </a:defRPr>
                </a:pPr>
                <a:r>
                  <a:rPr lang="en-US" b="1" cap="none">
                    <a:solidFill>
                      <a:schemeClr val="tx1"/>
                    </a:solidFill>
                  </a:rPr>
                  <a:t>Generation in TWh</a:t>
                </a:r>
              </a:p>
            </c:rich>
          </c:tx>
          <c:layout>
            <c:manualLayout>
              <c:xMode val="edge"/>
              <c:yMode val="edge"/>
              <c:x val="0.97089990199777088"/>
              <c:y val="0.31743337084689571"/>
            </c:manualLayout>
          </c:layout>
          <c:overlay val="0"/>
          <c:spPr>
            <a:noFill/>
            <a:ln>
              <a:noFill/>
            </a:ln>
            <a:effectLst/>
          </c:spPr>
          <c:txPr>
            <a:bodyPr rot="-5400000" spcFirstLastPara="1" vertOverflow="ellipsis" vert="horz" wrap="square" anchor="ctr" anchorCtr="1"/>
            <a:lstStyle/>
            <a:p>
              <a:pPr algn="ctr" rtl="0">
                <a:defRPr sz="1197" b="1" i="0" u="none" strike="noStrike" kern="1200" cap="all"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95299199"/>
        <c:crosses val="max"/>
        <c:crossBetween val="between"/>
      </c:valAx>
      <c:catAx>
        <c:axId val="395299199"/>
        <c:scaling>
          <c:orientation val="minMax"/>
        </c:scaling>
        <c:delete val="1"/>
        <c:axPos val="b"/>
        <c:numFmt formatCode="General" sourceLinked="1"/>
        <c:majorTickMark val="none"/>
        <c:minorTickMark val="none"/>
        <c:tickLblPos val="nextTo"/>
        <c:crossAx val="395276639"/>
        <c:crosses val="autoZero"/>
        <c:auto val="1"/>
        <c:lblAlgn val="ctr"/>
        <c:lblOffset val="100"/>
        <c:noMultiLvlLbl val="0"/>
      </c:catAx>
      <c:spPr>
        <a:noFill/>
        <a:ln>
          <a:noFill/>
        </a:ln>
        <a:effectLst/>
      </c:spPr>
    </c:plotArea>
    <c:legend>
      <c:legendPos val="b"/>
      <c:layout>
        <c:manualLayout>
          <c:xMode val="edge"/>
          <c:yMode val="edge"/>
          <c:x val="0.13369641294838144"/>
          <c:y val="0.90282570918578409"/>
          <c:w val="0.73260703047045783"/>
          <c:h val="5.28932569552006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lumMod val="6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4643993041992"/>
          <c:y val="3.1725829689462387E-2"/>
          <c:w val="0.87207170088477992"/>
          <c:h val="0.88483780982237326"/>
        </c:manualLayout>
      </c:layout>
      <c:lineChart>
        <c:grouping val="standard"/>
        <c:varyColors val="0"/>
        <c:ser>
          <c:idx val="0"/>
          <c:order val="0"/>
          <c:tx>
            <c:strRef>
              <c:f>Sheet1!$A$2</c:f>
              <c:strCache>
                <c:ptCount val="1"/>
                <c:pt idx="0">
                  <c:v>Net on-grid demand</c:v>
                </c:pt>
              </c:strCache>
            </c:strRef>
          </c:tx>
          <c:spPr>
            <a:ln w="28575" cap="rnd">
              <a:solidFill>
                <a:schemeClr val="accent1"/>
              </a:solidFill>
              <a:prstDash val="sysDash"/>
              <a:round/>
            </a:ln>
            <a:effectLst>
              <a:outerShdw blurRad="25400" dist="25400" dir="8100000" algn="tr" rotWithShape="0">
                <a:prstClr val="black">
                  <a:alpha val="40000"/>
                </a:prstClr>
              </a:outerShdw>
            </a:effectLst>
          </c:spPr>
          <c:marker>
            <c:symbol val="none"/>
          </c:marker>
          <c:dPt>
            <c:idx val="1"/>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1-624F-4751-8786-6722DAFD8887}"/>
              </c:ext>
            </c:extLst>
          </c:dPt>
          <c:dPt>
            <c:idx val="2"/>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3-624F-4751-8786-6722DAFD8887}"/>
              </c:ext>
            </c:extLst>
          </c:dPt>
          <c:dPt>
            <c:idx val="3"/>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5-624F-4751-8786-6722DAFD8887}"/>
              </c:ext>
            </c:extLst>
          </c:dPt>
          <c:dPt>
            <c:idx val="4"/>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7-624F-4751-8786-6722DAFD8887}"/>
              </c:ext>
            </c:extLst>
          </c:dPt>
          <c:dPt>
            <c:idx val="5"/>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9-624F-4751-8786-6722DAFD8887}"/>
              </c:ext>
            </c:extLst>
          </c:dPt>
          <c:dPt>
            <c:idx val="6"/>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B-624F-4751-8786-6722DAFD8887}"/>
              </c:ext>
            </c:extLst>
          </c:dPt>
          <c:dPt>
            <c:idx val="7"/>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D-624F-4751-8786-6722DAFD8887}"/>
              </c:ext>
            </c:extLst>
          </c:dPt>
          <c:dPt>
            <c:idx val="8"/>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0F-624F-4751-8786-6722DAFD8887}"/>
              </c:ext>
            </c:extLst>
          </c:dPt>
          <c:dPt>
            <c:idx val="9"/>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11-624F-4751-8786-6722DAFD8887}"/>
              </c:ext>
            </c:extLst>
          </c:dPt>
          <c:dPt>
            <c:idx val="10"/>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13-624F-4751-8786-6722DAFD8887}"/>
              </c:ext>
            </c:extLst>
          </c:dPt>
          <c:dPt>
            <c:idx val="11"/>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15-624F-4751-8786-6722DAFD8887}"/>
              </c:ext>
            </c:extLst>
          </c:dPt>
          <c:dPt>
            <c:idx val="12"/>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17-624F-4751-8786-6722DAFD8887}"/>
              </c:ext>
            </c:extLst>
          </c:dPt>
          <c:dPt>
            <c:idx val="13"/>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19-624F-4751-8786-6722DAFD8887}"/>
              </c:ext>
            </c:extLst>
          </c:dPt>
          <c:dPt>
            <c:idx val="14"/>
            <c:marker>
              <c:symbol val="none"/>
            </c:marker>
            <c:bubble3D val="0"/>
            <c:spPr>
              <a:ln w="28575" cap="rnd">
                <a:solidFill>
                  <a:schemeClr val="accent1"/>
                </a:solidFill>
                <a:prstDash val="solid"/>
                <a:round/>
              </a:ln>
              <a:effectLst>
                <a:outerShdw blurRad="25400" dist="25400" dir="8100000" algn="tr" rotWithShape="0">
                  <a:prstClr val="black">
                    <a:alpha val="40000"/>
                  </a:prstClr>
                </a:outerShdw>
              </a:effectLst>
            </c:spPr>
            <c:extLst>
              <c:ext xmlns:c16="http://schemas.microsoft.com/office/drawing/2014/chart" uri="{C3380CC4-5D6E-409C-BE32-E72D297353CC}">
                <c16:uniqueId val="{0000001B-624F-4751-8786-6722DAFD8887}"/>
              </c:ext>
            </c:extLst>
          </c:dPt>
          <c:cat>
            <c:strRef>
              <c:f>Sheet1!$B$1:$AF$1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Sheet1!$B$2:$AF$2</c:f>
              <c:numCache>
                <c:formatCode>#,##0_);\(#,##0\)</c:formatCode>
                <c:ptCount val="31"/>
                <c:pt idx="0">
                  <c:v>4002324.2513552471</c:v>
                </c:pt>
                <c:pt idx="1">
                  <c:v>4002400.5645498876</c:v>
                </c:pt>
                <c:pt idx="2">
                  <c:v>3974561.9744175291</c:v>
                </c:pt>
                <c:pt idx="3">
                  <c:v>4008900.3791721691</c:v>
                </c:pt>
                <c:pt idx="4">
                  <c:v>3995307.8158158339</c:v>
                </c:pt>
                <c:pt idx="5">
                  <c:v>3992327.6703306823</c:v>
                </c:pt>
                <c:pt idx="6">
                  <c:v>3979825.2150225407</c:v>
                </c:pt>
                <c:pt idx="7">
                  <c:v>3937260.9050077661</c:v>
                </c:pt>
                <c:pt idx="8">
                  <c:v>4069847.9786067558</c:v>
                </c:pt>
                <c:pt idx="9">
                  <c:v>4008859.2313790014</c:v>
                </c:pt>
                <c:pt idx="10" formatCode="#,##0">
                  <c:v>3892493.2352091423</c:v>
                </c:pt>
                <c:pt idx="11" formatCode="#,##0">
                  <c:v>3998866.591440503</c:v>
                </c:pt>
                <c:pt idx="12" formatCode="#,##0">
                  <c:v>4128528.2445045603</c:v>
                </c:pt>
                <c:pt idx="13" formatCode="#,##0">
                  <c:v>4073880.8660124242</c:v>
                </c:pt>
                <c:pt idx="14" formatCode="#,##0">
                  <c:v>4200127.1303027356</c:v>
                </c:pt>
                <c:pt idx="15" formatCode="#,##0">
                  <c:v>4229158.6279296875</c:v>
                </c:pt>
                <c:pt idx="16" formatCode="#,##0">
                  <c:v>4331616.9716796875</c:v>
                </c:pt>
                <c:pt idx="17" formatCode="#,##0">
                  <c:v>4442536.1845703125</c:v>
                </c:pt>
                <c:pt idx="18" formatCode="#,##0">
                  <c:v>4562622.2954101563</c:v>
                </c:pt>
                <c:pt idx="19" formatCode="#,##0">
                  <c:v>4636779.982421875</c:v>
                </c:pt>
                <c:pt idx="20" formatCode="#,##0">
                  <c:v>4734323.8090820313</c:v>
                </c:pt>
                <c:pt idx="21" formatCode="#,##0">
                  <c:v>4816906.65625</c:v>
                </c:pt>
                <c:pt idx="22" formatCode="#,##0">
                  <c:v>4910972.2021484375</c:v>
                </c:pt>
                <c:pt idx="23" formatCode="#,##0">
                  <c:v>4975563.1635742188</c:v>
                </c:pt>
                <c:pt idx="24" formatCode="#,##0">
                  <c:v>5057844.0444335938</c:v>
                </c:pt>
                <c:pt idx="25" formatCode="#,##0">
                  <c:v>5139370.7446289063</c:v>
                </c:pt>
                <c:pt idx="26" formatCode="#,##0">
                  <c:v>5237129.7392578125</c:v>
                </c:pt>
                <c:pt idx="27" formatCode="#,##0">
                  <c:v>5308796.5419921875</c:v>
                </c:pt>
                <c:pt idx="28" formatCode="#,##0">
                  <c:v>5397654.7998046875</c:v>
                </c:pt>
                <c:pt idx="29" formatCode="#,##0">
                  <c:v>5489952.939453125</c:v>
                </c:pt>
                <c:pt idx="30" formatCode="#,##0">
                  <c:v>5591465.2250976563</c:v>
                </c:pt>
              </c:numCache>
            </c:numRef>
          </c:val>
          <c:smooth val="0"/>
          <c:extLst>
            <c:ext xmlns:c16="http://schemas.microsoft.com/office/drawing/2014/chart" uri="{C3380CC4-5D6E-409C-BE32-E72D297353CC}">
              <c16:uniqueId val="{0000001C-624F-4751-8786-6722DAFD8887}"/>
            </c:ext>
          </c:extLst>
        </c:ser>
        <c:dLbls>
          <c:showLegendKey val="0"/>
          <c:showVal val="0"/>
          <c:showCatName val="0"/>
          <c:showSerName val="0"/>
          <c:showPercent val="0"/>
          <c:showBubbleSize val="0"/>
        </c:dLbls>
        <c:smooth val="0"/>
        <c:axId val="125642208"/>
        <c:axId val="1769641615"/>
      </c:lineChart>
      <c:catAx>
        <c:axId val="12564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Arial" panose="020B0604020202020204" pitchFamily="34" charset="0"/>
              </a:defRPr>
            </a:pPr>
            <a:endParaRPr lang="en-US"/>
          </a:p>
        </c:txPr>
        <c:crossAx val="1769641615"/>
        <c:crosses val="autoZero"/>
        <c:auto val="0"/>
        <c:lblAlgn val="ctr"/>
        <c:lblOffset val="100"/>
        <c:tickLblSkip val="10"/>
        <c:noMultiLvlLbl val="0"/>
      </c:catAx>
      <c:valAx>
        <c:axId val="1769641615"/>
        <c:scaling>
          <c:orientation val="minMax"/>
          <c:min val="3250000"/>
        </c:scaling>
        <c:delete val="0"/>
        <c:axPos val="l"/>
        <c:majorGridlines>
          <c:spPr>
            <a:ln w="9525" cap="flat" cmpd="sng" algn="ctr">
              <a:no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Arial" panose="020B0604020202020204" pitchFamily="34" charset="0"/>
              </a:defRPr>
            </a:pPr>
            <a:endParaRPr lang="en-US"/>
          </a:p>
        </c:txPr>
        <c:crossAx val="125642208"/>
        <c:crossesAt val="1"/>
        <c:crossBetween val="between"/>
        <c:majorUnit val="500000"/>
        <c:dispUnits>
          <c:builtInUnit val="thousands"/>
          <c:dispUnitsLbl>
            <c:layout>
              <c:manualLayout>
                <c:xMode val="edge"/>
                <c:yMode val="edge"/>
                <c:x val="2.5556276502859145E-4"/>
                <c:y val="0.42952522566797302"/>
              </c:manualLayout>
            </c:layout>
            <c:tx>
              <c:rich>
                <a:bodyPr rot="-5400000" spcFirstLastPara="1" vertOverflow="ellipsis" vert="horz" wrap="square" anchor="ctr" anchorCtr="1"/>
                <a:lstStyle/>
                <a:p>
                  <a:pPr>
                    <a:defRPr sz="1200" b="1" i="0" u="none" strike="noStrike" kern="1200" baseline="0">
                      <a:solidFill>
                        <a:schemeClr val="tx1"/>
                      </a:solidFill>
                      <a:latin typeface="+mn-lt"/>
                      <a:ea typeface="+mn-ea"/>
                      <a:cs typeface="Arial" panose="020B0604020202020204" pitchFamily="34" charset="0"/>
                    </a:defRPr>
                  </a:pPr>
                  <a:r>
                    <a:rPr lang="en-US"/>
                    <a:t>TWh</a:t>
                  </a:r>
                </a:p>
              </c:rich>
            </c:tx>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Arial" panose="020B0604020202020204" pitchFamily="34" charset="0"/>
                  </a:defRPr>
                </a:pPr>
                <a:endParaRPr lang="en-US"/>
              </a:p>
            </c:txPr>
          </c:dispUnitsLbl>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mn-lt"/>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1600"/>
              <a:t>Northeast Average Annuel Residential Fuel Costs</a:t>
            </a:r>
          </a:p>
        </c:rich>
      </c:tx>
      <c:layout>
        <c:manualLayout>
          <c:xMode val="edge"/>
          <c:yMode val="edge"/>
          <c:x val="0.14903860596926741"/>
          <c:y val="1.717186194363843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65B0-4655-B109-E536D03C1875}"/>
              </c:ext>
            </c:extLst>
          </c:dPt>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65B0-4655-B109-E536D03C1875}"/>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5-65B0-4655-B109-E536D03C1875}"/>
              </c:ext>
            </c:extLst>
          </c:dPt>
          <c:cat>
            <c:strRef>
              <c:f>Sheet1!$A$2:$A$4</c:f>
              <c:strCache>
                <c:ptCount val="3"/>
                <c:pt idx="0">
                  <c:v>Propane</c:v>
                </c:pt>
                <c:pt idx="1">
                  <c:v>Distillate Fuel Oil</c:v>
                </c:pt>
                <c:pt idx="2">
                  <c:v>Natural Gas</c:v>
                </c:pt>
              </c:strCache>
            </c:strRef>
          </c:cat>
          <c:val>
            <c:numRef>
              <c:f>Sheet1!$B$2:$B$4</c:f>
              <c:numCache>
                <c:formatCode>"$"#,##0</c:formatCode>
                <c:ptCount val="3"/>
                <c:pt idx="0">
                  <c:v>2420.216960602103</c:v>
                </c:pt>
                <c:pt idx="1">
                  <c:v>2687.4069770881538</c:v>
                </c:pt>
                <c:pt idx="2">
                  <c:v>1236.6864022881919</c:v>
                </c:pt>
              </c:numCache>
            </c:numRef>
          </c:val>
          <c:extLst>
            <c:ext xmlns:c16="http://schemas.microsoft.com/office/drawing/2014/chart" uri="{C3380CC4-5D6E-409C-BE32-E72D297353CC}">
              <c16:uniqueId val="{00000004-65B0-4655-B109-E536D03C1875}"/>
            </c:ext>
          </c:extLst>
        </c:ser>
        <c:dLbls>
          <c:showLegendKey val="0"/>
          <c:showVal val="0"/>
          <c:showCatName val="0"/>
          <c:showSerName val="0"/>
          <c:showPercent val="0"/>
          <c:showBubbleSize val="0"/>
        </c:dLbls>
        <c:gapWidth val="90"/>
        <c:overlap val="100"/>
        <c:axId val="1970845279"/>
        <c:axId val="44756400"/>
      </c:barChart>
      <c:catAx>
        <c:axId val="197084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4756400"/>
        <c:crosses val="autoZero"/>
        <c:auto val="1"/>
        <c:lblAlgn val="ctr"/>
        <c:lblOffset val="100"/>
        <c:noMultiLvlLbl val="0"/>
      </c:catAx>
      <c:valAx>
        <c:axId val="44756400"/>
        <c:scaling>
          <c:orientation val="minMax"/>
        </c:scaling>
        <c:delete val="0"/>
        <c:axPos val="l"/>
        <c:majorGridlines>
          <c:spPr>
            <a:ln w="9525" cap="flat" cmpd="sng" algn="ctr">
              <a:no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970845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Sheet1!$C$1</c:f>
              <c:strCache>
                <c:ptCount val="1"/>
                <c:pt idx="0">
                  <c:v>New York </c:v>
                </c:pt>
              </c:strCache>
            </c:strRef>
          </c:tx>
          <c:spPr>
            <a:solidFill>
              <a:schemeClr val="accent1">
                <a:lumMod val="40000"/>
                <a:lumOff val="60000"/>
              </a:schemeClr>
            </a:solidFill>
            <a:ln>
              <a:noFill/>
            </a:ln>
            <a:effectLst/>
          </c:spPr>
          <c:invertIfNegative val="0"/>
          <c:dLbls>
            <c:delete val="1"/>
          </c:dLbls>
          <c:cat>
            <c:strRef>
              <c:f>Sheet1!$A$2:$A$6</c:f>
              <c:strCache>
                <c:ptCount val="5"/>
                <c:pt idx="0">
                  <c:v>Winter 20/21</c:v>
                </c:pt>
                <c:pt idx="1">
                  <c:v>Winter 21/22</c:v>
                </c:pt>
                <c:pt idx="2">
                  <c:v>Winter 22/23</c:v>
                </c:pt>
                <c:pt idx="3">
                  <c:v>Winter 23/24</c:v>
                </c:pt>
                <c:pt idx="4">
                  <c:v>Winter 24/25</c:v>
                </c:pt>
              </c:strCache>
            </c:strRef>
          </c:cat>
          <c:val>
            <c:numRef>
              <c:f>Sheet1!$C$2:$C$6</c:f>
              <c:numCache>
                <c:formatCode>_("$"* #,##0.00_);_("$"* \(#,##0.00\);_("$"* "-"??_);_(@_)</c:formatCode>
                <c:ptCount val="5"/>
                <c:pt idx="0">
                  <c:v>11.844000000000001</c:v>
                </c:pt>
                <c:pt idx="1">
                  <c:v>14.553999999999998</c:v>
                </c:pt>
                <c:pt idx="2">
                  <c:v>17.146000000000001</c:v>
                </c:pt>
                <c:pt idx="3">
                  <c:v>15.154000000000002</c:v>
                </c:pt>
                <c:pt idx="4">
                  <c:v>16.018000000000001</c:v>
                </c:pt>
              </c:numCache>
            </c:numRef>
          </c:val>
          <c:extLst>
            <c:ext xmlns:c16="http://schemas.microsoft.com/office/drawing/2014/chart" uri="{C3380CC4-5D6E-409C-BE32-E72D297353CC}">
              <c16:uniqueId val="{00000000-DD57-481B-B258-74800070E121}"/>
            </c:ext>
          </c:extLst>
        </c:ser>
        <c:dLbls>
          <c:dLblPos val="outEnd"/>
          <c:showLegendKey val="0"/>
          <c:showVal val="1"/>
          <c:showCatName val="0"/>
          <c:showSerName val="0"/>
          <c:showPercent val="0"/>
          <c:showBubbleSize val="0"/>
        </c:dLbls>
        <c:gapWidth val="45"/>
        <c:overlap val="-8"/>
        <c:axId val="485196768"/>
        <c:axId val="485196288"/>
      </c:barChart>
      <c:scatterChart>
        <c:scatterStyle val="lineMarker"/>
        <c:varyColors val="0"/>
        <c:ser>
          <c:idx val="1"/>
          <c:order val="0"/>
          <c:tx>
            <c:strRef>
              <c:f>Sheet1!$B$1</c:f>
              <c:strCache>
                <c:ptCount val="1"/>
                <c:pt idx="0">
                  <c:v>Pennsylvania</c:v>
                </c:pt>
              </c:strCache>
            </c:strRef>
          </c:tx>
          <c:spPr>
            <a:ln w="25400" cap="rnd">
              <a:noFill/>
              <a:round/>
            </a:ln>
            <a:effectLst/>
          </c:spPr>
          <c:marker>
            <c:symbol val="dash"/>
            <c:size val="31"/>
            <c:spPr>
              <a:solidFill>
                <a:schemeClr val="accent1"/>
              </a:solidFill>
              <a:ln w="0">
                <a:noFill/>
                <a:round/>
              </a:ln>
              <a:effectLst/>
            </c:spPr>
          </c:marker>
          <c:xVal>
            <c:strRef>
              <c:f>Sheet1!$A$2:$A$6</c:f>
              <c:strCache>
                <c:ptCount val="5"/>
                <c:pt idx="0">
                  <c:v>Winter 20/21</c:v>
                </c:pt>
                <c:pt idx="1">
                  <c:v>Winter 21/22</c:v>
                </c:pt>
                <c:pt idx="2">
                  <c:v>Winter 22/23</c:v>
                </c:pt>
                <c:pt idx="3">
                  <c:v>Winter 23/24</c:v>
                </c:pt>
                <c:pt idx="4">
                  <c:v>Winter 24/25</c:v>
                </c:pt>
              </c:strCache>
            </c:strRef>
          </c:xVal>
          <c:yVal>
            <c:numRef>
              <c:f>Sheet1!$B$2:$B$6</c:f>
              <c:numCache>
                <c:formatCode>_("$"* #,##0.00_);_("$"* \(#,##0.00\);_("$"* "-"??_);_(@_)</c:formatCode>
                <c:ptCount val="5"/>
                <c:pt idx="0">
                  <c:v>10.376000000000001</c:v>
                </c:pt>
                <c:pt idx="1">
                  <c:v>12.792</c:v>
                </c:pt>
                <c:pt idx="2">
                  <c:v>16.094000000000001</c:v>
                </c:pt>
                <c:pt idx="3">
                  <c:v>12.065999999999999</c:v>
                </c:pt>
                <c:pt idx="4">
                  <c:v>13.419999999999998</c:v>
                </c:pt>
              </c:numCache>
            </c:numRef>
          </c:yVal>
          <c:smooth val="1"/>
          <c:extLst>
            <c:ext xmlns:c16="http://schemas.microsoft.com/office/drawing/2014/chart" uri="{C3380CC4-5D6E-409C-BE32-E72D297353CC}">
              <c16:uniqueId val="{00000001-DA08-4F1A-AE3C-FB1170E5A8C1}"/>
            </c:ext>
          </c:extLst>
        </c:ser>
        <c:dLbls>
          <c:showLegendKey val="0"/>
          <c:showVal val="0"/>
          <c:showCatName val="0"/>
          <c:showSerName val="0"/>
          <c:showPercent val="0"/>
          <c:showBubbleSize val="0"/>
        </c:dLbls>
        <c:axId val="485196768"/>
        <c:axId val="485196288"/>
      </c:scatterChart>
      <c:catAx>
        <c:axId val="485196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5196288"/>
        <c:crosses val="autoZero"/>
        <c:auto val="1"/>
        <c:lblAlgn val="ctr"/>
        <c:lblOffset val="100"/>
        <c:noMultiLvlLbl val="0"/>
      </c:catAx>
      <c:valAx>
        <c:axId val="485196288"/>
        <c:scaling>
          <c:orientation val="minMax"/>
          <c:max val="18"/>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t> Dollars per Thousand Cubic Feet</a:t>
                </a:r>
              </a:p>
            </c:rich>
          </c:tx>
          <c:layout>
            <c:manualLayout>
              <c:xMode val="edge"/>
              <c:yMode val="edge"/>
              <c:x val="0"/>
              <c:y val="0.1487794831912291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5196768"/>
        <c:crosses val="autoZero"/>
        <c:crossBetween val="between"/>
      </c:valAx>
      <c:spPr>
        <a:noFill/>
        <a:ln>
          <a:noFill/>
        </a:ln>
        <a:effectLst/>
      </c:spPr>
    </c:plotArea>
    <c:legend>
      <c:legendPos val="b"/>
      <c:layout>
        <c:manualLayout>
          <c:xMode val="edge"/>
          <c:yMode val="edge"/>
          <c:x val="0.36996910455055021"/>
          <c:y val="0.94983169574940773"/>
          <c:w val="0.33387703739065072"/>
          <c:h val="5.016830425059226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Concern about Household Finances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2">
                <a:lumMod val="75000"/>
              </a:schemeClr>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3-20C1-463B-BFCB-225B42C71EA1}"/>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Concerned</c:v>
                </c:pt>
                <c:pt idx="1">
                  <c:v>Not Concerned</c:v>
                </c:pt>
              </c:strCache>
            </c:strRef>
          </c:cat>
          <c:val>
            <c:numRef>
              <c:f>Sheet1!$B$2:$B$3</c:f>
              <c:numCache>
                <c:formatCode>0%</c:formatCode>
                <c:ptCount val="2"/>
                <c:pt idx="0">
                  <c:v>0.78</c:v>
                </c:pt>
                <c:pt idx="1">
                  <c:v>0.2</c:v>
                </c:pt>
              </c:numCache>
            </c:numRef>
          </c:val>
          <c:extLst>
            <c:ext xmlns:c16="http://schemas.microsoft.com/office/drawing/2014/chart" uri="{C3380CC4-5D6E-409C-BE32-E72D297353CC}">
              <c16:uniqueId val="{00000000-20C1-463B-BFCB-225B42C71EA1}"/>
            </c:ext>
          </c:extLst>
        </c:ser>
        <c:dLbls>
          <c:showLegendKey val="0"/>
          <c:showVal val="0"/>
          <c:showCatName val="0"/>
          <c:showSerName val="0"/>
          <c:showPercent val="0"/>
          <c:showBubbleSize val="0"/>
        </c:dLbls>
        <c:gapWidth val="219"/>
        <c:overlap val="-27"/>
        <c:axId val="97090719"/>
        <c:axId val="500605983"/>
      </c:barChart>
      <c:catAx>
        <c:axId val="97090719"/>
        <c:scaling>
          <c:orientation val="minMax"/>
        </c:scaling>
        <c:delete val="1"/>
        <c:axPos val="b"/>
        <c:numFmt formatCode="General" sourceLinked="1"/>
        <c:majorTickMark val="none"/>
        <c:minorTickMark val="none"/>
        <c:tickLblPos val="nextTo"/>
        <c:crossAx val="500605983"/>
        <c:crosses val="autoZero"/>
        <c:auto val="1"/>
        <c:lblAlgn val="ctr"/>
        <c:lblOffset val="100"/>
        <c:noMultiLvlLbl val="0"/>
      </c:catAx>
      <c:valAx>
        <c:axId val="500605983"/>
        <c:scaling>
          <c:orientation val="minMax"/>
        </c:scaling>
        <c:delete val="1"/>
        <c:axPos val="l"/>
        <c:numFmt formatCode="0%" sourceLinked="1"/>
        <c:majorTickMark val="none"/>
        <c:minorTickMark val="none"/>
        <c:tickLblPos val="nextTo"/>
        <c:crossAx val="9709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Energy</a:t>
            </a:r>
            <a:r>
              <a:rPr lang="en-US" sz="2000" b="1" baseline="0" dirty="0"/>
              <a:t> Bills Seen as Too High</a:t>
            </a:r>
            <a:endParaRPr lang="en-US" sz="20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2">
                <a:lumMod val="75000"/>
              </a:schemeClr>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D7CC-4791-9251-3E56D8D18246}"/>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Too High</c:v>
                </c:pt>
                <c:pt idx="1">
                  <c:v>About Right</c:v>
                </c:pt>
              </c:strCache>
            </c:strRef>
          </c:cat>
          <c:val>
            <c:numRef>
              <c:f>Sheet1!$B$2:$B$3</c:f>
              <c:numCache>
                <c:formatCode>0%</c:formatCode>
                <c:ptCount val="2"/>
                <c:pt idx="0">
                  <c:v>0.8</c:v>
                </c:pt>
                <c:pt idx="1">
                  <c:v>0.13</c:v>
                </c:pt>
              </c:numCache>
            </c:numRef>
          </c:val>
          <c:extLst>
            <c:ext xmlns:c16="http://schemas.microsoft.com/office/drawing/2014/chart" uri="{C3380CC4-5D6E-409C-BE32-E72D297353CC}">
              <c16:uniqueId val="{00000002-D7CC-4791-9251-3E56D8D18246}"/>
            </c:ext>
          </c:extLst>
        </c:ser>
        <c:dLbls>
          <c:showLegendKey val="0"/>
          <c:showVal val="0"/>
          <c:showCatName val="0"/>
          <c:showSerName val="0"/>
          <c:showPercent val="0"/>
          <c:showBubbleSize val="0"/>
        </c:dLbls>
        <c:gapWidth val="219"/>
        <c:overlap val="-27"/>
        <c:axId val="97090719"/>
        <c:axId val="500605983"/>
      </c:barChart>
      <c:catAx>
        <c:axId val="97090719"/>
        <c:scaling>
          <c:orientation val="minMax"/>
        </c:scaling>
        <c:delete val="1"/>
        <c:axPos val="b"/>
        <c:numFmt formatCode="General" sourceLinked="1"/>
        <c:majorTickMark val="none"/>
        <c:minorTickMark val="none"/>
        <c:tickLblPos val="nextTo"/>
        <c:crossAx val="500605983"/>
        <c:crosses val="autoZero"/>
        <c:auto val="1"/>
        <c:lblAlgn val="ctr"/>
        <c:lblOffset val="100"/>
        <c:noMultiLvlLbl val="0"/>
      </c:catAx>
      <c:valAx>
        <c:axId val="500605983"/>
        <c:scaling>
          <c:orientation val="minMax"/>
        </c:scaling>
        <c:delete val="1"/>
        <c:axPos val="l"/>
        <c:numFmt formatCode="0%" sourceLinked="1"/>
        <c:majorTickMark val="none"/>
        <c:minorTickMark val="none"/>
        <c:tickLblPos val="nextTo"/>
        <c:crossAx val="9709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Most Pressing</a:t>
            </a:r>
            <a:r>
              <a:rPr lang="en-US" sz="2000" b="1" baseline="0" dirty="0"/>
              <a:t> Energy Concerns (Combined)</a:t>
            </a:r>
            <a:endParaRPr lang="en-US" sz="20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2">
                <a:lumMod val="75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3017-4D4A-8783-99F88C0ACB06}"/>
              </c:ext>
            </c:extLst>
          </c:dPt>
          <c:dPt>
            <c:idx val="1"/>
            <c:invertIfNegative val="0"/>
            <c:bubble3D val="0"/>
            <c:spPr>
              <a:solidFill>
                <a:schemeClr val="tx2"/>
              </a:solidFill>
              <a:ln>
                <a:noFill/>
              </a:ln>
              <a:effectLst/>
            </c:spPr>
            <c:extLst>
              <c:ext xmlns:c16="http://schemas.microsoft.com/office/drawing/2014/chart" uri="{C3380CC4-5D6E-409C-BE32-E72D297353CC}">
                <c16:uniqueId val="{00000001-647E-4F53-ABF5-E3B3AF037C63}"/>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647E-4F53-ABF5-E3B3AF037C63}"/>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Affordability &amp; finances</c:v>
                </c:pt>
                <c:pt idx="1">
                  <c:v>Reliable Energy</c:v>
                </c:pt>
                <c:pt idx="2">
                  <c:v>Climate Change</c:v>
                </c:pt>
              </c:strCache>
            </c:strRef>
          </c:cat>
          <c:val>
            <c:numRef>
              <c:f>Sheet1!$B$2:$B$4</c:f>
              <c:numCache>
                <c:formatCode>0%</c:formatCode>
                <c:ptCount val="3"/>
                <c:pt idx="0">
                  <c:v>0.83</c:v>
                </c:pt>
                <c:pt idx="1">
                  <c:v>0.63</c:v>
                </c:pt>
                <c:pt idx="2">
                  <c:v>0.43</c:v>
                </c:pt>
              </c:numCache>
            </c:numRef>
          </c:val>
          <c:extLst>
            <c:ext xmlns:c16="http://schemas.microsoft.com/office/drawing/2014/chart" uri="{C3380CC4-5D6E-409C-BE32-E72D297353CC}">
              <c16:uniqueId val="{00000002-647E-4F53-ABF5-E3B3AF037C63}"/>
            </c:ext>
          </c:extLst>
        </c:ser>
        <c:dLbls>
          <c:dLblPos val="outEnd"/>
          <c:showLegendKey val="0"/>
          <c:showVal val="1"/>
          <c:showCatName val="0"/>
          <c:showSerName val="0"/>
          <c:showPercent val="0"/>
          <c:showBubbleSize val="0"/>
        </c:dLbls>
        <c:gapWidth val="172"/>
        <c:overlap val="-27"/>
        <c:axId val="97090719"/>
        <c:axId val="500605983"/>
      </c:barChart>
      <c:catAx>
        <c:axId val="97090719"/>
        <c:scaling>
          <c:orientation val="minMax"/>
        </c:scaling>
        <c:delete val="1"/>
        <c:axPos val="b"/>
        <c:numFmt formatCode="General" sourceLinked="1"/>
        <c:majorTickMark val="none"/>
        <c:minorTickMark val="none"/>
        <c:tickLblPos val="nextTo"/>
        <c:crossAx val="500605983"/>
        <c:crosses val="autoZero"/>
        <c:auto val="1"/>
        <c:lblAlgn val="ctr"/>
        <c:lblOffset val="100"/>
        <c:noMultiLvlLbl val="0"/>
      </c:catAx>
      <c:valAx>
        <c:axId val="500605983"/>
        <c:scaling>
          <c:orientation val="minMax"/>
        </c:scaling>
        <c:delete val="1"/>
        <c:axPos val="l"/>
        <c:numFmt formatCode="0%" sourceLinked="1"/>
        <c:majorTickMark val="none"/>
        <c:minorTickMark val="none"/>
        <c:tickLblPos val="nextTo"/>
        <c:crossAx val="97090719"/>
        <c:crosses val="autoZero"/>
        <c:crossBetween val="between"/>
      </c:valAx>
      <c:spPr>
        <a:noFill/>
        <a:ln>
          <a:noFill/>
        </a:ln>
        <a:effectLst/>
      </c:spPr>
    </c:plotArea>
    <c:legend>
      <c:legendPos val="b"/>
      <c:layout>
        <c:manualLayout>
          <c:xMode val="edge"/>
          <c:yMode val="edge"/>
          <c:x val="6.2525565375414233E-2"/>
          <c:y val="0.87291967516579605"/>
          <c:w val="0.9374744346245858"/>
          <c:h val="0.110295873315717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Solutions to fix energy supply and demand crisis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187500000000001E-2"/>
          <c:y val="0.18332747692470425"/>
          <c:w val="0.96562499999999996"/>
          <c:h val="0.64892563287309735"/>
        </c:manualLayout>
      </c:layout>
      <c:barChart>
        <c:barDir val="col"/>
        <c:grouping val="clustered"/>
        <c:varyColors val="0"/>
        <c:ser>
          <c:idx val="0"/>
          <c:order val="0"/>
          <c:tx>
            <c:strRef>
              <c:f>Sheet1!$B$1</c:f>
              <c:strCache>
                <c:ptCount val="1"/>
                <c:pt idx="0">
                  <c:v>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Renewables and NG</c:v>
                </c:pt>
                <c:pt idx="1">
                  <c:v>Nuclear</c:v>
                </c:pt>
                <c:pt idx="2">
                  <c:v>NG pipelines</c:v>
                </c:pt>
                <c:pt idx="3">
                  <c:v>Zero Carbon only</c:v>
                </c:pt>
                <c:pt idx="4">
                  <c:v>Coal</c:v>
                </c:pt>
              </c:strCache>
            </c:strRef>
          </c:cat>
          <c:val>
            <c:numRef>
              <c:f>Sheet1!$B$2:$B$6</c:f>
              <c:numCache>
                <c:formatCode>General</c:formatCode>
                <c:ptCount val="5"/>
                <c:pt idx="0">
                  <c:v>66</c:v>
                </c:pt>
                <c:pt idx="1">
                  <c:v>60</c:v>
                </c:pt>
                <c:pt idx="2">
                  <c:v>59</c:v>
                </c:pt>
                <c:pt idx="3">
                  <c:v>59</c:v>
                </c:pt>
                <c:pt idx="4">
                  <c:v>35</c:v>
                </c:pt>
              </c:numCache>
            </c:numRef>
          </c:val>
          <c:extLst>
            <c:ext xmlns:c16="http://schemas.microsoft.com/office/drawing/2014/chart" uri="{C3380CC4-5D6E-409C-BE32-E72D297353CC}">
              <c16:uniqueId val="{00000000-4506-44FA-85C3-081FB1818E59}"/>
            </c:ext>
          </c:extLst>
        </c:ser>
        <c:ser>
          <c:idx val="1"/>
          <c:order val="1"/>
          <c:tx>
            <c:strRef>
              <c:f>Sheet1!$C$1</c:f>
              <c:strCache>
                <c:ptCount val="1"/>
                <c:pt idx="0">
                  <c:v>Oppose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Renewables and NG</c:v>
                </c:pt>
                <c:pt idx="1">
                  <c:v>Nuclear</c:v>
                </c:pt>
                <c:pt idx="2">
                  <c:v>NG pipelines</c:v>
                </c:pt>
                <c:pt idx="3">
                  <c:v>Zero Carbon only</c:v>
                </c:pt>
                <c:pt idx="4">
                  <c:v>Coal</c:v>
                </c:pt>
              </c:strCache>
            </c:strRef>
          </c:cat>
          <c:val>
            <c:numRef>
              <c:f>Sheet1!$C$2:$C$6</c:f>
              <c:numCache>
                <c:formatCode>General</c:formatCode>
                <c:ptCount val="5"/>
                <c:pt idx="0">
                  <c:v>22</c:v>
                </c:pt>
                <c:pt idx="1">
                  <c:v>24</c:v>
                </c:pt>
                <c:pt idx="2">
                  <c:v>26</c:v>
                </c:pt>
                <c:pt idx="3">
                  <c:v>31</c:v>
                </c:pt>
                <c:pt idx="4">
                  <c:v>52</c:v>
                </c:pt>
              </c:numCache>
            </c:numRef>
          </c:val>
          <c:extLst>
            <c:ext xmlns:c16="http://schemas.microsoft.com/office/drawing/2014/chart" uri="{C3380CC4-5D6E-409C-BE32-E72D297353CC}">
              <c16:uniqueId val="{00000001-4506-44FA-85C3-081FB1818E59}"/>
            </c:ext>
          </c:extLst>
        </c:ser>
        <c:dLbls>
          <c:dLblPos val="outEnd"/>
          <c:showLegendKey val="0"/>
          <c:showVal val="1"/>
          <c:showCatName val="0"/>
          <c:showSerName val="0"/>
          <c:showPercent val="0"/>
          <c:showBubbleSize val="0"/>
        </c:dLbls>
        <c:gapWidth val="219"/>
        <c:overlap val="-27"/>
        <c:axId val="1478466351"/>
        <c:axId val="1478471151"/>
      </c:barChart>
      <c:catAx>
        <c:axId val="147846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78471151"/>
        <c:crosses val="autoZero"/>
        <c:auto val="1"/>
        <c:lblAlgn val="ctr"/>
        <c:lblOffset val="100"/>
        <c:noMultiLvlLbl val="0"/>
      </c:catAx>
      <c:valAx>
        <c:axId val="147847115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846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2D586-9601-4CB3-95AE-4DE2D7AAD1BC}"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333A5-F859-4EE7-B216-6C5ABAE4D672}" type="slidenum">
              <a:rPr lang="en-US" smtClean="0"/>
              <a:t>‹#›</a:t>
            </a:fld>
            <a:endParaRPr lang="en-US"/>
          </a:p>
        </p:txBody>
      </p:sp>
    </p:spTree>
    <p:extLst>
      <p:ext uri="{BB962C8B-B14F-4D97-AF65-F5344CB8AC3E}">
        <p14:creationId xmlns:p14="http://schemas.microsoft.com/office/powerpoint/2010/main" val="169577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soldhouse.com/heating-cooling/heat-pump-cost#toc-heat-pump-costs-by-bran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36B91E-A914-6348-8EEA-2234706EA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50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333A5-F859-4EE7-B216-6C5ABAE4D672}" type="slidenum">
              <a:rPr lang="en-US" smtClean="0"/>
              <a:t>16</a:t>
            </a:fld>
            <a:endParaRPr lang="en-US"/>
          </a:p>
        </p:txBody>
      </p:sp>
    </p:spTree>
    <p:extLst>
      <p:ext uri="{BB962C8B-B14F-4D97-AF65-F5344CB8AC3E}">
        <p14:creationId xmlns:p14="http://schemas.microsoft.com/office/powerpoint/2010/main" val="165606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FF88D-E1B2-B9E3-DF4F-E308C11DF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40395-C510-D5CC-5119-2986A9D31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B7C13-5E61-7940-A5B4-1BB3F003D474}"/>
              </a:ext>
            </a:extLst>
          </p:cNvPr>
          <p:cNvSpPr>
            <a:spLocks noGrp="1"/>
          </p:cNvSpPr>
          <p:nvPr>
            <p:ph type="body" idx="1"/>
          </p:nvPr>
        </p:nvSpPr>
        <p:spPr/>
        <p:txBody>
          <a:bodyPr/>
          <a:lstStyle/>
          <a:p>
            <a:pPr algn="l"/>
            <a:endParaRPr lang="en-US"/>
          </a:p>
        </p:txBody>
      </p:sp>
      <p:sp>
        <p:nvSpPr>
          <p:cNvPr id="4" name="Slide Number Placeholder 3">
            <a:extLst>
              <a:ext uri="{FF2B5EF4-FFF2-40B4-BE49-F238E27FC236}">
                <a16:creationId xmlns:a16="http://schemas.microsoft.com/office/drawing/2014/main" id="{AE396BDD-FD0E-5008-57E3-87B607DB70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36B91E-A914-6348-8EEA-2234706EA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18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pipelines </a:t>
            </a:r>
            <a:r>
              <a:rPr lang="en-US" b="1"/>
              <a:t>can</a:t>
            </a:r>
            <a:r>
              <a:rPr lang="en-US"/>
              <a:t> help stabilize natural gas prices in winter by improving supply and reducing transportation bottlenecks. </a:t>
            </a:r>
          </a:p>
          <a:p>
            <a:r>
              <a:rPr lang="en-US"/>
              <a:t>During winter 24/25, the price of natural gas delivered to residential consumers in New York was </a:t>
            </a:r>
            <a:r>
              <a:rPr lang="en-US" b="1"/>
              <a:t>20% </a:t>
            </a:r>
            <a:r>
              <a:rPr lang="en-US"/>
              <a:t>higher than the cost to residential consumers in Pennsylvania.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36B91E-A914-6348-8EEA-2234706EA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4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f789e8f71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f789e8f71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789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dc8d51b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fdc8d51b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200" b="1" u="none" strike="noStrike" kern="1200" dirty="0">
                <a:solidFill>
                  <a:schemeClr val="tx1"/>
                </a:solidFill>
                <a:effectLst/>
                <a:latin typeface="+mn-lt"/>
                <a:ea typeface="+mn-ea"/>
                <a:cs typeface="+mn-cs"/>
              </a:rPr>
              <a:t>Progressive Policy Institute’s latest energy report, Energy Costs Come First: A New Approach to Environmental Justice,</a:t>
            </a:r>
            <a:r>
              <a:rPr lang="en-US" sz="1200" u="none" strike="noStrike" kern="1200" dirty="0">
                <a:solidFill>
                  <a:schemeClr val="tx1"/>
                </a:solidFill>
                <a:effectLst/>
                <a:latin typeface="+mn-lt"/>
                <a:ea typeface="+mn-ea"/>
                <a:cs typeface="+mn-cs"/>
              </a:rPr>
              <a:t> authored by Elan Sykes of PPI, who is in the room here with us today.</a:t>
            </a:r>
          </a:p>
          <a:p>
            <a:r>
              <a:rPr lang="en-US" sz="1200" kern="1200" dirty="0">
                <a:solidFill>
                  <a:schemeClr val="tx1"/>
                </a:solidFill>
                <a:effectLst/>
                <a:latin typeface="+mn-lt"/>
                <a:ea typeface="+mn-ea"/>
                <a:cs typeface="+mn-cs"/>
              </a:rPr>
              <a:t> </a:t>
            </a:r>
          </a:p>
          <a:p>
            <a:pPr lvl="0"/>
            <a:r>
              <a:rPr lang="en-US" sz="1200" u="none" strike="noStrike" kern="1200" dirty="0">
                <a:solidFill>
                  <a:schemeClr val="tx1"/>
                </a:solidFill>
                <a:effectLst/>
                <a:latin typeface="+mn-lt"/>
                <a:ea typeface="+mn-ea"/>
                <a:cs typeface="+mn-cs"/>
              </a:rPr>
              <a:t>This report examines the disproportionate energy burdens faced by low-income households, particularly Black and Brown communities. The report provides a critical analysis of how current climate and energy policies exacerbate economic hardship for these communities and outlines a pragmatic path forward — one that prioritizes affordability, clean energy deployment, and regulatory reforms to enable rapid progress for all Americans in the energy transition.</a:t>
            </a:r>
          </a:p>
          <a:p>
            <a:r>
              <a:rPr lang="en-US" sz="1200" kern="1200" dirty="0">
                <a:solidFill>
                  <a:schemeClr val="tx1"/>
                </a:solidFill>
                <a:effectLst/>
                <a:latin typeface="+mn-lt"/>
                <a:ea typeface="+mn-ea"/>
                <a:cs typeface="+mn-cs"/>
              </a:rPr>
              <a:t> </a:t>
            </a:r>
          </a:p>
          <a:p>
            <a:pPr lvl="0"/>
            <a:r>
              <a:rPr lang="en-US" sz="1200" u="none" strike="noStrike" kern="1200" dirty="0">
                <a:solidFill>
                  <a:schemeClr val="tx1"/>
                </a:solidFill>
                <a:effectLst/>
                <a:latin typeface="+mn-lt"/>
                <a:ea typeface="+mn-ea"/>
                <a:cs typeface="+mn-cs"/>
              </a:rPr>
              <a:t>We hope you will walk away from this conversation thinking about the issue of reliability and affordability a little differently, and what some of the consequences of these policy decisions have had on our most vulnerable communities, particularly the adverse impact that advocating AGAINST natural gas has had on many communities across this country, particularly communities of color.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This map shows the magnitude of the change that has occurred over the past 20 years here in America. As I’m sure everyone in this audience knows, just 20 years ago almost every state got most of its electricity from coal. </a:t>
            </a:r>
            <a:r>
              <a:rPr lang="en-US" sz="1200" b="1" u="none" strike="noStrike" kern="1200" dirty="0">
                <a:solidFill>
                  <a:schemeClr val="tx1"/>
                </a:solidFill>
                <a:effectLst/>
                <a:latin typeface="+mn-lt"/>
                <a:ea typeface="+mn-ea"/>
                <a:cs typeface="+mn-cs"/>
              </a:rPr>
              <a:t>Today natural gas has replaced coal as the top energy source, along with renewables, including solar and wind.</a:t>
            </a:r>
            <a:endParaRPr lang="en-US" sz="1200" u="none" strike="noStrike" kern="1200" dirty="0">
              <a:solidFill>
                <a:schemeClr val="tx1"/>
              </a:solidFill>
              <a:effectLst/>
              <a:latin typeface="+mn-lt"/>
              <a:ea typeface="+mn-ea"/>
              <a:cs typeface="+mn-cs"/>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While the energy mix has changed dramatically, </a:t>
            </a:r>
            <a:r>
              <a:rPr lang="en-US" sz="1200" b="1" u="none" strike="noStrike" kern="1200" dirty="0">
                <a:solidFill>
                  <a:schemeClr val="tx1"/>
                </a:solidFill>
                <a:effectLst/>
                <a:latin typeface="+mn-lt"/>
                <a:ea typeface="+mn-ea"/>
                <a:cs typeface="+mn-cs"/>
              </a:rPr>
              <a:t>one thing that has not changed is the disparity of wealth</a:t>
            </a:r>
            <a:r>
              <a:rPr lang="en-US" sz="1200" u="none" strike="noStrike" kern="1200" dirty="0">
                <a:solidFill>
                  <a:schemeClr val="tx1"/>
                </a:solidFill>
                <a:effectLst/>
                <a:latin typeface="+mn-lt"/>
                <a:ea typeface="+mn-ea"/>
                <a:cs typeface="+mn-cs"/>
              </a:rPr>
              <a:t>. I think it’s important to understand the cost of a renewable-only, Green Energy Transition, and how the burden of energy costs falls especially hard on lower-income households.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f789e8f71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f789e8f71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200" u="none" strike="noStrike" kern="1200" dirty="0">
                <a:solidFill>
                  <a:schemeClr val="tx1"/>
                </a:solidFill>
                <a:effectLst/>
                <a:latin typeface="+mn-lt"/>
                <a:ea typeface="+mn-ea"/>
                <a:cs typeface="+mn-cs"/>
              </a:rPr>
              <a:t>This next chart shows that across the country, more than half of Black households suffer from energy insecurity, and more of their income is going to pay for energy. They are more likely to forgo prescriptions and groceries to instead pay energy bills. </a:t>
            </a:r>
          </a:p>
          <a:p>
            <a:r>
              <a:rPr lang="en-US" sz="1200" kern="1200" dirty="0">
                <a:solidFill>
                  <a:schemeClr val="tx1"/>
                </a:solidFill>
                <a:effectLst/>
                <a:latin typeface="+mn-lt"/>
                <a:ea typeface="+mn-ea"/>
                <a:cs typeface="+mn-cs"/>
              </a:rPr>
              <a:t> </a:t>
            </a:r>
          </a:p>
          <a:p>
            <a:pPr lvl="0"/>
            <a:r>
              <a:rPr lang="en-US" sz="1200" u="none" strike="noStrike" kern="1200" dirty="0">
                <a:solidFill>
                  <a:schemeClr val="tx1"/>
                </a:solidFill>
                <a:effectLst/>
                <a:latin typeface="+mn-lt"/>
                <a:ea typeface="+mn-ea"/>
                <a:cs typeface="+mn-cs"/>
              </a:rPr>
              <a:t>Households of other races are also vulnerable to energy insecurity; however, Black households face the most severe energy security challenges.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People on the left keep talking about buying heat pumps to lower emissions. But what they fail to mention is the cost of buying a </a:t>
            </a:r>
            <a:r>
              <a:rPr lang="en-US" sz="1200" b="1" u="none" strike="noStrike" kern="1200" dirty="0">
                <a:solidFill>
                  <a:schemeClr val="tx1"/>
                </a:solidFill>
                <a:effectLst/>
                <a:latin typeface="+mn-lt"/>
                <a:ea typeface="+mn-ea"/>
                <a:cs typeface="+mn-cs"/>
                <a:hlinkClick r:id="rId3"/>
              </a:rPr>
              <a:t>central heat pump for a whole house</a:t>
            </a:r>
            <a:r>
              <a:rPr lang="en-US" sz="1200" b="1" u="none" strike="noStrike" kern="1200" dirty="0">
                <a:solidFill>
                  <a:schemeClr val="tx1"/>
                </a:solidFill>
                <a:effectLst/>
                <a:latin typeface="+mn-lt"/>
                <a:ea typeface="+mn-ea"/>
                <a:cs typeface="+mn-cs"/>
              </a:rPr>
              <a:t> can cost $8,000 - $15,000</a:t>
            </a:r>
            <a:r>
              <a:rPr lang="en-US" sz="1200" u="none" strike="noStrike" kern="1200" dirty="0">
                <a:solidFill>
                  <a:schemeClr val="tx1"/>
                </a:solidFill>
                <a:effectLst/>
                <a:latin typeface="+mn-lt"/>
                <a:ea typeface="+mn-ea"/>
                <a:cs typeface="+mn-cs"/>
              </a:rPr>
              <a:t> and even higher. And that does not include the cost of installation.</a:t>
            </a:r>
          </a:p>
          <a:p>
            <a:r>
              <a:rPr lang="en-US" sz="1200"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0934c0b16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70934c0b1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200" u="none" strike="noStrike" kern="1200" dirty="0">
                <a:solidFill>
                  <a:schemeClr val="tx1"/>
                </a:solidFill>
                <a:effectLst/>
                <a:latin typeface="+mn-lt"/>
                <a:ea typeface="+mn-ea"/>
                <a:cs typeface="+mn-cs"/>
              </a:rPr>
              <a:t>According to the PPI study, decades of underinvestment and political opposition to new natural gas pipelines and transmission lines have left New England heavily reliant on expensive imported liquefied natural gas (LNG). </a:t>
            </a:r>
          </a:p>
          <a:p>
            <a:r>
              <a:rPr lang="en-US" sz="1200" kern="1200" dirty="0">
                <a:solidFill>
                  <a:schemeClr val="tx1"/>
                </a:solidFill>
                <a:effectLst/>
                <a:latin typeface="+mn-lt"/>
                <a:ea typeface="+mn-ea"/>
                <a:cs typeface="+mn-cs"/>
              </a:rPr>
              <a:t> </a:t>
            </a:r>
          </a:p>
          <a:p>
            <a:pPr lvl="0"/>
            <a:r>
              <a:rPr lang="en-US" sz="1200" u="none" strike="noStrike" kern="1200" dirty="0">
                <a:solidFill>
                  <a:schemeClr val="tx1"/>
                </a:solidFill>
                <a:effectLst/>
                <a:latin typeface="+mn-lt"/>
                <a:ea typeface="+mn-ea"/>
                <a:cs typeface="+mn-cs"/>
              </a:rPr>
              <a:t>When global energy prices spike—as they did after Russia’s invasion of Ukraine—Boston is forced to burn dirtier, pricier fuels to keep the grid running.</a:t>
            </a:r>
          </a:p>
          <a:p>
            <a:r>
              <a:rPr lang="en-US" sz="1200"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333A5-F859-4EE7-B216-6C5ABAE4D672}" type="slidenum">
              <a:rPr lang="en-US" smtClean="0"/>
              <a:t>12</a:t>
            </a:fld>
            <a:endParaRPr lang="en-US"/>
          </a:p>
        </p:txBody>
      </p:sp>
    </p:spTree>
    <p:extLst>
      <p:ext uri="{BB962C8B-B14F-4D97-AF65-F5344CB8AC3E}">
        <p14:creationId xmlns:p14="http://schemas.microsoft.com/office/powerpoint/2010/main" val="21988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9638" rtl="0" eaLnBrk="0" fontAlgn="base" latinLnBrk="0" hangingPunct="0">
              <a:lnSpc>
                <a:spcPct val="100000"/>
              </a:lnSpc>
              <a:spcBef>
                <a:spcPct val="0"/>
              </a:spcBef>
              <a:spcAft>
                <a:spcPct val="0"/>
              </a:spcAft>
              <a:buClrTx/>
              <a:buSzTx/>
              <a:buFontTx/>
              <a:buNone/>
              <a:tabLst/>
              <a:defRPr/>
            </a:pPr>
            <a:fld id="{20B3822C-8526-472E-A1C3-D9A398C9555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9638"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9649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rizontal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A85718-3617-B5FC-E34C-1C1028549205}"/>
              </a:ext>
            </a:extLst>
          </p:cNvPr>
          <p:cNvSpPr/>
          <p:nvPr userDrawn="1"/>
        </p:nvSpPr>
        <p:spPr>
          <a:xfrm>
            <a:off x="0" y="-2"/>
            <a:ext cx="12192000" cy="68580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Title 9">
            <a:extLst>
              <a:ext uri="{FF2B5EF4-FFF2-40B4-BE49-F238E27FC236}">
                <a16:creationId xmlns:a16="http://schemas.microsoft.com/office/drawing/2014/main" id="{6D2EA892-299F-2268-D75A-EC5431F85651}"/>
              </a:ext>
            </a:extLst>
          </p:cNvPr>
          <p:cNvSpPr>
            <a:spLocks noGrp="1"/>
          </p:cNvSpPr>
          <p:nvPr>
            <p:ph type="title" hasCustomPrompt="1"/>
          </p:nvPr>
        </p:nvSpPr>
        <p:spPr>
          <a:xfrm>
            <a:off x="609599" y="2606049"/>
            <a:ext cx="10972800" cy="2299986"/>
          </a:xfrm>
        </p:spPr>
        <p:txBody>
          <a:bodyPr/>
          <a:lstStyle>
            <a:lvl1pPr>
              <a:defRPr sz="6600">
                <a:latin typeface="Yu Gothic UI Semibold" panose="020B0700000000000000" pitchFamily="34" charset="-128"/>
                <a:ea typeface="Yu Gothic UI Semibold" panose="020B0700000000000000" pitchFamily="34" charset="-128"/>
              </a:defRPr>
            </a:lvl1pPr>
          </a:lstStyle>
          <a:p>
            <a:r>
              <a:rPr lang="en-US" dirty="0"/>
              <a:t>United States Northeastern Regional Energy Survey</a:t>
            </a:r>
          </a:p>
        </p:txBody>
      </p:sp>
      <p:sp>
        <p:nvSpPr>
          <p:cNvPr id="24" name="TextBox 23">
            <a:extLst>
              <a:ext uri="{FF2B5EF4-FFF2-40B4-BE49-F238E27FC236}">
                <a16:creationId xmlns:a16="http://schemas.microsoft.com/office/drawing/2014/main" id="{4F85FABF-6EB4-AF15-7996-7416FB73789F}"/>
              </a:ext>
            </a:extLst>
          </p:cNvPr>
          <p:cNvSpPr txBox="1"/>
          <p:nvPr userDrawn="1"/>
        </p:nvSpPr>
        <p:spPr>
          <a:xfrm>
            <a:off x="121986" y="5989292"/>
            <a:ext cx="9905891" cy="830997"/>
          </a:xfrm>
          <a:prstGeom prst="rect">
            <a:avLst/>
          </a:prstGeom>
          <a:noFill/>
        </p:spPr>
        <p:txBody>
          <a:bodyPr wrap="square" rtlCol="0">
            <a:spAutoFit/>
          </a:bodyPr>
          <a:lstStyle/>
          <a:p>
            <a:pPr algn="l"/>
            <a:r>
              <a:rPr lang="en-US" sz="1600" b="0" dirty="0">
                <a:solidFill>
                  <a:schemeClr val="tx1"/>
                </a:solidFill>
                <a:latin typeface="+mj-lt"/>
                <a:ea typeface="Yu Gothic UI Semibold" panose="020B0700000000000000" pitchFamily="34" charset="-128"/>
              </a:rPr>
              <a:t>Fielded: May 14-18, 2025</a:t>
            </a:r>
          </a:p>
          <a:p>
            <a:pPr algn="l"/>
            <a:r>
              <a:rPr lang="en-US" sz="1600" b="0" dirty="0">
                <a:solidFill>
                  <a:schemeClr val="tx1"/>
                </a:solidFill>
                <a:latin typeface="+mj-lt"/>
                <a:ea typeface="Yu Gothic UI Semibold" panose="020B0700000000000000" pitchFamily="34" charset="-128"/>
              </a:rPr>
              <a:t>N= 4,000 Registered Voters in NJ, NY, CT, MA, NH, RI, VT, ME (n500 per state)</a:t>
            </a:r>
          </a:p>
          <a:p>
            <a:pPr algn="l"/>
            <a:r>
              <a:rPr lang="en-US" sz="1600" b="0" dirty="0">
                <a:solidFill>
                  <a:schemeClr val="tx1"/>
                </a:solidFill>
                <a:latin typeface="+mj-lt"/>
                <a:ea typeface="Yu Gothic UI Semibold" panose="020B0700000000000000" pitchFamily="34" charset="-128"/>
              </a:rPr>
              <a:t>Margin of Error: +/- 1.55%  -- Margin of Error PER STATE +/- 4.28%</a:t>
            </a:r>
          </a:p>
        </p:txBody>
      </p:sp>
      <p:pic>
        <p:nvPicPr>
          <p:cNvPr id="2" name="Picture 1" descr="A blue and white logo&#10;&#10;Description automatically generated">
            <a:extLst>
              <a:ext uri="{FF2B5EF4-FFF2-40B4-BE49-F238E27FC236}">
                <a16:creationId xmlns:a16="http://schemas.microsoft.com/office/drawing/2014/main" id="{BF9D50E4-CE05-D4A2-1523-3295953DB74C}"/>
              </a:ext>
            </a:extLst>
          </p:cNvPr>
          <p:cNvPicPr>
            <a:picLocks noChangeAspect="1"/>
          </p:cNvPicPr>
          <p:nvPr userDrawn="1"/>
        </p:nvPicPr>
        <p:blipFill>
          <a:blip r:embed="rId2"/>
          <a:stretch>
            <a:fillRect/>
          </a:stretch>
        </p:blipFill>
        <p:spPr>
          <a:xfrm>
            <a:off x="8349283" y="-16368"/>
            <a:ext cx="3842717" cy="2011658"/>
          </a:xfrm>
          <a:prstGeom prst="rect">
            <a:avLst/>
          </a:prstGeom>
        </p:spPr>
      </p:pic>
      <p:pic>
        <p:nvPicPr>
          <p:cNvPr id="4" name="Picture 3" descr="A blue and green logo&#10;&#10;AI-generated content may be incorrect.">
            <a:extLst>
              <a:ext uri="{FF2B5EF4-FFF2-40B4-BE49-F238E27FC236}">
                <a16:creationId xmlns:a16="http://schemas.microsoft.com/office/drawing/2014/main" id="{5B6E20C3-EAE9-A592-8A2C-82BD0742F1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861"/>
            <a:ext cx="4450098" cy="1983068"/>
          </a:xfrm>
          <a:prstGeom prst="rect">
            <a:avLst/>
          </a:prstGeom>
        </p:spPr>
      </p:pic>
    </p:spTree>
    <p:extLst>
      <p:ext uri="{BB962C8B-B14F-4D97-AF65-F5344CB8AC3E}">
        <p14:creationId xmlns:p14="http://schemas.microsoft.com/office/powerpoint/2010/main" val="38026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A14191-0974-2248-A785-AEC33725597B}"/>
              </a:ext>
            </a:extLst>
          </p:cNvPr>
          <p:cNvPicPr>
            <a:picLocks noChangeAspect="1"/>
          </p:cNvPicPr>
          <p:nvPr userDrawn="1"/>
        </p:nvPicPr>
        <p:blipFill rotWithShape="1">
          <a:blip r:embed="rId2"/>
          <a:srcRect t="7208" r="17572"/>
          <a:stretch/>
        </p:blipFill>
        <p:spPr>
          <a:xfrm flipH="1">
            <a:off x="0" y="0"/>
            <a:ext cx="12192000" cy="6859074"/>
          </a:xfrm>
          <a:prstGeom prst="rect">
            <a:avLst/>
          </a:prstGeom>
        </p:spPr>
      </p:pic>
      <p:pic>
        <p:nvPicPr>
          <p:cNvPr id="13" name="Picture 12">
            <a:extLst>
              <a:ext uri="{FF2B5EF4-FFF2-40B4-BE49-F238E27FC236}">
                <a16:creationId xmlns:a16="http://schemas.microsoft.com/office/drawing/2014/main" id="{11DADD33-9AC7-C34A-AC08-D6AA77B45423}"/>
              </a:ext>
            </a:extLst>
          </p:cNvPr>
          <p:cNvPicPr>
            <a:picLocks noChangeAspect="1"/>
          </p:cNvPicPr>
          <p:nvPr userDrawn="1"/>
        </p:nvPicPr>
        <p:blipFill>
          <a:blip r:embed="rId3"/>
          <a:stretch>
            <a:fillRect/>
          </a:stretch>
        </p:blipFill>
        <p:spPr>
          <a:xfrm>
            <a:off x="687688" y="917669"/>
            <a:ext cx="3970809" cy="1064560"/>
          </a:xfrm>
          <a:prstGeom prst="rect">
            <a:avLst/>
          </a:prstGeom>
        </p:spPr>
      </p:pic>
      <p:sp>
        <p:nvSpPr>
          <p:cNvPr id="5" name="Text Placeholder 4">
            <a:extLst>
              <a:ext uri="{FF2B5EF4-FFF2-40B4-BE49-F238E27FC236}">
                <a16:creationId xmlns:a16="http://schemas.microsoft.com/office/drawing/2014/main" id="{D22DEC6B-8A82-13B5-3129-24F630EAFB78}"/>
              </a:ext>
            </a:extLst>
          </p:cNvPr>
          <p:cNvSpPr>
            <a:spLocks noGrp="1"/>
          </p:cNvSpPr>
          <p:nvPr>
            <p:ph type="body" sz="quarter" idx="10" hasCustomPrompt="1"/>
          </p:nvPr>
        </p:nvSpPr>
        <p:spPr>
          <a:xfrm>
            <a:off x="838431" y="2899898"/>
            <a:ext cx="10173005" cy="2018208"/>
          </a:xfrm>
          <a:prstGeom prst="rect">
            <a:avLst/>
          </a:prstGeom>
        </p:spPr>
        <p:txBody>
          <a:bodyPr/>
          <a:lstStyle>
            <a:lvl1pPr marL="0" indent="0">
              <a:buNone/>
              <a:defRPr sz="5000">
                <a:solidFill>
                  <a:schemeClr val="bg1"/>
                </a:solidFill>
                <a:latin typeface="+mj-lt"/>
              </a:defRPr>
            </a:lvl1pPr>
          </a:lstStyle>
          <a:p>
            <a:pPr lvl="0"/>
            <a:r>
              <a:rPr lang="en-US"/>
              <a:t>Title</a:t>
            </a:r>
          </a:p>
        </p:txBody>
      </p:sp>
    </p:spTree>
    <p:extLst>
      <p:ext uri="{BB962C8B-B14F-4D97-AF65-F5344CB8AC3E}">
        <p14:creationId xmlns:p14="http://schemas.microsoft.com/office/powerpoint/2010/main" val="352639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A578F28-38B1-1146-D4C3-4E6C914B95A8}"/>
              </a:ext>
            </a:extLst>
          </p:cNvPr>
          <p:cNvSpPr>
            <a:spLocks noGrp="1"/>
          </p:cNvSpPr>
          <p:nvPr>
            <p:ph type="body" sz="quarter" idx="10" hasCustomPrompt="1"/>
          </p:nvPr>
        </p:nvSpPr>
        <p:spPr>
          <a:xfrm>
            <a:off x="457199" y="365760"/>
            <a:ext cx="11277600" cy="457200"/>
          </a:xfrm>
          <a:prstGeom prst="rect">
            <a:avLst/>
          </a:prstGeom>
        </p:spPr>
        <p:txBody>
          <a:bodyPr/>
          <a:lstStyle>
            <a:lvl1pPr marL="0" indent="0">
              <a:buNone/>
              <a:defRPr b="1">
                <a:solidFill>
                  <a:srgbClr val="025D8E"/>
                </a:solidFill>
              </a:defRPr>
            </a:lvl1pPr>
          </a:lstStyle>
          <a:p>
            <a:pPr lvl="0"/>
            <a:r>
              <a:rPr lang="en-US" b="1"/>
              <a:t>Insert Title Here</a:t>
            </a:r>
            <a:endParaRPr lang="en-US"/>
          </a:p>
        </p:txBody>
      </p:sp>
    </p:spTree>
    <p:extLst>
      <p:ext uri="{BB962C8B-B14F-4D97-AF65-F5344CB8AC3E}">
        <p14:creationId xmlns:p14="http://schemas.microsoft.com/office/powerpoint/2010/main" val="61114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9D26C6-100C-9B4A-9296-A79A0DFC6D43}"/>
              </a:ext>
            </a:extLst>
          </p:cNvPr>
          <p:cNvSpPr>
            <a:spLocks noGrp="1"/>
          </p:cNvSpPr>
          <p:nvPr>
            <p:ph type="title" idx="4294967295" hasCustomPrompt="1"/>
          </p:nvPr>
        </p:nvSpPr>
        <p:spPr>
          <a:xfrm>
            <a:off x="752652" y="299094"/>
            <a:ext cx="10601148" cy="633236"/>
          </a:xfrm>
          <a:prstGeom prst="rect">
            <a:avLst/>
          </a:prstGeom>
        </p:spPr>
        <p:txBody>
          <a:bodyPr anchor="ctr"/>
          <a:lstStyle>
            <a:lvl1pPr>
              <a:defRPr sz="3000"/>
            </a:lvl1pPr>
          </a:lstStyle>
          <a:p>
            <a:r>
              <a:rPr lang="en-US" b="1">
                <a:solidFill>
                  <a:schemeClr val="accent1"/>
                </a:solidFill>
                <a:latin typeface="Minion Pro" panose="02040503050306020203" pitchFamily="18" charset="0"/>
              </a:rPr>
              <a:t>Title</a:t>
            </a:r>
          </a:p>
        </p:txBody>
      </p:sp>
      <p:sp>
        <p:nvSpPr>
          <p:cNvPr id="9" name="Rectangle 8">
            <a:extLst>
              <a:ext uri="{FF2B5EF4-FFF2-40B4-BE49-F238E27FC236}">
                <a16:creationId xmlns:a16="http://schemas.microsoft.com/office/drawing/2014/main" id="{26A4B862-4E0A-B64D-B9DD-798A65C64CCC}"/>
              </a:ext>
            </a:extLst>
          </p:cNvPr>
          <p:cNvSpPr/>
          <p:nvPr userDrawn="1"/>
        </p:nvSpPr>
        <p:spPr>
          <a:xfrm>
            <a:off x="838200" y="938956"/>
            <a:ext cx="2066365" cy="8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2" name="Text Placeholder 3">
            <a:extLst>
              <a:ext uri="{FF2B5EF4-FFF2-40B4-BE49-F238E27FC236}">
                <a16:creationId xmlns:a16="http://schemas.microsoft.com/office/drawing/2014/main" id="{205D76B2-4A33-F7A3-61E1-7F11F74F11F4}"/>
              </a:ext>
            </a:extLst>
          </p:cNvPr>
          <p:cNvSpPr>
            <a:spLocks noGrp="1"/>
          </p:cNvSpPr>
          <p:nvPr>
            <p:ph type="body" sz="quarter" idx="10" hasCustomPrompt="1"/>
          </p:nvPr>
        </p:nvSpPr>
        <p:spPr>
          <a:xfrm>
            <a:off x="317576" y="6362472"/>
            <a:ext cx="11739363" cy="213107"/>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48076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3AB6C70-867D-440C-C86B-34579BC1E257}"/>
              </a:ext>
            </a:extLst>
          </p:cNvPr>
          <p:cNvSpPr>
            <a:spLocks noGrp="1"/>
          </p:cNvSpPr>
          <p:nvPr>
            <p:ph type="body" sz="quarter" idx="10" hasCustomPrompt="1"/>
          </p:nvPr>
        </p:nvSpPr>
        <p:spPr>
          <a:xfrm>
            <a:off x="317576" y="6362472"/>
            <a:ext cx="11739363" cy="213107"/>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337697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9D26C6-100C-9B4A-9296-A79A0DFC6D43}"/>
              </a:ext>
            </a:extLst>
          </p:cNvPr>
          <p:cNvSpPr>
            <a:spLocks noGrp="1"/>
          </p:cNvSpPr>
          <p:nvPr>
            <p:ph type="title" idx="4294967295" hasCustomPrompt="1"/>
          </p:nvPr>
        </p:nvSpPr>
        <p:spPr>
          <a:xfrm>
            <a:off x="754635" y="299094"/>
            <a:ext cx="10601148" cy="713660"/>
          </a:xfrm>
          <a:prstGeom prst="rect">
            <a:avLst/>
          </a:prstGeom>
        </p:spPr>
        <p:txBody>
          <a:bodyPr anchor="ctr"/>
          <a:lstStyle>
            <a:lvl1pPr>
              <a:defRPr sz="3000"/>
            </a:lvl1pPr>
          </a:lstStyle>
          <a:p>
            <a:r>
              <a:rPr lang="en-US" b="1">
                <a:solidFill>
                  <a:schemeClr val="accent1"/>
                </a:solidFill>
                <a:latin typeface="Minion Pro" panose="02040503050306020203" pitchFamily="18" charset="0"/>
              </a:rPr>
              <a:t>Title</a:t>
            </a:r>
          </a:p>
        </p:txBody>
      </p:sp>
      <p:sp>
        <p:nvSpPr>
          <p:cNvPr id="9" name="Rectangle 8">
            <a:extLst>
              <a:ext uri="{FF2B5EF4-FFF2-40B4-BE49-F238E27FC236}">
                <a16:creationId xmlns:a16="http://schemas.microsoft.com/office/drawing/2014/main" id="{26A4B862-4E0A-B64D-B9DD-798A65C64CCC}"/>
              </a:ext>
            </a:extLst>
          </p:cNvPr>
          <p:cNvSpPr/>
          <p:nvPr userDrawn="1"/>
        </p:nvSpPr>
        <p:spPr>
          <a:xfrm>
            <a:off x="838200" y="932330"/>
            <a:ext cx="2066365" cy="8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2" name="Text Placeholder 3">
            <a:extLst>
              <a:ext uri="{FF2B5EF4-FFF2-40B4-BE49-F238E27FC236}">
                <a16:creationId xmlns:a16="http://schemas.microsoft.com/office/drawing/2014/main" id="{205D76B2-4A33-F7A3-61E1-7F11F74F11F4}"/>
              </a:ext>
            </a:extLst>
          </p:cNvPr>
          <p:cNvSpPr>
            <a:spLocks noGrp="1"/>
          </p:cNvSpPr>
          <p:nvPr>
            <p:ph type="body" sz="quarter" idx="10" hasCustomPrompt="1"/>
          </p:nvPr>
        </p:nvSpPr>
        <p:spPr>
          <a:xfrm>
            <a:off x="317576" y="6362472"/>
            <a:ext cx="11739363" cy="213107"/>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847164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938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9D26C6-100C-9B4A-9296-A79A0DFC6D43}"/>
              </a:ext>
            </a:extLst>
          </p:cNvPr>
          <p:cNvSpPr>
            <a:spLocks noGrp="1"/>
          </p:cNvSpPr>
          <p:nvPr>
            <p:ph type="title" idx="4294967295" hasCustomPrompt="1"/>
          </p:nvPr>
        </p:nvSpPr>
        <p:spPr>
          <a:xfrm>
            <a:off x="838200" y="282421"/>
            <a:ext cx="10515600" cy="713660"/>
          </a:xfrm>
          <a:prstGeom prst="rect">
            <a:avLst/>
          </a:prstGeom>
        </p:spPr>
        <p:txBody>
          <a:bodyPr anchor="ctr"/>
          <a:lstStyle>
            <a:lvl1pPr>
              <a:defRPr sz="3000"/>
            </a:lvl1pPr>
          </a:lstStyle>
          <a:p>
            <a:r>
              <a:rPr lang="en-US" b="1">
                <a:solidFill>
                  <a:schemeClr val="accent1"/>
                </a:solidFill>
                <a:latin typeface="Minion Pro" panose="02040503050306020203" pitchFamily="18" charset="0"/>
              </a:rPr>
              <a:t>Title</a:t>
            </a:r>
          </a:p>
        </p:txBody>
      </p:sp>
      <p:sp>
        <p:nvSpPr>
          <p:cNvPr id="9" name="Rectangle 8">
            <a:extLst>
              <a:ext uri="{FF2B5EF4-FFF2-40B4-BE49-F238E27FC236}">
                <a16:creationId xmlns:a16="http://schemas.microsoft.com/office/drawing/2014/main" id="{26A4B862-4E0A-B64D-B9DD-798A65C64CCC}"/>
              </a:ext>
            </a:extLst>
          </p:cNvPr>
          <p:cNvSpPr/>
          <p:nvPr userDrawn="1"/>
        </p:nvSpPr>
        <p:spPr>
          <a:xfrm>
            <a:off x="838200" y="932330"/>
            <a:ext cx="2066365" cy="8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59332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9D26C6-100C-9B4A-9296-A79A0DFC6D43}"/>
              </a:ext>
            </a:extLst>
          </p:cNvPr>
          <p:cNvSpPr>
            <a:spLocks noGrp="1"/>
          </p:cNvSpPr>
          <p:nvPr>
            <p:ph type="title" idx="4294967295" hasCustomPrompt="1"/>
          </p:nvPr>
        </p:nvSpPr>
        <p:spPr>
          <a:xfrm>
            <a:off x="755612" y="282421"/>
            <a:ext cx="10598188" cy="713660"/>
          </a:xfrm>
          <a:prstGeom prst="rect">
            <a:avLst/>
          </a:prstGeom>
        </p:spPr>
        <p:txBody>
          <a:bodyPr anchor="ctr"/>
          <a:lstStyle>
            <a:lvl1pPr>
              <a:defRPr sz="3000"/>
            </a:lvl1pPr>
          </a:lstStyle>
          <a:p>
            <a:r>
              <a:rPr lang="en-US" b="1">
                <a:solidFill>
                  <a:schemeClr val="accent1"/>
                </a:solidFill>
                <a:latin typeface="Minion Pro" panose="02040503050306020203" pitchFamily="18" charset="0"/>
              </a:rPr>
              <a:t>Title</a:t>
            </a:r>
          </a:p>
        </p:txBody>
      </p:sp>
      <p:sp>
        <p:nvSpPr>
          <p:cNvPr id="9" name="Rectangle 8">
            <a:extLst>
              <a:ext uri="{FF2B5EF4-FFF2-40B4-BE49-F238E27FC236}">
                <a16:creationId xmlns:a16="http://schemas.microsoft.com/office/drawing/2014/main" id="{26A4B862-4E0A-B64D-B9DD-798A65C64CCC}"/>
              </a:ext>
            </a:extLst>
          </p:cNvPr>
          <p:cNvSpPr/>
          <p:nvPr userDrawn="1"/>
        </p:nvSpPr>
        <p:spPr>
          <a:xfrm>
            <a:off x="838200" y="932330"/>
            <a:ext cx="2066365" cy="8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35EE15E-5D9E-61D4-EADC-160655C5ED3D}"/>
              </a:ext>
            </a:extLst>
          </p:cNvPr>
          <p:cNvSpPr>
            <a:spLocks noGrp="1"/>
          </p:cNvSpPr>
          <p:nvPr>
            <p:ph type="body" sz="quarter" idx="10" hasCustomPrompt="1"/>
          </p:nvPr>
        </p:nvSpPr>
        <p:spPr>
          <a:xfrm>
            <a:off x="317576" y="6362472"/>
            <a:ext cx="11739363" cy="213107"/>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86516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A4B862-4E0A-B64D-B9DD-798A65C64CCC}"/>
              </a:ext>
            </a:extLst>
          </p:cNvPr>
          <p:cNvSpPr/>
          <p:nvPr userDrawn="1"/>
        </p:nvSpPr>
        <p:spPr>
          <a:xfrm>
            <a:off x="838200" y="932330"/>
            <a:ext cx="2066365" cy="8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2" name="Text Placeholder 3">
            <a:extLst>
              <a:ext uri="{FF2B5EF4-FFF2-40B4-BE49-F238E27FC236}">
                <a16:creationId xmlns:a16="http://schemas.microsoft.com/office/drawing/2014/main" id="{205D76B2-4A33-F7A3-61E1-7F11F74F11F4}"/>
              </a:ext>
            </a:extLst>
          </p:cNvPr>
          <p:cNvSpPr>
            <a:spLocks noGrp="1"/>
          </p:cNvSpPr>
          <p:nvPr>
            <p:ph type="body" sz="quarter" idx="10" hasCustomPrompt="1"/>
          </p:nvPr>
        </p:nvSpPr>
        <p:spPr>
          <a:xfrm>
            <a:off x="317576" y="6362472"/>
            <a:ext cx="11739363" cy="213107"/>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
        <p:nvSpPr>
          <p:cNvPr id="5" name="Text Placeholder 4">
            <a:extLst>
              <a:ext uri="{FF2B5EF4-FFF2-40B4-BE49-F238E27FC236}">
                <a16:creationId xmlns:a16="http://schemas.microsoft.com/office/drawing/2014/main" id="{F675F600-9FE1-9F0C-BD97-482DB3750A14}"/>
              </a:ext>
            </a:extLst>
          </p:cNvPr>
          <p:cNvSpPr>
            <a:spLocks noGrp="1"/>
          </p:cNvSpPr>
          <p:nvPr>
            <p:ph type="body" sz="quarter" idx="11" hasCustomPrompt="1"/>
          </p:nvPr>
        </p:nvSpPr>
        <p:spPr>
          <a:xfrm>
            <a:off x="752652" y="299023"/>
            <a:ext cx="10686696" cy="713802"/>
          </a:xfrm>
          <a:prstGeom prst="rect">
            <a:avLst/>
          </a:prstGeom>
        </p:spPr>
        <p:txBody>
          <a:bodyPr anchor="ctr"/>
          <a:lstStyle>
            <a:lvl1pPr marL="0" indent="0">
              <a:buNone/>
              <a:defRPr>
                <a:latin typeface="+mj-lt"/>
              </a:defRPr>
            </a:lvl1pPr>
          </a:lstStyle>
          <a:p>
            <a:pPr lvl="0"/>
            <a:r>
              <a:rPr lang="en-US"/>
              <a:t>Title</a:t>
            </a:r>
          </a:p>
        </p:txBody>
      </p:sp>
    </p:spTree>
    <p:extLst>
      <p:ext uri="{BB962C8B-B14F-4D97-AF65-F5344CB8AC3E}">
        <p14:creationId xmlns:p14="http://schemas.microsoft.com/office/powerpoint/2010/main" val="65959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A4B862-4E0A-B64D-B9DD-798A65C64CCC}"/>
              </a:ext>
            </a:extLst>
          </p:cNvPr>
          <p:cNvSpPr/>
          <p:nvPr userDrawn="1"/>
        </p:nvSpPr>
        <p:spPr>
          <a:xfrm>
            <a:off x="838200" y="932330"/>
            <a:ext cx="2066365" cy="804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2" name="Text Placeholder 3">
            <a:extLst>
              <a:ext uri="{FF2B5EF4-FFF2-40B4-BE49-F238E27FC236}">
                <a16:creationId xmlns:a16="http://schemas.microsoft.com/office/drawing/2014/main" id="{205D76B2-4A33-F7A3-61E1-7F11F74F11F4}"/>
              </a:ext>
            </a:extLst>
          </p:cNvPr>
          <p:cNvSpPr>
            <a:spLocks noGrp="1"/>
          </p:cNvSpPr>
          <p:nvPr>
            <p:ph type="body" sz="quarter" idx="10" hasCustomPrompt="1"/>
          </p:nvPr>
        </p:nvSpPr>
        <p:spPr>
          <a:xfrm>
            <a:off x="309726" y="6356412"/>
            <a:ext cx="11616493" cy="203138"/>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
        <p:nvSpPr>
          <p:cNvPr id="5" name="Text Placeholder 4">
            <a:extLst>
              <a:ext uri="{FF2B5EF4-FFF2-40B4-BE49-F238E27FC236}">
                <a16:creationId xmlns:a16="http://schemas.microsoft.com/office/drawing/2014/main" id="{105BADB4-FED7-926E-878F-C5DC4550D0F5}"/>
              </a:ext>
            </a:extLst>
          </p:cNvPr>
          <p:cNvSpPr>
            <a:spLocks noGrp="1"/>
          </p:cNvSpPr>
          <p:nvPr>
            <p:ph type="body" sz="quarter" idx="11" hasCustomPrompt="1"/>
          </p:nvPr>
        </p:nvSpPr>
        <p:spPr>
          <a:xfrm>
            <a:off x="754063" y="298450"/>
            <a:ext cx="10778030" cy="714304"/>
          </a:xfrm>
          <a:prstGeom prst="rect">
            <a:avLst/>
          </a:prstGeom>
        </p:spPr>
        <p:txBody>
          <a:bodyPr anchor="ctr"/>
          <a:lstStyle>
            <a:lvl1pPr marL="0" indent="0">
              <a:buNone/>
              <a:defRPr>
                <a:latin typeface="+mj-lt"/>
              </a:defRPr>
            </a:lvl1pPr>
          </a:lstStyle>
          <a:p>
            <a:pPr lvl="0"/>
            <a:r>
              <a:rPr lang="en-US"/>
              <a:t>Title</a:t>
            </a:r>
          </a:p>
        </p:txBody>
      </p:sp>
    </p:spTree>
    <p:extLst>
      <p:ext uri="{BB962C8B-B14F-4D97-AF65-F5344CB8AC3E}">
        <p14:creationId xmlns:p14="http://schemas.microsoft.com/office/powerpoint/2010/main" val="361320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Cover">
    <p:spTree>
      <p:nvGrpSpPr>
        <p:cNvPr id="1" name=""/>
        <p:cNvGrpSpPr/>
        <p:nvPr/>
      </p:nvGrpSpPr>
      <p:grpSpPr>
        <a:xfrm>
          <a:off x="0" y="0"/>
          <a:ext cx="0" cy="0"/>
          <a:chOff x="0" y="0"/>
          <a:chExt cx="0" cy="0"/>
        </a:xfrm>
      </p:grpSpPr>
      <p:sp>
        <p:nvSpPr>
          <p:cNvPr id="15" name="Rectangle 14"/>
          <p:cNvSpPr/>
          <p:nvPr userDrawn="1"/>
        </p:nvSpPr>
        <p:spPr>
          <a:xfrm>
            <a:off x="0" y="3154684"/>
            <a:ext cx="12192000" cy="3703317"/>
          </a:xfrm>
          <a:prstGeom prst="rect">
            <a:avLst/>
          </a:prstGeom>
          <a:solidFill>
            <a:srgbClr val="1F4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Yu Gothic UI Semibold" panose="020B0700000000000000" pitchFamily="34" charset="-128"/>
              <a:ea typeface="Yu Gothic UI Semibold" panose="020B0700000000000000" pitchFamily="34" charset="-128"/>
            </a:endParaRPr>
          </a:p>
        </p:txBody>
      </p:sp>
      <p:sp>
        <p:nvSpPr>
          <p:cNvPr id="21" name="Rectangle 20"/>
          <p:cNvSpPr/>
          <p:nvPr userDrawn="1"/>
        </p:nvSpPr>
        <p:spPr>
          <a:xfrm>
            <a:off x="0" y="-1"/>
            <a:ext cx="12192000" cy="38861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 name="Title 1"/>
          <p:cNvSpPr>
            <a:spLocks noGrp="1"/>
          </p:cNvSpPr>
          <p:nvPr>
            <p:ph type="title" hasCustomPrompt="1"/>
          </p:nvPr>
        </p:nvSpPr>
        <p:spPr>
          <a:xfrm>
            <a:off x="243904" y="4709146"/>
            <a:ext cx="7437072" cy="548634"/>
          </a:xfrm>
          <a:prstGeom prst="rect">
            <a:avLst/>
          </a:prstGeom>
        </p:spPr>
        <p:txBody>
          <a:bodyPr anchor="ctr"/>
          <a:lstStyle>
            <a:lvl1pPr algn="l">
              <a:defRPr sz="5400" b="1" cap="none" baseline="0">
                <a:solidFill>
                  <a:schemeClr val="bg1"/>
                </a:solidFill>
                <a:latin typeface="Yu Gothic UI Semibold" pitchFamily="34" charset="-128"/>
                <a:ea typeface="Yu Gothic UI Semibold" pitchFamily="34" charset="-128"/>
              </a:defRPr>
            </a:lvl1pPr>
          </a:lstStyle>
          <a:p>
            <a:r>
              <a:rPr lang="en-US" dirty="0"/>
              <a:t>Title</a:t>
            </a:r>
          </a:p>
        </p:txBody>
      </p:sp>
      <p:sp>
        <p:nvSpPr>
          <p:cNvPr id="17" name="Down Arrow 16"/>
          <p:cNvSpPr/>
          <p:nvPr userDrawn="1"/>
        </p:nvSpPr>
        <p:spPr>
          <a:xfrm flipV="1">
            <a:off x="3048032" y="3337561"/>
            <a:ext cx="1950699" cy="548634"/>
          </a:xfrm>
          <a:prstGeom prst="downArrow">
            <a:avLst>
              <a:gd name="adj1" fmla="val 50000"/>
              <a:gd name="adj2" fmla="val 100000"/>
            </a:avLst>
          </a:prstGeom>
          <a:solidFill>
            <a:srgbClr val="1F4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Down Arrow 18"/>
          <p:cNvSpPr/>
          <p:nvPr userDrawn="1"/>
        </p:nvSpPr>
        <p:spPr>
          <a:xfrm rot="10800000" flipV="1">
            <a:off x="3048033" y="3886195"/>
            <a:ext cx="1950699" cy="548634"/>
          </a:xfrm>
          <a:prstGeom prst="downArrow">
            <a:avLst>
              <a:gd name="adj1" fmla="val 50000"/>
              <a:gd name="adj2" fmla="val 1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 name="Picture 1" descr="A blue and white logo&#10;&#10;Description automatically generated">
            <a:extLst>
              <a:ext uri="{FF2B5EF4-FFF2-40B4-BE49-F238E27FC236}">
                <a16:creationId xmlns:a16="http://schemas.microsoft.com/office/drawing/2014/main" id="{628220B2-7FD0-6381-EA7C-DDDC2807D99A}"/>
              </a:ext>
            </a:extLst>
          </p:cNvPr>
          <p:cNvPicPr>
            <a:picLocks noChangeAspect="1"/>
          </p:cNvPicPr>
          <p:nvPr userDrawn="1"/>
        </p:nvPicPr>
        <p:blipFill>
          <a:blip r:embed="rId2"/>
          <a:stretch>
            <a:fillRect/>
          </a:stretch>
        </p:blipFill>
        <p:spPr>
          <a:xfrm>
            <a:off x="7193268" y="793772"/>
            <a:ext cx="4341754" cy="2272903"/>
          </a:xfrm>
          <a:prstGeom prst="rect">
            <a:avLst/>
          </a:prstGeom>
        </p:spPr>
      </p:pic>
      <p:pic>
        <p:nvPicPr>
          <p:cNvPr id="3" name="Picture 2" descr="A blue and green logo&#10;&#10;AI-generated content may be incorrect.">
            <a:extLst>
              <a:ext uri="{FF2B5EF4-FFF2-40B4-BE49-F238E27FC236}">
                <a16:creationId xmlns:a16="http://schemas.microsoft.com/office/drawing/2014/main" id="{FA4BDBAF-9250-9BED-5359-760EBA2746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099" y="945580"/>
            <a:ext cx="4341754" cy="1934787"/>
          </a:xfrm>
          <a:prstGeom prst="rect">
            <a:avLst/>
          </a:prstGeom>
        </p:spPr>
      </p:pic>
    </p:spTree>
    <p:extLst>
      <p:ext uri="{BB962C8B-B14F-4D97-AF65-F5344CB8AC3E}">
        <p14:creationId xmlns:p14="http://schemas.microsoft.com/office/powerpoint/2010/main" val="2793985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5EE15E-5D9E-61D4-EADC-160655C5ED3D}"/>
              </a:ext>
            </a:extLst>
          </p:cNvPr>
          <p:cNvSpPr>
            <a:spLocks noGrp="1"/>
          </p:cNvSpPr>
          <p:nvPr>
            <p:ph type="body" sz="quarter" idx="10" hasCustomPrompt="1"/>
          </p:nvPr>
        </p:nvSpPr>
        <p:spPr>
          <a:xfrm>
            <a:off x="317576" y="6362472"/>
            <a:ext cx="11739363" cy="213107"/>
          </a:xfrm>
          <a:prstGeom prst="rect">
            <a:avLst/>
          </a:prstGeom>
        </p:spPr>
        <p:txBody>
          <a:bodyPr/>
          <a:lstStyle>
            <a:lvl1pPr marL="0" indent="0">
              <a:lnSpc>
                <a:spcPct val="100000"/>
              </a:lnSpc>
              <a:spcBef>
                <a:spcPts val="0"/>
              </a:spcBef>
              <a:buNone/>
              <a:defRPr sz="800" i="0">
                <a:solidFill>
                  <a:schemeClr val="tx1">
                    <a:lumMod val="50000"/>
                    <a:lumOff val="50000"/>
                  </a:schemeClr>
                </a:solidFill>
              </a:defRPr>
            </a:lvl1pPr>
          </a:lstStyle>
          <a:p>
            <a:pPr lvl="0"/>
            <a:r>
              <a:rPr lang="en-US"/>
              <a:t>Source:</a:t>
            </a:r>
          </a:p>
        </p:txBody>
      </p:sp>
      <p:sp>
        <p:nvSpPr>
          <p:cNvPr id="2" name="Rectangle 1">
            <a:extLst>
              <a:ext uri="{FF2B5EF4-FFF2-40B4-BE49-F238E27FC236}">
                <a16:creationId xmlns:a16="http://schemas.microsoft.com/office/drawing/2014/main" id="{F003F751-76ED-1C0F-1AFB-E7E189103A7F}"/>
              </a:ext>
            </a:extLst>
          </p:cNvPr>
          <p:cNvSpPr/>
          <p:nvPr userDrawn="1"/>
        </p:nvSpPr>
        <p:spPr>
          <a:xfrm>
            <a:off x="838200" y="932330"/>
            <a:ext cx="2066365" cy="8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3" name="Text Placeholder 4">
            <a:extLst>
              <a:ext uri="{FF2B5EF4-FFF2-40B4-BE49-F238E27FC236}">
                <a16:creationId xmlns:a16="http://schemas.microsoft.com/office/drawing/2014/main" id="{1A524844-666E-CF34-90C0-52B7E81B594A}"/>
              </a:ext>
            </a:extLst>
          </p:cNvPr>
          <p:cNvSpPr>
            <a:spLocks noGrp="1"/>
          </p:cNvSpPr>
          <p:nvPr>
            <p:ph type="body" sz="quarter" idx="11" hasCustomPrompt="1"/>
          </p:nvPr>
        </p:nvSpPr>
        <p:spPr>
          <a:xfrm>
            <a:off x="754063" y="298450"/>
            <a:ext cx="10778030" cy="714304"/>
          </a:xfrm>
          <a:prstGeom prst="rect">
            <a:avLst/>
          </a:prstGeom>
        </p:spPr>
        <p:txBody>
          <a:bodyPr anchor="ctr"/>
          <a:lstStyle>
            <a:lvl1pPr marL="0" indent="0">
              <a:spcBef>
                <a:spcPts val="0"/>
              </a:spcBef>
              <a:buNone/>
              <a:defRPr>
                <a:latin typeface="+mj-lt"/>
              </a:defRPr>
            </a:lvl1pPr>
          </a:lstStyle>
          <a:p>
            <a:pPr lvl="0"/>
            <a:r>
              <a:rPr lang="en-US"/>
              <a:t>Title</a:t>
            </a:r>
          </a:p>
        </p:txBody>
      </p:sp>
    </p:spTree>
    <p:extLst>
      <p:ext uri="{BB962C8B-B14F-4D97-AF65-F5344CB8AC3E}">
        <p14:creationId xmlns:p14="http://schemas.microsoft.com/office/powerpoint/2010/main" val="2494335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001D37-CB56-7AD5-F19A-2BA45600DA2D}"/>
              </a:ext>
            </a:extLst>
          </p:cNvPr>
          <p:cNvSpPr>
            <a:spLocks noGrp="1"/>
          </p:cNvSpPr>
          <p:nvPr>
            <p:ph type="title"/>
          </p:nvPr>
        </p:nvSpPr>
        <p:spPr>
          <a:xfrm>
            <a:off x="368975" y="365125"/>
            <a:ext cx="11238460" cy="537083"/>
          </a:xfrm>
        </p:spPr>
        <p:txBody>
          <a:bodyPr>
            <a:normAutofit/>
          </a:bodyPr>
          <a:lstStyle>
            <a:lvl1pPr algn="ctr">
              <a:defRPr sz="2800" b="1">
                <a:solidFill>
                  <a:schemeClr val="bg2">
                    <a:lumMod val="75000"/>
                  </a:schemeClr>
                </a:solidFill>
              </a:defRPr>
            </a:lvl1pPr>
          </a:lstStyle>
          <a:p>
            <a:r>
              <a:rPr lang="en-US"/>
              <a:t>Click to edit Master title style</a:t>
            </a:r>
          </a:p>
        </p:txBody>
      </p:sp>
      <p:sp>
        <p:nvSpPr>
          <p:cNvPr id="2" name="Date Placeholder 1">
            <a:extLst>
              <a:ext uri="{FF2B5EF4-FFF2-40B4-BE49-F238E27FC236}">
                <a16:creationId xmlns:a16="http://schemas.microsoft.com/office/drawing/2014/main" id="{28AC199E-C1C0-95D0-3D65-0D8A738504C6}"/>
              </a:ext>
            </a:extLst>
          </p:cNvPr>
          <p:cNvSpPr>
            <a:spLocks noGrp="1"/>
          </p:cNvSpPr>
          <p:nvPr>
            <p:ph type="dt" sz="half" idx="10"/>
          </p:nvPr>
        </p:nvSpPr>
        <p:spPr/>
        <p:txBody>
          <a:bodyPr/>
          <a:lstStyle/>
          <a:p>
            <a:fld id="{821BAAF6-5DAF-5942-98CD-00B164765C56}" type="datetime1">
              <a:rPr lang="en-US" smtClean="0"/>
              <a:t>9/5/2025</a:t>
            </a:fld>
            <a:endParaRPr lang="en-US"/>
          </a:p>
        </p:txBody>
      </p:sp>
      <p:sp>
        <p:nvSpPr>
          <p:cNvPr id="4" name="Slide Number Placeholder 3">
            <a:extLst>
              <a:ext uri="{FF2B5EF4-FFF2-40B4-BE49-F238E27FC236}">
                <a16:creationId xmlns:a16="http://schemas.microsoft.com/office/drawing/2014/main" id="{6FEB99A5-B28C-BC28-AE53-5B18855E54B0}"/>
              </a:ext>
            </a:extLst>
          </p:cNvPr>
          <p:cNvSpPr>
            <a:spLocks noGrp="1"/>
          </p:cNvSpPr>
          <p:nvPr>
            <p:ph type="sldNum" sz="quarter" idx="11"/>
          </p:nvPr>
        </p:nvSpPr>
        <p:spPr/>
        <p:txBody>
          <a:bodyPr/>
          <a:lstStyle/>
          <a:p>
            <a:r>
              <a:rPr lang="en-US"/>
              <a:t>|   </a:t>
            </a:r>
            <a:fld id="{2E9AA1B9-B854-4734-9D23-06847930F5C7}" type="slidenum">
              <a:rPr lang="en-US" smtClean="0"/>
              <a:pPr/>
              <a:t>‹#›</a:t>
            </a:fld>
            <a:endParaRPr lang="en-US"/>
          </a:p>
        </p:txBody>
      </p:sp>
    </p:spTree>
    <p:extLst>
      <p:ext uri="{BB962C8B-B14F-4D97-AF65-F5344CB8AC3E}">
        <p14:creationId xmlns:p14="http://schemas.microsoft.com/office/powerpoint/2010/main" val="247211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E6E0C-915B-33D2-8BD8-891E58AD8B60}"/>
              </a:ext>
            </a:extLst>
          </p:cNvPr>
          <p:cNvSpPr txBox="1"/>
          <p:nvPr userDrawn="1"/>
        </p:nvSpPr>
        <p:spPr>
          <a:xfrm>
            <a:off x="0" y="6629366"/>
            <a:ext cx="12192000" cy="228635"/>
          </a:xfrm>
          <a:prstGeom prst="rect">
            <a:avLst/>
          </a:prstGeom>
          <a:solidFill>
            <a:schemeClr val="tx2">
              <a:lumMod val="75000"/>
            </a:schemeClr>
          </a:solidFill>
        </p:spPr>
        <p:txBody>
          <a:bodyPr wrap="square" rtlCol="0" anchor="ctr" anchorCtr="0">
            <a:noAutofit/>
          </a:bodyPr>
          <a:lstStyle/>
          <a:p>
            <a:endParaRPr lang="en-US" sz="1100" b="0" dirty="0">
              <a:solidFill>
                <a:srgbClr val="DCE9F8"/>
              </a:solidFill>
              <a:latin typeface="+mn-lt"/>
            </a:endParaRPr>
          </a:p>
        </p:txBody>
      </p:sp>
      <p:sp>
        <p:nvSpPr>
          <p:cNvPr id="8" name="Rectangle 7"/>
          <p:cNvSpPr/>
          <p:nvPr userDrawn="1"/>
        </p:nvSpPr>
        <p:spPr>
          <a:xfrm>
            <a:off x="0" y="28431"/>
            <a:ext cx="12192000" cy="6629367"/>
          </a:xfrm>
          <a:prstGeom prst="rect">
            <a:avLst/>
          </a:prstGeom>
          <a:solidFill>
            <a:srgbClr val="1F4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 name="Title 1"/>
          <p:cNvSpPr>
            <a:spLocks noGrp="1"/>
          </p:cNvSpPr>
          <p:nvPr>
            <p:ph type="title"/>
          </p:nvPr>
        </p:nvSpPr>
        <p:spPr>
          <a:xfrm>
            <a:off x="609600" y="1143025"/>
            <a:ext cx="10972800" cy="1143000"/>
          </a:xfrm>
        </p:spPr>
        <p:txBody>
          <a:bodyPr/>
          <a:lstStyle>
            <a:lvl1pPr>
              <a:defRPr b="1">
                <a:solidFill>
                  <a:schemeClr val="bg1"/>
                </a:solidFill>
                <a:latin typeface="Yu Gothic" panose="020B0400000000000000" pitchFamily="34" charset="-128"/>
                <a:ea typeface="Yu Gothic" panose="020B0400000000000000" pitchFamily="34" charset="-128"/>
              </a:defRPr>
            </a:lvl1pPr>
          </a:lstStyle>
          <a:p>
            <a:r>
              <a:rPr lang="en-US" dirty="0"/>
              <a:t>Click to edit Master title style</a:t>
            </a:r>
          </a:p>
        </p:txBody>
      </p:sp>
      <p:sp>
        <p:nvSpPr>
          <p:cNvPr id="13" name="Text Placeholder 12"/>
          <p:cNvSpPr>
            <a:spLocks noGrp="1"/>
          </p:cNvSpPr>
          <p:nvPr>
            <p:ph type="body" sz="quarter" idx="11" hasCustomPrompt="1"/>
          </p:nvPr>
        </p:nvSpPr>
        <p:spPr>
          <a:xfrm>
            <a:off x="0" y="6629366"/>
            <a:ext cx="12192000" cy="228635"/>
          </a:xfrm>
        </p:spPr>
        <p:txBody>
          <a:bodyPr anchor="ctr"/>
          <a:lstStyle>
            <a:lvl1pPr algn="ctr">
              <a:buNone/>
              <a:defRPr lang="en-US" sz="1100" b="0" kern="1200" baseline="0" dirty="0">
                <a:solidFill>
                  <a:srgbClr val="DCE9F8"/>
                </a:solidFill>
                <a:latin typeface="+mn-lt"/>
                <a:ea typeface="+mn-ea"/>
                <a:cs typeface="+mn-cs"/>
              </a:defRPr>
            </a:lvl1pPr>
          </a:lstStyle>
          <a:p>
            <a:r>
              <a:rPr lang="en-US" b="0" dirty="0">
                <a:solidFill>
                  <a:srgbClr val="DCE9F8"/>
                </a:solidFill>
                <a:latin typeface="+mn-lt"/>
              </a:rPr>
              <a:t>US Northeastern Regional Survey – May 2025</a:t>
            </a:r>
          </a:p>
        </p:txBody>
      </p:sp>
      <p:sp>
        <p:nvSpPr>
          <p:cNvPr id="14" name="TextBox 13"/>
          <p:cNvSpPr txBox="1"/>
          <p:nvPr userDrawn="1"/>
        </p:nvSpPr>
        <p:spPr>
          <a:xfrm>
            <a:off x="11338504" y="6629364"/>
            <a:ext cx="853497" cy="261610"/>
          </a:xfrm>
          <a:prstGeom prst="rect">
            <a:avLst/>
          </a:prstGeom>
          <a:noFill/>
        </p:spPr>
        <p:txBody>
          <a:bodyPr wrap="square" rtlCol="0">
            <a:spAutoFit/>
          </a:bodyPr>
          <a:lstStyle/>
          <a:p>
            <a:fld id="{9E771578-3820-4237-8B5C-F9A574A6B80C}" type="slidenum">
              <a:rPr lang="en-US" sz="1100" smtClean="0">
                <a:solidFill>
                  <a:srgbClr val="DCE9F8"/>
                </a:solidFill>
                <a:latin typeface="+mn-lt"/>
              </a:rPr>
              <a:pPr/>
              <a:t>‹#›</a:t>
            </a:fld>
            <a:endParaRPr lang="en-US" sz="1100" dirty="0">
              <a:solidFill>
                <a:srgbClr val="DCE9F8"/>
              </a:solidFill>
              <a:latin typeface="+mn-lt"/>
            </a:endParaRPr>
          </a:p>
        </p:txBody>
      </p:sp>
    </p:spTree>
    <p:extLst>
      <p:ext uri="{BB962C8B-B14F-4D97-AF65-F5344CB8AC3E}">
        <p14:creationId xmlns:p14="http://schemas.microsoft.com/office/powerpoint/2010/main" val="286083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Description, No Q Wording">
    <p:spTree>
      <p:nvGrpSpPr>
        <p:cNvPr id="1" name=""/>
        <p:cNvGrpSpPr/>
        <p:nvPr/>
      </p:nvGrpSpPr>
      <p:grpSpPr>
        <a:xfrm>
          <a:off x="0" y="0"/>
          <a:ext cx="0" cy="0"/>
          <a:chOff x="0" y="0"/>
          <a:chExt cx="0" cy="0"/>
        </a:xfrm>
      </p:grpSpPr>
      <p:sp>
        <p:nvSpPr>
          <p:cNvPr id="15" name="Rectangle 14"/>
          <p:cNvSpPr/>
          <p:nvPr userDrawn="1"/>
        </p:nvSpPr>
        <p:spPr>
          <a:xfrm>
            <a:off x="-27" y="-9848"/>
            <a:ext cx="12192000" cy="6956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Rectangle 15"/>
          <p:cNvSpPr/>
          <p:nvPr userDrawn="1"/>
        </p:nvSpPr>
        <p:spPr>
          <a:xfrm>
            <a:off x="0" y="6629365"/>
            <a:ext cx="12192000" cy="228636"/>
          </a:xfrm>
          <a:prstGeom prst="rect">
            <a:avLst/>
          </a:prstGeom>
          <a:solidFill>
            <a:srgbClr val="00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 name="Title 1"/>
          <p:cNvSpPr>
            <a:spLocks noGrp="1"/>
          </p:cNvSpPr>
          <p:nvPr>
            <p:ph type="title" hasCustomPrompt="1"/>
          </p:nvPr>
        </p:nvSpPr>
        <p:spPr>
          <a:xfrm>
            <a:off x="1" y="77187"/>
            <a:ext cx="12162156" cy="517204"/>
          </a:xfrm>
          <a:prstGeom prst="rect">
            <a:avLst/>
          </a:prstGeom>
        </p:spPr>
        <p:txBody>
          <a:bodyPr anchor="ctr"/>
          <a:lstStyle>
            <a:lvl1pPr algn="ctr">
              <a:defRPr sz="2400" b="1" cap="none" baseline="0">
                <a:solidFill>
                  <a:srgbClr val="E7EFFF"/>
                </a:solidFill>
                <a:latin typeface="Yu Gothic UI Semibold" pitchFamily="34" charset="-128"/>
                <a:ea typeface="Yu Gothic UI Semibold" pitchFamily="34" charset="-128"/>
              </a:defRPr>
            </a:lvl1pPr>
          </a:lstStyle>
          <a:p>
            <a:r>
              <a:rPr lang="en-US" cap="none" baseline="0" dirty="0"/>
              <a:t>Title</a:t>
            </a:r>
            <a:endParaRPr lang="en-US" dirty="0"/>
          </a:p>
        </p:txBody>
      </p:sp>
      <p:sp>
        <p:nvSpPr>
          <p:cNvPr id="10" name="TextBox 9"/>
          <p:cNvSpPr txBox="1"/>
          <p:nvPr userDrawn="1"/>
        </p:nvSpPr>
        <p:spPr>
          <a:xfrm>
            <a:off x="0" y="6629366"/>
            <a:ext cx="12192000" cy="228635"/>
          </a:xfrm>
          <a:prstGeom prst="rect">
            <a:avLst/>
          </a:prstGeom>
          <a:solidFill>
            <a:srgbClr val="001746"/>
          </a:solidFill>
        </p:spPr>
        <p:txBody>
          <a:bodyPr wrap="square" rtlCol="0" anchor="ctr" anchorCtr="0">
            <a:noAutofit/>
          </a:bodyPr>
          <a:lstStyle/>
          <a:p>
            <a:endParaRPr lang="en-US" sz="1100" b="0" dirty="0">
              <a:solidFill>
                <a:srgbClr val="DCE9F8"/>
              </a:solidFill>
              <a:latin typeface="+mn-lt"/>
            </a:endParaRPr>
          </a:p>
        </p:txBody>
      </p:sp>
      <p:sp>
        <p:nvSpPr>
          <p:cNvPr id="13" name="Text Placeholder 12"/>
          <p:cNvSpPr>
            <a:spLocks noGrp="1"/>
          </p:cNvSpPr>
          <p:nvPr>
            <p:ph type="body" sz="quarter" idx="10" hasCustomPrompt="1"/>
          </p:nvPr>
        </p:nvSpPr>
        <p:spPr>
          <a:xfrm>
            <a:off x="0" y="6645852"/>
            <a:ext cx="12192000" cy="228635"/>
          </a:xfrm>
          <a:solidFill>
            <a:schemeClr val="tx2">
              <a:lumMod val="75000"/>
            </a:schemeClr>
          </a:solidFill>
        </p:spPr>
        <p:txBody>
          <a:bodyPr anchor="ctr"/>
          <a:lstStyle>
            <a:lvl1pPr algn="ctr">
              <a:buNone/>
              <a:defRPr lang="en-US" sz="1050" b="0" kern="1200" dirty="0">
                <a:solidFill>
                  <a:srgbClr val="DCE9F8"/>
                </a:solidFill>
                <a:latin typeface="+mn-lt"/>
                <a:ea typeface="+mn-ea"/>
                <a:cs typeface="+mn-cs"/>
              </a:defRPr>
            </a:lvl1pPr>
          </a:lstStyle>
          <a:p>
            <a:r>
              <a:rPr lang="en-US" b="0" dirty="0">
                <a:solidFill>
                  <a:srgbClr val="DCE9F8"/>
                </a:solidFill>
                <a:latin typeface="+mn-lt"/>
              </a:rPr>
              <a:t>US Northeastern Regional Survey – May 2025</a:t>
            </a:r>
          </a:p>
        </p:txBody>
      </p:sp>
      <p:sp>
        <p:nvSpPr>
          <p:cNvPr id="19" name="TextBox 18"/>
          <p:cNvSpPr txBox="1"/>
          <p:nvPr userDrawn="1"/>
        </p:nvSpPr>
        <p:spPr>
          <a:xfrm>
            <a:off x="11338504" y="6612876"/>
            <a:ext cx="853497" cy="261610"/>
          </a:xfrm>
          <a:prstGeom prst="rect">
            <a:avLst/>
          </a:prstGeom>
          <a:noFill/>
        </p:spPr>
        <p:txBody>
          <a:bodyPr wrap="square" rtlCol="0">
            <a:spAutoFit/>
          </a:bodyPr>
          <a:lstStyle/>
          <a:p>
            <a:fld id="{42526182-4068-4762-B313-00C8681B8C0D}" type="slidenum">
              <a:rPr lang="en-US" sz="1100" smtClean="0">
                <a:solidFill>
                  <a:srgbClr val="DCE9F8"/>
                </a:solidFill>
                <a:latin typeface="+mn-lt"/>
              </a:rPr>
              <a:pPr/>
              <a:t>‹#›</a:t>
            </a:fld>
            <a:endParaRPr lang="en-US" sz="1100" dirty="0">
              <a:solidFill>
                <a:srgbClr val="DCE9F8"/>
              </a:solidFill>
              <a:latin typeface="+mn-lt"/>
            </a:endParaRPr>
          </a:p>
        </p:txBody>
      </p:sp>
      <p:pic>
        <p:nvPicPr>
          <p:cNvPr id="3" name="Picture 2" descr="A blue and white logo&#10;&#10;Description automatically generated">
            <a:extLst>
              <a:ext uri="{FF2B5EF4-FFF2-40B4-BE49-F238E27FC236}">
                <a16:creationId xmlns:a16="http://schemas.microsoft.com/office/drawing/2014/main" id="{1D17CAE4-FB44-2DBD-13A5-12397FD3B17A}"/>
              </a:ext>
            </a:extLst>
          </p:cNvPr>
          <p:cNvPicPr>
            <a:picLocks noChangeAspect="1"/>
          </p:cNvPicPr>
          <p:nvPr userDrawn="1"/>
        </p:nvPicPr>
        <p:blipFill>
          <a:blip r:embed="rId2"/>
          <a:stretch>
            <a:fillRect/>
          </a:stretch>
        </p:blipFill>
        <p:spPr>
          <a:xfrm>
            <a:off x="0" y="-9850"/>
            <a:ext cx="1341172" cy="695679"/>
          </a:xfrm>
          <a:prstGeom prst="rect">
            <a:avLst/>
          </a:prstGeom>
        </p:spPr>
      </p:pic>
    </p:spTree>
    <p:extLst>
      <p:ext uri="{BB962C8B-B14F-4D97-AF65-F5344CB8AC3E}">
        <p14:creationId xmlns:p14="http://schemas.microsoft.com/office/powerpoint/2010/main" val="13721961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70756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65956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ayout - White">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611AD-125B-C27A-4FCE-0C71940A9D9C}"/>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87BFBC1E-435A-A643-8429-275B0184FA8E}"/>
              </a:ext>
            </a:extLst>
          </p:cNvPr>
          <p:cNvSpPr>
            <a:spLocks noGrp="1"/>
          </p:cNvSpPr>
          <p:nvPr>
            <p:ph type="sldNum" sz="quarter" idx="17"/>
          </p:nvPr>
        </p:nvSpPr>
        <p:spPr>
          <a:xfrm>
            <a:off x="11168745" y="6312744"/>
            <a:ext cx="413657" cy="202357"/>
          </a:xfrm>
          <a:prstGeom prst="rect">
            <a:avLst/>
          </a:prstGeom>
        </p:spPr>
        <p:txBody>
          <a:bodyPr/>
          <a:lstStyle>
            <a:lvl1pPr>
              <a:defRPr kumimoji="0" lang="en-US" sz="800" b="0" i="0" u="none" strike="noStrike" kern="0" cap="all" spc="100" normalizeH="0" baseline="0" smtClean="0">
                <a:ln>
                  <a:noFill/>
                </a:ln>
                <a:solidFill>
                  <a:schemeClr val="bg1"/>
                </a:solidFill>
                <a:effectLst/>
                <a:uLnTx/>
                <a:uFillTx/>
                <a:latin typeface="Arial" panose="020B0604020202020204" pitchFamily="34" charset="0"/>
                <a:ea typeface="Lato Light" panose="020F0502020204030203" pitchFamily="34" charset="0"/>
                <a:cs typeface="Arial" panose="020B0604020202020204" pitchFamily="34" charset="0"/>
              </a:defRPr>
            </a:lvl1pPr>
          </a:lstStyle>
          <a:p>
            <a:fld id="{B6F15528-21DE-4FAA-801E-634DDDAF4B2B}" type="slidenum">
              <a:rPr lang="en-US" smtClean="0"/>
              <a:pPr/>
              <a:t>‹#›</a:t>
            </a:fld>
            <a:endParaRPr lang="en-US"/>
          </a:p>
        </p:txBody>
      </p:sp>
      <p:sp>
        <p:nvSpPr>
          <p:cNvPr id="5" name="Text Placeholder 1">
            <a:extLst>
              <a:ext uri="{FF2B5EF4-FFF2-40B4-BE49-F238E27FC236}">
                <a16:creationId xmlns:a16="http://schemas.microsoft.com/office/drawing/2014/main" id="{CC9FCA5E-2828-434F-9C51-1853BC98BAA0}"/>
              </a:ext>
            </a:extLst>
          </p:cNvPr>
          <p:cNvSpPr>
            <a:spLocks noGrp="1"/>
          </p:cNvSpPr>
          <p:nvPr>
            <p:ph idx="1" hasCustomPrompt="1"/>
          </p:nvPr>
        </p:nvSpPr>
        <p:spPr>
          <a:xfrm>
            <a:off x="609600" y="1702677"/>
            <a:ext cx="10972800" cy="4407359"/>
          </a:xfrm>
          <a:prstGeom prst="rect">
            <a:avLst/>
          </a:prstGeom>
        </p:spPr>
        <p:txBody>
          <a:bodyPr vert="horz" lIns="91440" tIns="45720" rIns="91440" bIns="45720" rtlCol="0">
            <a:normAutofit/>
          </a:bodyPr>
          <a:lstStyle>
            <a:lvl1pPr>
              <a:spcAft>
                <a:spcPts val="600"/>
              </a:spcAft>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a:spcAft>
                <a:spcPts val="600"/>
              </a:spcAft>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spcAft>
                <a:spcPts val="600"/>
              </a:spcAft>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spcAft>
                <a:spcPts val="600"/>
              </a:spcAft>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4pPr>
            <a:lvl5pPr>
              <a:spcAft>
                <a:spcPts val="600"/>
              </a:spcAft>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EC37E41-3FD4-8B4B-9ADF-3C07F3894A27}"/>
              </a:ext>
            </a:extLst>
          </p:cNvPr>
          <p:cNvSpPr>
            <a:spLocks noGrp="1"/>
          </p:cNvSpPr>
          <p:nvPr>
            <p:ph type="title" hasCustomPrompt="1"/>
          </p:nvPr>
        </p:nvSpPr>
        <p:spPr/>
        <p:txBody>
          <a:bodyPr/>
          <a:lstStyle>
            <a:lvl1pPr>
              <a:defRPr>
                <a:solidFill>
                  <a:schemeClr val="accent2"/>
                </a:solidFill>
              </a:defRPr>
            </a:lvl1pPr>
          </a:lstStyle>
          <a:p>
            <a:r>
              <a:rPr kumimoji="0" lang="en-US" sz="2400" b="1" i="0" u="none" strike="noStrike" kern="1200" cap="none" spc="100" normalizeH="0" baseline="0" noProof="0">
                <a:ln>
                  <a:noFill/>
                </a:ln>
                <a:effectLst/>
                <a:uLnTx/>
                <a:uFillTx/>
                <a:latin typeface="Lato Black" panose="020F0502020204030203" pitchFamily="34" charset="0"/>
                <a:ea typeface="Lato Black" panose="020F0502020204030203" pitchFamily="34" charset="0"/>
                <a:cs typeface="Lato Black" panose="020F0502020204030203" pitchFamily="34" charset="0"/>
              </a:rPr>
              <a:t>CLICK TO EDIT SLIDE MASTER STYLE</a:t>
            </a:r>
            <a:endParaRPr lang="en-US"/>
          </a:p>
        </p:txBody>
      </p:sp>
    </p:spTree>
    <p:extLst>
      <p:ext uri="{BB962C8B-B14F-4D97-AF65-F5344CB8AC3E}">
        <p14:creationId xmlns:p14="http://schemas.microsoft.com/office/powerpoint/2010/main" val="392318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284929-EE71-8947-9559-9B1802947EE4}"/>
              </a:ext>
            </a:extLst>
          </p:cNvPr>
          <p:cNvPicPr>
            <a:picLocks noChangeAspect="1"/>
          </p:cNvPicPr>
          <p:nvPr userDrawn="1"/>
        </p:nvPicPr>
        <p:blipFill>
          <a:blip r:embed="rId2"/>
          <a:srcRect t="12392" b="12392"/>
          <a:stretch/>
        </p:blipFill>
        <p:spPr>
          <a:xfrm>
            <a:off x="0" y="-8362"/>
            <a:ext cx="12192000" cy="6866362"/>
          </a:xfrm>
          <a:prstGeom prst="rect">
            <a:avLst/>
          </a:prstGeom>
        </p:spPr>
      </p:pic>
      <p:sp>
        <p:nvSpPr>
          <p:cNvPr id="2" name="Round Single Corner Rectangle 11">
            <a:extLst>
              <a:ext uri="{FF2B5EF4-FFF2-40B4-BE49-F238E27FC236}">
                <a16:creationId xmlns:a16="http://schemas.microsoft.com/office/drawing/2014/main" id="{66E7ADD5-A94B-4BF2-E2AA-CD943F19BC75}"/>
              </a:ext>
            </a:extLst>
          </p:cNvPr>
          <p:cNvSpPr/>
          <p:nvPr userDrawn="1"/>
        </p:nvSpPr>
        <p:spPr>
          <a:xfrm>
            <a:off x="3" y="584948"/>
            <a:ext cx="4371835" cy="5733823"/>
          </a:xfrm>
          <a:prstGeom prst="round1Rect">
            <a:avLst>
              <a:gd name="adj" fmla="val 38125"/>
            </a:avLst>
          </a:prstGeom>
          <a:solidFill>
            <a:srgbClr val="0A1E24">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009ECE5-EEBA-6E4C-AA7F-FFDF83F0EF69}"/>
              </a:ext>
            </a:extLst>
          </p:cNvPr>
          <p:cNvPicPr>
            <a:picLocks noChangeAspect="1"/>
          </p:cNvPicPr>
          <p:nvPr userDrawn="1"/>
        </p:nvPicPr>
        <p:blipFill rotWithShape="1">
          <a:blip r:embed="rId3">
            <a:alphaModFix amt="20000"/>
          </a:blip>
          <a:srcRect t="10143" b="445"/>
          <a:stretch/>
        </p:blipFill>
        <p:spPr>
          <a:xfrm flipH="1">
            <a:off x="0" y="607807"/>
            <a:ext cx="4599092" cy="5688104"/>
          </a:xfrm>
          <a:prstGeom prst="rect">
            <a:avLst/>
          </a:prstGeom>
        </p:spPr>
      </p:pic>
      <p:sp>
        <p:nvSpPr>
          <p:cNvPr id="13" name="TextBox 12">
            <a:extLst>
              <a:ext uri="{FF2B5EF4-FFF2-40B4-BE49-F238E27FC236}">
                <a16:creationId xmlns:a16="http://schemas.microsoft.com/office/drawing/2014/main" id="{BFAEED7D-F473-BA4B-A0FF-B274472AAD5D}"/>
              </a:ext>
            </a:extLst>
          </p:cNvPr>
          <p:cNvSpPr txBox="1"/>
          <p:nvPr userDrawn="1"/>
        </p:nvSpPr>
        <p:spPr>
          <a:xfrm flipH="1">
            <a:off x="1" y="2886278"/>
            <a:ext cx="4493754" cy="1938992"/>
          </a:xfrm>
          <a:prstGeom prst="rect">
            <a:avLst/>
          </a:prstGeom>
          <a:noFill/>
        </p:spPr>
        <p:txBody>
          <a:bodyPr wrap="square" rtlCol="0">
            <a:spAutoFit/>
          </a:bodyPr>
          <a:lstStyle/>
          <a:p>
            <a:pPr algn="ctr"/>
            <a:r>
              <a:rPr lang="en-US" sz="4000" b="1">
                <a:solidFill>
                  <a:schemeClr val="bg1"/>
                </a:solidFill>
                <a:latin typeface="+mn-lt"/>
              </a:rPr>
              <a:t>Williams Key Messages &amp; Punchy Facts</a:t>
            </a:r>
          </a:p>
        </p:txBody>
      </p:sp>
      <p:sp>
        <p:nvSpPr>
          <p:cNvPr id="14" name="TextBox 13">
            <a:extLst>
              <a:ext uri="{FF2B5EF4-FFF2-40B4-BE49-F238E27FC236}">
                <a16:creationId xmlns:a16="http://schemas.microsoft.com/office/drawing/2014/main" id="{A4D70B4D-513B-F342-A83F-7809EF98D7F8}"/>
              </a:ext>
            </a:extLst>
          </p:cNvPr>
          <p:cNvSpPr txBox="1"/>
          <p:nvPr userDrawn="1"/>
        </p:nvSpPr>
        <p:spPr>
          <a:xfrm flipH="1">
            <a:off x="-1" y="4747047"/>
            <a:ext cx="4493756" cy="461665"/>
          </a:xfrm>
          <a:prstGeom prst="rect">
            <a:avLst/>
          </a:prstGeom>
          <a:noFill/>
        </p:spPr>
        <p:txBody>
          <a:bodyPr wrap="square" rtlCol="0">
            <a:spAutoFit/>
          </a:bodyPr>
          <a:lstStyle/>
          <a:p>
            <a:pPr algn="ctr"/>
            <a:r>
              <a:rPr lang="en-US" sz="2400">
                <a:solidFill>
                  <a:schemeClr val="bg1"/>
                </a:solidFill>
                <a:latin typeface="Helvetica" panose="020B0604020202020204" pitchFamily="34" charset="0"/>
                <a:cs typeface="Helvetica" panose="020B0604020202020204" pitchFamily="34" charset="0"/>
              </a:rPr>
              <a:t>1H 2025</a:t>
            </a:r>
          </a:p>
        </p:txBody>
      </p:sp>
      <p:pic>
        <p:nvPicPr>
          <p:cNvPr id="16" name="Picture 15">
            <a:extLst>
              <a:ext uri="{FF2B5EF4-FFF2-40B4-BE49-F238E27FC236}">
                <a16:creationId xmlns:a16="http://schemas.microsoft.com/office/drawing/2014/main" id="{F7D83994-6800-AA49-B232-530B43645067}"/>
              </a:ext>
            </a:extLst>
          </p:cNvPr>
          <p:cNvPicPr>
            <a:picLocks noChangeAspect="1"/>
          </p:cNvPicPr>
          <p:nvPr userDrawn="1"/>
        </p:nvPicPr>
        <p:blipFill rotWithShape="1">
          <a:blip r:embed="rId4"/>
          <a:srcRect r="25728"/>
          <a:stretch/>
        </p:blipFill>
        <p:spPr>
          <a:xfrm>
            <a:off x="989827" y="1447343"/>
            <a:ext cx="2823651" cy="703606"/>
          </a:xfrm>
          <a:prstGeom prst="rect">
            <a:avLst/>
          </a:prstGeom>
        </p:spPr>
      </p:pic>
      <p:sp>
        <p:nvSpPr>
          <p:cNvPr id="15" name="Rectangle 14">
            <a:extLst>
              <a:ext uri="{FF2B5EF4-FFF2-40B4-BE49-F238E27FC236}">
                <a16:creationId xmlns:a16="http://schemas.microsoft.com/office/drawing/2014/main" id="{69FA6F71-8CBF-2049-BC91-91CC402BC3DD}"/>
              </a:ext>
            </a:extLst>
          </p:cNvPr>
          <p:cNvSpPr/>
          <p:nvPr userDrawn="1"/>
        </p:nvSpPr>
        <p:spPr>
          <a:xfrm flipH="1">
            <a:off x="0" y="6273052"/>
            <a:ext cx="437183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23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669CEB-5D0C-CC1F-9C14-7E5446593FC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376087"/>
          </a:xfrm>
          <a:prstGeom prst="rect">
            <a:avLst/>
          </a:prstGeom>
        </p:spPr>
      </p:pic>
      <p:pic>
        <p:nvPicPr>
          <p:cNvPr id="8" name="Picture 7">
            <a:extLst>
              <a:ext uri="{FF2B5EF4-FFF2-40B4-BE49-F238E27FC236}">
                <a16:creationId xmlns:a16="http://schemas.microsoft.com/office/drawing/2014/main" id="{F96A7FAF-A909-4CBA-9E61-5308009C1370}"/>
              </a:ext>
            </a:extLst>
          </p:cNvPr>
          <p:cNvPicPr>
            <a:picLocks noChangeAspect="1"/>
          </p:cNvPicPr>
          <p:nvPr userDrawn="1"/>
        </p:nvPicPr>
        <p:blipFill>
          <a:blip r:embed="rId3">
            <a:extLst>
              <a:ext uri="{28A0092B-C50C-407E-A947-70E740481C1C}">
                <a14:useLocalDpi xmlns:a14="http://schemas.microsoft.com/office/drawing/2010/main" val="0"/>
              </a:ext>
            </a:extLst>
          </a:blip>
          <a:srcRect r="57276"/>
          <a:stretch/>
        </p:blipFill>
        <p:spPr>
          <a:xfrm>
            <a:off x="816666" y="1496561"/>
            <a:ext cx="2001041" cy="1472804"/>
          </a:xfrm>
          <a:prstGeom prst="rect">
            <a:avLst/>
          </a:prstGeom>
        </p:spPr>
      </p:pic>
    </p:spTree>
    <p:extLst>
      <p:ext uri="{BB962C8B-B14F-4D97-AF65-F5344CB8AC3E}">
        <p14:creationId xmlns:p14="http://schemas.microsoft.com/office/powerpoint/2010/main" val="239144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11835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id="{49C519CD-011D-C842-A83D-065A82362469}"/>
              </a:ext>
            </a:extLst>
          </p:cNvPr>
          <p:cNvSpPr txBox="1">
            <a:spLocks/>
          </p:cNvSpPr>
          <p:nvPr userDrawn="1"/>
        </p:nvSpPr>
        <p:spPr>
          <a:xfrm>
            <a:off x="3384306" y="6492240"/>
            <a:ext cx="8350494" cy="266712"/>
          </a:xfrm>
          <a:prstGeom prst="rect">
            <a:avLst/>
          </a:prstGeom>
        </p:spPr>
        <p:txBody>
          <a:bodyPr numCol="1"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lumMod val="65000"/>
                  </a:schemeClr>
                </a:solidFill>
                <a:effectLst/>
                <a:uLnTx/>
                <a:uFillTx/>
                <a:latin typeface="Helvetica" panose="020B0604020202020204" pitchFamily="34" charset="0"/>
                <a:ea typeface="+mn-ea"/>
                <a:cs typeface="Helvetica" panose="020B0604020202020204" pitchFamily="34" charset="0"/>
              </a:rPr>
              <a:t>NYSE: WMB   |   2025   |    www.williams.com    |    </a:t>
            </a:r>
            <a:fld id="{190F908E-D02A-4ED2-AC92-B4ACEC9252E6}" type="slidenum">
              <a:rPr kumimoji="0" lang="en-US" sz="800" b="1" i="0" u="none" strike="noStrike" kern="1200" cap="none" spc="0" normalizeH="0" baseline="0" noProof="0" smtClean="0">
                <a:ln>
                  <a:noFill/>
                </a:ln>
                <a:solidFill>
                  <a:schemeClr val="bg1">
                    <a:lumMod val="65000"/>
                  </a:schemeClr>
                </a:solidFill>
                <a:effectLst/>
                <a:uLnTx/>
                <a:uFillTx/>
                <a:latin typeface="Helvetica" panose="020B0604020202020204" pitchFamily="34" charset="0"/>
                <a:ea typeface="+mn-ea"/>
                <a:cs typeface="Helvetica" panose="020B0604020202020204" pitchFamily="34" charset="0"/>
              </a:rPr>
              <a:t>‹#›</a:t>
            </a:fld>
            <a:endParaRPr kumimoji="0" lang="en-US" sz="800" b="1" i="1" u="none" strike="noStrike" kern="1200" cap="none" spc="0" normalizeH="0" baseline="0" noProof="0">
              <a:ln>
                <a:noFill/>
              </a:ln>
              <a:solidFill>
                <a:schemeClr val="bg1">
                  <a:lumMod val="65000"/>
                </a:schemeClr>
              </a:solidFill>
              <a:effectLst/>
              <a:uLnTx/>
              <a:uFillTx/>
              <a:latin typeface="Helvetica" panose="020B0604020202020204" pitchFamily="34" charset="0"/>
              <a:ea typeface="+mn-ea"/>
              <a:cs typeface="Helvetica" panose="020B0604020202020204" pitchFamily="34" charset="0"/>
            </a:endParaRPr>
          </a:p>
        </p:txBody>
      </p:sp>
      <p:sp>
        <p:nvSpPr>
          <p:cNvPr id="15" name="Footer Placeholder 5">
            <a:extLst>
              <a:ext uri="{FF2B5EF4-FFF2-40B4-BE49-F238E27FC236}">
                <a16:creationId xmlns:a16="http://schemas.microsoft.com/office/drawing/2014/main" id="{6934AEF4-835D-9A43-8F26-B4639D4F533D}"/>
              </a:ext>
            </a:extLst>
          </p:cNvPr>
          <p:cNvSpPr txBox="1">
            <a:spLocks/>
          </p:cNvSpPr>
          <p:nvPr userDrawn="1"/>
        </p:nvSpPr>
        <p:spPr>
          <a:xfrm>
            <a:off x="457200" y="6492240"/>
            <a:ext cx="3353128" cy="266712"/>
          </a:xfrm>
          <a:prstGeom prst="rect">
            <a:avLst/>
          </a:prstGeom>
        </p:spPr>
        <p:txBody>
          <a:bodyPr numCol="1"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lumMod val="65000"/>
                  </a:schemeClr>
                </a:solidFill>
                <a:effectLst/>
                <a:uLnTx/>
                <a:uFillTx/>
                <a:latin typeface="Helvetica" panose="020B0604020202020204" pitchFamily="34" charset="0"/>
                <a:ea typeface="+mn-ea"/>
                <a:cs typeface="Helvetica" panose="020B0604020202020204" pitchFamily="34" charset="0"/>
              </a:rPr>
              <a:t>WILLIAMS</a:t>
            </a:r>
            <a:r>
              <a:rPr kumimoji="0" lang="en-US" sz="800" b="0" i="0" u="none" strike="noStrike" kern="1200" cap="none" spc="0" normalizeH="0" baseline="30000" noProof="0">
                <a:ln>
                  <a:noFill/>
                </a:ln>
                <a:solidFill>
                  <a:schemeClr val="bg1">
                    <a:lumMod val="65000"/>
                  </a:schemeClr>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chemeClr val="bg1">
                    <a:lumMod val="65000"/>
                  </a:schemeClr>
                </a:solidFill>
                <a:effectLst/>
                <a:uLnTx/>
                <a:uFillTx/>
                <a:latin typeface="Helvetica" panose="020B0604020202020204" pitchFamily="34" charset="0"/>
                <a:ea typeface="+mn-ea"/>
                <a:cs typeface="Helvetica" panose="020B0604020202020204" pitchFamily="34" charset="0"/>
              </a:rPr>
              <a:t>© 2025 The Williams Companies, Inc. All rights reserved</a:t>
            </a:r>
            <a:endParaRPr kumimoji="0" lang="en-US" sz="800" b="1" i="1" u="none" strike="noStrike" kern="1200" cap="none" spc="0" normalizeH="0" baseline="0" noProof="0">
              <a:ln>
                <a:noFill/>
              </a:ln>
              <a:solidFill>
                <a:schemeClr val="bg1">
                  <a:lumMod val="65000"/>
                </a:scheme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0346477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3.png"/><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naturalalliesforcleanenergy.org/" TargetMode="External"/><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11.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11.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B947CF-9DA4-DB57-440E-791429834639}"/>
              </a:ext>
            </a:extLst>
          </p:cNvPr>
          <p:cNvSpPr txBox="1"/>
          <p:nvPr/>
        </p:nvSpPr>
        <p:spPr>
          <a:xfrm>
            <a:off x="894080" y="3346026"/>
            <a:ext cx="9597813"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FFFF"/>
                </a:solidFill>
                <a:effectLst/>
                <a:uLnTx/>
                <a:uFillTx/>
                <a:latin typeface="Helvetica"/>
                <a:ea typeface="+mn-ea"/>
                <a:cs typeface="+mn-cs"/>
              </a:rPr>
              <a:t>Northeast Gas Association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FFFFFF"/>
                </a:solidFill>
                <a:effectLst/>
                <a:uLnTx/>
                <a:uFillTx/>
                <a:latin typeface="Helvetica"/>
                <a:ea typeface="+mn-ea"/>
                <a:cs typeface="+mn-cs"/>
              </a:rPr>
              <a:t>Liz Bowman, Vice President of Government Affairs and Outreach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Helvetica"/>
              </a:rPr>
              <a:t>September 2025</a:t>
            </a:r>
            <a:endParaRPr kumimoji="0" lang="en-US" sz="200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266549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4590000" y="223733"/>
            <a:ext cx="3012000" cy="568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3200" b="1" dirty="0">
                <a:solidFill>
                  <a:schemeClr val="accent1"/>
                </a:solidFill>
                <a:latin typeface="Aptos" panose="020B0004020202020204" pitchFamily="34" charset="0"/>
              </a:rPr>
              <a:t>New York City</a:t>
            </a:r>
            <a:endParaRPr sz="3200" b="1" dirty="0">
              <a:solidFill>
                <a:schemeClr val="accent1"/>
              </a:solidFill>
              <a:latin typeface="Aptos" panose="020B0004020202020204" pitchFamily="34" charset="0"/>
            </a:endParaRPr>
          </a:p>
          <a:p>
            <a:pPr marL="0" lvl="0" indent="0" algn="l" rtl="0">
              <a:spcBef>
                <a:spcPts val="0"/>
              </a:spcBef>
              <a:spcAft>
                <a:spcPts val="0"/>
              </a:spcAft>
              <a:buNone/>
            </a:pPr>
            <a:endParaRPr sz="4533" b="1" dirty="0">
              <a:solidFill>
                <a:schemeClr val="accent1"/>
              </a:solidFill>
              <a:latin typeface="Aptos" panose="020B0004020202020204" pitchFamily="34" charset="0"/>
            </a:endParaRPr>
          </a:p>
        </p:txBody>
      </p:sp>
      <p:pic>
        <p:nvPicPr>
          <p:cNvPr id="150" name="Google Shape;150;p27"/>
          <p:cNvPicPr preferRelativeResize="0"/>
          <p:nvPr/>
        </p:nvPicPr>
        <p:blipFill>
          <a:blip r:embed="rId3">
            <a:alphaModFix/>
          </a:blip>
          <a:stretch>
            <a:fillRect/>
          </a:stretch>
        </p:blipFill>
        <p:spPr>
          <a:xfrm>
            <a:off x="9577301" y="5817167"/>
            <a:ext cx="2614700" cy="980500"/>
          </a:xfrm>
          <a:prstGeom prst="rect">
            <a:avLst/>
          </a:prstGeom>
          <a:noFill/>
          <a:ln>
            <a:noFill/>
          </a:ln>
        </p:spPr>
      </p:pic>
      <p:sp>
        <p:nvSpPr>
          <p:cNvPr id="151" name="Google Shape;151;p27"/>
          <p:cNvSpPr txBox="1"/>
          <p:nvPr/>
        </p:nvSpPr>
        <p:spPr>
          <a:xfrm>
            <a:off x="144700" y="6293733"/>
            <a:ext cx="7002800" cy="43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333">
                <a:solidFill>
                  <a:schemeClr val="dk1"/>
                </a:solidFill>
                <a:latin typeface="Aptos" panose="020B0004020202020204" pitchFamily="34" charset="0"/>
              </a:rPr>
              <a:t>Source: Department of Energy’s LEAD tool</a:t>
            </a:r>
            <a:endParaRPr sz="1333">
              <a:solidFill>
                <a:schemeClr val="dk1"/>
              </a:solidFill>
              <a:latin typeface="Aptos" panose="020B0004020202020204" pitchFamily="34" charset="0"/>
            </a:endParaRPr>
          </a:p>
        </p:txBody>
      </p:sp>
      <p:pic>
        <p:nvPicPr>
          <p:cNvPr id="152" name="Google Shape;152;p27" title="nyc_eb_map_outliers_corrected.png"/>
          <p:cNvPicPr preferRelativeResize="0"/>
          <p:nvPr/>
        </p:nvPicPr>
        <p:blipFill rotWithShape="1">
          <a:blip r:embed="rId4">
            <a:alphaModFix/>
          </a:blip>
          <a:srcRect l="6626" r="6635"/>
          <a:stretch/>
        </p:blipFill>
        <p:spPr>
          <a:xfrm>
            <a:off x="3785835" y="901293"/>
            <a:ext cx="4846267" cy="4559107"/>
          </a:xfrm>
          <a:prstGeom prst="rect">
            <a:avLst/>
          </a:prstGeom>
          <a:noFill/>
          <a:ln>
            <a:noFill/>
          </a:ln>
        </p:spPr>
      </p:pic>
      <p:sp>
        <p:nvSpPr>
          <p:cNvPr id="153" name="Google Shape;153;p27"/>
          <p:cNvSpPr txBox="1"/>
          <p:nvPr/>
        </p:nvSpPr>
        <p:spPr>
          <a:xfrm>
            <a:off x="8786316" y="4927433"/>
            <a:ext cx="3161200" cy="36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33" b="1">
                <a:solidFill>
                  <a:schemeClr val="dk1"/>
                </a:solidFill>
                <a:latin typeface="Aptos" panose="020B0004020202020204" pitchFamily="34" charset="0"/>
                <a:ea typeface="Times New Roman"/>
                <a:cs typeface="Times New Roman"/>
                <a:sym typeface="Times New Roman"/>
              </a:rPr>
              <a:t>Hispanic Population Share %</a:t>
            </a:r>
            <a:endParaRPr sz="1733" b="1">
              <a:solidFill>
                <a:schemeClr val="dk1"/>
              </a:solidFill>
              <a:latin typeface="Aptos" panose="020B0004020202020204" pitchFamily="34" charset="0"/>
              <a:ea typeface="Times New Roman"/>
              <a:cs typeface="Times New Roman"/>
              <a:sym typeface="Times New Roman"/>
            </a:endParaRPr>
          </a:p>
        </p:txBody>
      </p:sp>
      <p:sp>
        <p:nvSpPr>
          <p:cNvPr id="154" name="Google Shape;154;p27"/>
          <p:cNvSpPr txBox="1"/>
          <p:nvPr/>
        </p:nvSpPr>
        <p:spPr>
          <a:xfrm>
            <a:off x="923251" y="4846200"/>
            <a:ext cx="2787600" cy="36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33" b="1">
                <a:solidFill>
                  <a:schemeClr val="dk1"/>
                </a:solidFill>
                <a:latin typeface="Aptos" panose="020B0004020202020204" pitchFamily="34" charset="0"/>
                <a:ea typeface="Times New Roman"/>
                <a:cs typeface="Times New Roman"/>
                <a:sym typeface="Times New Roman"/>
              </a:rPr>
              <a:t>Black Population Share %</a:t>
            </a:r>
            <a:endParaRPr sz="1733" b="1">
              <a:solidFill>
                <a:schemeClr val="dk1"/>
              </a:solidFill>
              <a:latin typeface="Aptos" panose="020B0004020202020204" pitchFamily="34" charset="0"/>
              <a:ea typeface="Times New Roman"/>
              <a:cs typeface="Times New Roman"/>
              <a:sym typeface="Times New Roman"/>
            </a:endParaRPr>
          </a:p>
        </p:txBody>
      </p:sp>
      <p:pic>
        <p:nvPicPr>
          <p:cNvPr id="155" name="Google Shape;155;p27" title="nyc_bpop.png"/>
          <p:cNvPicPr preferRelativeResize="0"/>
          <p:nvPr/>
        </p:nvPicPr>
        <p:blipFill>
          <a:blip r:embed="rId5">
            <a:alphaModFix/>
          </a:blip>
          <a:stretch>
            <a:fillRect/>
          </a:stretch>
        </p:blipFill>
        <p:spPr>
          <a:xfrm>
            <a:off x="392033" y="1873667"/>
            <a:ext cx="3168000" cy="2585083"/>
          </a:xfrm>
          <a:prstGeom prst="rect">
            <a:avLst/>
          </a:prstGeom>
          <a:noFill/>
          <a:ln>
            <a:noFill/>
          </a:ln>
        </p:spPr>
      </p:pic>
      <p:pic>
        <p:nvPicPr>
          <p:cNvPr id="156" name="Google Shape;156;p27" title="nyc_whlpop.png"/>
          <p:cNvPicPr preferRelativeResize="0"/>
          <p:nvPr/>
        </p:nvPicPr>
        <p:blipFill>
          <a:blip r:embed="rId6">
            <a:alphaModFix/>
          </a:blip>
          <a:stretch>
            <a:fillRect/>
          </a:stretch>
        </p:blipFill>
        <p:spPr>
          <a:xfrm>
            <a:off x="8632101" y="1873701"/>
            <a:ext cx="3167900" cy="2585007"/>
          </a:xfrm>
          <a:prstGeom prst="rect">
            <a:avLst/>
          </a:prstGeom>
          <a:noFill/>
          <a:ln>
            <a:noFill/>
          </a:ln>
        </p:spPr>
      </p:pic>
      <p:sp>
        <p:nvSpPr>
          <p:cNvPr id="157" name="Google Shape;157;p27"/>
          <p:cNvSpPr txBox="1"/>
          <p:nvPr/>
        </p:nvSpPr>
        <p:spPr>
          <a:xfrm>
            <a:off x="4511985" y="5696267"/>
            <a:ext cx="3168000" cy="36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33" b="1">
                <a:solidFill>
                  <a:schemeClr val="dk1"/>
                </a:solidFill>
                <a:latin typeface="Aptos" panose="020B0004020202020204" pitchFamily="34" charset="0"/>
                <a:ea typeface="Times New Roman"/>
                <a:cs typeface="Times New Roman"/>
                <a:sym typeface="Times New Roman"/>
              </a:rPr>
              <a:t>Energy Burden (% Income)</a:t>
            </a:r>
            <a:endParaRPr sz="1733" b="1">
              <a:solidFill>
                <a:schemeClr val="dk1"/>
              </a:solidFill>
              <a:latin typeface="Aptos" panose="020B0004020202020204" pitchFamily="34" charset="0"/>
              <a:ea typeface="Times New Roman"/>
              <a:cs typeface="Times New Roman"/>
              <a:sym typeface="Times New Roman"/>
            </a:endParaRPr>
          </a:p>
        </p:txBody>
      </p:sp>
    </p:spTree>
    <p:extLst>
      <p:ext uri="{BB962C8B-B14F-4D97-AF65-F5344CB8AC3E}">
        <p14:creationId xmlns:p14="http://schemas.microsoft.com/office/powerpoint/2010/main" val="200995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55AB656C-5390-DF4D-EE3C-6EEBBE4B473E}"/>
              </a:ext>
            </a:extLst>
          </p:cNvPr>
          <p:cNvPicPr>
            <a:picLocks noChangeAspect="1"/>
          </p:cNvPicPr>
          <p:nvPr/>
        </p:nvPicPr>
        <p:blipFill>
          <a:blip r:embed="rId2"/>
          <a:stretch>
            <a:fillRect/>
          </a:stretch>
        </p:blipFill>
        <p:spPr>
          <a:xfrm>
            <a:off x="861723" y="4197944"/>
            <a:ext cx="1820454" cy="867461"/>
          </a:xfrm>
          <a:prstGeom prst="rect">
            <a:avLst/>
          </a:prstGeom>
        </p:spPr>
      </p:pic>
      <p:grpSp>
        <p:nvGrpSpPr>
          <p:cNvPr id="6" name="Group 5">
            <a:extLst>
              <a:ext uri="{FF2B5EF4-FFF2-40B4-BE49-F238E27FC236}">
                <a16:creationId xmlns:a16="http://schemas.microsoft.com/office/drawing/2014/main" id="{0937943E-CA02-18A4-F0E1-A5B789AB1DB8}"/>
              </a:ext>
            </a:extLst>
          </p:cNvPr>
          <p:cNvGrpSpPr/>
          <p:nvPr/>
        </p:nvGrpSpPr>
        <p:grpSpPr>
          <a:xfrm>
            <a:off x="7947048" y="2722313"/>
            <a:ext cx="4258023" cy="3566121"/>
            <a:chOff x="3444269" y="862458"/>
            <a:chExt cx="6023545" cy="5797429"/>
          </a:xfrm>
        </p:grpSpPr>
        <p:pic>
          <p:nvPicPr>
            <p:cNvPr id="7" name="Picture 6" descr="A map of the united states&#10;&#10;AI-generated content may be incorrect.">
              <a:extLst>
                <a:ext uri="{FF2B5EF4-FFF2-40B4-BE49-F238E27FC236}">
                  <a16:creationId xmlns:a16="http://schemas.microsoft.com/office/drawing/2014/main" id="{2F4A0EDF-1722-F1A0-C4F7-8D73481353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99" b="93632" l="14901" r="97003">
                          <a14:foregroundMark x1="51590" y1="93687" x2="50823" y2="96426"/>
                          <a14:foregroundMark x1="53525" y1="86771" x2="51602" y2="93643"/>
                          <a14:foregroundMark x1="52538" y1="95449" x2="60490" y2="90920"/>
                          <a14:foregroundMark x1="50823" y1="96426" x2="51296" y2="96156"/>
                          <a14:foregroundMark x1="60490" y1="90920" x2="61418" y2="84840"/>
                          <a14:foregroundMark x1="72436" y1="11586" x2="74293" y2="740"/>
                          <a14:foregroundMark x1="74293" y1="740" x2="88434" y2="2301"/>
                          <a14:foregroundMark x1="88434" y1="2301" x2="99662" y2="18324"/>
                          <a14:foregroundMark x1="99662" y1="18324" x2="97003" y2="31265"/>
                          <a14:foregroundMark x1="97003" y1="31265" x2="87083" y2="39277"/>
                          <a14:foregroundMark x1="87083" y1="39277" x2="76446" y2="13722"/>
                          <a14:foregroundMark x1="76446" y1="13722" x2="73575" y2="11832"/>
                          <a14:foregroundMark x1="74673" y1="8012" x2="90080" y2="7025"/>
                          <a14:foregroundMark x1="90080" y1="7025" x2="73660" y2="3122"/>
                          <a14:foregroundMark x1="73660" y1="3122" x2="75264" y2="11586"/>
                          <a14:foregroundMark x1="18278" y1="56574" x2="7176" y2="68817"/>
                          <a14:foregroundMark x1="7176" y1="68817" x2="18573" y2="70583"/>
                          <a14:foregroundMark x1="18573" y1="70583" x2="21570" y2="57518"/>
                          <a14:foregroundMark x1="21570" y1="57518" x2="18024" y2="56039"/>
                          <a14:foregroundMark x1="14901" y1="65612" x2="15492" y2="66187"/>
                          <a14:foregroundMark x1="56353" y1="92810" x2="55804" y2="93632"/>
                          <a14:foregroundMark x1="51921" y1="71898" x2="50696" y2="75472"/>
                          <a14:foregroundMark x1="50950" y1="78102" x2="54538" y2="82909"/>
                          <a14:foregroundMark x1="54580" y1="83402" x2="51878" y2="80690"/>
                          <a14:foregroundMark x1="52723" y1="87017" x2="50696" y2="90961"/>
                          <a14:backgroundMark x1="49346" y1="92482" x2="49937" y2="92317"/>
                          <a14:backgroundMark x1="50021" y1="92975" x2="49768" y2="93632"/>
                          <a14:backgroundMark x1="49768" y1="93550" x2="50654" y2="94002"/>
                          <a14:backgroundMark x1="50654" y1="94002" x2="50570" y2="92892"/>
                          <a14:backgroundMark x1="50612" y1="94125" x2="51245" y2="93550"/>
                          <a14:backgroundMark x1="51245" y1="93098" x2="50317" y2="93098"/>
                          <a14:backgroundMark x1="51287" y1="94577" x2="52301" y2="96549"/>
                          <a14:backgroundMark x1="14213" y1="77999" x2="44023" y2="75869"/>
                          <a14:backgroundMark x1="44023" y1="75869" x2="34621" y2="72960"/>
                          <a14:backgroundMark x1="34621" y1="72960" x2="20262" y2="75940"/>
                          <a14:backgroundMark x1="20262" y1="75940" x2="43513" y2="71540"/>
                          <a14:backgroundMark x1="43513" y1="71540" x2="48469" y2="90632"/>
                        </a14:backgroundRemoval>
                      </a14:imgEffect>
                    </a14:imgLayer>
                  </a14:imgProps>
                </a:ext>
                <a:ext uri="{28A0092B-C50C-407E-A947-70E740481C1C}">
                  <a14:useLocalDpi xmlns:a14="http://schemas.microsoft.com/office/drawing/2010/main" val="0"/>
                </a:ext>
              </a:extLst>
            </a:blip>
            <a:srcRect l="10273" b="1125"/>
            <a:stretch>
              <a:fillRect/>
            </a:stretch>
          </p:blipFill>
          <p:spPr>
            <a:xfrm>
              <a:off x="3444269" y="862458"/>
              <a:ext cx="5120584" cy="5797429"/>
            </a:xfrm>
            <a:prstGeom prst="rect">
              <a:avLst/>
            </a:prstGeom>
          </p:spPr>
        </p:pic>
        <p:sp>
          <p:nvSpPr>
            <p:cNvPr id="8" name="TextBox 7">
              <a:extLst>
                <a:ext uri="{FF2B5EF4-FFF2-40B4-BE49-F238E27FC236}">
                  <a16:creationId xmlns:a16="http://schemas.microsoft.com/office/drawing/2014/main" id="{F5E50EC5-2DC5-5739-513B-D7EACB8CC756}"/>
                </a:ext>
              </a:extLst>
            </p:cNvPr>
            <p:cNvSpPr txBox="1"/>
            <p:nvPr/>
          </p:nvSpPr>
          <p:spPr>
            <a:xfrm>
              <a:off x="5135890" y="3709738"/>
              <a:ext cx="2285975" cy="461665"/>
            </a:xfrm>
            <a:prstGeom prst="rect">
              <a:avLst/>
            </a:prstGeom>
            <a:noFill/>
          </p:spPr>
          <p:txBody>
            <a:bodyPr wrap="square" rtlCol="0">
              <a:spAutoFit/>
            </a:bodyPr>
            <a:lstStyle/>
            <a:p>
              <a:r>
                <a:rPr lang="en-US" sz="2400" b="1" dirty="0">
                  <a:solidFill>
                    <a:schemeClr val="bg1"/>
                  </a:solidFill>
                  <a:latin typeface="+mj-lt"/>
                </a:rPr>
                <a:t>NY</a:t>
              </a:r>
            </a:p>
          </p:txBody>
        </p:sp>
        <p:sp>
          <p:nvSpPr>
            <p:cNvPr id="9" name="TextBox 8">
              <a:extLst>
                <a:ext uri="{FF2B5EF4-FFF2-40B4-BE49-F238E27FC236}">
                  <a16:creationId xmlns:a16="http://schemas.microsoft.com/office/drawing/2014/main" id="{B4A294EC-CDAC-A628-471B-821BB7BF9EAB}"/>
                </a:ext>
              </a:extLst>
            </p:cNvPr>
            <p:cNvSpPr txBox="1"/>
            <p:nvPr/>
          </p:nvSpPr>
          <p:spPr>
            <a:xfrm>
              <a:off x="5750906" y="5564569"/>
              <a:ext cx="2285975" cy="461665"/>
            </a:xfrm>
            <a:prstGeom prst="rect">
              <a:avLst/>
            </a:prstGeom>
            <a:noFill/>
          </p:spPr>
          <p:txBody>
            <a:bodyPr wrap="square" rtlCol="0">
              <a:spAutoFit/>
            </a:bodyPr>
            <a:lstStyle/>
            <a:p>
              <a:r>
                <a:rPr lang="en-US" sz="2400" b="1" dirty="0">
                  <a:solidFill>
                    <a:schemeClr val="bg1"/>
                  </a:solidFill>
                  <a:latin typeface="+mj-lt"/>
                </a:rPr>
                <a:t>NJ</a:t>
              </a:r>
            </a:p>
          </p:txBody>
        </p:sp>
        <p:sp>
          <p:nvSpPr>
            <p:cNvPr id="10" name="TextBox 9">
              <a:extLst>
                <a:ext uri="{FF2B5EF4-FFF2-40B4-BE49-F238E27FC236}">
                  <a16:creationId xmlns:a16="http://schemas.microsoft.com/office/drawing/2014/main" id="{BB4DAA11-818E-229A-D5A0-B24B8D44F8C7}"/>
                </a:ext>
              </a:extLst>
            </p:cNvPr>
            <p:cNvSpPr txBox="1"/>
            <p:nvPr/>
          </p:nvSpPr>
          <p:spPr>
            <a:xfrm>
              <a:off x="7181839" y="1851491"/>
              <a:ext cx="2285975" cy="461665"/>
            </a:xfrm>
            <a:prstGeom prst="rect">
              <a:avLst/>
            </a:prstGeom>
            <a:noFill/>
          </p:spPr>
          <p:txBody>
            <a:bodyPr wrap="square" rtlCol="0">
              <a:spAutoFit/>
            </a:bodyPr>
            <a:lstStyle/>
            <a:p>
              <a:r>
                <a:rPr lang="en-US" sz="2400" b="1" dirty="0">
                  <a:solidFill>
                    <a:schemeClr val="bg1"/>
                  </a:solidFill>
                  <a:latin typeface="+mj-lt"/>
                </a:rPr>
                <a:t>ME</a:t>
              </a:r>
            </a:p>
          </p:txBody>
        </p:sp>
        <p:sp>
          <p:nvSpPr>
            <p:cNvPr id="11" name="TextBox 10">
              <a:extLst>
                <a:ext uri="{FF2B5EF4-FFF2-40B4-BE49-F238E27FC236}">
                  <a16:creationId xmlns:a16="http://schemas.microsoft.com/office/drawing/2014/main" id="{F4577825-50BC-3F0B-82EC-EB1B0B306CB0}"/>
                </a:ext>
              </a:extLst>
            </p:cNvPr>
            <p:cNvSpPr txBox="1"/>
            <p:nvPr/>
          </p:nvSpPr>
          <p:spPr>
            <a:xfrm>
              <a:off x="6004560" y="2636575"/>
              <a:ext cx="2285975" cy="461665"/>
            </a:xfrm>
            <a:prstGeom prst="rect">
              <a:avLst/>
            </a:prstGeom>
            <a:noFill/>
          </p:spPr>
          <p:txBody>
            <a:bodyPr wrap="square" rtlCol="0">
              <a:spAutoFit/>
            </a:bodyPr>
            <a:lstStyle/>
            <a:p>
              <a:r>
                <a:rPr lang="en-US" sz="2400" b="1" dirty="0">
                  <a:solidFill>
                    <a:schemeClr val="bg1"/>
                  </a:solidFill>
                  <a:latin typeface="+mj-lt"/>
                </a:rPr>
                <a:t>VT</a:t>
              </a:r>
            </a:p>
          </p:txBody>
        </p:sp>
        <p:sp>
          <p:nvSpPr>
            <p:cNvPr id="12" name="TextBox 11">
              <a:extLst>
                <a:ext uri="{FF2B5EF4-FFF2-40B4-BE49-F238E27FC236}">
                  <a16:creationId xmlns:a16="http://schemas.microsoft.com/office/drawing/2014/main" id="{AE8F3237-C0AA-D09E-BB4B-5D5858447CF3}"/>
                </a:ext>
              </a:extLst>
            </p:cNvPr>
            <p:cNvSpPr txBox="1"/>
            <p:nvPr/>
          </p:nvSpPr>
          <p:spPr>
            <a:xfrm>
              <a:off x="6458412" y="3123800"/>
              <a:ext cx="2285975" cy="461665"/>
            </a:xfrm>
            <a:prstGeom prst="rect">
              <a:avLst/>
            </a:prstGeom>
            <a:noFill/>
          </p:spPr>
          <p:txBody>
            <a:bodyPr wrap="square" rtlCol="0">
              <a:spAutoFit/>
            </a:bodyPr>
            <a:lstStyle/>
            <a:p>
              <a:r>
                <a:rPr lang="en-US" sz="2400" b="1" dirty="0">
                  <a:solidFill>
                    <a:schemeClr val="bg1"/>
                  </a:solidFill>
                  <a:latin typeface="+mj-lt"/>
                </a:rPr>
                <a:t>NH</a:t>
              </a:r>
            </a:p>
          </p:txBody>
        </p:sp>
        <p:sp>
          <p:nvSpPr>
            <p:cNvPr id="13" name="TextBox 12">
              <a:extLst>
                <a:ext uri="{FF2B5EF4-FFF2-40B4-BE49-F238E27FC236}">
                  <a16:creationId xmlns:a16="http://schemas.microsoft.com/office/drawing/2014/main" id="{B465729C-4A36-80E3-545A-496215F4CF1B}"/>
                </a:ext>
              </a:extLst>
            </p:cNvPr>
            <p:cNvSpPr txBox="1"/>
            <p:nvPr/>
          </p:nvSpPr>
          <p:spPr>
            <a:xfrm>
              <a:off x="6613689" y="3728731"/>
              <a:ext cx="2285975" cy="461665"/>
            </a:xfrm>
            <a:prstGeom prst="rect">
              <a:avLst/>
            </a:prstGeom>
            <a:noFill/>
          </p:spPr>
          <p:txBody>
            <a:bodyPr wrap="square" rtlCol="0">
              <a:spAutoFit/>
            </a:bodyPr>
            <a:lstStyle/>
            <a:p>
              <a:r>
                <a:rPr lang="en-US" sz="2400" b="1" dirty="0">
                  <a:solidFill>
                    <a:schemeClr val="bg1"/>
                  </a:solidFill>
                  <a:latin typeface="+mj-lt"/>
                </a:rPr>
                <a:t>MA</a:t>
              </a:r>
            </a:p>
          </p:txBody>
        </p:sp>
        <p:sp>
          <p:nvSpPr>
            <p:cNvPr id="14" name="TextBox 13">
              <a:extLst>
                <a:ext uri="{FF2B5EF4-FFF2-40B4-BE49-F238E27FC236}">
                  <a16:creationId xmlns:a16="http://schemas.microsoft.com/office/drawing/2014/main" id="{F257BE8C-DB4C-A8AA-68F7-ACAD86A44246}"/>
                </a:ext>
              </a:extLst>
            </p:cNvPr>
            <p:cNvSpPr txBox="1"/>
            <p:nvPr/>
          </p:nvSpPr>
          <p:spPr>
            <a:xfrm>
              <a:off x="6368645" y="4276472"/>
              <a:ext cx="2285975" cy="461665"/>
            </a:xfrm>
            <a:prstGeom prst="rect">
              <a:avLst/>
            </a:prstGeom>
            <a:noFill/>
          </p:spPr>
          <p:txBody>
            <a:bodyPr wrap="square" rtlCol="0">
              <a:spAutoFit/>
            </a:bodyPr>
            <a:lstStyle/>
            <a:p>
              <a:r>
                <a:rPr lang="en-US" sz="2400" b="1" dirty="0">
                  <a:solidFill>
                    <a:schemeClr val="bg1"/>
                  </a:solidFill>
                  <a:latin typeface="+mj-lt"/>
                </a:rPr>
                <a:t>CT</a:t>
              </a:r>
            </a:p>
          </p:txBody>
        </p:sp>
        <p:sp>
          <p:nvSpPr>
            <p:cNvPr id="15" name="TextBox 14">
              <a:extLst>
                <a:ext uri="{FF2B5EF4-FFF2-40B4-BE49-F238E27FC236}">
                  <a16:creationId xmlns:a16="http://schemas.microsoft.com/office/drawing/2014/main" id="{763836B5-8237-01D7-7F20-571B434C57AC}"/>
                </a:ext>
              </a:extLst>
            </p:cNvPr>
            <p:cNvSpPr txBox="1"/>
            <p:nvPr/>
          </p:nvSpPr>
          <p:spPr>
            <a:xfrm>
              <a:off x="6827512" y="4343390"/>
              <a:ext cx="708652" cy="400110"/>
            </a:xfrm>
            <a:prstGeom prst="rect">
              <a:avLst/>
            </a:prstGeom>
            <a:noFill/>
            <a:ln>
              <a:noFill/>
            </a:ln>
          </p:spPr>
          <p:txBody>
            <a:bodyPr wrap="square" rtlCol="0">
              <a:spAutoFit/>
            </a:bodyPr>
            <a:lstStyle/>
            <a:p>
              <a:r>
                <a:rPr lang="en-US" sz="2000" b="1" dirty="0">
                  <a:solidFill>
                    <a:schemeClr val="bg1"/>
                  </a:solidFill>
                  <a:latin typeface="+mj-lt"/>
                </a:rPr>
                <a:t>RI</a:t>
              </a:r>
            </a:p>
          </p:txBody>
        </p:sp>
      </p:grpSp>
      <p:sp>
        <p:nvSpPr>
          <p:cNvPr id="17" name="TextBox 16">
            <a:extLst>
              <a:ext uri="{FF2B5EF4-FFF2-40B4-BE49-F238E27FC236}">
                <a16:creationId xmlns:a16="http://schemas.microsoft.com/office/drawing/2014/main" id="{E34ECFD3-2947-DD11-8AEF-932DA69C6F94}"/>
              </a:ext>
            </a:extLst>
          </p:cNvPr>
          <p:cNvSpPr txBox="1"/>
          <p:nvPr/>
        </p:nvSpPr>
        <p:spPr>
          <a:xfrm>
            <a:off x="707053" y="2800905"/>
            <a:ext cx="7476489" cy="3816429"/>
          </a:xfrm>
          <a:prstGeom prst="rect">
            <a:avLst/>
          </a:prstGeom>
          <a:noFill/>
        </p:spPr>
        <p:txBody>
          <a:bodyPr wrap="square">
            <a:spAutoFit/>
          </a:bodyPr>
          <a:lstStyle/>
          <a:p>
            <a:pPr algn="l"/>
            <a:r>
              <a:rPr lang="en-US" sz="3600" b="1" i="1" dirty="0">
                <a:solidFill>
                  <a:schemeClr val="bg1"/>
                </a:solidFill>
                <a:latin typeface="Aptos" panose="020B0004020202020204" pitchFamily="34" charset="0"/>
              </a:rPr>
              <a:t>Regional Energy Survey Results: </a:t>
            </a:r>
            <a:br>
              <a:rPr lang="en-US" sz="3600" b="1" i="1" dirty="0">
                <a:solidFill>
                  <a:schemeClr val="bg1"/>
                </a:solidFill>
                <a:latin typeface="Aptos" panose="020B0004020202020204" pitchFamily="34" charset="0"/>
              </a:rPr>
            </a:br>
            <a:r>
              <a:rPr lang="en-US" sz="3600" b="1" i="1" dirty="0">
                <a:solidFill>
                  <a:schemeClr val="bg1"/>
                </a:solidFill>
                <a:latin typeface="Aptos" panose="020B0004020202020204" pitchFamily="34" charset="0"/>
              </a:rPr>
              <a:t>Northeastern United States</a:t>
            </a:r>
          </a:p>
          <a:p>
            <a:pPr algn="l"/>
            <a:endParaRPr lang="en-US" sz="3600" b="1" i="1" dirty="0">
              <a:solidFill>
                <a:schemeClr val="bg1"/>
              </a:solidFill>
              <a:latin typeface="Aptos" panose="020B0004020202020204" pitchFamily="34" charset="0"/>
            </a:endParaRPr>
          </a:p>
          <a:p>
            <a:pPr algn="l"/>
            <a:endParaRPr lang="en-US" sz="3600" b="1" i="1" dirty="0">
              <a:solidFill>
                <a:schemeClr val="bg1"/>
              </a:solidFill>
              <a:latin typeface="Aptos" panose="020B0004020202020204" pitchFamily="34" charset="0"/>
            </a:endParaRPr>
          </a:p>
          <a:p>
            <a:pPr algn="l"/>
            <a:endParaRPr lang="en-US" sz="2000" b="1" i="1" dirty="0">
              <a:solidFill>
                <a:schemeClr val="bg1"/>
              </a:solidFill>
              <a:latin typeface="Aptos" panose="020B0004020202020204" pitchFamily="34" charset="0"/>
            </a:endParaRPr>
          </a:p>
          <a:p>
            <a:pPr algn="l"/>
            <a:r>
              <a:rPr lang="en-US" sz="2000" i="1" dirty="0">
                <a:solidFill>
                  <a:schemeClr val="bg1"/>
                </a:solidFill>
                <a:latin typeface="Aptos" panose="020B0004020202020204" pitchFamily="34" charset="0"/>
              </a:rPr>
              <a:t>n=4,000 Registered Voters</a:t>
            </a:r>
          </a:p>
          <a:p>
            <a:pPr algn="l"/>
            <a:r>
              <a:rPr lang="en-US" sz="2000" i="1" dirty="0">
                <a:solidFill>
                  <a:schemeClr val="bg1"/>
                </a:solidFill>
                <a:latin typeface="Aptos" panose="020B0004020202020204" pitchFamily="34" charset="0"/>
              </a:rPr>
              <a:t>Margin of Error = +/- 1.55%</a:t>
            </a:r>
          </a:p>
          <a:p>
            <a:pPr algn="l"/>
            <a:r>
              <a:rPr lang="en-US" sz="2000" i="1" dirty="0">
                <a:solidFill>
                  <a:schemeClr val="bg1"/>
                </a:solidFill>
                <a:latin typeface="Aptos" panose="020B0004020202020204" pitchFamily="34" charset="0"/>
              </a:rPr>
              <a:t>Survey Dates: May 14-18, 2025 </a:t>
            </a:r>
          </a:p>
          <a:p>
            <a:pPr algn="l"/>
            <a:endParaRPr lang="en-US" sz="1800" dirty="0">
              <a:solidFill>
                <a:schemeClr val="bg1"/>
              </a:solidFill>
              <a:latin typeface="Aptos" panose="020B0004020202020204" pitchFamily="34" charset="0"/>
            </a:endParaRPr>
          </a:p>
        </p:txBody>
      </p:sp>
      <p:pic>
        <p:nvPicPr>
          <p:cNvPr id="2" name="Picture 1" descr="A black background with white text&#10;&#10;AI-generated content may be incorrect.">
            <a:extLst>
              <a:ext uri="{FF2B5EF4-FFF2-40B4-BE49-F238E27FC236}">
                <a16:creationId xmlns:a16="http://schemas.microsoft.com/office/drawing/2014/main" id="{4979AB19-7A11-E2E0-5134-CAD897FD69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9714" y="340157"/>
            <a:ext cx="5404103" cy="1906799"/>
          </a:xfrm>
          <a:prstGeom prst="rect">
            <a:avLst/>
          </a:prstGeom>
          <a:noFill/>
          <a:ln>
            <a:noFill/>
          </a:ln>
        </p:spPr>
      </p:pic>
    </p:spTree>
    <p:extLst>
      <p:ext uri="{BB962C8B-B14F-4D97-AF65-F5344CB8AC3E}">
        <p14:creationId xmlns:p14="http://schemas.microsoft.com/office/powerpoint/2010/main" val="327471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0AB9-8748-358F-D439-27FA5BA374E9}"/>
              </a:ext>
            </a:extLst>
          </p:cNvPr>
          <p:cNvSpPr>
            <a:spLocks noGrp="1"/>
          </p:cNvSpPr>
          <p:nvPr>
            <p:ph type="title"/>
          </p:nvPr>
        </p:nvSpPr>
        <p:spPr>
          <a:xfrm>
            <a:off x="437744" y="48268"/>
            <a:ext cx="12162156" cy="517204"/>
          </a:xfrm>
        </p:spPr>
        <p:txBody>
          <a:bodyPr/>
          <a:lstStyle/>
          <a:p>
            <a:r>
              <a:rPr lang="en-US" dirty="0">
                <a:latin typeface="Aptos" panose="020B0004020202020204" pitchFamily="34" charset="0"/>
              </a:rPr>
              <a:t>Voters in the Northeast Care About Affordability</a:t>
            </a:r>
          </a:p>
        </p:txBody>
      </p:sp>
      <p:sp>
        <p:nvSpPr>
          <p:cNvPr id="3" name="Text Placeholder 2">
            <a:extLst>
              <a:ext uri="{FF2B5EF4-FFF2-40B4-BE49-F238E27FC236}">
                <a16:creationId xmlns:a16="http://schemas.microsoft.com/office/drawing/2014/main" id="{3F1FC38D-72DD-3103-4A76-F1AA9571A005}"/>
              </a:ext>
            </a:extLst>
          </p:cNvPr>
          <p:cNvSpPr>
            <a:spLocks noGrp="1"/>
          </p:cNvSpPr>
          <p:nvPr>
            <p:ph type="body" sz="quarter" idx="10"/>
          </p:nvPr>
        </p:nvSpPr>
        <p:spPr/>
        <p:txBody>
          <a:bodyPr/>
          <a:lstStyle/>
          <a:p>
            <a:endParaRPr lang="en-US" dirty="0">
              <a:latin typeface="Aptos" panose="020B0004020202020204" pitchFamily="34" charset="0"/>
            </a:endParaRPr>
          </a:p>
        </p:txBody>
      </p:sp>
      <p:graphicFrame>
        <p:nvGraphicFramePr>
          <p:cNvPr id="10" name="Chart 9">
            <a:extLst>
              <a:ext uri="{FF2B5EF4-FFF2-40B4-BE49-F238E27FC236}">
                <a16:creationId xmlns:a16="http://schemas.microsoft.com/office/drawing/2014/main" id="{9DCA5CB4-F19E-E573-D6A9-AB66BEF77E5A}"/>
              </a:ext>
            </a:extLst>
          </p:cNvPr>
          <p:cNvGraphicFramePr/>
          <p:nvPr>
            <p:extLst>
              <p:ext uri="{D42A27DB-BD31-4B8C-83A1-F6EECF244321}">
                <p14:modId xmlns:p14="http://schemas.microsoft.com/office/powerpoint/2010/main" val="1427652999"/>
              </p:ext>
            </p:extLst>
          </p:nvPr>
        </p:nvGraphicFramePr>
        <p:xfrm>
          <a:off x="281119" y="2012138"/>
          <a:ext cx="3711074" cy="4341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0710CC8-2EAE-C8EA-B51B-F31ABB5B3960}"/>
              </a:ext>
            </a:extLst>
          </p:cNvPr>
          <p:cNvGraphicFramePr/>
          <p:nvPr>
            <p:extLst>
              <p:ext uri="{D42A27DB-BD31-4B8C-83A1-F6EECF244321}">
                <p14:modId xmlns:p14="http://schemas.microsoft.com/office/powerpoint/2010/main" val="3954734217"/>
              </p:ext>
            </p:extLst>
          </p:nvPr>
        </p:nvGraphicFramePr>
        <p:xfrm>
          <a:off x="4227477" y="2012138"/>
          <a:ext cx="3711074" cy="4341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C3E2774-5941-C65C-C2E1-67E5DAE7D474}"/>
              </a:ext>
            </a:extLst>
          </p:cNvPr>
          <p:cNvGraphicFramePr/>
          <p:nvPr>
            <p:extLst>
              <p:ext uri="{D42A27DB-BD31-4B8C-83A1-F6EECF244321}">
                <p14:modId xmlns:p14="http://schemas.microsoft.com/office/powerpoint/2010/main" val="3687894663"/>
              </p:ext>
            </p:extLst>
          </p:nvPr>
        </p:nvGraphicFramePr>
        <p:xfrm>
          <a:off x="8042824" y="2012138"/>
          <a:ext cx="3711074" cy="453991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474E4A5-709B-0D3E-013D-17406E343CBF}"/>
              </a:ext>
            </a:extLst>
          </p:cNvPr>
          <p:cNvSpPr txBox="1"/>
          <p:nvPr/>
        </p:nvSpPr>
        <p:spPr>
          <a:xfrm>
            <a:off x="1239252" y="857569"/>
            <a:ext cx="10299032" cy="707886"/>
          </a:xfrm>
          <a:prstGeom prst="rect">
            <a:avLst/>
          </a:prstGeom>
          <a:noFill/>
        </p:spPr>
        <p:txBody>
          <a:bodyPr wrap="square" rtlCol="0">
            <a:spAutoFit/>
          </a:bodyPr>
          <a:lstStyle/>
          <a:p>
            <a:r>
              <a:rPr lang="en-US" sz="2000" i="1" dirty="0">
                <a:latin typeface="Aptos" panose="020B0004020202020204" pitchFamily="34" charset="0"/>
              </a:rPr>
              <a:t>Voters in 8 northeast states we surveyed are concerned about finances, think their power bills are too high, </a:t>
            </a:r>
            <a:r>
              <a:rPr lang="en-US" sz="2000" i="1" u="sng" dirty="0">
                <a:latin typeface="Aptos" panose="020B0004020202020204" pitchFamily="34" charset="0"/>
              </a:rPr>
              <a:t>and prioritize affordability as the most pressing concern over climate.  </a:t>
            </a:r>
          </a:p>
        </p:txBody>
      </p:sp>
      <p:sp>
        <p:nvSpPr>
          <p:cNvPr id="14" name="TextBox 13">
            <a:extLst>
              <a:ext uri="{FF2B5EF4-FFF2-40B4-BE49-F238E27FC236}">
                <a16:creationId xmlns:a16="http://schemas.microsoft.com/office/drawing/2014/main" id="{E3822988-997F-D825-8301-2779D5287389}"/>
              </a:ext>
            </a:extLst>
          </p:cNvPr>
          <p:cNvSpPr txBox="1"/>
          <p:nvPr/>
        </p:nvSpPr>
        <p:spPr>
          <a:xfrm>
            <a:off x="2047086" y="3528498"/>
            <a:ext cx="842211" cy="584775"/>
          </a:xfrm>
          <a:prstGeom prst="rect">
            <a:avLst/>
          </a:prstGeom>
          <a:noFill/>
          <a:ln>
            <a:solidFill>
              <a:srgbClr val="C00000"/>
            </a:solidFill>
          </a:ln>
        </p:spPr>
        <p:txBody>
          <a:bodyPr wrap="square" rtlCol="0">
            <a:spAutoFit/>
          </a:bodyPr>
          <a:lstStyle/>
          <a:p>
            <a:r>
              <a:rPr lang="en-US" sz="3200" b="1" dirty="0">
                <a:solidFill>
                  <a:srgbClr val="C00000"/>
                </a:solidFill>
                <a:latin typeface="Aptos" panose="020B0004020202020204" pitchFamily="34" charset="0"/>
              </a:rPr>
              <a:t>+58</a:t>
            </a:r>
          </a:p>
        </p:txBody>
      </p:sp>
      <p:sp>
        <p:nvSpPr>
          <p:cNvPr id="15" name="TextBox 14">
            <a:extLst>
              <a:ext uri="{FF2B5EF4-FFF2-40B4-BE49-F238E27FC236}">
                <a16:creationId xmlns:a16="http://schemas.microsoft.com/office/drawing/2014/main" id="{2A850B1A-A01C-E926-45D0-F20D9E3E8071}"/>
              </a:ext>
            </a:extLst>
          </p:cNvPr>
          <p:cNvSpPr txBox="1"/>
          <p:nvPr/>
        </p:nvSpPr>
        <p:spPr>
          <a:xfrm>
            <a:off x="6097717" y="3528497"/>
            <a:ext cx="842211" cy="584775"/>
          </a:xfrm>
          <a:prstGeom prst="rect">
            <a:avLst/>
          </a:prstGeom>
          <a:noFill/>
          <a:ln>
            <a:solidFill>
              <a:srgbClr val="C00000"/>
            </a:solidFill>
          </a:ln>
        </p:spPr>
        <p:txBody>
          <a:bodyPr wrap="square" rtlCol="0">
            <a:spAutoFit/>
          </a:bodyPr>
          <a:lstStyle/>
          <a:p>
            <a:r>
              <a:rPr lang="en-US" sz="3200" b="1" dirty="0">
                <a:solidFill>
                  <a:srgbClr val="C00000"/>
                </a:solidFill>
                <a:latin typeface="Aptos" panose="020B0004020202020204" pitchFamily="34" charset="0"/>
              </a:rPr>
              <a:t>+67</a:t>
            </a:r>
          </a:p>
        </p:txBody>
      </p:sp>
    </p:spTree>
    <p:extLst>
      <p:ext uri="{BB962C8B-B14F-4D97-AF65-F5344CB8AC3E}">
        <p14:creationId xmlns:p14="http://schemas.microsoft.com/office/powerpoint/2010/main" val="374392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0174-1747-06D9-7810-22101935D54F}"/>
              </a:ext>
            </a:extLst>
          </p:cNvPr>
          <p:cNvSpPr>
            <a:spLocks noGrp="1"/>
          </p:cNvSpPr>
          <p:nvPr>
            <p:ph type="title"/>
          </p:nvPr>
        </p:nvSpPr>
        <p:spPr/>
        <p:txBody>
          <a:bodyPr/>
          <a:lstStyle/>
          <a:p>
            <a:r>
              <a:rPr lang="en-US" dirty="0">
                <a:latin typeface="Aptos" panose="020B0004020202020204" pitchFamily="34" charset="0"/>
              </a:rPr>
              <a:t>A Balanced Approach Builds the Most Support</a:t>
            </a:r>
          </a:p>
        </p:txBody>
      </p:sp>
      <p:sp>
        <p:nvSpPr>
          <p:cNvPr id="3" name="Text Placeholder 2">
            <a:extLst>
              <a:ext uri="{FF2B5EF4-FFF2-40B4-BE49-F238E27FC236}">
                <a16:creationId xmlns:a16="http://schemas.microsoft.com/office/drawing/2014/main" id="{FD103DE7-2918-E7DB-7B6C-B1D6F11C531E}"/>
              </a:ext>
            </a:extLst>
          </p:cNvPr>
          <p:cNvSpPr>
            <a:spLocks noGrp="1"/>
          </p:cNvSpPr>
          <p:nvPr>
            <p:ph type="body" sz="quarter" idx="10"/>
          </p:nvPr>
        </p:nvSpPr>
        <p:spPr/>
        <p:txBody>
          <a:bodyPr/>
          <a:lstStyle/>
          <a:p>
            <a:endParaRPr lang="en-US">
              <a:latin typeface="Aptos" panose="020B0004020202020204" pitchFamily="34" charset="0"/>
            </a:endParaRPr>
          </a:p>
        </p:txBody>
      </p:sp>
      <p:sp>
        <p:nvSpPr>
          <p:cNvPr id="7" name="TextBox 6">
            <a:extLst>
              <a:ext uri="{FF2B5EF4-FFF2-40B4-BE49-F238E27FC236}">
                <a16:creationId xmlns:a16="http://schemas.microsoft.com/office/drawing/2014/main" id="{4EC7598B-5C73-E14D-F7C4-0AA9638AC060}"/>
              </a:ext>
            </a:extLst>
          </p:cNvPr>
          <p:cNvSpPr txBox="1"/>
          <p:nvPr/>
        </p:nvSpPr>
        <p:spPr>
          <a:xfrm>
            <a:off x="766916" y="886489"/>
            <a:ext cx="11002297"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ptos" panose="020B0004020202020204" pitchFamily="34" charset="0"/>
              </a:rPr>
              <a:t>Natural Allies tested </a:t>
            </a:r>
            <a:r>
              <a:rPr lang="en-US" b="1" i="1" dirty="0">
                <a:solidFill>
                  <a:prstClr val="black"/>
                </a:solidFill>
                <a:latin typeface="Aptos" panose="020B0004020202020204" pitchFamily="34" charset="0"/>
              </a:rPr>
              <a:t>six (</a:t>
            </a:r>
            <a:r>
              <a:rPr kumimoji="0" lang="en-US" sz="1800" b="1" i="1" u="none" strike="noStrike" kern="1200" cap="none" spc="0" normalizeH="0" baseline="0" noProof="0" dirty="0">
                <a:ln>
                  <a:noFill/>
                </a:ln>
                <a:solidFill>
                  <a:prstClr val="black"/>
                </a:solidFill>
                <a:effectLst/>
                <a:uLnTx/>
                <a:uFillTx/>
                <a:latin typeface="Aptos" panose="020B0004020202020204" pitchFamily="34" charset="0"/>
              </a:rPr>
              <a:t>6) proposed policies for how to address the energy supply and demand problem in the region. A balanced approach that </a:t>
            </a:r>
            <a:r>
              <a:rPr kumimoji="0" lang="en-US" sz="1800" b="1" i="1" u="sng" strike="noStrike" kern="1200" cap="none" spc="0" normalizeH="0" baseline="0" noProof="0" dirty="0">
                <a:ln>
                  <a:noFill/>
                </a:ln>
                <a:solidFill>
                  <a:prstClr val="black"/>
                </a:solidFill>
                <a:effectLst/>
                <a:uLnTx/>
                <a:uFillTx/>
                <a:latin typeface="Aptos" panose="020B0004020202020204" pitchFamily="34" charset="0"/>
              </a:rPr>
              <a:t>combines natural gas with renewables</a:t>
            </a:r>
            <a:r>
              <a:rPr kumimoji="0" lang="en-US" sz="1800" b="1" i="1" u="none" strike="noStrike" kern="1200" cap="none" spc="0" normalizeH="0" baseline="0" noProof="0" dirty="0">
                <a:ln>
                  <a:noFill/>
                </a:ln>
                <a:solidFill>
                  <a:prstClr val="black"/>
                </a:solidFill>
                <a:effectLst/>
                <a:uLnTx/>
                <a:uFillTx/>
                <a:latin typeface="Aptos" panose="020B0004020202020204" pitchFamily="34" charset="0"/>
              </a:rPr>
              <a:t> scored the highest.</a:t>
            </a:r>
          </a:p>
        </p:txBody>
      </p:sp>
      <p:graphicFrame>
        <p:nvGraphicFramePr>
          <p:cNvPr id="13" name="Chart 12">
            <a:extLst>
              <a:ext uri="{FF2B5EF4-FFF2-40B4-BE49-F238E27FC236}">
                <a16:creationId xmlns:a16="http://schemas.microsoft.com/office/drawing/2014/main" id="{83B04FF7-5634-0455-F798-4D69FFBE7D59}"/>
              </a:ext>
            </a:extLst>
          </p:cNvPr>
          <p:cNvGraphicFramePr/>
          <p:nvPr>
            <p:extLst>
              <p:ext uri="{D42A27DB-BD31-4B8C-83A1-F6EECF244321}">
                <p14:modId xmlns:p14="http://schemas.microsoft.com/office/powerpoint/2010/main" val="1687470496"/>
              </p:ext>
            </p:extLst>
          </p:nvPr>
        </p:nvGraphicFramePr>
        <p:xfrm>
          <a:off x="1822138" y="1824919"/>
          <a:ext cx="8128000" cy="446234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87D3AB48-120B-2E8A-E63D-C3180123AED9}"/>
              </a:ext>
            </a:extLst>
          </p:cNvPr>
          <p:cNvSpPr txBox="1"/>
          <p:nvPr/>
        </p:nvSpPr>
        <p:spPr>
          <a:xfrm>
            <a:off x="2751624" y="3184279"/>
            <a:ext cx="842211" cy="584775"/>
          </a:xfrm>
          <a:prstGeom prst="rect">
            <a:avLst/>
          </a:prstGeom>
          <a:noFill/>
          <a:ln>
            <a:solidFill>
              <a:srgbClr val="C00000"/>
            </a:solidFill>
          </a:ln>
        </p:spPr>
        <p:txBody>
          <a:bodyPr wrap="square" rtlCol="0">
            <a:spAutoFit/>
          </a:bodyPr>
          <a:lstStyle/>
          <a:p>
            <a:r>
              <a:rPr lang="en-US" sz="3200" b="1" dirty="0">
                <a:solidFill>
                  <a:srgbClr val="C00000"/>
                </a:solidFill>
                <a:latin typeface="Aptos" panose="020B0004020202020204" pitchFamily="34" charset="0"/>
              </a:rPr>
              <a:t>+44</a:t>
            </a:r>
          </a:p>
        </p:txBody>
      </p:sp>
      <p:sp>
        <p:nvSpPr>
          <p:cNvPr id="18" name="TextBox 17">
            <a:extLst>
              <a:ext uri="{FF2B5EF4-FFF2-40B4-BE49-F238E27FC236}">
                <a16:creationId xmlns:a16="http://schemas.microsoft.com/office/drawing/2014/main" id="{C9CFD502-3710-98D8-4E86-781A11AAADCD}"/>
              </a:ext>
            </a:extLst>
          </p:cNvPr>
          <p:cNvSpPr txBox="1"/>
          <p:nvPr/>
        </p:nvSpPr>
        <p:spPr>
          <a:xfrm>
            <a:off x="7583064" y="3184193"/>
            <a:ext cx="842211" cy="584775"/>
          </a:xfrm>
          <a:prstGeom prst="rect">
            <a:avLst/>
          </a:prstGeom>
          <a:noFill/>
          <a:ln>
            <a:solidFill>
              <a:srgbClr val="C00000"/>
            </a:solidFill>
          </a:ln>
        </p:spPr>
        <p:txBody>
          <a:bodyPr wrap="square" rtlCol="0">
            <a:spAutoFit/>
          </a:bodyPr>
          <a:lstStyle/>
          <a:p>
            <a:r>
              <a:rPr lang="en-US" sz="3200" b="1" dirty="0">
                <a:solidFill>
                  <a:srgbClr val="C00000"/>
                </a:solidFill>
                <a:latin typeface="Aptos" panose="020B0004020202020204" pitchFamily="34" charset="0"/>
              </a:rPr>
              <a:t>+28</a:t>
            </a:r>
          </a:p>
        </p:txBody>
      </p:sp>
      <p:sp>
        <p:nvSpPr>
          <p:cNvPr id="20" name="Rectangle 19">
            <a:extLst>
              <a:ext uri="{FF2B5EF4-FFF2-40B4-BE49-F238E27FC236}">
                <a16:creationId xmlns:a16="http://schemas.microsoft.com/office/drawing/2014/main" id="{6FCC114C-1FEB-8FAC-3021-CEE75918A366}"/>
              </a:ext>
            </a:extLst>
          </p:cNvPr>
          <p:cNvSpPr/>
          <p:nvPr/>
        </p:nvSpPr>
        <p:spPr>
          <a:xfrm>
            <a:off x="1820756" y="2353456"/>
            <a:ext cx="1914623" cy="3618055"/>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Tree>
    <p:extLst>
      <p:ext uri="{BB962C8B-B14F-4D97-AF65-F5344CB8AC3E}">
        <p14:creationId xmlns:p14="http://schemas.microsoft.com/office/powerpoint/2010/main" val="10850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7A08-34FC-2AE3-AB87-9130988644D1}"/>
            </a:ext>
          </a:extLst>
        </p:cNvPr>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3B191A2-F9D3-F82F-9876-7DC921CB2E5D}"/>
              </a:ext>
            </a:extLst>
          </p:cNvPr>
          <p:cNvGraphicFramePr/>
          <p:nvPr>
            <p:extLst>
              <p:ext uri="{D42A27DB-BD31-4B8C-83A1-F6EECF244321}">
                <p14:modId xmlns:p14="http://schemas.microsoft.com/office/powerpoint/2010/main" val="530037372"/>
              </p:ext>
            </p:extLst>
          </p:nvPr>
        </p:nvGraphicFramePr>
        <p:xfrm>
          <a:off x="2782230" y="3200400"/>
          <a:ext cx="662754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3D2069A2-8FA0-CB0D-BBC8-67A9BB137501}"/>
              </a:ext>
            </a:extLst>
          </p:cNvPr>
          <p:cNvSpPr txBox="1"/>
          <p:nvPr/>
        </p:nvSpPr>
        <p:spPr>
          <a:xfrm>
            <a:off x="1378639" y="2103594"/>
            <a:ext cx="10006143" cy="954107"/>
          </a:xfrm>
          <a:prstGeom prst="rect">
            <a:avLst/>
          </a:prstGeom>
          <a:noFill/>
        </p:spPr>
        <p:txBody>
          <a:bodyPr wrap="square" rtlCol="0">
            <a:spAutoFit/>
          </a:bodyPr>
          <a:lstStyle/>
          <a:p>
            <a:pPr algn="l"/>
            <a:r>
              <a:rPr lang="en-US" sz="1400" b="1" i="1" dirty="0">
                <a:latin typeface="Arial" panose="020B0604020202020204" pitchFamily="34" charset="0"/>
                <a:cs typeface="Arial" panose="020B0604020202020204" pitchFamily="34" charset="0"/>
              </a:rPr>
              <a:t>2025 GUBERNATORIAL ELECTION: </a:t>
            </a:r>
            <a:r>
              <a:rPr lang="en-US" sz="1400" i="1" dirty="0">
                <a:latin typeface="Arial" panose="020B0604020202020204" pitchFamily="34" charset="0"/>
                <a:cs typeface="Arial" panose="020B0604020202020204" pitchFamily="34" charset="0"/>
              </a:rPr>
              <a:t>Every electric and gas utility in New Jersey will be raising rates by double digits this summer. The independent power grid operator stated New Jersey’s decisions to cancel natural gas pipelines and instead focus on building zero-carbon energy like windmills off the shore in recent years has played a significant role. Thinking ahead to a new Governor’s election this fall, do you support…</a:t>
            </a:r>
          </a:p>
        </p:txBody>
      </p:sp>
      <p:sp>
        <p:nvSpPr>
          <p:cNvPr id="21" name="Title 20">
            <a:extLst>
              <a:ext uri="{FF2B5EF4-FFF2-40B4-BE49-F238E27FC236}">
                <a16:creationId xmlns:a16="http://schemas.microsoft.com/office/drawing/2014/main" id="{8D96762A-F6A8-1BA8-3D20-0CE9C9590FFA}"/>
              </a:ext>
            </a:extLst>
          </p:cNvPr>
          <p:cNvSpPr>
            <a:spLocks noGrp="1"/>
          </p:cNvSpPr>
          <p:nvPr>
            <p:ph type="title"/>
          </p:nvPr>
        </p:nvSpPr>
        <p:spPr/>
        <p:txBody>
          <a:bodyPr/>
          <a:lstStyle/>
          <a:p>
            <a:r>
              <a:rPr lang="en-US" dirty="0">
                <a:latin typeface="Aptos" panose="020B0004020202020204" pitchFamily="34" charset="0"/>
              </a:rPr>
              <a:t>CASE STUDY: New Jersey</a:t>
            </a:r>
          </a:p>
        </p:txBody>
      </p:sp>
      <p:sp>
        <p:nvSpPr>
          <p:cNvPr id="2" name="TextBox 1">
            <a:extLst>
              <a:ext uri="{FF2B5EF4-FFF2-40B4-BE49-F238E27FC236}">
                <a16:creationId xmlns:a16="http://schemas.microsoft.com/office/drawing/2014/main" id="{DAABE68B-8C01-7256-56D7-69C9E75D8BD8}"/>
              </a:ext>
            </a:extLst>
          </p:cNvPr>
          <p:cNvSpPr txBox="1"/>
          <p:nvPr/>
        </p:nvSpPr>
        <p:spPr>
          <a:xfrm>
            <a:off x="883952" y="984149"/>
            <a:ext cx="10424096"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i="1" dirty="0">
                <a:solidFill>
                  <a:prstClr val="black"/>
                </a:solidFill>
                <a:latin typeface="Aptos" panose="020B0004020202020204" pitchFamily="34" charset="0"/>
                <a:cs typeface="Arial" panose="020B0604020202020204" pitchFamily="34" charset="0"/>
              </a:rPr>
              <a:t>We asked New Jersey voters if after 7 years of essentially zero carbon-only policies under Gov. Murphy if they want their next Governor to follow his same path. By a 37-point margin voters prefer a candidate with an all-of-the-above approach including natural gas.</a:t>
            </a:r>
            <a:endParaRPr kumimoji="0" lang="en-US" sz="1400" b="0"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3CDD1A-D714-79EC-9DE3-4AC1ECD8D57C}"/>
              </a:ext>
            </a:extLst>
          </p:cNvPr>
          <p:cNvSpPr txBox="1"/>
          <p:nvPr/>
        </p:nvSpPr>
        <p:spPr>
          <a:xfrm>
            <a:off x="5019734" y="3304182"/>
            <a:ext cx="842211" cy="584775"/>
          </a:xfrm>
          <a:prstGeom prst="rect">
            <a:avLst/>
          </a:prstGeom>
          <a:noFill/>
          <a:ln>
            <a:solidFill>
              <a:srgbClr val="C00000"/>
            </a:solidFill>
          </a:ln>
        </p:spPr>
        <p:txBody>
          <a:bodyPr wrap="square" rtlCol="0">
            <a:spAutoFit/>
          </a:bodyPr>
          <a:lstStyle/>
          <a:p>
            <a:r>
              <a:rPr lang="en-US" sz="3200" b="1" dirty="0">
                <a:solidFill>
                  <a:srgbClr val="C00000"/>
                </a:solidFill>
                <a:latin typeface="Aptos" panose="020B0004020202020204" pitchFamily="34" charset="0"/>
              </a:rPr>
              <a:t>+37</a:t>
            </a:r>
          </a:p>
        </p:txBody>
      </p:sp>
      <p:sp>
        <p:nvSpPr>
          <p:cNvPr id="5" name="Text Placeholder 2">
            <a:extLst>
              <a:ext uri="{FF2B5EF4-FFF2-40B4-BE49-F238E27FC236}">
                <a16:creationId xmlns:a16="http://schemas.microsoft.com/office/drawing/2014/main" id="{0C81DECD-3B42-4D55-B45F-66B1B96528C3}"/>
              </a:ext>
            </a:extLst>
          </p:cNvPr>
          <p:cNvSpPr>
            <a:spLocks noGrp="1"/>
          </p:cNvSpPr>
          <p:nvPr>
            <p:ph type="body" sz="quarter" idx="10"/>
          </p:nvPr>
        </p:nvSpPr>
        <p:spPr>
          <a:xfrm>
            <a:off x="0" y="6645852"/>
            <a:ext cx="12192000" cy="228635"/>
          </a:xfrm>
        </p:spPr>
        <p:txBody>
          <a:bodyPr/>
          <a:lstStyle/>
          <a:p>
            <a:endParaRPr lang="en-US" dirty="0">
              <a:latin typeface="Aptos" panose="020B0004020202020204" pitchFamily="34" charset="0"/>
            </a:endParaRPr>
          </a:p>
        </p:txBody>
      </p:sp>
    </p:spTree>
    <p:extLst>
      <p:ext uri="{BB962C8B-B14F-4D97-AF65-F5344CB8AC3E}">
        <p14:creationId xmlns:p14="http://schemas.microsoft.com/office/powerpoint/2010/main" val="386071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9C920-F36A-8F44-EB66-CDD242DC65D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D37157B-D8D4-15E1-C100-A0D9C6453BF1}"/>
              </a:ext>
            </a:extLst>
          </p:cNvPr>
          <p:cNvSpPr>
            <a:spLocks noGrp="1"/>
          </p:cNvSpPr>
          <p:nvPr>
            <p:ph type="body" sz="quarter" idx="10"/>
          </p:nvPr>
        </p:nvSpPr>
        <p:spPr/>
        <p:txBody>
          <a:bodyPr/>
          <a:lstStyle/>
          <a:p>
            <a:endParaRPr lang="en-US"/>
          </a:p>
        </p:txBody>
      </p:sp>
      <p:graphicFrame>
        <p:nvGraphicFramePr>
          <p:cNvPr id="5" name="Chart 4">
            <a:extLst>
              <a:ext uri="{FF2B5EF4-FFF2-40B4-BE49-F238E27FC236}">
                <a16:creationId xmlns:a16="http://schemas.microsoft.com/office/drawing/2014/main" id="{2E6A0429-328E-A738-4261-801E2F53D6B5}"/>
              </a:ext>
            </a:extLst>
          </p:cNvPr>
          <p:cNvGraphicFramePr/>
          <p:nvPr/>
        </p:nvGraphicFramePr>
        <p:xfrm>
          <a:off x="3048000" y="3566582"/>
          <a:ext cx="6096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6FA15BDB-13FF-DE3B-A1FB-9F299F831DB8}"/>
              </a:ext>
            </a:extLst>
          </p:cNvPr>
          <p:cNvSpPr txBox="1"/>
          <p:nvPr/>
        </p:nvSpPr>
        <p:spPr>
          <a:xfrm>
            <a:off x="883952" y="1102060"/>
            <a:ext cx="10424096" cy="209288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The popularity of Gov. </a:t>
            </a:r>
            <a:r>
              <a:rPr lang="en-US" sz="2000" b="1" i="1" dirty="0">
                <a:solidFill>
                  <a:prstClr val="black"/>
                </a:solidFill>
                <a:latin typeface="Aptos" panose="020B0004020202020204" pitchFamily="34" charset="0"/>
                <a:cs typeface="Arial" panose="020B0604020202020204" pitchFamily="34" charset="0"/>
              </a:rPr>
              <a:t>N</a:t>
            </a:r>
            <a:r>
              <a:rPr kumimoji="0" lang="en-US" sz="2000" b="1"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ed </a:t>
            </a:r>
            <a:r>
              <a:rPr lang="en-US" sz="2000" b="1" i="1" dirty="0">
                <a:solidFill>
                  <a:prstClr val="black"/>
                </a:solidFill>
                <a:latin typeface="Aptos" panose="020B0004020202020204" pitchFamily="34" charset="0"/>
                <a:cs typeface="Arial" panose="020B0604020202020204" pitchFamily="34" charset="0"/>
              </a:rPr>
              <a:t>L</a:t>
            </a:r>
            <a:r>
              <a:rPr kumimoji="0" lang="en-US" sz="2000" b="1" i="1" u="none" strike="noStrike" kern="1200" cap="none" spc="0" normalizeH="0" baseline="0" noProof="0" dirty="0" err="1">
                <a:ln>
                  <a:noFill/>
                </a:ln>
                <a:solidFill>
                  <a:prstClr val="black"/>
                </a:solidFill>
                <a:effectLst/>
                <a:uLnTx/>
                <a:uFillTx/>
                <a:latin typeface="Aptos" panose="020B0004020202020204" pitchFamily="34" charset="0"/>
                <a:cs typeface="Arial" panose="020B0604020202020204" pitchFamily="34" charset="0"/>
              </a:rPr>
              <a:t>amont’s</a:t>
            </a:r>
            <a:r>
              <a:rPr kumimoji="0" lang="en-US" sz="2000" b="1"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 </a:t>
            </a:r>
            <a:r>
              <a:rPr lang="en-US" sz="2000" b="1" i="1" dirty="0">
                <a:solidFill>
                  <a:prstClr val="black"/>
                </a:solidFill>
                <a:latin typeface="Aptos" panose="020B0004020202020204" pitchFamily="34" charset="0"/>
                <a:cs typeface="Arial" panose="020B0604020202020204" pitchFamily="34" charset="0"/>
              </a:rPr>
              <a:t>position</a:t>
            </a:r>
            <a:r>
              <a:rPr kumimoji="0" lang="en-US" sz="2000" b="1"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 on natural gas</a:t>
            </a:r>
            <a:r>
              <a:rPr lang="en-US" sz="2000" b="1" i="1" dirty="0">
                <a:solidFill>
                  <a:prstClr val="black"/>
                </a:solidFill>
                <a:latin typeface="Aptos" panose="020B0004020202020204" pitchFamily="34" charset="0"/>
                <a:cs typeface="Arial" panose="020B0604020202020204" pitchFamily="34" charset="0"/>
              </a:rPr>
              <a:t> in blue Connecticut shows a practical pathway for other states that is good on policy, and popular on the politics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Q: Although Democratic Governor Ned Lamont has advocated for zero-carbon policies in the past, in January he announced that he wants to work in a bipartisan way to increase natural gas supplies, to offset rising electric bills like those from last summer. Do you agree or disagree with Governor Lamont’s goal to work in a bipartisan way to lower bills by increasing the use of clean domestic natural gas?</a:t>
            </a:r>
          </a:p>
        </p:txBody>
      </p:sp>
      <p:sp>
        <p:nvSpPr>
          <p:cNvPr id="21" name="Title 20">
            <a:extLst>
              <a:ext uri="{FF2B5EF4-FFF2-40B4-BE49-F238E27FC236}">
                <a16:creationId xmlns:a16="http://schemas.microsoft.com/office/drawing/2014/main" id="{4499F2C1-65A5-0376-CD33-D48211C54EBD}"/>
              </a:ext>
            </a:extLst>
          </p:cNvPr>
          <p:cNvSpPr>
            <a:spLocks noGrp="1"/>
          </p:cNvSpPr>
          <p:nvPr>
            <p:ph type="title"/>
          </p:nvPr>
        </p:nvSpPr>
        <p:spPr/>
        <p:txBody>
          <a:bodyPr/>
          <a:lstStyle/>
          <a:p>
            <a:r>
              <a:rPr lang="en-US" dirty="0">
                <a:latin typeface="Aptos" panose="020B0004020202020204" pitchFamily="34" charset="0"/>
              </a:rPr>
              <a:t>CASE STUDY: Connecticut </a:t>
            </a:r>
          </a:p>
        </p:txBody>
      </p:sp>
      <p:sp>
        <p:nvSpPr>
          <p:cNvPr id="2" name="TextBox 1">
            <a:extLst>
              <a:ext uri="{FF2B5EF4-FFF2-40B4-BE49-F238E27FC236}">
                <a16:creationId xmlns:a16="http://schemas.microsoft.com/office/drawing/2014/main" id="{80C0475A-BD97-D618-648A-3DDB33025563}"/>
              </a:ext>
            </a:extLst>
          </p:cNvPr>
          <p:cNvSpPr txBox="1"/>
          <p:nvPr/>
        </p:nvSpPr>
        <p:spPr>
          <a:xfrm>
            <a:off x="5001049" y="3761215"/>
            <a:ext cx="842211" cy="584775"/>
          </a:xfrm>
          <a:prstGeom prst="rect">
            <a:avLst/>
          </a:prstGeom>
          <a:noFill/>
          <a:ln>
            <a:solidFill>
              <a:srgbClr val="C00000"/>
            </a:solidFill>
          </a:ln>
        </p:spPr>
        <p:txBody>
          <a:bodyPr wrap="square" rtlCol="0">
            <a:spAutoFit/>
          </a:bodyPr>
          <a:lstStyle/>
          <a:p>
            <a:r>
              <a:rPr lang="en-US" sz="3200" b="1" dirty="0">
                <a:solidFill>
                  <a:srgbClr val="C00000"/>
                </a:solidFill>
                <a:latin typeface="+mj-lt"/>
              </a:rPr>
              <a:t>+67</a:t>
            </a:r>
          </a:p>
        </p:txBody>
      </p:sp>
    </p:spTree>
    <p:extLst>
      <p:ext uri="{BB962C8B-B14F-4D97-AF65-F5344CB8AC3E}">
        <p14:creationId xmlns:p14="http://schemas.microsoft.com/office/powerpoint/2010/main" val="90249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724F-695A-9F84-DE79-259AFF3E48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BA1E62-EA12-E929-5B2E-CE3756ABC2B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1709" y="-79775"/>
            <a:ext cx="12192001" cy="6858000"/>
          </a:xfrm>
          <a:prstGeom prst="rect">
            <a:avLst/>
          </a:prstGeom>
        </p:spPr>
      </p:pic>
      <p:sp>
        <p:nvSpPr>
          <p:cNvPr id="4" name="Title 3">
            <a:extLst>
              <a:ext uri="{FF2B5EF4-FFF2-40B4-BE49-F238E27FC236}">
                <a16:creationId xmlns:a16="http://schemas.microsoft.com/office/drawing/2014/main" id="{D49C3070-7988-9866-8EDD-763670A31474}"/>
              </a:ext>
            </a:extLst>
          </p:cNvPr>
          <p:cNvSpPr>
            <a:spLocks noGrp="1"/>
          </p:cNvSpPr>
          <p:nvPr>
            <p:ph type="title"/>
          </p:nvPr>
        </p:nvSpPr>
        <p:spPr>
          <a:xfrm>
            <a:off x="637031" y="852230"/>
            <a:ext cx="8339675" cy="597579"/>
          </a:xfrm>
        </p:spPr>
        <p:txBody>
          <a:bodyPr/>
          <a:lstStyle/>
          <a:p>
            <a:pPr algn="l"/>
            <a:r>
              <a:rPr lang="en-US" sz="9600" dirty="0">
                <a:solidFill>
                  <a:srgbClr val="92D050"/>
                </a:solidFill>
                <a:latin typeface="Aptos" panose="020B0004020202020204" pitchFamily="34" charset="0"/>
              </a:rPr>
              <a:t>THANK YOU</a:t>
            </a:r>
          </a:p>
        </p:txBody>
      </p:sp>
      <p:pic>
        <p:nvPicPr>
          <p:cNvPr id="6" name="Picture 5">
            <a:extLst>
              <a:ext uri="{FF2B5EF4-FFF2-40B4-BE49-F238E27FC236}">
                <a16:creationId xmlns:a16="http://schemas.microsoft.com/office/drawing/2014/main" id="{A9358280-504A-F093-FE0F-18BA1FF4DAF5}"/>
              </a:ext>
            </a:extLst>
          </p:cNvPr>
          <p:cNvPicPr>
            <a:picLocks noChangeAspect="1"/>
          </p:cNvPicPr>
          <p:nvPr/>
        </p:nvPicPr>
        <p:blipFill>
          <a:blip r:embed="rId4"/>
          <a:stretch>
            <a:fillRect/>
          </a:stretch>
        </p:blipFill>
        <p:spPr>
          <a:xfrm>
            <a:off x="-3" y="6698450"/>
            <a:ext cx="12192001" cy="159550"/>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69055F06-DE12-7CBD-4470-AD5C19CB3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7895" y="1101027"/>
            <a:ext cx="3146937" cy="3146937"/>
          </a:xfrm>
          <a:prstGeom prst="rect">
            <a:avLst/>
          </a:prstGeom>
          <a:ln w="6350">
            <a:solidFill>
              <a:schemeClr val="tx1"/>
            </a:solidFill>
          </a:ln>
        </p:spPr>
      </p:pic>
      <p:sp>
        <p:nvSpPr>
          <p:cNvPr id="12" name="Title 3">
            <a:extLst>
              <a:ext uri="{FF2B5EF4-FFF2-40B4-BE49-F238E27FC236}">
                <a16:creationId xmlns:a16="http://schemas.microsoft.com/office/drawing/2014/main" id="{EC8485D7-ED32-8737-C0E3-07D3B6AF05A6}"/>
              </a:ext>
            </a:extLst>
          </p:cNvPr>
          <p:cNvSpPr txBox="1">
            <a:spLocks/>
          </p:cNvSpPr>
          <p:nvPr/>
        </p:nvSpPr>
        <p:spPr bwMode="auto">
          <a:xfrm>
            <a:off x="637031" y="3050435"/>
            <a:ext cx="8096152" cy="59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chemeClr val="bg1"/>
                </a:solidFill>
                <a:latin typeface="Aptos" panose="020B0004020202020204" pitchFamily="34" charset="0"/>
              </a:rPr>
              <a:t>Scan the QR Code to Visit Us at </a:t>
            </a:r>
            <a:r>
              <a:rPr lang="en-US" sz="3600" b="1" dirty="0">
                <a:solidFill>
                  <a:schemeClr val="bg1"/>
                </a:solidFill>
                <a:latin typeface="Aptos" panose="020B0004020202020204" pitchFamily="34" charset="0"/>
                <a:hlinkClick r:id="rId6">
                  <a:extLst>
                    <a:ext uri="{A12FA001-AC4F-418D-AE19-62706E023703}">
                      <ahyp:hlinkClr xmlns:ahyp="http://schemas.microsoft.com/office/drawing/2018/hyperlinkcolor" val="tx"/>
                    </a:ext>
                  </a:extLst>
                </a:hlinkClick>
              </a:rPr>
              <a:t>naturalalliesforcleanenergy.org</a:t>
            </a:r>
            <a:r>
              <a:rPr lang="en-US" sz="3600" b="1" dirty="0">
                <a:solidFill>
                  <a:schemeClr val="bg1"/>
                </a:solidFill>
                <a:latin typeface="Aptos" panose="020B0004020202020204" pitchFamily="34" charset="0"/>
              </a:rPr>
              <a:t> </a:t>
            </a:r>
          </a:p>
          <a:p>
            <a:pPr algn="l"/>
            <a:endParaRPr lang="en-US" sz="3600" b="1" dirty="0">
              <a:solidFill>
                <a:srgbClr val="92D050"/>
              </a:solidFill>
              <a:latin typeface="Aptos" panose="020B0004020202020204" pitchFamily="34" charset="0"/>
            </a:endParaRPr>
          </a:p>
          <a:p>
            <a:pPr algn="l"/>
            <a:r>
              <a:rPr lang="en-US" sz="3600" b="1" dirty="0">
                <a:solidFill>
                  <a:srgbClr val="92D050"/>
                </a:solidFill>
                <a:latin typeface="Aptos" panose="020B0004020202020204" pitchFamily="34" charset="0"/>
              </a:rPr>
              <a:t>Follow Us On Social Media! </a:t>
            </a:r>
          </a:p>
        </p:txBody>
      </p:sp>
      <p:pic>
        <p:nvPicPr>
          <p:cNvPr id="14" name="Picture 13" descr="A black background with white text&#10;&#10;AI-generated content may be incorrect.">
            <a:extLst>
              <a:ext uri="{FF2B5EF4-FFF2-40B4-BE49-F238E27FC236}">
                <a16:creationId xmlns:a16="http://schemas.microsoft.com/office/drawing/2014/main" id="{66CD03D9-62C1-B1C9-2544-CEF4847C32F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54158" y="4858925"/>
            <a:ext cx="3037840" cy="1071880"/>
          </a:xfrm>
          <a:prstGeom prst="rect">
            <a:avLst/>
          </a:prstGeom>
          <a:noFill/>
          <a:ln>
            <a:noFill/>
          </a:ln>
        </p:spPr>
      </p:pic>
      <p:pic>
        <p:nvPicPr>
          <p:cNvPr id="13" name="Picture 12" descr="A white x in a circle&#10;&#10;AI-generated content may be incorrect.">
            <a:extLst>
              <a:ext uri="{FF2B5EF4-FFF2-40B4-BE49-F238E27FC236}">
                <a16:creationId xmlns:a16="http://schemas.microsoft.com/office/drawing/2014/main" id="{DEAAA299-42C1-0891-376B-1DCD598E0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509" y="4838290"/>
            <a:ext cx="1147417" cy="1138917"/>
          </a:xfrm>
          <a:prstGeom prst="rect">
            <a:avLst/>
          </a:prstGeom>
        </p:spPr>
      </p:pic>
      <p:pic>
        <p:nvPicPr>
          <p:cNvPr id="20" name="Picture 19" descr="A logo of a video channel&#10;&#10;AI-generated content may be incorrect.">
            <a:extLst>
              <a:ext uri="{FF2B5EF4-FFF2-40B4-BE49-F238E27FC236}">
                <a16:creationId xmlns:a16="http://schemas.microsoft.com/office/drawing/2014/main" id="{7858CE2D-89B5-DBC2-0913-1526F60EAD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1815" y="4559460"/>
            <a:ext cx="2726635" cy="1696573"/>
          </a:xfrm>
          <a:prstGeom prst="rect">
            <a:avLst/>
          </a:prstGeom>
        </p:spPr>
      </p:pic>
      <p:pic>
        <p:nvPicPr>
          <p:cNvPr id="2060" name="Picture 12" descr="linkedin-icon-png-transparent-background-8 - Ytpr.co.ke">
            <a:extLst>
              <a:ext uri="{FF2B5EF4-FFF2-40B4-BE49-F238E27FC236}">
                <a16:creationId xmlns:a16="http://schemas.microsoft.com/office/drawing/2014/main" id="{47447940-C22B-92DA-5723-A58B7B9DEC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8971" y="4780728"/>
            <a:ext cx="1228273" cy="12282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white logo with a black background&#10;&#10;AI-generated content may be incorrect.">
            <a:extLst>
              <a:ext uri="{FF2B5EF4-FFF2-40B4-BE49-F238E27FC236}">
                <a16:creationId xmlns:a16="http://schemas.microsoft.com/office/drawing/2014/main" id="{00036FFC-DCBB-231B-AD12-B9973E9828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7972" y="4679180"/>
            <a:ext cx="1457135" cy="1457135"/>
          </a:xfrm>
          <a:prstGeom prst="rect">
            <a:avLst/>
          </a:prstGeom>
        </p:spPr>
      </p:pic>
      <p:pic>
        <p:nvPicPr>
          <p:cNvPr id="28" name="Picture 27" descr="A black letter in a white circle&#10;&#10;AI-generated content may be incorrect.">
            <a:extLst>
              <a:ext uri="{FF2B5EF4-FFF2-40B4-BE49-F238E27FC236}">
                <a16:creationId xmlns:a16="http://schemas.microsoft.com/office/drawing/2014/main" id="{48CBF45E-9DEE-9914-4F8B-5D9A1A8F98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5050" y="4744073"/>
            <a:ext cx="1302277" cy="1302277"/>
          </a:xfrm>
          <a:prstGeom prst="rect">
            <a:avLst/>
          </a:prstGeom>
        </p:spPr>
      </p:pic>
    </p:spTree>
    <p:extLst>
      <p:ext uri="{BB962C8B-B14F-4D97-AF65-F5344CB8AC3E}">
        <p14:creationId xmlns:p14="http://schemas.microsoft.com/office/powerpoint/2010/main" val="98587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A3E137-01AD-714F-5661-8B4B81B8CD71}"/>
              </a:ext>
            </a:extLst>
          </p:cNvPr>
          <p:cNvSpPr/>
          <p:nvPr/>
        </p:nvSpPr>
        <p:spPr>
          <a:xfrm>
            <a:off x="5542924" y="1377175"/>
            <a:ext cx="5486400" cy="3915595"/>
          </a:xfrm>
          <a:prstGeom prst="rect">
            <a:avLst/>
          </a:prstGeom>
          <a:solidFill>
            <a:schemeClr val="bg1"/>
          </a:solidFill>
          <a:ln w="19050">
            <a:solidFill>
              <a:srgbClr val="025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ext Placeholder 1">
            <a:extLst>
              <a:ext uri="{FF2B5EF4-FFF2-40B4-BE49-F238E27FC236}">
                <a16:creationId xmlns:a16="http://schemas.microsoft.com/office/drawing/2014/main" id="{9C1417C9-CF33-0176-F0C6-204DBD40E53C}"/>
              </a:ext>
            </a:extLst>
          </p:cNvPr>
          <p:cNvSpPr>
            <a:spLocks noGrp="1"/>
          </p:cNvSpPr>
          <p:nvPr>
            <p:ph type="body" sz="quarter" idx="10"/>
          </p:nvPr>
        </p:nvSpPr>
        <p:spPr/>
        <p:txBody>
          <a:bodyPr/>
          <a:lstStyle/>
          <a:p>
            <a:r>
              <a:rPr lang="en-US"/>
              <a:t>Increasing peak demand on Williams’ Transco system</a:t>
            </a:r>
          </a:p>
        </p:txBody>
      </p:sp>
      <p:pic>
        <p:nvPicPr>
          <p:cNvPr id="3" name="Picture 2" descr="A map of the united states&#10;&#10;Description automatically generated">
            <a:extLst>
              <a:ext uri="{FF2B5EF4-FFF2-40B4-BE49-F238E27FC236}">
                <a16:creationId xmlns:a16="http://schemas.microsoft.com/office/drawing/2014/main" id="{87608181-1C30-AFAF-5CE1-7E63343DB945}"/>
              </a:ext>
            </a:extLst>
          </p:cNvPr>
          <p:cNvPicPr>
            <a:picLocks noChangeAspect="1"/>
          </p:cNvPicPr>
          <p:nvPr/>
        </p:nvPicPr>
        <p:blipFill>
          <a:blip r:embed="rId2">
            <a:alphaModFix amt="50000"/>
          </a:blip>
          <a:srcRect l="29819" t="14385" r="21471" b="13416"/>
          <a:stretch/>
        </p:blipFill>
        <p:spPr>
          <a:xfrm>
            <a:off x="0" y="456425"/>
            <a:ext cx="5386043" cy="5688667"/>
          </a:xfrm>
          <a:prstGeom prst="rect">
            <a:avLst/>
          </a:prstGeom>
        </p:spPr>
      </p:pic>
      <p:sp>
        <p:nvSpPr>
          <p:cNvPr id="4" name="Rectangle 3">
            <a:extLst>
              <a:ext uri="{FF2B5EF4-FFF2-40B4-BE49-F238E27FC236}">
                <a16:creationId xmlns:a16="http://schemas.microsoft.com/office/drawing/2014/main" id="{528864E8-DF82-9973-5B46-FA1BB6C31460}"/>
              </a:ext>
            </a:extLst>
          </p:cNvPr>
          <p:cNvSpPr/>
          <p:nvPr/>
        </p:nvSpPr>
        <p:spPr>
          <a:xfrm>
            <a:off x="0" y="1377175"/>
            <a:ext cx="4114800" cy="685800"/>
          </a:xfrm>
          <a:prstGeom prst="rect">
            <a:avLst/>
          </a:prstGeom>
          <a:solidFill>
            <a:srgbClr val="025D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a:ea typeface="+mn-ea"/>
                <a:cs typeface="+mn-cs"/>
              </a:rPr>
              <a:t>ALL OF TRANSCO’S TOP 10 PEAK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a:ea typeface="+mn-ea"/>
                <a:cs typeface="+mn-cs"/>
              </a:rPr>
              <a:t>DAYS HAVE OCCURRED THIS WINTER</a:t>
            </a:r>
          </a:p>
        </p:txBody>
      </p:sp>
      <p:sp>
        <p:nvSpPr>
          <p:cNvPr id="5" name="Oval 4">
            <a:extLst>
              <a:ext uri="{FF2B5EF4-FFF2-40B4-BE49-F238E27FC236}">
                <a16:creationId xmlns:a16="http://schemas.microsoft.com/office/drawing/2014/main" id="{B152F7BD-19E4-4CAF-883B-B2D89A727D47}"/>
              </a:ext>
            </a:extLst>
          </p:cNvPr>
          <p:cNvSpPr/>
          <p:nvPr/>
        </p:nvSpPr>
        <p:spPr>
          <a:xfrm>
            <a:off x="3771900" y="1377175"/>
            <a:ext cx="685800" cy="685800"/>
          </a:xfrm>
          <a:prstGeom prst="ellipse">
            <a:avLst/>
          </a:prstGeom>
          <a:solidFill>
            <a:srgbClr val="025D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9" name="Graphic 8" descr="Ribbon with solid fill">
            <a:extLst>
              <a:ext uri="{FF2B5EF4-FFF2-40B4-BE49-F238E27FC236}">
                <a16:creationId xmlns:a16="http://schemas.microsoft.com/office/drawing/2014/main" id="{0A0BC09B-4CCB-CF5A-3C8C-B10703F21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0480" y="1445755"/>
            <a:ext cx="548640" cy="548640"/>
          </a:xfrm>
          <a:prstGeom prst="rect">
            <a:avLst/>
          </a:prstGeom>
        </p:spPr>
      </p:pic>
      <p:sp>
        <p:nvSpPr>
          <p:cNvPr id="10" name="Text Placeholder 1">
            <a:extLst>
              <a:ext uri="{FF2B5EF4-FFF2-40B4-BE49-F238E27FC236}">
                <a16:creationId xmlns:a16="http://schemas.microsoft.com/office/drawing/2014/main" id="{617AA13E-B95A-1942-13B0-17B101715BED}"/>
              </a:ext>
            </a:extLst>
          </p:cNvPr>
          <p:cNvSpPr txBox="1">
            <a:spLocks/>
          </p:cNvSpPr>
          <p:nvPr/>
        </p:nvSpPr>
        <p:spPr>
          <a:xfrm>
            <a:off x="457199" y="6298751"/>
            <a:ext cx="11739562" cy="228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Map as of February 2025. Source: U.S. Energy Information Administration (EIA). </a:t>
            </a:r>
            <a:r>
              <a:rPr kumimoji="0" lang="en-US" sz="800" b="0" i="0" u="none" strike="noStrike" kern="1200" cap="none" spc="0" normalizeH="0" baseline="3000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Dekatherms converted to cubic feet at 1,000 cubic feet = 1 dekatherm. .</a:t>
            </a:r>
          </a:p>
        </p:txBody>
      </p:sp>
      <p:graphicFrame>
        <p:nvGraphicFramePr>
          <p:cNvPr id="11" name="Chart 10">
            <a:extLst>
              <a:ext uri="{FF2B5EF4-FFF2-40B4-BE49-F238E27FC236}">
                <a16:creationId xmlns:a16="http://schemas.microsoft.com/office/drawing/2014/main" id="{10634A67-3811-0495-6FD3-6E8A42B801D5}"/>
              </a:ext>
            </a:extLst>
          </p:cNvPr>
          <p:cNvGraphicFramePr/>
          <p:nvPr/>
        </p:nvGraphicFramePr>
        <p:xfrm>
          <a:off x="5776716" y="1646660"/>
          <a:ext cx="5039583" cy="327242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CC3FD699-C7DE-0FAF-267A-5994C989A9A1}"/>
              </a:ext>
            </a:extLst>
          </p:cNvPr>
          <p:cNvSpPr txBox="1"/>
          <p:nvPr/>
        </p:nvSpPr>
        <p:spPr>
          <a:xfrm>
            <a:off x="5776716" y="1083923"/>
            <a:ext cx="5039583" cy="523220"/>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25D8E"/>
                </a:solidFill>
                <a:effectLst/>
                <a:uLnTx/>
                <a:uFillTx/>
                <a:latin typeface="Helvetica"/>
                <a:ea typeface="+mn-ea"/>
                <a:cs typeface="+mn-cs"/>
              </a:rPr>
              <a:t>Transco Winter Natural Gas Peak Day Volumes (Bcf) vs. Renewables Capacity Growth in the Same Markets</a:t>
            </a:r>
          </a:p>
        </p:txBody>
      </p:sp>
      <p:sp>
        <p:nvSpPr>
          <p:cNvPr id="14" name="TextBox 13">
            <a:extLst>
              <a:ext uri="{FF2B5EF4-FFF2-40B4-BE49-F238E27FC236}">
                <a16:creationId xmlns:a16="http://schemas.microsoft.com/office/drawing/2014/main" id="{83D51F8A-D8D2-86B9-AAA4-AB89BE4B9FA9}"/>
              </a:ext>
            </a:extLst>
          </p:cNvPr>
          <p:cNvSpPr txBox="1"/>
          <p:nvPr/>
        </p:nvSpPr>
        <p:spPr>
          <a:xfrm>
            <a:off x="9907638" y="2559242"/>
            <a:ext cx="41989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Helvetica"/>
                <a:ea typeface="+mn-ea"/>
                <a:cs typeface="+mn-cs"/>
              </a:rPr>
              <a:t>103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Helvetica"/>
                <a:ea typeface="+mn-ea"/>
                <a:cs typeface="+mn-cs"/>
              </a:rPr>
              <a:t>GW</a:t>
            </a:r>
          </a:p>
        </p:txBody>
      </p:sp>
      <p:sp>
        <p:nvSpPr>
          <p:cNvPr id="15" name="TextBox 14">
            <a:extLst>
              <a:ext uri="{FF2B5EF4-FFF2-40B4-BE49-F238E27FC236}">
                <a16:creationId xmlns:a16="http://schemas.microsoft.com/office/drawing/2014/main" id="{AB4B4B73-B363-BB22-AC84-92A95FB4234E}"/>
              </a:ext>
            </a:extLst>
          </p:cNvPr>
          <p:cNvSpPr txBox="1"/>
          <p:nvPr/>
        </p:nvSpPr>
        <p:spPr>
          <a:xfrm>
            <a:off x="6299486" y="3761804"/>
            <a:ext cx="45761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Helvetica"/>
                <a:ea typeface="+mn-ea"/>
                <a:cs typeface="+mn-cs"/>
              </a:rPr>
              <a:t>37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Helvetica"/>
                <a:ea typeface="+mn-ea"/>
                <a:cs typeface="+mn-cs"/>
              </a:rPr>
              <a:t>GW</a:t>
            </a:r>
          </a:p>
        </p:txBody>
      </p:sp>
      <p:cxnSp>
        <p:nvCxnSpPr>
          <p:cNvPr id="17" name="Straight Connector 16">
            <a:extLst>
              <a:ext uri="{FF2B5EF4-FFF2-40B4-BE49-F238E27FC236}">
                <a16:creationId xmlns:a16="http://schemas.microsoft.com/office/drawing/2014/main" id="{2707C835-C6BF-0555-D37F-24366D10BD02}"/>
              </a:ext>
            </a:extLst>
          </p:cNvPr>
          <p:cNvCxnSpPr>
            <a:cxnSpLocks/>
          </p:cNvCxnSpPr>
          <p:nvPr/>
        </p:nvCxnSpPr>
        <p:spPr>
          <a:xfrm flipV="1">
            <a:off x="6595497" y="2438824"/>
            <a:ext cx="3447458" cy="12035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20E329-28F8-9CDD-EBFD-2BBFECFB618D}"/>
              </a:ext>
            </a:extLst>
          </p:cNvPr>
          <p:cNvSpPr txBox="1"/>
          <p:nvPr/>
        </p:nvSpPr>
        <p:spPr>
          <a:xfrm>
            <a:off x="5542924" y="5332287"/>
            <a:ext cx="5486400" cy="73866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25D8E"/>
                </a:solidFill>
                <a:effectLst/>
                <a:uLnTx/>
                <a:uFillTx/>
                <a:latin typeface="Helvetica"/>
                <a:ea typeface="+mn-ea"/>
                <a:cs typeface="+mn-cs"/>
              </a:rPr>
              <a:t>Williams’ contracted gas capacity continually needed to supply grid reliability on days of peak demand alongside ongoing renewable capacity buildouts and coal retirements in our pipeline markets</a:t>
            </a:r>
          </a:p>
        </p:txBody>
      </p:sp>
      <p:grpSp>
        <p:nvGrpSpPr>
          <p:cNvPr id="21" name="Group 20">
            <a:extLst>
              <a:ext uri="{FF2B5EF4-FFF2-40B4-BE49-F238E27FC236}">
                <a16:creationId xmlns:a16="http://schemas.microsoft.com/office/drawing/2014/main" id="{80B3EC8C-48EF-DA3B-36C1-B07171E3CC20}"/>
              </a:ext>
            </a:extLst>
          </p:cNvPr>
          <p:cNvGrpSpPr/>
          <p:nvPr/>
        </p:nvGrpSpPr>
        <p:grpSpPr>
          <a:xfrm>
            <a:off x="7344457" y="4909879"/>
            <a:ext cx="2161411" cy="246221"/>
            <a:chOff x="5376746" y="4798441"/>
            <a:chExt cx="2161411" cy="246221"/>
          </a:xfrm>
        </p:grpSpPr>
        <p:sp>
          <p:nvSpPr>
            <p:cNvPr id="22" name="Diamond 21">
              <a:extLst>
                <a:ext uri="{FF2B5EF4-FFF2-40B4-BE49-F238E27FC236}">
                  <a16:creationId xmlns:a16="http://schemas.microsoft.com/office/drawing/2014/main" id="{D49143CA-9B57-3F22-03F0-FC3252A38D60}"/>
                </a:ext>
              </a:extLst>
            </p:cNvPr>
            <p:cNvSpPr/>
            <p:nvPr/>
          </p:nvSpPr>
          <p:spPr>
            <a:xfrm>
              <a:off x="5376746" y="4830111"/>
              <a:ext cx="182880" cy="18288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3" name="TextBox 22">
              <a:extLst>
                <a:ext uri="{FF2B5EF4-FFF2-40B4-BE49-F238E27FC236}">
                  <a16:creationId xmlns:a16="http://schemas.microsoft.com/office/drawing/2014/main" id="{78800D23-3565-D259-46FA-171939658B01}"/>
                </a:ext>
              </a:extLst>
            </p:cNvPr>
            <p:cNvSpPr txBox="1"/>
            <p:nvPr/>
          </p:nvSpPr>
          <p:spPr>
            <a:xfrm>
              <a:off x="5548977" y="4798441"/>
              <a:ext cx="198918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elvetica"/>
                  <a:ea typeface="+mn-ea"/>
                  <a:cs typeface="+mn-cs"/>
                </a:rPr>
                <a:t>Wind + solar capacity in GW</a:t>
              </a:r>
            </a:p>
          </p:txBody>
        </p:sp>
      </p:grpSp>
    </p:spTree>
    <p:extLst>
      <p:ext uri="{BB962C8B-B14F-4D97-AF65-F5344CB8AC3E}">
        <p14:creationId xmlns:p14="http://schemas.microsoft.com/office/powerpoint/2010/main" val="147317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F209-420B-082F-4B81-37B6C0DDB35A}"/>
              </a:ext>
            </a:extLst>
          </p:cNvPr>
          <p:cNvSpPr>
            <a:spLocks noGrp="1"/>
          </p:cNvSpPr>
          <p:nvPr>
            <p:ph type="title" idx="4294967295"/>
          </p:nvPr>
        </p:nvSpPr>
        <p:spPr>
          <a:xfrm>
            <a:off x="457200" y="365126"/>
            <a:ext cx="11238460" cy="507072"/>
          </a:xfrm>
          <a:prstGeom prst="rect">
            <a:avLst/>
          </a:prstGeom>
        </p:spPr>
        <p:txBody>
          <a:bodyPr anchor="t">
            <a:noAutofit/>
          </a:bodyPr>
          <a:lstStyle/>
          <a:p>
            <a:r>
              <a:rPr lang="en-US" sz="2800" b="1">
                <a:solidFill>
                  <a:srgbClr val="025D8E"/>
                </a:solidFill>
                <a:latin typeface="Helvetica" pitchFamily="2" charset="0"/>
                <a:cs typeface="Times New Roman" panose="02020603050405020304" pitchFamily="18" charset="0"/>
              </a:rPr>
              <a:t>Natural gas generation continues to climb even as solar and wind capacity grows across the Lower 48</a:t>
            </a:r>
          </a:p>
        </p:txBody>
      </p:sp>
      <p:sp>
        <p:nvSpPr>
          <p:cNvPr id="7" name="Rectangle 6">
            <a:extLst>
              <a:ext uri="{FF2B5EF4-FFF2-40B4-BE49-F238E27FC236}">
                <a16:creationId xmlns:a16="http://schemas.microsoft.com/office/drawing/2014/main" id="{A896B5B5-9009-F925-8BCA-8B2016AB89DF}"/>
              </a:ext>
            </a:extLst>
          </p:cNvPr>
          <p:cNvSpPr/>
          <p:nvPr/>
        </p:nvSpPr>
        <p:spPr>
          <a:xfrm>
            <a:off x="8519531" y="1962615"/>
            <a:ext cx="2743200" cy="3657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97E6"/>
                </a:solidFill>
                <a:effectLst/>
                <a:uLnTx/>
                <a:uFillTx/>
                <a:latin typeface="Helvetica"/>
                <a:ea typeface="+mn-ea"/>
                <a:cs typeface="+mn-cs"/>
              </a:rPr>
              <a:t>As intermittent solar and wind capacity increased, reliable natural gas generation also increased by </a:t>
            </a:r>
            <a:r>
              <a:rPr kumimoji="0" lang="en-US" sz="1800" b="1" i="0" u="none" strike="noStrike" kern="1200" cap="none" spc="0" normalizeH="0" baseline="0" noProof="0">
                <a:ln>
                  <a:noFill/>
                </a:ln>
                <a:solidFill>
                  <a:srgbClr val="0097E6"/>
                </a:solidFill>
                <a:effectLst/>
                <a:uLnTx/>
                <a:uFillTx/>
                <a:latin typeface="Helvetica"/>
                <a:ea typeface="+mn-ea"/>
                <a:cs typeface="+mn-cs"/>
              </a:rPr>
              <a:t>30%</a:t>
            </a:r>
          </a:p>
        </p:txBody>
      </p:sp>
      <p:graphicFrame>
        <p:nvGraphicFramePr>
          <p:cNvPr id="8" name="Chart 7">
            <a:extLst>
              <a:ext uri="{FF2B5EF4-FFF2-40B4-BE49-F238E27FC236}">
                <a16:creationId xmlns:a16="http://schemas.microsoft.com/office/drawing/2014/main" id="{46C82F9A-03FA-233A-1FF1-CA96A92B54D3}"/>
              </a:ext>
            </a:extLst>
          </p:cNvPr>
          <p:cNvGraphicFramePr/>
          <p:nvPr/>
        </p:nvGraphicFramePr>
        <p:xfrm>
          <a:off x="474079" y="1538868"/>
          <a:ext cx="7315200" cy="477638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A965761C-A2CB-D378-ED4A-1ACACDB64ED5}"/>
              </a:ext>
            </a:extLst>
          </p:cNvPr>
          <p:cNvSpPr/>
          <p:nvPr/>
        </p:nvSpPr>
        <p:spPr>
          <a:xfrm>
            <a:off x="8519531" y="1962615"/>
            <a:ext cx="2743200" cy="1237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Helvetica"/>
                <a:ea typeface="+mn-ea"/>
                <a:cs typeface="+mn-cs"/>
              </a:rPr>
              <a:t>Natural gas is now stronger than ever in the U.S. power sector</a:t>
            </a:r>
          </a:p>
        </p:txBody>
      </p:sp>
      <p:sp>
        <p:nvSpPr>
          <p:cNvPr id="10" name="Oval 9">
            <a:extLst>
              <a:ext uri="{FF2B5EF4-FFF2-40B4-BE49-F238E27FC236}">
                <a16:creationId xmlns:a16="http://schemas.microsoft.com/office/drawing/2014/main" id="{AA87ED61-973A-55B1-6F78-49AF71B94AD4}"/>
              </a:ext>
            </a:extLst>
          </p:cNvPr>
          <p:cNvSpPr/>
          <p:nvPr/>
        </p:nvSpPr>
        <p:spPr>
          <a:xfrm>
            <a:off x="9433931" y="4937203"/>
            <a:ext cx="914400" cy="914400"/>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25D8E"/>
              </a:solidFill>
              <a:effectLst/>
              <a:uLnTx/>
              <a:uFillTx/>
              <a:latin typeface="Helvetica"/>
              <a:ea typeface="+mn-ea"/>
              <a:cs typeface="+mn-cs"/>
            </a:endParaRPr>
          </a:p>
        </p:txBody>
      </p:sp>
      <p:pic>
        <p:nvPicPr>
          <p:cNvPr id="12" name="Graphic 11" descr="Fire with solid fill">
            <a:extLst>
              <a:ext uri="{FF2B5EF4-FFF2-40B4-BE49-F238E27FC236}">
                <a16:creationId xmlns:a16="http://schemas.microsoft.com/office/drawing/2014/main" id="{5D463D81-6AFD-D261-D3DA-32549F4247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8231" y="5051503"/>
            <a:ext cx="685800" cy="685800"/>
          </a:xfrm>
          <a:prstGeom prst="rect">
            <a:avLst/>
          </a:prstGeom>
        </p:spPr>
      </p:pic>
      <p:sp>
        <p:nvSpPr>
          <p:cNvPr id="13" name="Text Placeholder 2">
            <a:extLst>
              <a:ext uri="{FF2B5EF4-FFF2-40B4-BE49-F238E27FC236}">
                <a16:creationId xmlns:a16="http://schemas.microsoft.com/office/drawing/2014/main" id="{EAE46BD7-1FC6-9D91-010D-2D9A21F8ABC0}"/>
              </a:ext>
            </a:extLst>
          </p:cNvPr>
          <p:cNvSpPr txBox="1">
            <a:spLocks/>
          </p:cNvSpPr>
          <p:nvPr/>
        </p:nvSpPr>
        <p:spPr>
          <a:xfrm>
            <a:off x="457200" y="6315248"/>
            <a:ext cx="10974388" cy="27146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Source: U.S. Energy Information Administration (EIA). Note: wind capacity consists of onshore and offshore wind.  </a:t>
            </a:r>
          </a:p>
        </p:txBody>
      </p:sp>
    </p:spTree>
    <p:extLst>
      <p:ext uri="{BB962C8B-B14F-4D97-AF65-F5344CB8AC3E}">
        <p14:creationId xmlns:p14="http://schemas.microsoft.com/office/powerpoint/2010/main" val="147788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546A-E2EA-E4DF-4049-75CC8E9EAF2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9F925EBF-6FEC-4E8C-F2FF-20F21EF273A2}"/>
              </a:ext>
            </a:extLst>
          </p:cNvPr>
          <p:cNvSpPr/>
          <p:nvPr/>
        </p:nvSpPr>
        <p:spPr>
          <a:xfrm>
            <a:off x="8965870" y="2709679"/>
            <a:ext cx="3091069" cy="3431833"/>
          </a:xfrm>
          <a:prstGeom prst="rect">
            <a:avLst/>
          </a:prstGeom>
          <a:solidFill>
            <a:srgbClr val="E7E6E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7" name="Rectangle 26">
            <a:extLst>
              <a:ext uri="{FF2B5EF4-FFF2-40B4-BE49-F238E27FC236}">
                <a16:creationId xmlns:a16="http://schemas.microsoft.com/office/drawing/2014/main" id="{C1517D83-453D-26B3-1A8F-F0D10E07BA89}"/>
              </a:ext>
            </a:extLst>
          </p:cNvPr>
          <p:cNvSpPr/>
          <p:nvPr/>
        </p:nvSpPr>
        <p:spPr>
          <a:xfrm>
            <a:off x="1279783" y="2186562"/>
            <a:ext cx="3292217" cy="378803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5" name="Text Placeholder 6">
            <a:extLst>
              <a:ext uri="{FF2B5EF4-FFF2-40B4-BE49-F238E27FC236}">
                <a16:creationId xmlns:a16="http://schemas.microsoft.com/office/drawing/2014/main" id="{BE3309C5-65D1-8506-98B4-78B6754AD613}"/>
              </a:ext>
            </a:extLst>
          </p:cNvPr>
          <p:cNvSpPr>
            <a:spLocks noGrp="1"/>
          </p:cNvSpPr>
          <p:nvPr>
            <p:ph type="body" sz="quarter" idx="4294967295"/>
          </p:nvPr>
        </p:nvSpPr>
        <p:spPr>
          <a:xfrm>
            <a:off x="513758" y="6309163"/>
            <a:ext cx="11739562" cy="212725"/>
          </a:xfrm>
          <a:prstGeom prst="rect">
            <a:avLst/>
          </a:prstGeom>
        </p:spPr>
        <p:txBody>
          <a:bodyPr/>
          <a:lstStyle/>
          <a:p>
            <a:pPr marL="0" indent="0">
              <a:buNone/>
            </a:pPr>
            <a:r>
              <a:rPr lang="en-US" sz="800">
                <a:solidFill>
                  <a:schemeClr val="bg1">
                    <a:lumMod val="50000"/>
                  </a:schemeClr>
                </a:solidFill>
                <a:latin typeface="Arial" panose="020B0604020202020204" pitchFamily="34" charset="0"/>
                <a:cs typeface="Arial" panose="020B0604020202020204" pitchFamily="34" charset="0"/>
              </a:rPr>
              <a:t>Source: S&amp;P Global Commodity Insights, ©2024 by S&amp;P Global Inc. December 2024 Planning Case. </a:t>
            </a:r>
          </a:p>
        </p:txBody>
      </p:sp>
      <p:sp>
        <p:nvSpPr>
          <p:cNvPr id="3" name="Text Placeholder 2">
            <a:extLst>
              <a:ext uri="{FF2B5EF4-FFF2-40B4-BE49-F238E27FC236}">
                <a16:creationId xmlns:a16="http://schemas.microsoft.com/office/drawing/2014/main" id="{BC4E953F-8110-ACD5-C61A-99DDCB7F26CF}"/>
              </a:ext>
            </a:extLst>
          </p:cNvPr>
          <p:cNvSpPr>
            <a:spLocks noGrp="1"/>
          </p:cNvSpPr>
          <p:nvPr>
            <p:ph type="body" sz="quarter" idx="4294967295"/>
          </p:nvPr>
        </p:nvSpPr>
        <p:spPr>
          <a:xfrm>
            <a:off x="337652" y="310260"/>
            <a:ext cx="11739562" cy="714375"/>
          </a:xfrm>
          <a:prstGeom prst="rect">
            <a:avLst/>
          </a:prstGeom>
        </p:spPr>
        <p:txBody>
          <a:bodyPr/>
          <a:lstStyle/>
          <a:p>
            <a:pPr marL="0" indent="0">
              <a:spcBef>
                <a:spcPct val="0"/>
              </a:spcBef>
              <a:buNone/>
            </a:pPr>
            <a:r>
              <a:rPr lang="en-US" b="1">
                <a:solidFill>
                  <a:srgbClr val="025D8E"/>
                </a:solidFill>
                <a:latin typeface="Helvetica" pitchFamily="2" charset="0"/>
                <a:ea typeface="+mj-ea"/>
                <a:cs typeface="Times New Roman" panose="02020603050405020304" pitchFamily="18" charset="0"/>
              </a:rPr>
              <a:t>More natural gas is required to feed growing electricity demand</a:t>
            </a:r>
          </a:p>
        </p:txBody>
      </p:sp>
      <p:graphicFrame>
        <p:nvGraphicFramePr>
          <p:cNvPr id="7" name="Chart 6">
            <a:extLst>
              <a:ext uri="{FF2B5EF4-FFF2-40B4-BE49-F238E27FC236}">
                <a16:creationId xmlns:a16="http://schemas.microsoft.com/office/drawing/2014/main" id="{0024429F-E152-F14F-577B-A5D2D4354891}"/>
              </a:ext>
            </a:extLst>
          </p:cNvPr>
          <p:cNvGraphicFramePr/>
          <p:nvPr/>
        </p:nvGraphicFramePr>
        <p:xfrm>
          <a:off x="337652" y="2054180"/>
          <a:ext cx="8088461" cy="42852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169667-CE57-8F5C-8835-C15DFEE81356}"/>
              </a:ext>
            </a:extLst>
          </p:cNvPr>
          <p:cNvSpPr txBox="1"/>
          <p:nvPr/>
        </p:nvSpPr>
        <p:spPr>
          <a:xfrm>
            <a:off x="736861" y="1119699"/>
            <a:ext cx="10649596"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a:ea typeface="+mn-ea"/>
                <a:cs typeface="+mn-cs"/>
              </a:rPr>
              <a:t>Electrification of heating and transport, data centers and AI-driven future </a:t>
            </a:r>
            <a:br>
              <a:rPr kumimoji="0" lang="en-US" sz="1800" b="1" i="0" u="none" strike="noStrike" kern="1200" cap="none" spc="0" normalizeH="0" baseline="0" noProof="0">
                <a:ln>
                  <a:noFill/>
                </a:ln>
                <a:solidFill>
                  <a:srgbClr val="000000"/>
                </a:solidFill>
                <a:effectLst/>
                <a:uLnTx/>
                <a:uFillTx/>
                <a:latin typeface="Helvetica"/>
                <a:ea typeface="+mn-ea"/>
                <a:cs typeface="+mn-cs"/>
              </a:rPr>
            </a:br>
            <a:r>
              <a:rPr kumimoji="0" lang="en-US" sz="1800" b="1" i="0" u="none" strike="noStrike" kern="1200" cap="none" spc="0" normalizeH="0" baseline="0" noProof="0">
                <a:ln>
                  <a:noFill/>
                </a:ln>
                <a:solidFill>
                  <a:srgbClr val="000000"/>
                </a:solidFill>
                <a:effectLst/>
                <a:uLnTx/>
                <a:uFillTx/>
                <a:latin typeface="Helvetica"/>
                <a:ea typeface="+mn-ea"/>
                <a:cs typeface="+mn-cs"/>
              </a:rPr>
              <a:t>will create growth in power demand not seen in past two decades</a:t>
            </a:r>
          </a:p>
        </p:txBody>
      </p:sp>
      <p:sp>
        <p:nvSpPr>
          <p:cNvPr id="11" name="Rectangle 10">
            <a:extLst>
              <a:ext uri="{FF2B5EF4-FFF2-40B4-BE49-F238E27FC236}">
                <a16:creationId xmlns:a16="http://schemas.microsoft.com/office/drawing/2014/main" id="{EBF7CA7A-27C7-1898-4DD2-4BDEAFAC3C51}"/>
              </a:ext>
            </a:extLst>
          </p:cNvPr>
          <p:cNvSpPr/>
          <p:nvPr/>
        </p:nvSpPr>
        <p:spPr>
          <a:xfrm>
            <a:off x="9040666" y="1937885"/>
            <a:ext cx="2839556" cy="852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97E6"/>
                </a:solidFill>
                <a:effectLst/>
                <a:uLnTx/>
                <a:uFillTx/>
                <a:latin typeface="Helvetica"/>
                <a:ea typeface="+mn-ea"/>
                <a:cs typeface="+mn-cs"/>
              </a:rPr>
              <a:t>RAPID INCREASE IN ELECTRICITY DEMAND</a:t>
            </a:r>
          </a:p>
        </p:txBody>
      </p:sp>
      <p:sp>
        <p:nvSpPr>
          <p:cNvPr id="18" name="TextBox 17">
            <a:extLst>
              <a:ext uri="{FF2B5EF4-FFF2-40B4-BE49-F238E27FC236}">
                <a16:creationId xmlns:a16="http://schemas.microsoft.com/office/drawing/2014/main" id="{E621B0B8-B74B-2C9C-B57E-6631D1982CFE}"/>
              </a:ext>
            </a:extLst>
          </p:cNvPr>
          <p:cNvSpPr txBox="1"/>
          <p:nvPr/>
        </p:nvSpPr>
        <p:spPr>
          <a:xfrm>
            <a:off x="10067713" y="4544738"/>
            <a:ext cx="1548852" cy="861774"/>
          </a:xfrm>
          <a:prstGeom prst="rect">
            <a:avLst/>
          </a:prstGeom>
          <a:noFill/>
          <a:effectLst>
            <a:outerShdw blurRad="25400" dist="12700" dir="8100000" algn="tr"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97E6"/>
                </a:solidFill>
                <a:effectLst/>
                <a:uLnTx/>
                <a:uFillTx/>
                <a:latin typeface="Helvetica"/>
                <a:ea typeface="+mn-ea"/>
                <a:cs typeface="+mn-cs"/>
              </a:rPr>
              <a:t>32%  </a:t>
            </a:r>
            <a:endParaRPr kumimoji="0" lang="en-US" sz="5000" b="0" i="0" u="none" strike="noStrike" kern="1200" cap="none" spc="0" normalizeH="0" baseline="0" noProof="0">
              <a:ln>
                <a:noFill/>
              </a:ln>
              <a:solidFill>
                <a:srgbClr val="0097E6"/>
              </a:solidFill>
              <a:effectLst/>
              <a:uLnTx/>
              <a:uFillTx/>
              <a:latin typeface="Helvetica"/>
              <a:ea typeface="+mn-ea"/>
              <a:cs typeface="+mn-cs"/>
            </a:endParaRPr>
          </a:p>
        </p:txBody>
      </p:sp>
      <p:sp>
        <p:nvSpPr>
          <p:cNvPr id="19" name="Rectangle 18">
            <a:extLst>
              <a:ext uri="{FF2B5EF4-FFF2-40B4-BE49-F238E27FC236}">
                <a16:creationId xmlns:a16="http://schemas.microsoft.com/office/drawing/2014/main" id="{2DCC483E-FD84-2F0E-7673-E120D0DE923E}"/>
              </a:ext>
            </a:extLst>
          </p:cNvPr>
          <p:cNvSpPr/>
          <p:nvPr/>
        </p:nvSpPr>
        <p:spPr>
          <a:xfrm>
            <a:off x="8983881" y="5252643"/>
            <a:ext cx="2897688" cy="852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Helvetica"/>
                <a:ea typeface="+mn-ea"/>
                <a:cs typeface="+mn-cs"/>
              </a:rPr>
              <a:t>2025-2040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Helvetica"/>
                <a:ea typeface="+mn-ea"/>
                <a:cs typeface="+mn-cs"/>
              </a:rPr>
              <a:t>driven by emergence of large load data centers and EV growth</a:t>
            </a:r>
          </a:p>
        </p:txBody>
      </p:sp>
      <p:sp>
        <p:nvSpPr>
          <p:cNvPr id="20" name="Oval 19">
            <a:extLst>
              <a:ext uri="{FF2B5EF4-FFF2-40B4-BE49-F238E27FC236}">
                <a16:creationId xmlns:a16="http://schemas.microsoft.com/office/drawing/2014/main" id="{62294CB0-B716-2F20-5F22-B4508D8CB36B}"/>
              </a:ext>
            </a:extLst>
          </p:cNvPr>
          <p:cNvSpPr/>
          <p:nvPr/>
        </p:nvSpPr>
        <p:spPr>
          <a:xfrm>
            <a:off x="7954145" y="2209634"/>
            <a:ext cx="508253" cy="500045"/>
          </a:xfrm>
          <a:prstGeom prst="ellipse">
            <a:avLst/>
          </a:prstGeom>
          <a:solidFill>
            <a:schemeClr val="accent1"/>
          </a:solidFill>
          <a:ln>
            <a:solidFill>
              <a:schemeClr val="accent1">
                <a:lumMod val="75000"/>
              </a:schemeClr>
            </a:solidFill>
          </a:ln>
          <a:effectLst>
            <a:outerShdw blurRad="381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21" name="Graphic 20" descr="Electric Tower outline">
            <a:extLst>
              <a:ext uri="{FF2B5EF4-FFF2-40B4-BE49-F238E27FC236}">
                <a16:creationId xmlns:a16="http://schemas.microsoft.com/office/drawing/2014/main" id="{C515115B-3E9E-BC4B-4B47-369B5F6F3E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9015" y="2235843"/>
            <a:ext cx="427098" cy="427098"/>
          </a:xfrm>
          <a:prstGeom prst="rect">
            <a:avLst/>
          </a:prstGeom>
        </p:spPr>
      </p:pic>
      <p:sp>
        <p:nvSpPr>
          <p:cNvPr id="26" name="TextBox 25">
            <a:extLst>
              <a:ext uri="{FF2B5EF4-FFF2-40B4-BE49-F238E27FC236}">
                <a16:creationId xmlns:a16="http://schemas.microsoft.com/office/drawing/2014/main" id="{05B3944B-564C-4B49-D01E-AA9CCBA88887}"/>
              </a:ext>
            </a:extLst>
          </p:cNvPr>
          <p:cNvSpPr txBox="1"/>
          <p:nvPr/>
        </p:nvSpPr>
        <p:spPr>
          <a:xfrm>
            <a:off x="1811092" y="1874200"/>
            <a:ext cx="6094926" cy="3139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440" b="0" i="0" u="none" strike="noStrike" kern="1200" spc="0" baseline="0">
                <a:solidFill>
                  <a:srgbClr val="002060"/>
                </a:solidFill>
                <a:latin typeface="+mn-lt"/>
                <a:ea typeface="+mn-ea"/>
                <a:cs typeface="Arial" panose="020B0604020202020204" pitchFamily="34" charset="0"/>
              </a:defRPr>
            </a:pPr>
            <a:r>
              <a:rPr kumimoji="0" lang="en-US" sz="1440" b="1" i="0" u="none" strike="noStrike" kern="1200" cap="none" spc="0" normalizeH="0" baseline="0" noProof="0">
                <a:ln>
                  <a:noFill/>
                </a:ln>
                <a:solidFill>
                  <a:srgbClr val="002060"/>
                </a:solidFill>
                <a:effectLst/>
                <a:uLnTx/>
                <a:uFillTx/>
                <a:latin typeface="Helvetica"/>
                <a:ea typeface="+mn-ea"/>
                <a:cs typeface="Arial" panose="020B0604020202020204" pitchFamily="34" charset="0"/>
              </a:rPr>
              <a:t>U.S. Net On-Grid Power Demand</a:t>
            </a:r>
          </a:p>
        </p:txBody>
      </p:sp>
      <p:sp>
        <p:nvSpPr>
          <p:cNvPr id="28" name="TextBox 27">
            <a:extLst>
              <a:ext uri="{FF2B5EF4-FFF2-40B4-BE49-F238E27FC236}">
                <a16:creationId xmlns:a16="http://schemas.microsoft.com/office/drawing/2014/main" id="{72AC4C9C-3116-E2F2-F72B-5290FCF0A876}"/>
              </a:ext>
            </a:extLst>
          </p:cNvPr>
          <p:cNvSpPr txBox="1"/>
          <p:nvPr/>
        </p:nvSpPr>
        <p:spPr>
          <a:xfrm>
            <a:off x="10067713" y="2870787"/>
            <a:ext cx="1002405"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44546A">
                    <a:lumMod val="60000"/>
                    <a:lumOff val="40000"/>
                  </a:srgbClr>
                </a:solidFill>
                <a:effectLst/>
                <a:uLnTx/>
                <a:uFillTx/>
                <a:latin typeface="Helvetica"/>
                <a:ea typeface="+mn-ea"/>
                <a:cs typeface="+mn-cs"/>
              </a:rPr>
              <a:t>5%</a:t>
            </a:r>
            <a:r>
              <a:rPr kumimoji="0" lang="en-US" sz="4200" b="0" i="0" u="none" strike="noStrike" kern="1200" cap="none" spc="0" normalizeH="0" baseline="0" noProof="0">
                <a:ln>
                  <a:noFill/>
                </a:ln>
                <a:solidFill>
                  <a:srgbClr val="44546A">
                    <a:lumMod val="60000"/>
                    <a:lumOff val="40000"/>
                  </a:srgbClr>
                </a:solidFill>
                <a:effectLst/>
                <a:uLnTx/>
                <a:uFillTx/>
                <a:latin typeface="Helvetica"/>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00000"/>
              </a:solidFill>
              <a:effectLst/>
              <a:uLnTx/>
              <a:uFillTx/>
              <a:latin typeface="Helvetica"/>
              <a:ea typeface="+mn-ea"/>
              <a:cs typeface="+mn-cs"/>
            </a:endParaRPr>
          </a:p>
        </p:txBody>
      </p:sp>
      <p:sp>
        <p:nvSpPr>
          <p:cNvPr id="32" name="TextBox 31">
            <a:extLst>
              <a:ext uri="{FF2B5EF4-FFF2-40B4-BE49-F238E27FC236}">
                <a16:creationId xmlns:a16="http://schemas.microsoft.com/office/drawing/2014/main" id="{2EBDA323-5E43-3D05-A1E1-607D161B1815}"/>
              </a:ext>
            </a:extLst>
          </p:cNvPr>
          <p:cNvSpPr txBox="1"/>
          <p:nvPr/>
        </p:nvSpPr>
        <p:spPr>
          <a:xfrm>
            <a:off x="9368244" y="3523433"/>
            <a:ext cx="1985838"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Helvetica"/>
                <a:ea typeface="+mn-ea"/>
                <a:cs typeface="+mn-cs"/>
              </a:rPr>
              <a:t>2010-2024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Helvetica"/>
                <a:ea typeface="+mn-ea"/>
                <a:cs typeface="+mn-cs"/>
              </a:rPr>
              <a:t>with majority of growth captured in 2024</a:t>
            </a:r>
            <a:endParaRPr kumimoji="0" lang="en-US" sz="1400" b="0" i="0" u="none" strike="noStrike" kern="1200" cap="none" spc="0" normalizeH="0" baseline="0" noProof="0">
              <a:ln>
                <a:noFill/>
              </a:ln>
              <a:solidFill>
                <a:srgbClr val="000000"/>
              </a:solidFill>
              <a:effectLst/>
              <a:uLnTx/>
              <a:uFillTx/>
              <a:latin typeface="Helvetica"/>
              <a:ea typeface="+mn-ea"/>
              <a:cs typeface="+mn-cs"/>
            </a:endParaRPr>
          </a:p>
        </p:txBody>
      </p:sp>
      <p:sp>
        <p:nvSpPr>
          <p:cNvPr id="33" name="Isosceles Triangle 32">
            <a:extLst>
              <a:ext uri="{FF2B5EF4-FFF2-40B4-BE49-F238E27FC236}">
                <a16:creationId xmlns:a16="http://schemas.microsoft.com/office/drawing/2014/main" id="{20BFC20E-2269-4DBF-60DA-59A99A215A46}"/>
              </a:ext>
            </a:extLst>
          </p:cNvPr>
          <p:cNvSpPr/>
          <p:nvPr/>
        </p:nvSpPr>
        <p:spPr>
          <a:xfrm>
            <a:off x="9761477" y="3121081"/>
            <a:ext cx="291380" cy="297123"/>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35" name="Isosceles Triangle 34">
            <a:extLst>
              <a:ext uri="{FF2B5EF4-FFF2-40B4-BE49-F238E27FC236}">
                <a16:creationId xmlns:a16="http://schemas.microsoft.com/office/drawing/2014/main" id="{607C3508-6BF9-FFB0-18D1-F836F894BC2F}"/>
              </a:ext>
            </a:extLst>
          </p:cNvPr>
          <p:cNvSpPr/>
          <p:nvPr/>
        </p:nvSpPr>
        <p:spPr>
          <a:xfrm>
            <a:off x="9761477" y="4865813"/>
            <a:ext cx="291380" cy="297123"/>
          </a:xfrm>
          <a:prstGeom prst="triangle">
            <a:avLst/>
          </a:prstGeom>
          <a:solidFill>
            <a:schemeClr val="accent1"/>
          </a:solidFill>
          <a:ln>
            <a:solidFill>
              <a:schemeClr val="accent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39" name="Rectangle 38">
            <a:extLst>
              <a:ext uri="{FF2B5EF4-FFF2-40B4-BE49-F238E27FC236}">
                <a16:creationId xmlns:a16="http://schemas.microsoft.com/office/drawing/2014/main" id="{96DFD7B3-7DDC-17D2-8EFA-BD5095095FBB}"/>
              </a:ext>
            </a:extLst>
          </p:cNvPr>
          <p:cNvSpPr/>
          <p:nvPr/>
        </p:nvSpPr>
        <p:spPr>
          <a:xfrm>
            <a:off x="8887190" y="2820159"/>
            <a:ext cx="3091069" cy="343183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191311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1DC2-F535-671F-7046-96A0FA8D26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8E158F-0D9D-C66A-A0FF-0CC454064D6C}"/>
              </a:ext>
            </a:extLst>
          </p:cNvPr>
          <p:cNvSpPr>
            <a:spLocks noGrp="1"/>
          </p:cNvSpPr>
          <p:nvPr>
            <p:ph type="body" sz="quarter" idx="10"/>
          </p:nvPr>
        </p:nvSpPr>
        <p:spPr>
          <a:xfrm>
            <a:off x="194733" y="308184"/>
            <a:ext cx="11802534" cy="457200"/>
          </a:xfrm>
        </p:spPr>
        <p:txBody>
          <a:bodyPr/>
          <a:lstStyle/>
          <a:p>
            <a:r>
              <a:rPr lang="en-US"/>
              <a:t>Using natural gas cuts fuel costs by ~50% for Northeast households</a:t>
            </a:r>
          </a:p>
        </p:txBody>
      </p:sp>
      <p:graphicFrame>
        <p:nvGraphicFramePr>
          <p:cNvPr id="3" name="Content Placeholder 7">
            <a:extLst>
              <a:ext uri="{FF2B5EF4-FFF2-40B4-BE49-F238E27FC236}">
                <a16:creationId xmlns:a16="http://schemas.microsoft.com/office/drawing/2014/main" id="{8DB9C3DE-DEC7-335C-BA69-174EA6761482}"/>
              </a:ext>
            </a:extLst>
          </p:cNvPr>
          <p:cNvGraphicFramePr>
            <a:graphicFrameLocks noGrp="1"/>
          </p:cNvGraphicFramePr>
          <p:nvPr/>
        </p:nvGraphicFramePr>
        <p:xfrm>
          <a:off x="886857" y="1456233"/>
          <a:ext cx="6391136" cy="4437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7430F410-4AA8-512E-A1CD-2F3147386633}"/>
              </a:ext>
            </a:extLst>
          </p:cNvPr>
          <p:cNvSpPr/>
          <p:nvPr/>
        </p:nvSpPr>
        <p:spPr>
          <a:xfrm>
            <a:off x="7773987" y="1422134"/>
            <a:ext cx="3657600" cy="41148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1005840"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97E6"/>
                </a:solidFill>
                <a:effectLst/>
                <a:uLnTx/>
                <a:uFillTx/>
                <a:latin typeface="Helvetica"/>
                <a:ea typeface="+mn-ea"/>
                <a:cs typeface="+mn-cs"/>
              </a:rPr>
              <a:t>The typical Northeast household using natural gas had</a:t>
            </a:r>
            <a:r>
              <a:rPr kumimoji="0" lang="en-US" sz="1800" b="1" i="0" u="none" strike="noStrike" kern="1200" cap="none" spc="0" normalizeH="0" baseline="0" noProof="0">
                <a:ln>
                  <a:noFill/>
                </a:ln>
                <a:solidFill>
                  <a:srgbClr val="0097E6"/>
                </a:solidFill>
                <a:effectLst/>
                <a:uLnTx/>
                <a:uFillTx/>
                <a:latin typeface="Helvetica"/>
                <a:ea typeface="+mn-ea"/>
                <a:cs typeface="+mn-cs"/>
              </a:rPr>
              <a:t> ~50% lower fuel cost</a:t>
            </a:r>
            <a:r>
              <a:rPr kumimoji="0" lang="en-US" sz="1800" b="0" i="0" u="none" strike="noStrike" kern="1200" cap="none" spc="0" normalizeH="0" baseline="0" noProof="0">
                <a:ln>
                  <a:noFill/>
                </a:ln>
                <a:solidFill>
                  <a:srgbClr val="0097E6"/>
                </a:solidFill>
                <a:effectLst/>
                <a:uLnTx/>
                <a:uFillTx/>
                <a:latin typeface="Helvetica"/>
                <a:ea typeface="+mn-ea"/>
                <a:cs typeface="+mn-cs"/>
              </a:rPr>
              <a:t>s than a home using propane or fuel oil</a:t>
            </a:r>
            <a:endParaRPr kumimoji="0" lang="en-US" sz="1800" b="1" i="0" u="none" strike="noStrike" kern="1200" cap="none" spc="0" normalizeH="0" baseline="0" noProof="0">
              <a:ln>
                <a:noFill/>
              </a:ln>
              <a:solidFill>
                <a:srgbClr val="0097E6"/>
              </a:solidFill>
              <a:effectLst/>
              <a:uLnTx/>
              <a:uFillTx/>
              <a:latin typeface="Helvetica"/>
              <a:ea typeface="+mn-ea"/>
              <a:cs typeface="+mn-cs"/>
            </a:endParaRPr>
          </a:p>
        </p:txBody>
      </p:sp>
      <p:sp>
        <p:nvSpPr>
          <p:cNvPr id="5" name="Rectangle 4">
            <a:extLst>
              <a:ext uri="{FF2B5EF4-FFF2-40B4-BE49-F238E27FC236}">
                <a16:creationId xmlns:a16="http://schemas.microsoft.com/office/drawing/2014/main" id="{4F46BE43-51B6-CDB9-8F02-7AFD72CFAD60}"/>
              </a:ext>
            </a:extLst>
          </p:cNvPr>
          <p:cNvSpPr/>
          <p:nvPr/>
        </p:nvSpPr>
        <p:spPr>
          <a:xfrm>
            <a:off x="7773987" y="1422134"/>
            <a:ext cx="3657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Helvetica"/>
                <a:ea typeface="+mn-ea"/>
                <a:cs typeface="+mn-cs"/>
              </a:rPr>
              <a:t>Natural gas fuel costs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Helvetica"/>
                <a:ea typeface="+mn-ea"/>
                <a:cs typeface="+mn-cs"/>
              </a:rPr>
              <a:t>~ $1,200 to $1,450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Helvetica"/>
                <a:ea typeface="+mn-ea"/>
                <a:cs typeface="+mn-cs"/>
              </a:rPr>
              <a:t>lower for Northeast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Helvetica"/>
                <a:ea typeface="+mn-ea"/>
                <a:cs typeface="+mn-cs"/>
              </a:rPr>
              <a:t>residential consumers</a:t>
            </a:r>
            <a:r>
              <a:rPr kumimoji="0" lang="en-US" sz="1800" b="1" i="1" u="none" strike="noStrike" kern="1200" cap="none" spc="0" normalizeH="0" baseline="30000" noProof="0">
                <a:ln>
                  <a:noFill/>
                </a:ln>
                <a:solidFill>
                  <a:srgbClr val="FFFFFF"/>
                </a:solidFill>
                <a:effectLst/>
                <a:uLnTx/>
                <a:uFillTx/>
                <a:latin typeface="Helvetica"/>
                <a:ea typeface="+mn-ea"/>
                <a:cs typeface="+mn-cs"/>
              </a:rPr>
              <a:t>2</a:t>
            </a:r>
          </a:p>
        </p:txBody>
      </p:sp>
      <p:grpSp>
        <p:nvGrpSpPr>
          <p:cNvPr id="6" name="Group 5">
            <a:extLst>
              <a:ext uri="{FF2B5EF4-FFF2-40B4-BE49-F238E27FC236}">
                <a16:creationId xmlns:a16="http://schemas.microsoft.com/office/drawing/2014/main" id="{76679115-9DA1-6576-BA26-AE8591AE015F}"/>
              </a:ext>
            </a:extLst>
          </p:cNvPr>
          <p:cNvGrpSpPr/>
          <p:nvPr/>
        </p:nvGrpSpPr>
        <p:grpSpPr>
          <a:xfrm>
            <a:off x="9145587" y="5079734"/>
            <a:ext cx="914400" cy="914400"/>
            <a:chOff x="9433931" y="4937203"/>
            <a:chExt cx="914400" cy="914400"/>
          </a:xfrm>
          <a:solidFill>
            <a:schemeClr val="accent1"/>
          </a:solidFill>
        </p:grpSpPr>
        <p:sp>
          <p:nvSpPr>
            <p:cNvPr id="7" name="Oval 6">
              <a:extLst>
                <a:ext uri="{FF2B5EF4-FFF2-40B4-BE49-F238E27FC236}">
                  <a16:creationId xmlns:a16="http://schemas.microsoft.com/office/drawing/2014/main" id="{F35FC9E6-0DBE-0A08-40B8-B2518F671F1C}"/>
                </a:ext>
              </a:extLst>
            </p:cNvPr>
            <p:cNvSpPr/>
            <p:nvPr/>
          </p:nvSpPr>
          <p:spPr>
            <a:xfrm>
              <a:off x="9433931" y="4937203"/>
              <a:ext cx="914400" cy="9144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25D8E"/>
                </a:solidFill>
                <a:effectLst/>
                <a:uLnTx/>
                <a:uFillTx/>
                <a:latin typeface="Helvetica"/>
                <a:ea typeface="+mn-ea"/>
                <a:cs typeface="+mn-cs"/>
              </a:endParaRPr>
            </a:p>
          </p:txBody>
        </p:sp>
        <p:pic>
          <p:nvPicPr>
            <p:cNvPr id="8" name="Graphic 7" descr="Fire with solid fill">
              <a:extLst>
                <a:ext uri="{FF2B5EF4-FFF2-40B4-BE49-F238E27FC236}">
                  <a16:creationId xmlns:a16="http://schemas.microsoft.com/office/drawing/2014/main" id="{CAF83F32-D102-03BB-2217-4263449FA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8231" y="5051503"/>
              <a:ext cx="685800" cy="685800"/>
            </a:xfrm>
            <a:prstGeom prst="rect">
              <a:avLst/>
            </a:prstGeom>
          </p:spPr>
        </p:pic>
      </p:grpSp>
      <p:sp>
        <p:nvSpPr>
          <p:cNvPr id="9" name="Text Placeholder 2">
            <a:extLst>
              <a:ext uri="{FF2B5EF4-FFF2-40B4-BE49-F238E27FC236}">
                <a16:creationId xmlns:a16="http://schemas.microsoft.com/office/drawing/2014/main" id="{EE380C9E-36D2-6EA6-91A3-949D5C1683DD}"/>
              </a:ext>
            </a:extLst>
          </p:cNvPr>
          <p:cNvSpPr txBox="1">
            <a:spLocks/>
          </p:cNvSpPr>
          <p:nvPr/>
        </p:nvSpPr>
        <p:spPr>
          <a:xfrm>
            <a:off x="457199" y="6220777"/>
            <a:ext cx="10974388" cy="27146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Source: U.S. Energy Information Administration’s Annual Energy Outlook 2023 &amp; Short-Term Energy Outlook Winter Fuels Outlook 2024–25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30000" noProof="0">
                <a:ln>
                  <a:noFill/>
                </a:ln>
                <a:solidFill>
                  <a:srgbClr val="FFFFFF">
                    <a:lumMod val="65000"/>
                  </a:srgbClr>
                </a:solidFill>
                <a:effectLst/>
                <a:uLnTx/>
                <a:uFillTx/>
                <a:latin typeface="Helvetica"/>
                <a:ea typeface="+mn-ea"/>
                <a:cs typeface="+mn-cs"/>
              </a:rPr>
              <a:t>1</a:t>
            </a:r>
            <a:r>
              <a:rPr kumimoji="0" lang="en-US" sz="800" b="0" i="0" u="none" strike="noStrike" kern="1200" cap="none" spc="0" normalizeH="0" baseline="0" noProof="0">
                <a:ln>
                  <a:noFill/>
                </a:ln>
                <a:solidFill>
                  <a:srgbClr val="FFFFFF">
                    <a:lumMod val="65000"/>
                  </a:srgbClr>
                </a:solidFill>
                <a:effectLst/>
                <a:uLnTx/>
                <a:uFillTx/>
                <a:latin typeface="Helvetica"/>
                <a:ea typeface="+mn-ea"/>
                <a:cs typeface="+mn-cs"/>
              </a:rPr>
              <a:t> Northeast defined as the U.S. Census Division consisting of New England plus Middle Atlantic regions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30000" noProof="0">
                <a:ln>
                  <a:noFill/>
                </a:ln>
                <a:solidFill>
                  <a:srgbClr val="FFFFFF">
                    <a:lumMod val="65000"/>
                  </a:srgbClr>
                </a:solidFill>
                <a:effectLst/>
                <a:uLnTx/>
                <a:uFillTx/>
                <a:latin typeface="Helvetica"/>
                <a:ea typeface="+mn-ea"/>
                <a:cs typeface="+mn-cs"/>
              </a:rPr>
              <a:t>2</a:t>
            </a:r>
            <a:r>
              <a:rPr kumimoji="0" lang="en-US" sz="800" b="0" i="0" u="none" strike="noStrike" kern="1200" cap="none" spc="0" normalizeH="0" baseline="0" noProof="0">
                <a:ln>
                  <a:noFill/>
                </a:ln>
                <a:solidFill>
                  <a:srgbClr val="FFFFFF">
                    <a:lumMod val="65000"/>
                  </a:srgbClr>
                </a:solidFill>
                <a:effectLst/>
                <a:uLnTx/>
                <a:uFillTx/>
                <a:latin typeface="Helvetica"/>
                <a:ea typeface="+mn-ea"/>
                <a:cs typeface="+mn-cs"/>
              </a:rPr>
              <a:t> Average annual fuel costs for 2024</a:t>
            </a:r>
          </a:p>
        </p:txBody>
      </p:sp>
    </p:spTree>
    <p:extLst>
      <p:ext uri="{BB962C8B-B14F-4D97-AF65-F5344CB8AC3E}">
        <p14:creationId xmlns:p14="http://schemas.microsoft.com/office/powerpoint/2010/main" val="254593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ADD3F-9401-7DC2-4650-B08608485F60}"/>
              </a:ext>
            </a:extLst>
          </p:cNvPr>
          <p:cNvSpPr>
            <a:spLocks noGrp="1"/>
          </p:cNvSpPr>
          <p:nvPr>
            <p:ph type="body" sz="quarter" idx="10"/>
          </p:nvPr>
        </p:nvSpPr>
        <p:spPr>
          <a:xfrm>
            <a:off x="457199" y="309308"/>
            <a:ext cx="11277600" cy="457200"/>
          </a:xfrm>
        </p:spPr>
        <p:txBody>
          <a:bodyPr lIns="91440" tIns="45720" rIns="91440" bIns="45720" anchor="t"/>
          <a:lstStyle/>
          <a:p>
            <a:r>
              <a:rPr lang="en-US"/>
              <a:t>Winter natural gas prices in New York remain high due to less pipeline access to natural gas supplies</a:t>
            </a:r>
            <a:endParaRPr lang="en-US">
              <a:cs typeface="Helvetica"/>
            </a:endParaRPr>
          </a:p>
        </p:txBody>
      </p:sp>
      <p:sp>
        <p:nvSpPr>
          <p:cNvPr id="6" name="Text Placeholder 2">
            <a:extLst>
              <a:ext uri="{FF2B5EF4-FFF2-40B4-BE49-F238E27FC236}">
                <a16:creationId xmlns:a16="http://schemas.microsoft.com/office/drawing/2014/main" id="{F9DDCC8C-F77D-2EB9-6722-93305649109C}"/>
              </a:ext>
            </a:extLst>
          </p:cNvPr>
          <p:cNvSpPr txBox="1">
            <a:spLocks/>
          </p:cNvSpPr>
          <p:nvPr/>
        </p:nvSpPr>
        <p:spPr>
          <a:xfrm>
            <a:off x="457199" y="6268903"/>
            <a:ext cx="10974388" cy="27146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Source: U.S. Energy Information Administration (EIA)</a:t>
            </a:r>
          </a:p>
        </p:txBody>
      </p:sp>
      <p:sp>
        <p:nvSpPr>
          <p:cNvPr id="13" name="TextBox 12">
            <a:extLst>
              <a:ext uri="{FF2B5EF4-FFF2-40B4-BE49-F238E27FC236}">
                <a16:creationId xmlns:a16="http://schemas.microsoft.com/office/drawing/2014/main" id="{549E76C7-CD7A-0215-517E-5EE26B3705C6}"/>
              </a:ext>
            </a:extLst>
          </p:cNvPr>
          <p:cNvSpPr txBox="1"/>
          <p:nvPr/>
        </p:nvSpPr>
        <p:spPr>
          <a:xfrm>
            <a:off x="457199" y="3038967"/>
            <a:ext cx="200660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Helvetica"/>
                <a:ea typeface="+mn-ea"/>
                <a:cs typeface="+mn-cs"/>
              </a:rPr>
              <a:t>, driven by rising demand and access to low-cost supplies </a:t>
            </a:r>
          </a:p>
        </p:txBody>
      </p:sp>
      <p:sp>
        <p:nvSpPr>
          <p:cNvPr id="14" name="Rectangle 13">
            <a:extLst>
              <a:ext uri="{FF2B5EF4-FFF2-40B4-BE49-F238E27FC236}">
                <a16:creationId xmlns:a16="http://schemas.microsoft.com/office/drawing/2014/main" id="{97A8A11E-D59B-BF7B-C4CD-8EA8E9112462}"/>
              </a:ext>
            </a:extLst>
          </p:cNvPr>
          <p:cNvSpPr/>
          <p:nvPr/>
        </p:nvSpPr>
        <p:spPr>
          <a:xfrm>
            <a:off x="218051" y="2048008"/>
            <a:ext cx="4114800" cy="3657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97E6"/>
              </a:solidFill>
              <a:effectLst/>
              <a:uLnTx/>
              <a:uFillTx/>
              <a:latin typeface="Helvetica"/>
              <a:ea typeface="+mn-ea"/>
              <a:cs typeface="+mn-cs"/>
            </a:endParaRPr>
          </a:p>
        </p:txBody>
      </p:sp>
      <p:sp>
        <p:nvSpPr>
          <p:cNvPr id="28" name="Rectangle 27">
            <a:extLst>
              <a:ext uri="{FF2B5EF4-FFF2-40B4-BE49-F238E27FC236}">
                <a16:creationId xmlns:a16="http://schemas.microsoft.com/office/drawing/2014/main" id="{BA2FCDA4-BF5B-271B-142B-D94AE62C4E41}"/>
              </a:ext>
            </a:extLst>
          </p:cNvPr>
          <p:cNvSpPr/>
          <p:nvPr/>
        </p:nvSpPr>
        <p:spPr>
          <a:xfrm>
            <a:off x="942697" y="1653889"/>
            <a:ext cx="2691255" cy="628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27" name="Graphic 26">
            <a:extLst>
              <a:ext uri="{FF2B5EF4-FFF2-40B4-BE49-F238E27FC236}">
                <a16:creationId xmlns:a16="http://schemas.microsoft.com/office/drawing/2014/main" id="{B625D656-8A9F-B4A8-85F0-506C49A7D2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499" y="1608872"/>
            <a:ext cx="808546" cy="808546"/>
          </a:xfrm>
          <a:prstGeom prst="rect">
            <a:avLst/>
          </a:prstGeom>
        </p:spPr>
      </p:pic>
      <p:sp>
        <p:nvSpPr>
          <p:cNvPr id="30" name="TextBox 29">
            <a:extLst>
              <a:ext uri="{FF2B5EF4-FFF2-40B4-BE49-F238E27FC236}">
                <a16:creationId xmlns:a16="http://schemas.microsoft.com/office/drawing/2014/main" id="{129A9EA3-F117-34C1-1D95-DAFEEB89500E}"/>
              </a:ext>
            </a:extLst>
          </p:cNvPr>
          <p:cNvSpPr txBox="1"/>
          <p:nvPr/>
        </p:nvSpPr>
        <p:spPr>
          <a:xfrm>
            <a:off x="218051" y="2648355"/>
            <a:ext cx="4048771" cy="280076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97E6"/>
                </a:solidFill>
                <a:effectLst/>
                <a:uLnTx/>
                <a:uFillTx/>
                <a:latin typeface="Helvetica"/>
                <a:ea typeface="+mn-ea"/>
                <a:cs typeface="+mn-cs"/>
              </a:rPr>
              <a:t>The price of natural gas delivered to residential consumers in New York up to </a:t>
            </a:r>
            <a:r>
              <a:rPr kumimoji="0" lang="en-US" sz="2200" b="1" i="0" u="none" strike="noStrike" kern="1200" cap="none" spc="0" normalizeH="0" baseline="0" noProof="0">
                <a:ln>
                  <a:noFill/>
                </a:ln>
                <a:solidFill>
                  <a:srgbClr val="0097E6"/>
                </a:solidFill>
                <a:effectLst/>
                <a:uLnTx/>
                <a:uFillTx/>
                <a:latin typeface="Helvetica"/>
                <a:ea typeface="+mn-ea"/>
                <a:cs typeface="+mn-cs"/>
              </a:rPr>
              <a:t>26% higher </a:t>
            </a:r>
            <a:r>
              <a:rPr kumimoji="0" lang="en-US" sz="2200" b="0" i="0" u="none" strike="noStrike" kern="1200" cap="none" spc="0" normalizeH="0" baseline="0" noProof="0">
                <a:ln>
                  <a:noFill/>
                </a:ln>
                <a:solidFill>
                  <a:srgbClr val="0097E6"/>
                </a:solidFill>
                <a:effectLst/>
                <a:uLnTx/>
                <a:uFillTx/>
                <a:latin typeface="Helvetica"/>
                <a:ea typeface="+mn-ea"/>
                <a:cs typeface="+mn-cs"/>
              </a:rPr>
              <a:t>than the price to residential consumers in Pennsylvania due in part to less pipeline access to natural gas supplies</a:t>
            </a:r>
          </a:p>
        </p:txBody>
      </p:sp>
      <p:pic>
        <p:nvPicPr>
          <p:cNvPr id="31" name="Graphic 30" descr="Fire outline">
            <a:extLst>
              <a:ext uri="{FF2B5EF4-FFF2-40B4-BE49-F238E27FC236}">
                <a16:creationId xmlns:a16="http://schemas.microsoft.com/office/drawing/2014/main" id="{BBB9E111-7B0A-65D5-E77F-0E3FADCD0A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56355" y="1653889"/>
            <a:ext cx="666208" cy="666208"/>
          </a:xfrm>
          <a:prstGeom prst="rect">
            <a:avLst/>
          </a:prstGeom>
        </p:spPr>
      </p:pic>
      <p:cxnSp>
        <p:nvCxnSpPr>
          <p:cNvPr id="32" name="Straight Arrow Connector 31">
            <a:extLst>
              <a:ext uri="{FF2B5EF4-FFF2-40B4-BE49-F238E27FC236}">
                <a16:creationId xmlns:a16="http://schemas.microsoft.com/office/drawing/2014/main" id="{1EE41DE1-5FD4-3C13-4C0D-0120F50C4773}"/>
              </a:ext>
            </a:extLst>
          </p:cNvPr>
          <p:cNvCxnSpPr>
            <a:cxnSpLocks/>
          </p:cNvCxnSpPr>
          <p:nvPr/>
        </p:nvCxnSpPr>
        <p:spPr>
          <a:xfrm>
            <a:off x="2227755" y="205297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C7A4DE-662B-FB29-8228-E5CBCDDF9441}"/>
              </a:ext>
            </a:extLst>
          </p:cNvPr>
          <p:cNvSpPr txBox="1"/>
          <p:nvPr/>
        </p:nvSpPr>
        <p:spPr>
          <a:xfrm>
            <a:off x="5289972" y="1577445"/>
            <a:ext cx="6750169"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440" b="1" i="0" u="none" strike="noStrike" kern="1200" baseline="0">
                <a:solidFill>
                  <a:srgbClr val="000000"/>
                </a:solidFill>
                <a:latin typeface="Arial" panose="020B0604020202020204" pitchFamily="34" charset="0"/>
                <a:ea typeface="+mn-ea"/>
                <a:cs typeface="Arial" panose="020B0604020202020204" pitchFamily="34" charset="0"/>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Average Price of Natural Gas Delivered to Residential Consumers </a:t>
            </a:r>
          </a:p>
        </p:txBody>
      </p:sp>
      <p:graphicFrame>
        <p:nvGraphicFramePr>
          <p:cNvPr id="12" name="Chart 11">
            <a:extLst>
              <a:ext uri="{FF2B5EF4-FFF2-40B4-BE49-F238E27FC236}">
                <a16:creationId xmlns:a16="http://schemas.microsoft.com/office/drawing/2014/main" id="{BF1244C7-8DD3-D5FA-4633-EAEA294F6622}"/>
              </a:ext>
            </a:extLst>
          </p:cNvPr>
          <p:cNvGraphicFramePr/>
          <p:nvPr/>
        </p:nvGraphicFramePr>
        <p:xfrm>
          <a:off x="4784624" y="2048008"/>
          <a:ext cx="7252107" cy="43409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315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2F3"/>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16835" y="640033"/>
            <a:ext cx="7156175" cy="3064932"/>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US" sz="4800" b="1" dirty="0">
                <a:latin typeface="Aptos" panose="020B0004020202020204" pitchFamily="34" charset="0"/>
              </a:rPr>
              <a:t>Insights on Progressive Policy Institute’s Energy</a:t>
            </a:r>
            <a:br>
              <a:rPr lang="en-US" sz="4800" b="1" dirty="0">
                <a:latin typeface="Aptos" panose="020B0004020202020204" pitchFamily="34" charset="0"/>
              </a:rPr>
            </a:br>
            <a:r>
              <a:rPr lang="en-US" sz="4800" b="1" dirty="0">
                <a:latin typeface="Aptos" panose="020B0004020202020204" pitchFamily="34" charset="0"/>
              </a:rPr>
              <a:t>Affordability Report</a:t>
            </a:r>
            <a:br>
              <a:rPr lang="en-US" sz="4800" dirty="0">
                <a:solidFill>
                  <a:schemeClr val="bg2"/>
                </a:solidFill>
                <a:latin typeface="Aptos" panose="020B0004020202020204" pitchFamily="34" charset="0"/>
              </a:rPr>
            </a:br>
            <a:br>
              <a:rPr lang="en-US" sz="4800" dirty="0">
                <a:solidFill>
                  <a:schemeClr val="bg2"/>
                </a:solidFill>
                <a:latin typeface="Aptos" panose="020B0004020202020204" pitchFamily="34" charset="0"/>
              </a:rPr>
            </a:br>
            <a:endParaRPr sz="3200" dirty="0">
              <a:latin typeface="Aptos" panose="020B0004020202020204" pitchFamily="34" charset="0"/>
            </a:endParaRPr>
          </a:p>
          <a:p>
            <a:pPr algn="l"/>
            <a:endParaRPr sz="3200" dirty="0">
              <a:latin typeface="Aptos" panose="020B0004020202020204" pitchFamily="34" charset="0"/>
            </a:endParaRPr>
          </a:p>
        </p:txBody>
      </p:sp>
      <p:pic>
        <p:nvPicPr>
          <p:cNvPr id="2" name="Picture 1" descr="A black background with blue and green text&#10;&#10;AI-generated content may be incorrect.">
            <a:extLst>
              <a:ext uri="{FF2B5EF4-FFF2-40B4-BE49-F238E27FC236}">
                <a16:creationId xmlns:a16="http://schemas.microsoft.com/office/drawing/2014/main" id="{4E684C07-C11B-670C-39E1-F064A3BDA177}"/>
              </a:ext>
            </a:extLst>
          </p:cNvPr>
          <p:cNvPicPr>
            <a:picLocks noChangeAspect="1"/>
          </p:cNvPicPr>
          <p:nvPr/>
        </p:nvPicPr>
        <p:blipFill>
          <a:blip r:embed="rId3"/>
          <a:stretch>
            <a:fillRect/>
          </a:stretch>
        </p:blipFill>
        <p:spPr>
          <a:xfrm>
            <a:off x="9716856" y="5139558"/>
            <a:ext cx="1986944" cy="1324893"/>
          </a:xfrm>
          <a:prstGeom prst="rect">
            <a:avLst/>
          </a:prstGeom>
        </p:spPr>
      </p:pic>
      <p:pic>
        <p:nvPicPr>
          <p:cNvPr id="8" name="Graphic 7">
            <a:extLst>
              <a:ext uri="{FF2B5EF4-FFF2-40B4-BE49-F238E27FC236}">
                <a16:creationId xmlns:a16="http://schemas.microsoft.com/office/drawing/2014/main" id="{D0B6BEFE-0F6C-0682-D421-6E74CAC7A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2013" y="5245047"/>
            <a:ext cx="3558442" cy="1068669"/>
          </a:xfrm>
          <a:prstGeom prst="rect">
            <a:avLst/>
          </a:prstGeom>
        </p:spPr>
      </p:pic>
      <p:pic>
        <p:nvPicPr>
          <p:cNvPr id="3" name="Picture 2">
            <a:extLst>
              <a:ext uri="{FF2B5EF4-FFF2-40B4-BE49-F238E27FC236}">
                <a16:creationId xmlns:a16="http://schemas.microsoft.com/office/drawing/2014/main" id="{C4E17182-373E-AF21-A348-5E1951736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79198">
            <a:off x="8079863" y="798475"/>
            <a:ext cx="3099935" cy="40078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7AFB66-DC88-9D38-E7F7-414140D6D13A}"/>
              </a:ext>
            </a:extLst>
          </p:cNvPr>
          <p:cNvSpPr/>
          <p:nvPr/>
        </p:nvSpPr>
        <p:spPr>
          <a:xfrm>
            <a:off x="630721" y="3225581"/>
            <a:ext cx="1237835" cy="6095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28" name="Picture 4" descr="Progressive Policy Institute - Das Progressive Zentrum - EN">
            <a:extLst>
              <a:ext uri="{FF2B5EF4-FFF2-40B4-BE49-F238E27FC236}">
                <a16:creationId xmlns:a16="http://schemas.microsoft.com/office/drawing/2014/main" id="{DAB35522-34B9-E9F0-4567-79CADAF87A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721" y="5344094"/>
            <a:ext cx="2489211" cy="87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4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l="5078"/>
          <a:stretch/>
        </p:blipFill>
        <p:spPr>
          <a:xfrm>
            <a:off x="502267" y="516618"/>
            <a:ext cx="11187467" cy="5824767"/>
          </a:xfrm>
          <a:prstGeom prst="rect">
            <a:avLst/>
          </a:prstGeom>
          <a:noFill/>
          <a:ln>
            <a:noFill/>
          </a:ln>
        </p:spPr>
      </p:pic>
      <p:pic>
        <p:nvPicPr>
          <p:cNvPr id="4" name="Google Shape;163;p28">
            <a:extLst>
              <a:ext uri="{FF2B5EF4-FFF2-40B4-BE49-F238E27FC236}">
                <a16:creationId xmlns:a16="http://schemas.microsoft.com/office/drawing/2014/main" id="{3431CD30-CF7C-6A1C-E515-2D2074C51E7A}"/>
              </a:ext>
            </a:extLst>
          </p:cNvPr>
          <p:cNvPicPr preferRelativeResize="0"/>
          <p:nvPr/>
        </p:nvPicPr>
        <p:blipFill>
          <a:blip r:embed="rId4">
            <a:alphaModFix/>
          </a:blip>
          <a:stretch>
            <a:fillRect/>
          </a:stretch>
        </p:blipFill>
        <p:spPr>
          <a:xfrm>
            <a:off x="9577301" y="5817167"/>
            <a:ext cx="2614700" cy="980500"/>
          </a:xfrm>
          <a:prstGeom prst="rect">
            <a:avLst/>
          </a:prstGeom>
          <a:noFill/>
          <a:ln>
            <a:noFill/>
          </a:ln>
        </p:spPr>
      </p:pic>
    </p:spTree>
    <p:extLst>
      <p:ext uri="{BB962C8B-B14F-4D97-AF65-F5344CB8AC3E}">
        <p14:creationId xmlns:p14="http://schemas.microsoft.com/office/powerpoint/2010/main" val="118328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title="Chart"/>
          <p:cNvPicPr preferRelativeResize="0"/>
          <p:nvPr/>
        </p:nvPicPr>
        <p:blipFill rotWithShape="1">
          <a:blip r:embed="rId3">
            <a:alphaModFix/>
          </a:blip>
          <a:srcRect t="13985"/>
          <a:stretch/>
        </p:blipFill>
        <p:spPr>
          <a:xfrm>
            <a:off x="378768" y="1290567"/>
            <a:ext cx="11434433" cy="4721100"/>
          </a:xfrm>
          <a:prstGeom prst="rect">
            <a:avLst/>
          </a:prstGeom>
          <a:noFill/>
          <a:ln>
            <a:noFill/>
          </a:ln>
        </p:spPr>
      </p:pic>
      <p:sp>
        <p:nvSpPr>
          <p:cNvPr id="106" name="Google Shape;106;p16"/>
          <p:cNvSpPr txBox="1"/>
          <p:nvPr/>
        </p:nvSpPr>
        <p:spPr>
          <a:xfrm>
            <a:off x="378767" y="6180667"/>
            <a:ext cx="11667200" cy="42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 sz="1333">
                <a:solidFill>
                  <a:schemeClr val="dk1"/>
                </a:solidFill>
              </a:rPr>
              <a:t>Source: EIA’s 2020 Residential Energy Consumption Survey</a:t>
            </a:r>
            <a:endParaRPr sz="1333">
              <a:solidFill>
                <a:schemeClr val="dk1"/>
              </a:solidFill>
            </a:endParaRPr>
          </a:p>
          <a:p>
            <a:pPr marL="0" lvl="0" indent="0" algn="l" rtl="0">
              <a:spcBef>
                <a:spcPts val="0"/>
              </a:spcBef>
              <a:spcAft>
                <a:spcPts val="0"/>
              </a:spcAft>
              <a:buNone/>
            </a:pPr>
            <a:endParaRPr sz="400">
              <a:solidFill>
                <a:schemeClr val="dk2"/>
              </a:solidFill>
            </a:endParaRPr>
          </a:p>
        </p:txBody>
      </p:sp>
      <p:sp>
        <p:nvSpPr>
          <p:cNvPr id="107" name="Google Shape;107;p16"/>
          <p:cNvSpPr txBox="1">
            <a:spLocks noGrp="1"/>
          </p:cNvSpPr>
          <p:nvPr>
            <p:ph type="title"/>
          </p:nvPr>
        </p:nvSpPr>
        <p:spPr>
          <a:xfrm>
            <a:off x="415600" y="141067"/>
            <a:ext cx="11360800" cy="980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990"/>
              <a:buFont typeface="Arial"/>
              <a:buNone/>
            </a:pPr>
            <a:r>
              <a:rPr lang="en" sz="2800" b="1" dirty="0">
                <a:solidFill>
                  <a:schemeClr val="accent1"/>
                </a:solidFill>
                <a:latin typeface="Aptos" panose="020B0004020202020204" pitchFamily="34" charset="0"/>
                <a:sym typeface="Times New Roman"/>
              </a:rPr>
              <a:t>Black Households Fac</a:t>
            </a:r>
            <a:r>
              <a:rPr lang="en" sz="2800" b="1" dirty="0">
                <a:solidFill>
                  <a:schemeClr val="accent1"/>
                </a:solidFill>
                <a:latin typeface="Aptos" panose="020B0004020202020204" pitchFamily="34" charset="0"/>
              </a:rPr>
              <a:t>e</a:t>
            </a:r>
            <a:r>
              <a:rPr lang="en" sz="2800" b="1" dirty="0">
                <a:solidFill>
                  <a:schemeClr val="accent1"/>
                </a:solidFill>
                <a:latin typeface="Aptos" panose="020B0004020202020204" pitchFamily="34" charset="0"/>
                <a:sym typeface="Times New Roman"/>
              </a:rPr>
              <a:t> Energy Insecurity at</a:t>
            </a:r>
            <a:r>
              <a:rPr lang="en" sz="2800" b="1" dirty="0">
                <a:solidFill>
                  <a:schemeClr val="accent1"/>
                </a:solidFill>
                <a:latin typeface="Aptos" panose="020B0004020202020204" pitchFamily="34" charset="0"/>
              </a:rPr>
              <a:t> More than </a:t>
            </a:r>
            <a:endParaRPr sz="2800" b="1" dirty="0">
              <a:solidFill>
                <a:schemeClr val="accent1"/>
              </a:solidFill>
              <a:latin typeface="Aptos" panose="020B0004020202020204" pitchFamily="34" charset="0"/>
            </a:endParaRPr>
          </a:p>
          <a:p>
            <a:pPr marL="0" lvl="0" indent="0" algn="ctr" rtl="0">
              <a:spcBef>
                <a:spcPts val="0"/>
              </a:spcBef>
              <a:spcAft>
                <a:spcPts val="0"/>
              </a:spcAft>
              <a:buClr>
                <a:schemeClr val="dk1"/>
              </a:buClr>
              <a:buSzPts val="990"/>
              <a:buFont typeface="Arial"/>
              <a:buNone/>
            </a:pPr>
            <a:r>
              <a:rPr lang="en" sz="2800" b="1" dirty="0">
                <a:solidFill>
                  <a:schemeClr val="accent1"/>
                </a:solidFill>
                <a:latin typeface="Aptos" panose="020B0004020202020204" pitchFamily="34" charset="0"/>
              </a:rPr>
              <a:t>Double the Rate of White Households</a:t>
            </a:r>
            <a:endParaRPr sz="2800" b="1" dirty="0">
              <a:solidFill>
                <a:schemeClr val="accent1"/>
              </a:solidFill>
              <a:latin typeface="Aptos" panose="020B0004020202020204" pitchFamily="34" charset="0"/>
              <a:sym typeface="Times New Roman"/>
            </a:endParaRPr>
          </a:p>
          <a:p>
            <a:pPr marL="0" lvl="0" indent="0" algn="ctr" rtl="0">
              <a:spcBef>
                <a:spcPts val="0"/>
              </a:spcBef>
              <a:spcAft>
                <a:spcPts val="0"/>
              </a:spcAft>
              <a:buClr>
                <a:schemeClr val="dk1"/>
              </a:buClr>
              <a:buSzPts val="990"/>
              <a:buFont typeface="Arial"/>
              <a:buNone/>
            </a:pPr>
            <a:endParaRPr sz="2800" dirty="0">
              <a:solidFill>
                <a:schemeClr val="accent1"/>
              </a:solidFill>
              <a:latin typeface="Aptos" panose="020B0004020202020204" pitchFamily="34" charset="0"/>
            </a:endParaRPr>
          </a:p>
          <a:p>
            <a:pPr marL="0" lvl="0" indent="0" algn="ctr" rtl="0">
              <a:spcBef>
                <a:spcPts val="0"/>
              </a:spcBef>
              <a:spcAft>
                <a:spcPts val="0"/>
              </a:spcAft>
              <a:buSzPts val="990"/>
              <a:buNone/>
            </a:pPr>
            <a:endParaRPr sz="2800" dirty="0">
              <a:solidFill>
                <a:schemeClr val="accent1"/>
              </a:solidFill>
              <a:latin typeface="Aptos" panose="020B0004020202020204" pitchFamily="34" charset="0"/>
            </a:endParaRPr>
          </a:p>
        </p:txBody>
      </p:sp>
      <p:pic>
        <p:nvPicPr>
          <p:cNvPr id="2" name="Google Shape;163;p28">
            <a:extLst>
              <a:ext uri="{FF2B5EF4-FFF2-40B4-BE49-F238E27FC236}">
                <a16:creationId xmlns:a16="http://schemas.microsoft.com/office/drawing/2014/main" id="{2B87355C-0167-7552-74FA-B3744D6204E0}"/>
              </a:ext>
            </a:extLst>
          </p:cNvPr>
          <p:cNvPicPr preferRelativeResize="0"/>
          <p:nvPr/>
        </p:nvPicPr>
        <p:blipFill>
          <a:blip r:embed="rId4">
            <a:alphaModFix/>
          </a:blip>
          <a:stretch>
            <a:fillRect/>
          </a:stretch>
        </p:blipFill>
        <p:spPr>
          <a:xfrm>
            <a:off x="9577301" y="5817167"/>
            <a:ext cx="2614700" cy="980500"/>
          </a:xfrm>
          <a:prstGeom prst="rect">
            <a:avLst/>
          </a:prstGeom>
          <a:noFill/>
          <a:ln>
            <a:noFill/>
          </a:ln>
        </p:spPr>
      </p:pic>
    </p:spTree>
    <p:extLst>
      <p:ext uri="{BB962C8B-B14F-4D97-AF65-F5344CB8AC3E}">
        <p14:creationId xmlns:p14="http://schemas.microsoft.com/office/powerpoint/2010/main" val="2677176405"/>
      </p:ext>
    </p:extLst>
  </p:cSld>
  <p:clrMapOvr>
    <a:masterClrMapping/>
  </p:clrMapOvr>
</p:sld>
</file>

<file path=ppt/theme/theme1.xml><?xml version="1.0" encoding="utf-8"?>
<a:theme xmlns:a="http://schemas.openxmlformats.org/drawingml/2006/main" name="1_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mj-lt"/>
          </a:defRPr>
        </a:defPPr>
      </a:lstStyle>
    </a:txDef>
  </a:objectDefaults>
  <a:extraClrSchemeLst/>
</a:theme>
</file>

<file path=ppt/theme/theme2.xml><?xml version="1.0" encoding="utf-8"?>
<a:theme xmlns:a="http://schemas.openxmlformats.org/drawingml/2006/main" name="2_Office Theme">
  <a:themeElements>
    <a:clrScheme name="Brand Standards 2023">
      <a:dk1>
        <a:srgbClr val="000000"/>
      </a:dk1>
      <a:lt1>
        <a:srgbClr val="FFFFFF"/>
      </a:lt1>
      <a:dk2>
        <a:srgbClr val="44546A"/>
      </a:dk2>
      <a:lt2>
        <a:srgbClr val="E7E6E6"/>
      </a:lt2>
      <a:accent1>
        <a:srgbClr val="0097E6"/>
      </a:accent1>
      <a:accent2>
        <a:srgbClr val="389544"/>
      </a:accent2>
      <a:accent3>
        <a:srgbClr val="EDC21C"/>
      </a:accent3>
      <a:accent4>
        <a:srgbClr val="F68825"/>
      </a:accent4>
      <a:accent5>
        <a:srgbClr val="7E84DC"/>
      </a:accent5>
      <a:accent6>
        <a:srgbClr val="0B1E24"/>
      </a:accent6>
      <a:hlink>
        <a:srgbClr val="0563C1"/>
      </a:hlink>
      <a:folHlink>
        <a:srgbClr val="954F72"/>
      </a:folHlink>
    </a:clrScheme>
    <a:fontScheme name="Custom 1">
      <a:majorFont>
        <a:latin typeface="Minion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4" ma:contentTypeDescription="Create a new document." ma:contentTypeScope="" ma:versionID="b41e7f540866a0a32830e670e4fa8b2d">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5183156f44e9a05258510edbda7a0ce8"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ab780c-5cb9-4d56-b1b7-a6df58ec173f">
      <Terms xmlns="http://schemas.microsoft.com/office/infopath/2007/PartnerControls"/>
    </lcf76f155ced4ddcb4097134ff3c332f>
    <TaxCatchAll xmlns="935a9cfe-bd09-4cab-b5df-1bd7a966eb38" xsi:nil="true"/>
  </documentManagement>
</p:properties>
</file>

<file path=customXml/itemProps1.xml><?xml version="1.0" encoding="utf-8"?>
<ds:datastoreItem xmlns:ds="http://schemas.openxmlformats.org/officeDocument/2006/customXml" ds:itemID="{674FE48A-7C64-46C3-A378-FEFD292AF613}"/>
</file>

<file path=customXml/itemProps2.xml><?xml version="1.0" encoding="utf-8"?>
<ds:datastoreItem xmlns:ds="http://schemas.openxmlformats.org/officeDocument/2006/customXml" ds:itemID="{F52C6696-2AAA-46CA-A9A0-6FED862C4557}"/>
</file>

<file path=customXml/itemProps3.xml><?xml version="1.0" encoding="utf-8"?>
<ds:datastoreItem xmlns:ds="http://schemas.openxmlformats.org/officeDocument/2006/customXml" ds:itemID="{E6A08531-A980-4234-892E-A12741E8995D}"/>
</file>

<file path=docProps/app.xml><?xml version="1.0" encoding="utf-8"?>
<Properties xmlns="http://schemas.openxmlformats.org/officeDocument/2006/extended-properties" xmlns:vt="http://schemas.openxmlformats.org/officeDocument/2006/docPropsVTypes">
  <TotalTime>3959</TotalTime>
  <Words>1490</Words>
  <Application>Microsoft Office PowerPoint</Application>
  <PresentationFormat>Widescreen</PresentationFormat>
  <Paragraphs>124</Paragraphs>
  <Slides>16</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Yu Gothic</vt:lpstr>
      <vt:lpstr>Yu Gothic UI Semibold</vt:lpstr>
      <vt:lpstr>Aptos</vt:lpstr>
      <vt:lpstr>Arial</vt:lpstr>
      <vt:lpstr>Calibri</vt:lpstr>
      <vt:lpstr>Helvetica</vt:lpstr>
      <vt:lpstr>Lato Black</vt:lpstr>
      <vt:lpstr>Lato Light</vt:lpstr>
      <vt:lpstr>Minion Pro</vt:lpstr>
      <vt:lpstr>Times New Roman</vt:lpstr>
      <vt:lpstr>1_Office Theme</vt:lpstr>
      <vt:lpstr>2_Office Theme</vt:lpstr>
      <vt:lpstr>PowerPoint Presentation</vt:lpstr>
      <vt:lpstr>PowerPoint Presentation</vt:lpstr>
      <vt:lpstr>Natural gas generation continues to climb even as solar and wind capacity grows across the Lower 48</vt:lpstr>
      <vt:lpstr>PowerPoint Presentation</vt:lpstr>
      <vt:lpstr>PowerPoint Presentation</vt:lpstr>
      <vt:lpstr>PowerPoint Presentation</vt:lpstr>
      <vt:lpstr>Insights on Progressive Policy Institute’s Energy Affordability Report   </vt:lpstr>
      <vt:lpstr>PowerPoint Presentation</vt:lpstr>
      <vt:lpstr>Black Households Face Energy Insecurity at More than  Double the Rate of White Households  </vt:lpstr>
      <vt:lpstr>New York City </vt:lpstr>
      <vt:lpstr>PowerPoint Presentation</vt:lpstr>
      <vt:lpstr>Voters in the Northeast Care About Affordability</vt:lpstr>
      <vt:lpstr>A Balanced Approach Builds the Most Support</vt:lpstr>
      <vt:lpstr>CASE STUDY: New Jersey</vt:lpstr>
      <vt:lpstr>CASE STUDY: Connecticut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Hildebrand</dc:creator>
  <cp:lastModifiedBy>Bowman, Liz</cp:lastModifiedBy>
  <cp:revision>9</cp:revision>
  <dcterms:created xsi:type="dcterms:W3CDTF">2025-07-18T12:08:32Z</dcterms:created>
  <dcterms:modified xsi:type="dcterms:W3CDTF">2025-09-05T22:36:54Z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287d0e1-19b3-4b0a-b71d-2cfceb21e38f_Enabled">
    <vt:lpwstr>true</vt:lpwstr>
  </property>
  <property fmtid="{D5CDD505-2E9C-101B-9397-08002B2CF9AE}" pid="3" name="MSIP_Label_0287d0e1-19b3-4b0a-b71d-2cfceb21e38f_SetDate">
    <vt:lpwstr>2025-09-03T14:52:08Z</vt:lpwstr>
  </property>
  <property fmtid="{D5CDD505-2E9C-101B-9397-08002B2CF9AE}" pid="4" name="MSIP_Label_0287d0e1-19b3-4b0a-b71d-2cfceb21e38f_Method">
    <vt:lpwstr>Standard</vt:lpwstr>
  </property>
  <property fmtid="{D5CDD505-2E9C-101B-9397-08002B2CF9AE}" pid="5" name="MSIP_Label_0287d0e1-19b3-4b0a-b71d-2cfceb21e38f_Name">
    <vt:lpwstr>0287d0e1-19b3-4b0a-b71d-2cfceb21e38f</vt:lpwstr>
  </property>
  <property fmtid="{D5CDD505-2E9C-101B-9397-08002B2CF9AE}" pid="6" name="MSIP_Label_0287d0e1-19b3-4b0a-b71d-2cfceb21e38f_SiteId">
    <vt:lpwstr>b4a568b9-c3f7-451f-9e53-b6d9c8b4e9df</vt:lpwstr>
  </property>
  <property fmtid="{D5CDD505-2E9C-101B-9397-08002B2CF9AE}" pid="7" name="MSIP_Label_0287d0e1-19b3-4b0a-b71d-2cfceb21e38f_ActionId">
    <vt:lpwstr>1c433937-7122-47e8-bca6-f1c3fdb9e786</vt:lpwstr>
  </property>
  <property fmtid="{D5CDD505-2E9C-101B-9397-08002B2CF9AE}" pid="8" name="MSIP_Label_0287d0e1-19b3-4b0a-b71d-2cfceb21e38f_ContentBits">
    <vt:lpwstr>0</vt:lpwstr>
  </property>
  <property fmtid="{D5CDD505-2E9C-101B-9397-08002B2CF9AE}" pid="9" name="MSIP_Label_0287d0e1-19b3-4b0a-b71d-2cfceb21e38f_Tag">
    <vt:lpwstr>10, 3, 0, 1</vt:lpwstr>
  </property>
  <property fmtid="{D5CDD505-2E9C-101B-9397-08002B2CF9AE}" pid="10" name="ContentTypeId">
    <vt:lpwstr>0x01010023E95BBE0C9137449154AB6A3AF20B1C</vt:lpwstr>
  </property>
</Properties>
</file>