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61" r:id="rId5"/>
    <p:sldId id="288" r:id="rId6"/>
    <p:sldId id="289" r:id="rId7"/>
    <p:sldId id="290" r:id="rId8"/>
    <p:sldId id="291" r:id="rId9"/>
    <p:sldId id="292" r:id="rId10"/>
    <p:sldId id="301" r:id="rId11"/>
    <p:sldId id="293" r:id="rId12"/>
    <p:sldId id="294" r:id="rId13"/>
    <p:sldId id="302" r:id="rId14"/>
    <p:sldId id="298" r:id="rId15"/>
    <p:sldId id="296" r:id="rId16"/>
    <p:sldId id="297" r:id="rId17"/>
    <p:sldId id="295" r:id="rId18"/>
    <p:sldId id="300" r:id="rId19"/>
    <p:sldId id="299" r:id="rId20"/>
    <p:sldId id="265"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AC4060-3994-4080-B549-894CF4274C1F}" v="1" dt="2026-05-07T13:26:25.6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4" autoAdjust="0"/>
    <p:restoredTop sz="94666"/>
  </p:normalViewPr>
  <p:slideViewPr>
    <p:cSldViewPr snapToGrid="0" snapToObjects="1">
      <p:cViewPr varScale="1">
        <p:scale>
          <a:sx n="120" d="100"/>
          <a:sy n="120" d="100"/>
        </p:scale>
        <p:origin x="342"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737192-F9F2-8546-8DEC-F6F911BAC555}"/>
              </a:ext>
            </a:extLst>
          </p:cNvPr>
          <p:cNvSpPr/>
          <p:nvPr userDrawn="1"/>
        </p:nvSpPr>
        <p:spPr>
          <a:xfrm>
            <a:off x="-10362" y="0"/>
            <a:ext cx="12212721" cy="66425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40BA842-3C4B-EA49-83EB-9021338A0B28}"/>
              </a:ext>
            </a:extLst>
          </p:cNvPr>
          <p:cNvPicPr>
            <a:picLocks noChangeAspect="1"/>
          </p:cNvPicPr>
          <p:nvPr userDrawn="1"/>
        </p:nvPicPr>
        <p:blipFill>
          <a:blip r:embed="rId2"/>
          <a:srcRect l="14813" r="14813"/>
          <a:stretch/>
        </p:blipFill>
        <p:spPr>
          <a:xfrm>
            <a:off x="-10361" y="463255"/>
            <a:ext cx="12212722" cy="5931490"/>
          </a:xfrm>
          <a:prstGeom prst="rect">
            <a:avLst/>
          </a:prstGeom>
        </p:spPr>
      </p:pic>
      <p:pic>
        <p:nvPicPr>
          <p:cNvPr id="13" name="Picture 12">
            <a:extLst>
              <a:ext uri="{FF2B5EF4-FFF2-40B4-BE49-F238E27FC236}">
                <a16:creationId xmlns:a16="http://schemas.microsoft.com/office/drawing/2014/main" id="{E51BAA70-6D26-274C-A302-29D39389032A}"/>
              </a:ext>
            </a:extLst>
          </p:cNvPr>
          <p:cNvPicPr>
            <a:picLocks noChangeAspect="1"/>
          </p:cNvPicPr>
          <p:nvPr userDrawn="1"/>
        </p:nvPicPr>
        <p:blipFill>
          <a:blip r:embed="rId3"/>
          <a:srcRect/>
          <a:stretch/>
        </p:blipFill>
        <p:spPr>
          <a:xfrm>
            <a:off x="9718158" y="215444"/>
            <a:ext cx="2296632" cy="802107"/>
          </a:xfrm>
          <a:prstGeom prst="rect">
            <a:avLst/>
          </a:prstGeom>
        </p:spPr>
      </p:pic>
    </p:spTree>
    <p:extLst>
      <p:ext uri="{BB962C8B-B14F-4D97-AF65-F5344CB8AC3E}">
        <p14:creationId xmlns:p14="http://schemas.microsoft.com/office/powerpoint/2010/main" val="63195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SLIDE GRA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64F1546-10E8-5E4D-A074-87A56F8FC3BC}"/>
              </a:ext>
            </a:extLst>
          </p:cNvPr>
          <p:cNvSpPr/>
          <p:nvPr userDrawn="1"/>
        </p:nvSpPr>
        <p:spPr>
          <a:xfrm>
            <a:off x="-10362" y="1232996"/>
            <a:ext cx="12212721" cy="40488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12E1E73-41E0-2D42-BF69-B1A3529CD044}"/>
              </a:ext>
            </a:extLst>
          </p:cNvPr>
          <p:cNvPicPr>
            <a:picLocks noChangeAspect="1"/>
          </p:cNvPicPr>
          <p:nvPr userDrawn="1"/>
        </p:nvPicPr>
        <p:blipFill rotWithShape="1">
          <a:blip r:embed="rId2"/>
          <a:srcRect l="13884" t="24712" r="17006" b="8139"/>
          <a:stretch/>
        </p:blipFill>
        <p:spPr>
          <a:xfrm>
            <a:off x="-10361" y="1232997"/>
            <a:ext cx="12192000" cy="4048874"/>
          </a:xfrm>
          <a:prstGeom prst="rect">
            <a:avLst/>
          </a:prstGeom>
          <a:noFill/>
        </p:spPr>
      </p:pic>
      <p:sp>
        <p:nvSpPr>
          <p:cNvPr id="7" name="TextBox 6">
            <a:extLst>
              <a:ext uri="{FF2B5EF4-FFF2-40B4-BE49-F238E27FC236}">
                <a16:creationId xmlns:a16="http://schemas.microsoft.com/office/drawing/2014/main" id="{F03677B0-59C6-874A-8751-FE8CD5DE5781}"/>
              </a:ext>
            </a:extLst>
          </p:cNvPr>
          <p:cNvSpPr txBox="1"/>
          <p:nvPr userDrawn="1"/>
        </p:nvSpPr>
        <p:spPr>
          <a:xfrm>
            <a:off x="5319823" y="6642556"/>
            <a:ext cx="1552354" cy="215444"/>
          </a:xfrm>
          <a:prstGeom prst="rect">
            <a:avLst/>
          </a:prstGeom>
          <a:noFill/>
        </p:spPr>
        <p:txBody>
          <a:bodyPr wrap="square" rtlCol="0">
            <a:spAutoFit/>
          </a:bodyPr>
          <a:lstStyle/>
          <a:p>
            <a:pPr algn="ctr"/>
            <a:fld id="{57D57EC9-00B0-8942-A147-2901AF5EA0F7}" type="slidenum">
              <a:rPr lang="en-US" sz="800" smtClean="0">
                <a:solidFill>
                  <a:schemeClr val="bg1">
                    <a:lumMod val="50000"/>
                  </a:schemeClr>
                </a:solidFill>
              </a:rPr>
              <a:pPr algn="ctr"/>
              <a:t>‹#›</a:t>
            </a:fld>
            <a:endParaRPr lang="en-US" sz="800" dirty="0">
              <a:solidFill>
                <a:schemeClr val="bg1">
                  <a:lumMod val="50000"/>
                </a:schemeClr>
              </a:solidFill>
            </a:endParaRPr>
          </a:p>
        </p:txBody>
      </p:sp>
      <p:pic>
        <p:nvPicPr>
          <p:cNvPr id="13" name="Picture 12" descr="Logo, company name&#10;&#10;Description automatically generated">
            <a:extLst>
              <a:ext uri="{FF2B5EF4-FFF2-40B4-BE49-F238E27FC236}">
                <a16:creationId xmlns:a16="http://schemas.microsoft.com/office/drawing/2014/main" id="{E51BAA70-6D26-274C-A302-29D39389032A}"/>
              </a:ext>
            </a:extLst>
          </p:cNvPr>
          <p:cNvPicPr>
            <a:picLocks noChangeAspect="1"/>
          </p:cNvPicPr>
          <p:nvPr userDrawn="1"/>
        </p:nvPicPr>
        <p:blipFill>
          <a:blip r:embed="rId3"/>
          <a:stretch>
            <a:fillRect/>
          </a:stretch>
        </p:blipFill>
        <p:spPr>
          <a:xfrm>
            <a:off x="9718158" y="215444"/>
            <a:ext cx="2296632" cy="802108"/>
          </a:xfrm>
          <a:prstGeom prst="rect">
            <a:avLst/>
          </a:prstGeom>
        </p:spPr>
      </p:pic>
      <p:sp>
        <p:nvSpPr>
          <p:cNvPr id="3" name="Text Placeholder 2">
            <a:extLst>
              <a:ext uri="{FF2B5EF4-FFF2-40B4-BE49-F238E27FC236}">
                <a16:creationId xmlns:a16="http://schemas.microsoft.com/office/drawing/2014/main" id="{1A1E4C15-7A4B-2947-B84E-E6C39658DB43}"/>
              </a:ext>
            </a:extLst>
          </p:cNvPr>
          <p:cNvSpPr>
            <a:spLocks noGrp="1"/>
          </p:cNvSpPr>
          <p:nvPr>
            <p:ph type="body" sz="quarter" idx="10"/>
          </p:nvPr>
        </p:nvSpPr>
        <p:spPr>
          <a:xfrm>
            <a:off x="545252" y="5670790"/>
            <a:ext cx="7911177" cy="517452"/>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67099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SLIDE CURRENT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64F1546-10E8-5E4D-A074-87A56F8FC3BC}"/>
              </a:ext>
            </a:extLst>
          </p:cNvPr>
          <p:cNvSpPr/>
          <p:nvPr userDrawn="1"/>
        </p:nvSpPr>
        <p:spPr>
          <a:xfrm>
            <a:off x="-10362" y="1232996"/>
            <a:ext cx="12212721" cy="404887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03677B0-59C6-874A-8751-FE8CD5DE5781}"/>
              </a:ext>
            </a:extLst>
          </p:cNvPr>
          <p:cNvSpPr txBox="1"/>
          <p:nvPr userDrawn="1"/>
        </p:nvSpPr>
        <p:spPr>
          <a:xfrm>
            <a:off x="5319823" y="6642556"/>
            <a:ext cx="1552354" cy="215444"/>
          </a:xfrm>
          <a:prstGeom prst="rect">
            <a:avLst/>
          </a:prstGeom>
          <a:noFill/>
        </p:spPr>
        <p:txBody>
          <a:bodyPr wrap="square" rtlCol="0">
            <a:spAutoFit/>
          </a:bodyPr>
          <a:lstStyle/>
          <a:p>
            <a:pPr algn="ctr"/>
            <a:fld id="{57D57EC9-00B0-8942-A147-2901AF5EA0F7}" type="slidenum">
              <a:rPr lang="en-US" sz="800" smtClean="0">
                <a:solidFill>
                  <a:schemeClr val="bg1">
                    <a:lumMod val="50000"/>
                  </a:schemeClr>
                </a:solidFill>
              </a:rPr>
              <a:pPr algn="ctr"/>
              <a:t>‹#›</a:t>
            </a:fld>
            <a:endParaRPr lang="en-US" sz="800" dirty="0">
              <a:solidFill>
                <a:schemeClr val="bg1">
                  <a:lumMod val="50000"/>
                </a:schemeClr>
              </a:solidFill>
            </a:endParaRPr>
          </a:p>
        </p:txBody>
      </p:sp>
      <p:pic>
        <p:nvPicPr>
          <p:cNvPr id="13" name="Picture 12" descr="Logo, company name&#10;&#10;Description automatically generated">
            <a:extLst>
              <a:ext uri="{FF2B5EF4-FFF2-40B4-BE49-F238E27FC236}">
                <a16:creationId xmlns:a16="http://schemas.microsoft.com/office/drawing/2014/main" id="{E51BAA70-6D26-274C-A302-29D39389032A}"/>
              </a:ext>
            </a:extLst>
          </p:cNvPr>
          <p:cNvPicPr>
            <a:picLocks noChangeAspect="1"/>
          </p:cNvPicPr>
          <p:nvPr userDrawn="1"/>
        </p:nvPicPr>
        <p:blipFill>
          <a:blip r:embed="rId2"/>
          <a:stretch>
            <a:fillRect/>
          </a:stretch>
        </p:blipFill>
        <p:spPr>
          <a:xfrm>
            <a:off x="9718158" y="215444"/>
            <a:ext cx="2296632" cy="802108"/>
          </a:xfrm>
          <a:prstGeom prst="rect">
            <a:avLst/>
          </a:prstGeom>
        </p:spPr>
      </p:pic>
      <p:sp>
        <p:nvSpPr>
          <p:cNvPr id="3" name="Text Placeholder 2">
            <a:extLst>
              <a:ext uri="{FF2B5EF4-FFF2-40B4-BE49-F238E27FC236}">
                <a16:creationId xmlns:a16="http://schemas.microsoft.com/office/drawing/2014/main" id="{1A1E4C15-7A4B-2947-B84E-E6C39658DB43}"/>
              </a:ext>
            </a:extLst>
          </p:cNvPr>
          <p:cNvSpPr>
            <a:spLocks noGrp="1"/>
          </p:cNvSpPr>
          <p:nvPr>
            <p:ph type="body" sz="quarter" idx="10"/>
          </p:nvPr>
        </p:nvSpPr>
        <p:spPr>
          <a:xfrm>
            <a:off x="545252" y="5670790"/>
            <a:ext cx="7911177" cy="517452"/>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10" name="Picture 9" descr="Shape, polygon&#10;&#10;Description automatically generated">
            <a:extLst>
              <a:ext uri="{FF2B5EF4-FFF2-40B4-BE49-F238E27FC236}">
                <a16:creationId xmlns:a16="http://schemas.microsoft.com/office/drawing/2014/main" id="{8B98D5C9-7855-B147-8D8C-E385A22A0068}"/>
              </a:ext>
            </a:extLst>
          </p:cNvPr>
          <p:cNvPicPr>
            <a:picLocks noChangeAspect="1"/>
          </p:cNvPicPr>
          <p:nvPr userDrawn="1"/>
        </p:nvPicPr>
        <p:blipFill rotWithShape="1">
          <a:blip r:embed="rId3">
            <a:alphaModFix/>
          </a:blip>
          <a:srcRect l="1148" r="2016"/>
          <a:stretch/>
        </p:blipFill>
        <p:spPr>
          <a:xfrm>
            <a:off x="0" y="1472211"/>
            <a:ext cx="12204839" cy="3570443"/>
          </a:xfrm>
          <a:prstGeom prst="rect">
            <a:avLst/>
          </a:prstGeom>
        </p:spPr>
      </p:pic>
    </p:spTree>
    <p:extLst>
      <p:ext uri="{BB962C8B-B14F-4D97-AF65-F5344CB8AC3E}">
        <p14:creationId xmlns:p14="http://schemas.microsoft.com/office/powerpoint/2010/main" val="5798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941D90-1DD4-CD45-8A1E-7B207FE4B601}"/>
              </a:ext>
            </a:extLst>
          </p:cNvPr>
          <p:cNvSpPr/>
          <p:nvPr userDrawn="1"/>
        </p:nvSpPr>
        <p:spPr>
          <a:xfrm>
            <a:off x="-10362" y="0"/>
            <a:ext cx="12212721" cy="45550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51BAA70-6D26-274C-A302-29D39389032A}"/>
              </a:ext>
            </a:extLst>
          </p:cNvPr>
          <p:cNvPicPr>
            <a:picLocks noChangeAspect="1"/>
          </p:cNvPicPr>
          <p:nvPr userDrawn="1"/>
        </p:nvPicPr>
        <p:blipFill>
          <a:blip r:embed="rId2"/>
          <a:srcRect/>
          <a:stretch/>
        </p:blipFill>
        <p:spPr>
          <a:xfrm>
            <a:off x="9718158" y="215444"/>
            <a:ext cx="2296632" cy="802107"/>
          </a:xfrm>
          <a:prstGeom prst="rect">
            <a:avLst/>
          </a:prstGeom>
        </p:spPr>
      </p:pic>
      <p:sp>
        <p:nvSpPr>
          <p:cNvPr id="3" name="Text Placeholder 2">
            <a:extLst>
              <a:ext uri="{FF2B5EF4-FFF2-40B4-BE49-F238E27FC236}">
                <a16:creationId xmlns:a16="http://schemas.microsoft.com/office/drawing/2014/main" id="{1A1E4C15-7A4B-2947-B84E-E6C39658DB43}"/>
              </a:ext>
            </a:extLst>
          </p:cNvPr>
          <p:cNvSpPr>
            <a:spLocks noGrp="1"/>
          </p:cNvSpPr>
          <p:nvPr>
            <p:ph type="body" sz="quarter" idx="10"/>
          </p:nvPr>
        </p:nvSpPr>
        <p:spPr>
          <a:xfrm>
            <a:off x="545252" y="4905905"/>
            <a:ext cx="7911177" cy="517452"/>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Text Placeholder 2">
            <a:extLst>
              <a:ext uri="{FF2B5EF4-FFF2-40B4-BE49-F238E27FC236}">
                <a16:creationId xmlns:a16="http://schemas.microsoft.com/office/drawing/2014/main" id="{E314C5C7-F56D-C64E-866C-0F15261D3C88}"/>
              </a:ext>
            </a:extLst>
          </p:cNvPr>
          <p:cNvSpPr>
            <a:spLocks noGrp="1"/>
          </p:cNvSpPr>
          <p:nvPr>
            <p:ph type="body" sz="quarter" idx="11"/>
          </p:nvPr>
        </p:nvSpPr>
        <p:spPr>
          <a:xfrm>
            <a:off x="545252" y="5632743"/>
            <a:ext cx="7911177" cy="517452"/>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10" name="Picture 9">
            <a:extLst>
              <a:ext uri="{FF2B5EF4-FFF2-40B4-BE49-F238E27FC236}">
                <a16:creationId xmlns:a16="http://schemas.microsoft.com/office/drawing/2014/main" id="{F3F435B4-003B-CB45-8E0F-49BA7E9CE0DC}"/>
              </a:ext>
            </a:extLst>
          </p:cNvPr>
          <p:cNvPicPr>
            <a:picLocks noChangeAspect="1"/>
          </p:cNvPicPr>
          <p:nvPr userDrawn="1"/>
        </p:nvPicPr>
        <p:blipFill rotWithShape="1">
          <a:blip r:embed="rId3"/>
          <a:srcRect l="13856" t="11779" r="17305" b="11987"/>
          <a:stretch/>
        </p:blipFill>
        <p:spPr>
          <a:xfrm>
            <a:off x="-10362" y="-67614"/>
            <a:ext cx="12212721" cy="4622646"/>
          </a:xfrm>
          <a:prstGeom prst="rect">
            <a:avLst/>
          </a:prstGeom>
        </p:spPr>
      </p:pic>
    </p:spTree>
    <p:extLst>
      <p:ext uri="{BB962C8B-B14F-4D97-AF65-F5344CB8AC3E}">
        <p14:creationId xmlns:p14="http://schemas.microsoft.com/office/powerpoint/2010/main" val="3526675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WHITE - WATERMARK">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03677B0-59C6-874A-8751-FE8CD5DE5781}"/>
              </a:ext>
            </a:extLst>
          </p:cNvPr>
          <p:cNvSpPr txBox="1"/>
          <p:nvPr userDrawn="1"/>
        </p:nvSpPr>
        <p:spPr>
          <a:xfrm>
            <a:off x="5319823" y="6642556"/>
            <a:ext cx="1552354" cy="215444"/>
          </a:xfrm>
          <a:prstGeom prst="rect">
            <a:avLst/>
          </a:prstGeom>
          <a:noFill/>
        </p:spPr>
        <p:txBody>
          <a:bodyPr wrap="square" rtlCol="0">
            <a:spAutoFit/>
          </a:bodyPr>
          <a:lstStyle/>
          <a:p>
            <a:pPr algn="ctr"/>
            <a:fld id="{57D57EC9-00B0-8942-A147-2901AF5EA0F7}" type="slidenum">
              <a:rPr lang="en-US" sz="800" smtClean="0">
                <a:solidFill>
                  <a:schemeClr val="bg1">
                    <a:lumMod val="50000"/>
                  </a:schemeClr>
                </a:solidFill>
              </a:rPr>
              <a:pPr algn="ctr"/>
              <a:t>‹#›</a:t>
            </a:fld>
            <a:endParaRPr lang="en-US" sz="800" dirty="0">
              <a:solidFill>
                <a:schemeClr val="bg1">
                  <a:lumMod val="50000"/>
                </a:schemeClr>
              </a:solidFill>
            </a:endParaRPr>
          </a:p>
        </p:txBody>
      </p:sp>
      <p:pic>
        <p:nvPicPr>
          <p:cNvPr id="13" name="Picture 12" descr="Logo, company name&#10;&#10;Description automatically generated">
            <a:extLst>
              <a:ext uri="{FF2B5EF4-FFF2-40B4-BE49-F238E27FC236}">
                <a16:creationId xmlns:a16="http://schemas.microsoft.com/office/drawing/2014/main" id="{E51BAA70-6D26-274C-A302-29D39389032A}"/>
              </a:ext>
            </a:extLst>
          </p:cNvPr>
          <p:cNvPicPr>
            <a:picLocks noChangeAspect="1"/>
          </p:cNvPicPr>
          <p:nvPr userDrawn="1"/>
        </p:nvPicPr>
        <p:blipFill>
          <a:blip r:embed="rId2"/>
          <a:stretch>
            <a:fillRect/>
          </a:stretch>
        </p:blipFill>
        <p:spPr>
          <a:xfrm>
            <a:off x="9718158" y="215444"/>
            <a:ext cx="2296632" cy="802108"/>
          </a:xfrm>
          <a:prstGeom prst="rect">
            <a:avLst/>
          </a:prstGeom>
        </p:spPr>
      </p:pic>
      <p:sp>
        <p:nvSpPr>
          <p:cNvPr id="3" name="Text Placeholder 2">
            <a:extLst>
              <a:ext uri="{FF2B5EF4-FFF2-40B4-BE49-F238E27FC236}">
                <a16:creationId xmlns:a16="http://schemas.microsoft.com/office/drawing/2014/main" id="{1A1E4C15-7A4B-2947-B84E-E6C39658DB43}"/>
              </a:ext>
            </a:extLst>
          </p:cNvPr>
          <p:cNvSpPr>
            <a:spLocks noGrp="1"/>
          </p:cNvSpPr>
          <p:nvPr>
            <p:ph type="body" sz="quarter" idx="10"/>
          </p:nvPr>
        </p:nvSpPr>
        <p:spPr>
          <a:xfrm>
            <a:off x="545252" y="357772"/>
            <a:ext cx="8996313" cy="517452"/>
          </a:xfrm>
          <a:prstGeom prst="rect">
            <a:avLst/>
          </a:prstGeom>
        </p:spPr>
        <p:txBody>
          <a:bodyPr/>
          <a:lstStyle>
            <a:lvl1pPr marL="0" indent="0">
              <a:buNone/>
              <a:defRPr>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Text Placeholder 2">
            <a:extLst>
              <a:ext uri="{FF2B5EF4-FFF2-40B4-BE49-F238E27FC236}">
                <a16:creationId xmlns:a16="http://schemas.microsoft.com/office/drawing/2014/main" id="{E314C5C7-F56D-C64E-866C-0F15261D3C88}"/>
              </a:ext>
            </a:extLst>
          </p:cNvPr>
          <p:cNvSpPr>
            <a:spLocks noGrp="1"/>
          </p:cNvSpPr>
          <p:nvPr>
            <p:ph type="body" sz="quarter" idx="11"/>
          </p:nvPr>
        </p:nvSpPr>
        <p:spPr>
          <a:xfrm>
            <a:off x="545252" y="1251573"/>
            <a:ext cx="11135214" cy="5248655"/>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9" name="Picture 8" descr="Icon&#10;&#10;Description automatically generated">
            <a:extLst>
              <a:ext uri="{FF2B5EF4-FFF2-40B4-BE49-F238E27FC236}">
                <a16:creationId xmlns:a16="http://schemas.microsoft.com/office/drawing/2014/main" id="{B52CD7FF-E93C-734D-AD9E-5F0A39268F8C}"/>
              </a:ext>
            </a:extLst>
          </p:cNvPr>
          <p:cNvPicPr>
            <a:picLocks noChangeAspect="1"/>
          </p:cNvPicPr>
          <p:nvPr userDrawn="1"/>
        </p:nvPicPr>
        <p:blipFill rotWithShape="1">
          <a:blip r:embed="rId3">
            <a:alphaModFix amt="5000"/>
          </a:blip>
          <a:srcRect l="12593" r="17863" b="28384"/>
          <a:stretch/>
        </p:blipFill>
        <p:spPr>
          <a:xfrm>
            <a:off x="-20722" y="2610107"/>
            <a:ext cx="12212722" cy="4247893"/>
          </a:xfrm>
          <a:prstGeom prst="rect">
            <a:avLst/>
          </a:prstGeom>
        </p:spPr>
      </p:pic>
    </p:spTree>
    <p:extLst>
      <p:ext uri="{BB962C8B-B14F-4D97-AF65-F5344CB8AC3E}">
        <p14:creationId xmlns:p14="http://schemas.microsoft.com/office/powerpoint/2010/main" val="2539382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Currents Watermark">
    <p:spTree>
      <p:nvGrpSpPr>
        <p:cNvPr id="1" name=""/>
        <p:cNvGrpSpPr/>
        <p:nvPr/>
      </p:nvGrpSpPr>
      <p:grpSpPr>
        <a:xfrm>
          <a:off x="0" y="0"/>
          <a:ext cx="0" cy="0"/>
          <a:chOff x="0" y="0"/>
          <a:chExt cx="0" cy="0"/>
        </a:xfrm>
      </p:grpSpPr>
      <p:pic>
        <p:nvPicPr>
          <p:cNvPr id="4" name="Picture 3" descr="Shape, polygon&#10;&#10;Description automatically generated">
            <a:extLst>
              <a:ext uri="{FF2B5EF4-FFF2-40B4-BE49-F238E27FC236}">
                <a16:creationId xmlns:a16="http://schemas.microsoft.com/office/drawing/2014/main" id="{92D2E2A8-230F-8D44-9898-52C1F8267AEA}"/>
              </a:ext>
            </a:extLst>
          </p:cNvPr>
          <p:cNvPicPr>
            <a:picLocks noChangeAspect="1"/>
          </p:cNvPicPr>
          <p:nvPr userDrawn="1"/>
        </p:nvPicPr>
        <p:blipFill rotWithShape="1">
          <a:blip r:embed="rId2">
            <a:alphaModFix amt="10000"/>
          </a:blip>
          <a:srcRect l="1148" r="2016"/>
          <a:stretch/>
        </p:blipFill>
        <p:spPr>
          <a:xfrm>
            <a:off x="0" y="2144556"/>
            <a:ext cx="12204839" cy="3570443"/>
          </a:xfrm>
          <a:prstGeom prst="rect">
            <a:avLst/>
          </a:prstGeom>
        </p:spPr>
      </p:pic>
      <p:sp>
        <p:nvSpPr>
          <p:cNvPr id="7" name="TextBox 6">
            <a:extLst>
              <a:ext uri="{FF2B5EF4-FFF2-40B4-BE49-F238E27FC236}">
                <a16:creationId xmlns:a16="http://schemas.microsoft.com/office/drawing/2014/main" id="{F03677B0-59C6-874A-8751-FE8CD5DE5781}"/>
              </a:ext>
            </a:extLst>
          </p:cNvPr>
          <p:cNvSpPr txBox="1"/>
          <p:nvPr userDrawn="1"/>
        </p:nvSpPr>
        <p:spPr>
          <a:xfrm>
            <a:off x="5319823" y="6642556"/>
            <a:ext cx="1552354" cy="215444"/>
          </a:xfrm>
          <a:prstGeom prst="rect">
            <a:avLst/>
          </a:prstGeom>
          <a:noFill/>
        </p:spPr>
        <p:txBody>
          <a:bodyPr wrap="square" rtlCol="0">
            <a:spAutoFit/>
          </a:bodyPr>
          <a:lstStyle/>
          <a:p>
            <a:pPr algn="ctr"/>
            <a:fld id="{57D57EC9-00B0-8942-A147-2901AF5EA0F7}" type="slidenum">
              <a:rPr lang="en-US" sz="800" smtClean="0">
                <a:solidFill>
                  <a:schemeClr val="bg1">
                    <a:lumMod val="50000"/>
                  </a:schemeClr>
                </a:solidFill>
              </a:rPr>
              <a:pPr algn="ctr"/>
              <a:t>‹#›</a:t>
            </a:fld>
            <a:endParaRPr lang="en-US" sz="800" dirty="0">
              <a:solidFill>
                <a:schemeClr val="bg1">
                  <a:lumMod val="50000"/>
                </a:schemeClr>
              </a:solidFill>
            </a:endParaRPr>
          </a:p>
        </p:txBody>
      </p:sp>
      <p:pic>
        <p:nvPicPr>
          <p:cNvPr id="13" name="Picture 12" descr="Logo, company name&#10;&#10;Description automatically generated">
            <a:extLst>
              <a:ext uri="{FF2B5EF4-FFF2-40B4-BE49-F238E27FC236}">
                <a16:creationId xmlns:a16="http://schemas.microsoft.com/office/drawing/2014/main" id="{E51BAA70-6D26-274C-A302-29D39389032A}"/>
              </a:ext>
            </a:extLst>
          </p:cNvPr>
          <p:cNvPicPr>
            <a:picLocks noChangeAspect="1"/>
          </p:cNvPicPr>
          <p:nvPr userDrawn="1"/>
        </p:nvPicPr>
        <p:blipFill>
          <a:blip r:embed="rId3"/>
          <a:stretch>
            <a:fillRect/>
          </a:stretch>
        </p:blipFill>
        <p:spPr>
          <a:xfrm>
            <a:off x="9718158" y="215444"/>
            <a:ext cx="2296632" cy="802108"/>
          </a:xfrm>
          <a:prstGeom prst="rect">
            <a:avLst/>
          </a:prstGeom>
        </p:spPr>
      </p:pic>
      <p:sp>
        <p:nvSpPr>
          <p:cNvPr id="3" name="Text Placeholder 2">
            <a:extLst>
              <a:ext uri="{FF2B5EF4-FFF2-40B4-BE49-F238E27FC236}">
                <a16:creationId xmlns:a16="http://schemas.microsoft.com/office/drawing/2014/main" id="{1A1E4C15-7A4B-2947-B84E-E6C39658DB43}"/>
              </a:ext>
            </a:extLst>
          </p:cNvPr>
          <p:cNvSpPr>
            <a:spLocks noGrp="1"/>
          </p:cNvSpPr>
          <p:nvPr>
            <p:ph type="body" sz="quarter" idx="10"/>
          </p:nvPr>
        </p:nvSpPr>
        <p:spPr>
          <a:xfrm>
            <a:off x="545252" y="357772"/>
            <a:ext cx="8996313" cy="517452"/>
          </a:xfrm>
          <a:prstGeom prst="rect">
            <a:avLst/>
          </a:prstGeom>
        </p:spPr>
        <p:txBody>
          <a:bodyPr/>
          <a:lstStyle>
            <a:lvl1pPr marL="0" indent="0">
              <a:buNone/>
              <a:defRPr>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Text Placeholder 2">
            <a:extLst>
              <a:ext uri="{FF2B5EF4-FFF2-40B4-BE49-F238E27FC236}">
                <a16:creationId xmlns:a16="http://schemas.microsoft.com/office/drawing/2014/main" id="{E314C5C7-F56D-C64E-866C-0F15261D3C88}"/>
              </a:ext>
            </a:extLst>
          </p:cNvPr>
          <p:cNvSpPr>
            <a:spLocks noGrp="1"/>
          </p:cNvSpPr>
          <p:nvPr>
            <p:ph type="body" sz="quarter" idx="11"/>
          </p:nvPr>
        </p:nvSpPr>
        <p:spPr>
          <a:xfrm>
            <a:off x="545252" y="1251573"/>
            <a:ext cx="11135214" cy="5248655"/>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14993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Currents Photo">
    <p:spTree>
      <p:nvGrpSpPr>
        <p:cNvPr id="1" name=""/>
        <p:cNvGrpSpPr/>
        <p:nvPr/>
      </p:nvGrpSpPr>
      <p:grpSpPr>
        <a:xfrm>
          <a:off x="0" y="0"/>
          <a:ext cx="0" cy="0"/>
          <a:chOff x="0" y="0"/>
          <a:chExt cx="0" cy="0"/>
        </a:xfrm>
      </p:grpSpPr>
      <p:pic>
        <p:nvPicPr>
          <p:cNvPr id="4" name="Picture 3" descr="Shape, polygon&#10;&#10;Description automatically generated">
            <a:extLst>
              <a:ext uri="{FF2B5EF4-FFF2-40B4-BE49-F238E27FC236}">
                <a16:creationId xmlns:a16="http://schemas.microsoft.com/office/drawing/2014/main" id="{92D2E2A8-230F-8D44-9898-52C1F8267AEA}"/>
              </a:ext>
            </a:extLst>
          </p:cNvPr>
          <p:cNvPicPr>
            <a:picLocks noChangeAspect="1"/>
          </p:cNvPicPr>
          <p:nvPr userDrawn="1"/>
        </p:nvPicPr>
        <p:blipFill rotWithShape="1">
          <a:blip r:embed="rId2">
            <a:alphaModFix/>
          </a:blip>
          <a:srcRect l="1148" r="2016"/>
          <a:stretch/>
        </p:blipFill>
        <p:spPr>
          <a:xfrm>
            <a:off x="0" y="2144556"/>
            <a:ext cx="12204839" cy="3570443"/>
          </a:xfrm>
          <a:prstGeom prst="rect">
            <a:avLst/>
          </a:prstGeom>
        </p:spPr>
      </p:pic>
      <p:sp>
        <p:nvSpPr>
          <p:cNvPr id="7" name="TextBox 6">
            <a:extLst>
              <a:ext uri="{FF2B5EF4-FFF2-40B4-BE49-F238E27FC236}">
                <a16:creationId xmlns:a16="http://schemas.microsoft.com/office/drawing/2014/main" id="{F03677B0-59C6-874A-8751-FE8CD5DE5781}"/>
              </a:ext>
            </a:extLst>
          </p:cNvPr>
          <p:cNvSpPr txBox="1"/>
          <p:nvPr userDrawn="1"/>
        </p:nvSpPr>
        <p:spPr>
          <a:xfrm>
            <a:off x="5319823" y="6642556"/>
            <a:ext cx="1552354" cy="215444"/>
          </a:xfrm>
          <a:prstGeom prst="rect">
            <a:avLst/>
          </a:prstGeom>
          <a:noFill/>
        </p:spPr>
        <p:txBody>
          <a:bodyPr wrap="square" rtlCol="0">
            <a:spAutoFit/>
          </a:bodyPr>
          <a:lstStyle/>
          <a:p>
            <a:pPr algn="ctr"/>
            <a:fld id="{57D57EC9-00B0-8942-A147-2901AF5EA0F7}" type="slidenum">
              <a:rPr lang="en-US" sz="800" smtClean="0">
                <a:solidFill>
                  <a:schemeClr val="bg1">
                    <a:lumMod val="50000"/>
                  </a:schemeClr>
                </a:solidFill>
              </a:rPr>
              <a:pPr algn="ctr"/>
              <a:t>‹#›</a:t>
            </a:fld>
            <a:endParaRPr lang="en-US" sz="800" dirty="0">
              <a:solidFill>
                <a:schemeClr val="bg1">
                  <a:lumMod val="50000"/>
                </a:schemeClr>
              </a:solidFill>
            </a:endParaRPr>
          </a:p>
        </p:txBody>
      </p:sp>
      <p:pic>
        <p:nvPicPr>
          <p:cNvPr id="13" name="Picture 12" descr="Logo, company name&#10;&#10;Description automatically generated">
            <a:extLst>
              <a:ext uri="{FF2B5EF4-FFF2-40B4-BE49-F238E27FC236}">
                <a16:creationId xmlns:a16="http://schemas.microsoft.com/office/drawing/2014/main" id="{E51BAA70-6D26-274C-A302-29D39389032A}"/>
              </a:ext>
            </a:extLst>
          </p:cNvPr>
          <p:cNvPicPr>
            <a:picLocks noChangeAspect="1"/>
          </p:cNvPicPr>
          <p:nvPr userDrawn="1"/>
        </p:nvPicPr>
        <p:blipFill>
          <a:blip r:embed="rId3"/>
          <a:stretch>
            <a:fillRect/>
          </a:stretch>
        </p:blipFill>
        <p:spPr>
          <a:xfrm>
            <a:off x="9718158" y="215444"/>
            <a:ext cx="2296632" cy="802108"/>
          </a:xfrm>
          <a:prstGeom prst="rect">
            <a:avLst/>
          </a:prstGeom>
        </p:spPr>
      </p:pic>
      <p:sp>
        <p:nvSpPr>
          <p:cNvPr id="3" name="Text Placeholder 2">
            <a:extLst>
              <a:ext uri="{FF2B5EF4-FFF2-40B4-BE49-F238E27FC236}">
                <a16:creationId xmlns:a16="http://schemas.microsoft.com/office/drawing/2014/main" id="{1A1E4C15-7A4B-2947-B84E-E6C39658DB43}"/>
              </a:ext>
            </a:extLst>
          </p:cNvPr>
          <p:cNvSpPr>
            <a:spLocks noGrp="1"/>
          </p:cNvSpPr>
          <p:nvPr>
            <p:ph type="body" sz="quarter" idx="10"/>
          </p:nvPr>
        </p:nvSpPr>
        <p:spPr>
          <a:xfrm>
            <a:off x="545252" y="357772"/>
            <a:ext cx="8996313" cy="517452"/>
          </a:xfrm>
          <a:prstGeom prst="rect">
            <a:avLst/>
          </a:prstGeom>
        </p:spPr>
        <p:txBody>
          <a:bodyPr/>
          <a:lstStyle>
            <a:lvl1pPr marL="0" indent="0">
              <a:buNone/>
              <a:defRPr>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Picture Placeholder 4">
            <a:extLst>
              <a:ext uri="{FF2B5EF4-FFF2-40B4-BE49-F238E27FC236}">
                <a16:creationId xmlns:a16="http://schemas.microsoft.com/office/drawing/2014/main" id="{3BC58BA6-5866-D145-B863-1055CBBFC43A}"/>
              </a:ext>
            </a:extLst>
          </p:cNvPr>
          <p:cNvSpPr>
            <a:spLocks noGrp="1"/>
          </p:cNvSpPr>
          <p:nvPr>
            <p:ph type="pic" sz="quarter" idx="11"/>
          </p:nvPr>
        </p:nvSpPr>
        <p:spPr>
          <a:xfrm>
            <a:off x="545252" y="1320492"/>
            <a:ext cx="11194464" cy="5058185"/>
          </a:xfrm>
          <a:prstGeom prst="rect">
            <a:avLst/>
          </a:prstGeom>
        </p:spPr>
        <p:txBody>
          <a:bodyPr/>
          <a:lstStyle>
            <a:lvl1pPr marL="0" indent="0">
              <a:buNone/>
              <a:defRPr sz="2000"/>
            </a:lvl1pPr>
          </a:lstStyle>
          <a:p>
            <a:endParaRPr lang="en-US" dirty="0"/>
          </a:p>
        </p:txBody>
      </p:sp>
    </p:spTree>
    <p:extLst>
      <p:ext uri="{BB962C8B-B14F-4D97-AF65-F5344CB8AC3E}">
        <p14:creationId xmlns:p14="http://schemas.microsoft.com/office/powerpoint/2010/main" val="337446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BLUE - WATERMAR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3B95F9-A4C0-8E43-99A1-CAC8A166603F}"/>
              </a:ext>
            </a:extLst>
          </p:cNvPr>
          <p:cNvSpPr/>
          <p:nvPr userDrawn="1"/>
        </p:nvSpPr>
        <p:spPr>
          <a:xfrm>
            <a:off x="-10362" y="0"/>
            <a:ext cx="12212721" cy="66425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A8B3772-BFA6-8548-AF78-243E66DC2753}"/>
              </a:ext>
            </a:extLst>
          </p:cNvPr>
          <p:cNvPicPr>
            <a:picLocks noChangeAspect="1"/>
          </p:cNvPicPr>
          <p:nvPr userDrawn="1"/>
        </p:nvPicPr>
        <p:blipFill rotWithShape="1">
          <a:blip r:embed="rId2">
            <a:alphaModFix amt="5000"/>
          </a:blip>
          <a:srcRect l="14813" r="14813" b="25972"/>
          <a:stretch/>
        </p:blipFill>
        <p:spPr>
          <a:xfrm>
            <a:off x="-20722" y="2466986"/>
            <a:ext cx="12212720" cy="4391014"/>
          </a:xfrm>
          <a:prstGeom prst="rect">
            <a:avLst/>
          </a:prstGeom>
        </p:spPr>
      </p:pic>
      <p:sp>
        <p:nvSpPr>
          <p:cNvPr id="7" name="TextBox 6">
            <a:extLst>
              <a:ext uri="{FF2B5EF4-FFF2-40B4-BE49-F238E27FC236}">
                <a16:creationId xmlns:a16="http://schemas.microsoft.com/office/drawing/2014/main" id="{F03677B0-59C6-874A-8751-FE8CD5DE5781}"/>
              </a:ext>
            </a:extLst>
          </p:cNvPr>
          <p:cNvSpPr txBox="1"/>
          <p:nvPr userDrawn="1"/>
        </p:nvSpPr>
        <p:spPr>
          <a:xfrm>
            <a:off x="5319823" y="6642556"/>
            <a:ext cx="1552354" cy="215444"/>
          </a:xfrm>
          <a:prstGeom prst="rect">
            <a:avLst/>
          </a:prstGeom>
          <a:noFill/>
        </p:spPr>
        <p:txBody>
          <a:bodyPr wrap="square" rtlCol="0">
            <a:spAutoFit/>
          </a:bodyPr>
          <a:lstStyle/>
          <a:p>
            <a:pPr algn="ctr"/>
            <a:fld id="{57D57EC9-00B0-8942-A147-2901AF5EA0F7}" type="slidenum">
              <a:rPr lang="en-US" sz="800" smtClean="0">
                <a:solidFill>
                  <a:schemeClr val="bg1">
                    <a:lumMod val="50000"/>
                  </a:schemeClr>
                </a:solidFill>
              </a:rPr>
              <a:pPr algn="ctr"/>
              <a:t>‹#›</a:t>
            </a:fld>
            <a:endParaRPr lang="en-US" sz="800" dirty="0">
              <a:solidFill>
                <a:schemeClr val="bg1">
                  <a:lumMod val="50000"/>
                </a:schemeClr>
              </a:solidFill>
            </a:endParaRPr>
          </a:p>
        </p:txBody>
      </p:sp>
      <p:sp>
        <p:nvSpPr>
          <p:cNvPr id="3" name="Text Placeholder 2">
            <a:extLst>
              <a:ext uri="{FF2B5EF4-FFF2-40B4-BE49-F238E27FC236}">
                <a16:creationId xmlns:a16="http://schemas.microsoft.com/office/drawing/2014/main" id="{1A1E4C15-7A4B-2947-B84E-E6C39658DB43}"/>
              </a:ext>
            </a:extLst>
          </p:cNvPr>
          <p:cNvSpPr>
            <a:spLocks noGrp="1"/>
          </p:cNvSpPr>
          <p:nvPr>
            <p:ph type="body" sz="quarter" idx="10"/>
          </p:nvPr>
        </p:nvSpPr>
        <p:spPr>
          <a:xfrm>
            <a:off x="545252" y="357772"/>
            <a:ext cx="8996313" cy="517452"/>
          </a:xfrm>
          <a:prstGeom prst="rect">
            <a:avLst/>
          </a:prstGeom>
        </p:spPr>
        <p:txBody>
          <a:bodyPr/>
          <a:lstStyle>
            <a:lvl1pPr marL="0" indent="0">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Text Placeholder 2">
            <a:extLst>
              <a:ext uri="{FF2B5EF4-FFF2-40B4-BE49-F238E27FC236}">
                <a16:creationId xmlns:a16="http://schemas.microsoft.com/office/drawing/2014/main" id="{E314C5C7-F56D-C64E-866C-0F15261D3C88}"/>
              </a:ext>
            </a:extLst>
          </p:cNvPr>
          <p:cNvSpPr>
            <a:spLocks noGrp="1"/>
          </p:cNvSpPr>
          <p:nvPr>
            <p:ph type="body" sz="quarter" idx="11"/>
          </p:nvPr>
        </p:nvSpPr>
        <p:spPr>
          <a:xfrm>
            <a:off x="545252" y="1251573"/>
            <a:ext cx="11135214" cy="5248655"/>
          </a:xfrm>
          <a:prstGeom prst="rect">
            <a:avLst/>
          </a:prstGeom>
        </p:spPr>
        <p:txBody>
          <a:bodyPr/>
          <a:lstStyle>
            <a:lvl1pPr marL="0" indent="0">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11" name="Picture 10">
            <a:extLst>
              <a:ext uri="{FF2B5EF4-FFF2-40B4-BE49-F238E27FC236}">
                <a16:creationId xmlns:a16="http://schemas.microsoft.com/office/drawing/2014/main" id="{4204FFF6-2BCF-7C47-A892-6CDE8EFAB9A6}"/>
              </a:ext>
            </a:extLst>
          </p:cNvPr>
          <p:cNvPicPr>
            <a:picLocks noChangeAspect="1"/>
          </p:cNvPicPr>
          <p:nvPr userDrawn="1"/>
        </p:nvPicPr>
        <p:blipFill>
          <a:blip r:embed="rId3"/>
          <a:srcRect/>
          <a:stretch/>
        </p:blipFill>
        <p:spPr>
          <a:xfrm>
            <a:off x="9718158" y="215444"/>
            <a:ext cx="2296632" cy="802107"/>
          </a:xfrm>
          <a:prstGeom prst="rect">
            <a:avLst/>
          </a:prstGeom>
        </p:spPr>
      </p:pic>
    </p:spTree>
    <p:extLst>
      <p:ext uri="{BB962C8B-B14F-4D97-AF65-F5344CB8AC3E}">
        <p14:creationId xmlns:p14="http://schemas.microsoft.com/office/powerpoint/2010/main" val="1701501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TA SLIDE WHITE">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BBC15AB1-5417-3B4E-9ECF-AE00967635EE}"/>
              </a:ext>
            </a:extLst>
          </p:cNvPr>
          <p:cNvSpPr>
            <a:spLocks noGrp="1"/>
          </p:cNvSpPr>
          <p:nvPr>
            <p:ph type="chart" sz="quarter" idx="12"/>
          </p:nvPr>
        </p:nvSpPr>
        <p:spPr>
          <a:xfrm>
            <a:off x="545252" y="1251573"/>
            <a:ext cx="11135214" cy="5248655"/>
          </a:xfrm>
          <a:prstGeom prst="rect">
            <a:avLst/>
          </a:prstGeom>
        </p:spPr>
        <p:txBody>
          <a:bodyPr/>
          <a:lstStyle>
            <a:lvl1pPr marL="0" indent="0">
              <a:buNone/>
              <a:defRPr sz="2000"/>
            </a:lvl1pPr>
          </a:lstStyle>
          <a:p>
            <a:endParaRPr lang="en-US" dirty="0"/>
          </a:p>
        </p:txBody>
      </p:sp>
      <p:sp>
        <p:nvSpPr>
          <p:cNvPr id="7" name="TextBox 6">
            <a:extLst>
              <a:ext uri="{FF2B5EF4-FFF2-40B4-BE49-F238E27FC236}">
                <a16:creationId xmlns:a16="http://schemas.microsoft.com/office/drawing/2014/main" id="{F03677B0-59C6-874A-8751-FE8CD5DE5781}"/>
              </a:ext>
            </a:extLst>
          </p:cNvPr>
          <p:cNvSpPr txBox="1"/>
          <p:nvPr userDrawn="1"/>
        </p:nvSpPr>
        <p:spPr>
          <a:xfrm>
            <a:off x="5319823" y="6642556"/>
            <a:ext cx="1552354" cy="215444"/>
          </a:xfrm>
          <a:prstGeom prst="rect">
            <a:avLst/>
          </a:prstGeom>
          <a:noFill/>
        </p:spPr>
        <p:txBody>
          <a:bodyPr wrap="square" rtlCol="0">
            <a:spAutoFit/>
          </a:bodyPr>
          <a:lstStyle/>
          <a:p>
            <a:pPr algn="ctr"/>
            <a:fld id="{57D57EC9-00B0-8942-A147-2901AF5EA0F7}" type="slidenum">
              <a:rPr lang="en-US" sz="800" smtClean="0">
                <a:solidFill>
                  <a:schemeClr val="bg1">
                    <a:lumMod val="50000"/>
                  </a:schemeClr>
                </a:solidFill>
              </a:rPr>
              <a:pPr algn="ctr"/>
              <a:t>‹#›</a:t>
            </a:fld>
            <a:endParaRPr lang="en-US" sz="800" dirty="0">
              <a:solidFill>
                <a:schemeClr val="bg1">
                  <a:lumMod val="50000"/>
                </a:schemeClr>
              </a:solidFill>
            </a:endParaRPr>
          </a:p>
        </p:txBody>
      </p:sp>
      <p:pic>
        <p:nvPicPr>
          <p:cNvPr id="13" name="Picture 12" descr="Logo, company name&#10;&#10;Description automatically generated">
            <a:extLst>
              <a:ext uri="{FF2B5EF4-FFF2-40B4-BE49-F238E27FC236}">
                <a16:creationId xmlns:a16="http://schemas.microsoft.com/office/drawing/2014/main" id="{E51BAA70-6D26-274C-A302-29D39389032A}"/>
              </a:ext>
            </a:extLst>
          </p:cNvPr>
          <p:cNvPicPr>
            <a:picLocks noChangeAspect="1"/>
          </p:cNvPicPr>
          <p:nvPr userDrawn="1"/>
        </p:nvPicPr>
        <p:blipFill>
          <a:blip r:embed="rId2"/>
          <a:stretch>
            <a:fillRect/>
          </a:stretch>
        </p:blipFill>
        <p:spPr>
          <a:xfrm>
            <a:off x="9718158" y="215444"/>
            <a:ext cx="2296632" cy="802108"/>
          </a:xfrm>
          <a:prstGeom prst="rect">
            <a:avLst/>
          </a:prstGeom>
        </p:spPr>
      </p:pic>
      <p:sp>
        <p:nvSpPr>
          <p:cNvPr id="3" name="Text Placeholder 2">
            <a:extLst>
              <a:ext uri="{FF2B5EF4-FFF2-40B4-BE49-F238E27FC236}">
                <a16:creationId xmlns:a16="http://schemas.microsoft.com/office/drawing/2014/main" id="{1A1E4C15-7A4B-2947-B84E-E6C39658DB43}"/>
              </a:ext>
            </a:extLst>
          </p:cNvPr>
          <p:cNvSpPr>
            <a:spLocks noGrp="1"/>
          </p:cNvSpPr>
          <p:nvPr>
            <p:ph type="body" sz="quarter" idx="10"/>
          </p:nvPr>
        </p:nvSpPr>
        <p:spPr>
          <a:xfrm>
            <a:off x="545252" y="357772"/>
            <a:ext cx="8996313" cy="517452"/>
          </a:xfrm>
          <a:prstGeom prst="rect">
            <a:avLst/>
          </a:prstGeom>
        </p:spPr>
        <p:txBody>
          <a:bodyPr/>
          <a:lstStyle>
            <a:lvl1pPr marL="0" indent="0">
              <a:buNone/>
              <a:defRPr>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507727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TA SLIDE GRA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3B95F9-A4C0-8E43-99A1-CAC8A166603F}"/>
              </a:ext>
            </a:extLst>
          </p:cNvPr>
          <p:cNvSpPr/>
          <p:nvPr userDrawn="1"/>
        </p:nvSpPr>
        <p:spPr>
          <a:xfrm>
            <a:off x="-10362" y="0"/>
            <a:ext cx="12212721" cy="66425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03677B0-59C6-874A-8751-FE8CD5DE5781}"/>
              </a:ext>
            </a:extLst>
          </p:cNvPr>
          <p:cNvSpPr txBox="1"/>
          <p:nvPr userDrawn="1"/>
        </p:nvSpPr>
        <p:spPr>
          <a:xfrm>
            <a:off x="5319823" y="6642556"/>
            <a:ext cx="1552354" cy="215444"/>
          </a:xfrm>
          <a:prstGeom prst="rect">
            <a:avLst/>
          </a:prstGeom>
          <a:noFill/>
        </p:spPr>
        <p:txBody>
          <a:bodyPr wrap="square" rtlCol="0">
            <a:spAutoFit/>
          </a:bodyPr>
          <a:lstStyle/>
          <a:p>
            <a:pPr algn="ctr"/>
            <a:fld id="{57D57EC9-00B0-8942-A147-2901AF5EA0F7}" type="slidenum">
              <a:rPr lang="en-US" sz="800" smtClean="0">
                <a:solidFill>
                  <a:schemeClr val="bg1">
                    <a:lumMod val="50000"/>
                  </a:schemeClr>
                </a:solidFill>
              </a:rPr>
              <a:pPr algn="ctr"/>
              <a:t>‹#›</a:t>
            </a:fld>
            <a:endParaRPr lang="en-US" sz="800" dirty="0">
              <a:solidFill>
                <a:schemeClr val="bg1">
                  <a:lumMod val="50000"/>
                </a:schemeClr>
              </a:solidFill>
            </a:endParaRPr>
          </a:p>
        </p:txBody>
      </p:sp>
      <p:sp>
        <p:nvSpPr>
          <p:cNvPr id="3" name="Text Placeholder 2">
            <a:extLst>
              <a:ext uri="{FF2B5EF4-FFF2-40B4-BE49-F238E27FC236}">
                <a16:creationId xmlns:a16="http://schemas.microsoft.com/office/drawing/2014/main" id="{1A1E4C15-7A4B-2947-B84E-E6C39658DB43}"/>
              </a:ext>
            </a:extLst>
          </p:cNvPr>
          <p:cNvSpPr>
            <a:spLocks noGrp="1"/>
          </p:cNvSpPr>
          <p:nvPr>
            <p:ph type="body" sz="quarter" idx="10"/>
          </p:nvPr>
        </p:nvSpPr>
        <p:spPr>
          <a:xfrm>
            <a:off x="545252" y="357772"/>
            <a:ext cx="8996313" cy="517452"/>
          </a:xfrm>
          <a:prstGeom prst="rect">
            <a:avLst/>
          </a:prstGeom>
        </p:spPr>
        <p:txBody>
          <a:bodyPr/>
          <a:lstStyle>
            <a:lvl1pPr marL="0" indent="0">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11" name="Picture 10">
            <a:extLst>
              <a:ext uri="{FF2B5EF4-FFF2-40B4-BE49-F238E27FC236}">
                <a16:creationId xmlns:a16="http://schemas.microsoft.com/office/drawing/2014/main" id="{4204FFF6-2BCF-7C47-A892-6CDE8EFAB9A6}"/>
              </a:ext>
            </a:extLst>
          </p:cNvPr>
          <p:cNvPicPr>
            <a:picLocks noChangeAspect="1"/>
          </p:cNvPicPr>
          <p:nvPr userDrawn="1"/>
        </p:nvPicPr>
        <p:blipFill>
          <a:blip r:embed="rId2"/>
          <a:srcRect/>
          <a:stretch/>
        </p:blipFill>
        <p:spPr>
          <a:xfrm>
            <a:off x="9718158" y="215444"/>
            <a:ext cx="2296632" cy="802107"/>
          </a:xfrm>
          <a:prstGeom prst="rect">
            <a:avLst/>
          </a:prstGeom>
        </p:spPr>
      </p:pic>
      <p:sp>
        <p:nvSpPr>
          <p:cNvPr id="9" name="Chart Placeholder 3">
            <a:extLst>
              <a:ext uri="{FF2B5EF4-FFF2-40B4-BE49-F238E27FC236}">
                <a16:creationId xmlns:a16="http://schemas.microsoft.com/office/drawing/2014/main" id="{8829761D-E115-2E4B-AAF3-2A5CAA22947F}"/>
              </a:ext>
            </a:extLst>
          </p:cNvPr>
          <p:cNvSpPr>
            <a:spLocks noGrp="1"/>
          </p:cNvSpPr>
          <p:nvPr>
            <p:ph type="chart" sz="quarter" idx="12"/>
          </p:nvPr>
        </p:nvSpPr>
        <p:spPr>
          <a:xfrm>
            <a:off x="545252" y="1251573"/>
            <a:ext cx="11135214" cy="5248655"/>
          </a:xfrm>
          <a:prstGeom prst="rect">
            <a:avLst/>
          </a:prstGeom>
        </p:spPr>
        <p:txBody>
          <a:bodyPr/>
          <a:lstStyle>
            <a:lvl1pPr marL="0" indent="0">
              <a:buNone/>
              <a:defRPr sz="2000">
                <a:solidFill>
                  <a:schemeClr val="bg1"/>
                </a:solidFill>
              </a:defRPr>
            </a:lvl1pPr>
          </a:lstStyle>
          <a:p>
            <a:endParaRPr lang="en-US" dirty="0"/>
          </a:p>
        </p:txBody>
      </p:sp>
    </p:spTree>
    <p:extLst>
      <p:ext uri="{BB962C8B-B14F-4D97-AF65-F5344CB8AC3E}">
        <p14:creationId xmlns:p14="http://schemas.microsoft.com/office/powerpoint/2010/main" val="2729925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TA SLIDE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3B95F9-A4C0-8E43-99A1-CAC8A166603F}"/>
              </a:ext>
            </a:extLst>
          </p:cNvPr>
          <p:cNvSpPr/>
          <p:nvPr userDrawn="1"/>
        </p:nvSpPr>
        <p:spPr>
          <a:xfrm>
            <a:off x="-10362" y="0"/>
            <a:ext cx="12212721" cy="66425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03677B0-59C6-874A-8751-FE8CD5DE5781}"/>
              </a:ext>
            </a:extLst>
          </p:cNvPr>
          <p:cNvSpPr txBox="1"/>
          <p:nvPr userDrawn="1"/>
        </p:nvSpPr>
        <p:spPr>
          <a:xfrm>
            <a:off x="5319823" y="6642556"/>
            <a:ext cx="1552354" cy="215444"/>
          </a:xfrm>
          <a:prstGeom prst="rect">
            <a:avLst/>
          </a:prstGeom>
          <a:noFill/>
        </p:spPr>
        <p:txBody>
          <a:bodyPr wrap="square" rtlCol="0">
            <a:spAutoFit/>
          </a:bodyPr>
          <a:lstStyle/>
          <a:p>
            <a:pPr algn="ctr"/>
            <a:fld id="{57D57EC9-00B0-8942-A147-2901AF5EA0F7}" type="slidenum">
              <a:rPr lang="en-US" sz="800" smtClean="0">
                <a:solidFill>
                  <a:schemeClr val="bg1">
                    <a:lumMod val="50000"/>
                  </a:schemeClr>
                </a:solidFill>
              </a:rPr>
              <a:pPr algn="ctr"/>
              <a:t>‹#›</a:t>
            </a:fld>
            <a:endParaRPr lang="en-US" sz="800" dirty="0">
              <a:solidFill>
                <a:schemeClr val="bg1">
                  <a:lumMod val="50000"/>
                </a:schemeClr>
              </a:solidFill>
            </a:endParaRPr>
          </a:p>
        </p:txBody>
      </p:sp>
      <p:sp>
        <p:nvSpPr>
          <p:cNvPr id="3" name="Text Placeholder 2">
            <a:extLst>
              <a:ext uri="{FF2B5EF4-FFF2-40B4-BE49-F238E27FC236}">
                <a16:creationId xmlns:a16="http://schemas.microsoft.com/office/drawing/2014/main" id="{1A1E4C15-7A4B-2947-B84E-E6C39658DB43}"/>
              </a:ext>
            </a:extLst>
          </p:cNvPr>
          <p:cNvSpPr>
            <a:spLocks noGrp="1"/>
          </p:cNvSpPr>
          <p:nvPr>
            <p:ph type="body" sz="quarter" idx="10"/>
          </p:nvPr>
        </p:nvSpPr>
        <p:spPr>
          <a:xfrm>
            <a:off x="545252" y="357772"/>
            <a:ext cx="8996313" cy="517452"/>
          </a:xfrm>
          <a:prstGeom prst="rect">
            <a:avLst/>
          </a:prstGeom>
        </p:spPr>
        <p:txBody>
          <a:bodyPr/>
          <a:lstStyle>
            <a:lvl1pPr marL="0" indent="0">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pic>
        <p:nvPicPr>
          <p:cNvPr id="11" name="Picture 10">
            <a:extLst>
              <a:ext uri="{FF2B5EF4-FFF2-40B4-BE49-F238E27FC236}">
                <a16:creationId xmlns:a16="http://schemas.microsoft.com/office/drawing/2014/main" id="{4204FFF6-2BCF-7C47-A892-6CDE8EFAB9A6}"/>
              </a:ext>
            </a:extLst>
          </p:cNvPr>
          <p:cNvPicPr>
            <a:picLocks noChangeAspect="1"/>
          </p:cNvPicPr>
          <p:nvPr userDrawn="1"/>
        </p:nvPicPr>
        <p:blipFill>
          <a:blip r:embed="rId2"/>
          <a:srcRect/>
          <a:stretch/>
        </p:blipFill>
        <p:spPr>
          <a:xfrm>
            <a:off x="9718158" y="215444"/>
            <a:ext cx="2296632" cy="802107"/>
          </a:xfrm>
          <a:prstGeom prst="rect">
            <a:avLst/>
          </a:prstGeom>
        </p:spPr>
      </p:pic>
      <p:sp>
        <p:nvSpPr>
          <p:cNvPr id="9" name="Chart Placeholder 3">
            <a:extLst>
              <a:ext uri="{FF2B5EF4-FFF2-40B4-BE49-F238E27FC236}">
                <a16:creationId xmlns:a16="http://schemas.microsoft.com/office/drawing/2014/main" id="{8829761D-E115-2E4B-AAF3-2A5CAA22947F}"/>
              </a:ext>
            </a:extLst>
          </p:cNvPr>
          <p:cNvSpPr>
            <a:spLocks noGrp="1"/>
          </p:cNvSpPr>
          <p:nvPr>
            <p:ph type="chart" sz="quarter" idx="12"/>
          </p:nvPr>
        </p:nvSpPr>
        <p:spPr>
          <a:xfrm>
            <a:off x="545252" y="1251573"/>
            <a:ext cx="11135214" cy="5248655"/>
          </a:xfrm>
          <a:prstGeom prst="rect">
            <a:avLst/>
          </a:prstGeom>
        </p:spPr>
        <p:txBody>
          <a:bodyPr/>
          <a:lstStyle>
            <a:lvl1pPr marL="0" indent="0">
              <a:buNone/>
              <a:defRPr sz="2000">
                <a:solidFill>
                  <a:schemeClr val="bg1"/>
                </a:solidFill>
              </a:defRPr>
            </a:lvl1pPr>
          </a:lstStyle>
          <a:p>
            <a:endParaRPr lang="en-US" dirty="0"/>
          </a:p>
        </p:txBody>
      </p:sp>
    </p:spTree>
    <p:extLst>
      <p:ext uri="{BB962C8B-B14F-4D97-AF65-F5344CB8AC3E}">
        <p14:creationId xmlns:p14="http://schemas.microsoft.com/office/powerpoint/2010/main" val="2952713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A6C102C-0381-424C-91C6-977CD28DC264}"/>
              </a:ext>
            </a:extLst>
          </p:cNvPr>
          <p:cNvSpPr txBox="1"/>
          <p:nvPr userDrawn="1"/>
        </p:nvSpPr>
        <p:spPr>
          <a:xfrm>
            <a:off x="0" y="6642556"/>
            <a:ext cx="3409950" cy="215444"/>
          </a:xfrm>
          <a:prstGeom prst="rect">
            <a:avLst/>
          </a:prstGeom>
          <a:noFill/>
        </p:spPr>
        <p:txBody>
          <a:bodyPr wrap="square" rtlCol="0">
            <a:spAutoFit/>
          </a:bodyPr>
          <a:lstStyle/>
          <a:p>
            <a:r>
              <a:rPr lang="en-US" sz="800" b="0" i="0" u="none" strike="noStrike" kern="1200" dirty="0">
                <a:solidFill>
                  <a:schemeClr val="bg1">
                    <a:lumMod val="50000"/>
                  </a:schemeClr>
                </a:solidFill>
                <a:effectLst/>
                <a:latin typeface="Arial" panose="020B0604020202020204" pitchFamily="34" charset="0"/>
                <a:ea typeface="+mn-ea"/>
                <a:cs typeface="Arial" panose="020B0604020202020204" pitchFamily="34" charset="0"/>
              </a:rPr>
              <a:t>BUSINESS USE   ©</a:t>
            </a:r>
            <a:r>
              <a:rPr lang="en-US" sz="800" dirty="0">
                <a:solidFill>
                  <a:schemeClr val="bg1">
                    <a:lumMod val="50000"/>
                  </a:schemeClr>
                </a:solidFill>
                <a:latin typeface="Arial" panose="020B0604020202020204" pitchFamily="34" charset="0"/>
                <a:cs typeface="Arial" panose="020B0604020202020204" pitchFamily="34" charset="0"/>
              </a:rPr>
              <a:t>Rhode Island Energy</a:t>
            </a:r>
          </a:p>
        </p:txBody>
      </p:sp>
    </p:spTree>
    <p:extLst>
      <p:ext uri="{BB962C8B-B14F-4D97-AF65-F5344CB8AC3E}">
        <p14:creationId xmlns:p14="http://schemas.microsoft.com/office/powerpoint/2010/main" val="2384948986"/>
      </p:ext>
    </p:extLst>
  </p:cSld>
  <p:clrMap bg1="lt1" tx1="dk1" bg2="lt2" tx2="dk2" accent1="accent1" accent2="accent2" accent3="accent3" accent4="accent4" accent5="accent5" accent6="accent6" hlink="hlink" folHlink="folHlink"/>
  <p:sldLayoutIdLst>
    <p:sldLayoutId id="2147483650" r:id="rId1"/>
    <p:sldLayoutId id="2147483653" r:id="rId2"/>
    <p:sldLayoutId id="2147483655" r:id="rId3"/>
    <p:sldLayoutId id="2147483663" r:id="rId4"/>
    <p:sldLayoutId id="2147483664" r:id="rId5"/>
    <p:sldLayoutId id="2147483657" r:id="rId6"/>
    <p:sldLayoutId id="2147483658" r:id="rId7"/>
    <p:sldLayoutId id="2147483659" r:id="rId8"/>
    <p:sldLayoutId id="2147483660" r:id="rId9"/>
    <p:sldLayoutId id="2147483662" r:id="rId10"/>
    <p:sldLayoutId id="21474836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Layout" Target="../slideLayouts/slideLayout3.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hyperlink" Target="https://www.youtube.com/watch?v=vNhqLrDvDKc&amp;t=6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8193BD-E7AB-294E-A149-C7790A27E9C7}"/>
              </a:ext>
            </a:extLst>
          </p:cNvPr>
          <p:cNvSpPr>
            <a:spLocks noGrp="1"/>
          </p:cNvSpPr>
          <p:nvPr>
            <p:ph type="body" sz="quarter" idx="10"/>
          </p:nvPr>
        </p:nvSpPr>
        <p:spPr>
          <a:xfrm>
            <a:off x="545252" y="4926453"/>
            <a:ext cx="7911177" cy="517452"/>
          </a:xfrm>
        </p:spPr>
        <p:txBody>
          <a:bodyPr/>
          <a:lstStyle/>
          <a:p>
            <a:r>
              <a:rPr lang="en-US" b="1" dirty="0"/>
              <a:t>RP1162 – Pipeline Public Awareness</a:t>
            </a:r>
          </a:p>
        </p:txBody>
      </p:sp>
      <p:sp>
        <p:nvSpPr>
          <p:cNvPr id="3" name="Text Placeholder 2">
            <a:extLst>
              <a:ext uri="{FF2B5EF4-FFF2-40B4-BE49-F238E27FC236}">
                <a16:creationId xmlns:a16="http://schemas.microsoft.com/office/drawing/2014/main" id="{EF58532F-4B5D-C942-8198-B7AA71965A36}"/>
              </a:ext>
            </a:extLst>
          </p:cNvPr>
          <p:cNvSpPr>
            <a:spLocks noGrp="1"/>
          </p:cNvSpPr>
          <p:nvPr>
            <p:ph type="body" sz="quarter" idx="11"/>
          </p:nvPr>
        </p:nvSpPr>
        <p:spPr/>
        <p:txBody>
          <a:bodyPr/>
          <a:lstStyle/>
          <a:p>
            <a:r>
              <a:rPr lang="en-US" dirty="0"/>
              <a:t>Karen Sousa Kalil, Lead Specialist, Rhode Island Energy</a:t>
            </a:r>
          </a:p>
        </p:txBody>
      </p:sp>
    </p:spTree>
    <p:extLst>
      <p:ext uri="{BB962C8B-B14F-4D97-AF65-F5344CB8AC3E}">
        <p14:creationId xmlns:p14="http://schemas.microsoft.com/office/powerpoint/2010/main" val="3494942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ACBAE-0598-DC3D-F1A0-676C8CD2E98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B5CBE06-7646-1B50-26DC-6BF03BAF97A3}"/>
              </a:ext>
            </a:extLst>
          </p:cNvPr>
          <p:cNvSpPr>
            <a:spLocks noGrp="1"/>
          </p:cNvSpPr>
          <p:nvPr>
            <p:ph type="body" sz="quarter" idx="10"/>
          </p:nvPr>
        </p:nvSpPr>
        <p:spPr/>
        <p:txBody>
          <a:bodyPr/>
          <a:lstStyle/>
          <a:p>
            <a:r>
              <a:rPr lang="en-US" b="1" dirty="0"/>
              <a:t>Messaging</a:t>
            </a:r>
          </a:p>
        </p:txBody>
      </p:sp>
      <p:pic>
        <p:nvPicPr>
          <p:cNvPr id="5" name="Picture 4">
            <a:extLst>
              <a:ext uri="{FF2B5EF4-FFF2-40B4-BE49-F238E27FC236}">
                <a16:creationId xmlns:a16="http://schemas.microsoft.com/office/drawing/2014/main" id="{E2CF6E85-3C63-BCFC-D0FC-AA79921182AE}"/>
              </a:ext>
            </a:extLst>
          </p:cNvPr>
          <p:cNvPicPr>
            <a:picLocks noChangeAspect="1"/>
          </p:cNvPicPr>
          <p:nvPr/>
        </p:nvPicPr>
        <p:blipFill>
          <a:blip r:embed="rId2"/>
          <a:stretch>
            <a:fillRect/>
          </a:stretch>
        </p:blipFill>
        <p:spPr>
          <a:xfrm rot="16200000">
            <a:off x="2744747" y="-1096340"/>
            <a:ext cx="2459010" cy="6858000"/>
          </a:xfrm>
          <a:prstGeom prst="rect">
            <a:avLst/>
          </a:prstGeom>
        </p:spPr>
      </p:pic>
      <p:pic>
        <p:nvPicPr>
          <p:cNvPr id="9" name="Picture 8">
            <a:extLst>
              <a:ext uri="{FF2B5EF4-FFF2-40B4-BE49-F238E27FC236}">
                <a16:creationId xmlns:a16="http://schemas.microsoft.com/office/drawing/2014/main" id="{474FCADC-C327-D123-2F46-C222F940C2FD}"/>
              </a:ext>
            </a:extLst>
          </p:cNvPr>
          <p:cNvPicPr>
            <a:picLocks noChangeAspect="1"/>
          </p:cNvPicPr>
          <p:nvPr/>
        </p:nvPicPr>
        <p:blipFill>
          <a:blip r:embed="rId3"/>
          <a:stretch>
            <a:fillRect/>
          </a:stretch>
        </p:blipFill>
        <p:spPr>
          <a:xfrm>
            <a:off x="774817" y="3790096"/>
            <a:ext cx="1698545" cy="2650438"/>
          </a:xfrm>
          <a:prstGeom prst="rect">
            <a:avLst/>
          </a:prstGeom>
        </p:spPr>
      </p:pic>
      <p:pic>
        <p:nvPicPr>
          <p:cNvPr id="11" name="Picture 10">
            <a:extLst>
              <a:ext uri="{FF2B5EF4-FFF2-40B4-BE49-F238E27FC236}">
                <a16:creationId xmlns:a16="http://schemas.microsoft.com/office/drawing/2014/main" id="{B556A506-E0FA-27F0-9B20-7017CF972DF1}"/>
              </a:ext>
            </a:extLst>
          </p:cNvPr>
          <p:cNvPicPr>
            <a:picLocks noChangeAspect="1"/>
          </p:cNvPicPr>
          <p:nvPr/>
        </p:nvPicPr>
        <p:blipFill>
          <a:blip r:embed="rId4"/>
          <a:stretch>
            <a:fillRect/>
          </a:stretch>
        </p:blipFill>
        <p:spPr>
          <a:xfrm>
            <a:off x="2387069" y="3989077"/>
            <a:ext cx="1816991" cy="2650438"/>
          </a:xfrm>
          <a:prstGeom prst="rect">
            <a:avLst/>
          </a:prstGeom>
        </p:spPr>
      </p:pic>
      <p:pic>
        <p:nvPicPr>
          <p:cNvPr id="13" name="Picture 12">
            <a:extLst>
              <a:ext uri="{FF2B5EF4-FFF2-40B4-BE49-F238E27FC236}">
                <a16:creationId xmlns:a16="http://schemas.microsoft.com/office/drawing/2014/main" id="{59295B97-8691-29C2-4F86-94C4654172ED}"/>
              </a:ext>
            </a:extLst>
          </p:cNvPr>
          <p:cNvPicPr>
            <a:picLocks noChangeAspect="1"/>
          </p:cNvPicPr>
          <p:nvPr/>
        </p:nvPicPr>
        <p:blipFill>
          <a:blip r:embed="rId5"/>
          <a:stretch>
            <a:fillRect/>
          </a:stretch>
        </p:blipFill>
        <p:spPr>
          <a:xfrm>
            <a:off x="6072554" y="3423138"/>
            <a:ext cx="46892" cy="11723"/>
          </a:xfrm>
          <a:prstGeom prst="rect">
            <a:avLst/>
          </a:prstGeom>
        </p:spPr>
      </p:pic>
      <p:pic>
        <p:nvPicPr>
          <p:cNvPr id="19" name="Picture 18">
            <a:extLst>
              <a:ext uri="{FF2B5EF4-FFF2-40B4-BE49-F238E27FC236}">
                <a16:creationId xmlns:a16="http://schemas.microsoft.com/office/drawing/2014/main" id="{77656FE7-C26E-0B0B-8C72-39CD3CC6DEA5}"/>
              </a:ext>
            </a:extLst>
          </p:cNvPr>
          <p:cNvPicPr>
            <a:picLocks noChangeAspect="1"/>
          </p:cNvPicPr>
          <p:nvPr/>
        </p:nvPicPr>
        <p:blipFill>
          <a:blip r:embed="rId6"/>
          <a:stretch>
            <a:fillRect/>
          </a:stretch>
        </p:blipFill>
        <p:spPr>
          <a:xfrm>
            <a:off x="8062623" y="1166763"/>
            <a:ext cx="3354560" cy="3102097"/>
          </a:xfrm>
          <a:prstGeom prst="rect">
            <a:avLst/>
          </a:prstGeom>
        </p:spPr>
      </p:pic>
      <p:pic>
        <p:nvPicPr>
          <p:cNvPr id="21" name="Picture 20">
            <a:extLst>
              <a:ext uri="{FF2B5EF4-FFF2-40B4-BE49-F238E27FC236}">
                <a16:creationId xmlns:a16="http://schemas.microsoft.com/office/drawing/2014/main" id="{E8E64D71-B6C4-1758-6BA5-A66AE9AD7C0B}"/>
              </a:ext>
            </a:extLst>
          </p:cNvPr>
          <p:cNvPicPr>
            <a:picLocks noChangeAspect="1"/>
          </p:cNvPicPr>
          <p:nvPr/>
        </p:nvPicPr>
        <p:blipFill>
          <a:blip r:embed="rId7"/>
          <a:stretch>
            <a:fillRect/>
          </a:stretch>
        </p:blipFill>
        <p:spPr>
          <a:xfrm>
            <a:off x="4439703" y="4436828"/>
            <a:ext cx="6709677" cy="1807486"/>
          </a:xfrm>
          <a:prstGeom prst="rect">
            <a:avLst/>
          </a:prstGeom>
        </p:spPr>
      </p:pic>
    </p:spTree>
    <p:extLst>
      <p:ext uri="{BB962C8B-B14F-4D97-AF65-F5344CB8AC3E}">
        <p14:creationId xmlns:p14="http://schemas.microsoft.com/office/powerpoint/2010/main" val="3714570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D4ABF-949D-AE97-D715-0F52377EF3A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36CB961-48D3-5A4C-DC5C-6B6E6ECB9EA9}"/>
              </a:ext>
            </a:extLst>
          </p:cNvPr>
          <p:cNvSpPr>
            <a:spLocks noGrp="1"/>
          </p:cNvSpPr>
          <p:nvPr>
            <p:ph type="body" sz="quarter" idx="10"/>
          </p:nvPr>
        </p:nvSpPr>
        <p:spPr/>
        <p:txBody>
          <a:bodyPr/>
          <a:lstStyle/>
          <a:p>
            <a:r>
              <a:rPr lang="en-US" sz="2400" b="1" dirty="0">
                <a:latin typeface="+mj-lt"/>
              </a:rPr>
              <a:t> </a:t>
            </a:r>
            <a:r>
              <a:rPr lang="en-US" b="1" dirty="0">
                <a:latin typeface="+mj-lt"/>
              </a:rPr>
              <a:t>Risk to Companies for Non-Compliance</a:t>
            </a:r>
          </a:p>
        </p:txBody>
      </p:sp>
      <p:sp>
        <p:nvSpPr>
          <p:cNvPr id="4" name="Rectangle 1">
            <a:extLst>
              <a:ext uri="{FF2B5EF4-FFF2-40B4-BE49-F238E27FC236}">
                <a16:creationId xmlns:a16="http://schemas.microsoft.com/office/drawing/2014/main" id="{E8F3F22A-1D21-B2A9-4AFC-6D27B13AD213}"/>
              </a:ext>
            </a:extLst>
          </p:cNvPr>
          <p:cNvSpPr>
            <a:spLocks noGrp="1" noChangeArrowheads="1"/>
          </p:cNvSpPr>
          <p:nvPr>
            <p:ph type="body" sz="quarter" idx="11"/>
          </p:nvPr>
        </p:nvSpPr>
        <p:spPr bwMode="auto">
          <a:xfrm>
            <a:off x="604114" y="1169868"/>
            <a:ext cx="10983771" cy="575542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72320"/>
                </a:solidFill>
                <a:effectLst/>
                <a:latin typeface="+mn-lt"/>
              </a:rPr>
              <a:t>Non‑compliance with </a:t>
            </a:r>
            <a:r>
              <a:rPr kumimoji="0" lang="en-US" altLang="en-US" sz="1100" b="1" i="0" u="none" strike="noStrike" cap="none" normalizeH="0" baseline="0" dirty="0">
                <a:ln>
                  <a:noFill/>
                </a:ln>
                <a:solidFill>
                  <a:srgbClr val="272320"/>
                </a:solidFill>
                <a:effectLst/>
                <a:latin typeface="+mn-lt"/>
              </a:rPr>
              <a:t>API RP 1162, Public Awareness Programs for Pipeline Operators</a:t>
            </a:r>
            <a:r>
              <a:rPr kumimoji="0" lang="en-US" altLang="en-US" sz="1100" b="0" i="0" u="none" strike="noStrike" cap="none" normalizeH="0" baseline="0" dirty="0">
                <a:ln>
                  <a:noFill/>
                </a:ln>
                <a:solidFill>
                  <a:srgbClr val="272320"/>
                </a:solidFill>
                <a:effectLst/>
                <a:latin typeface="+mn-lt"/>
              </a:rPr>
              <a:t> can expose a business to a range of </a:t>
            </a:r>
            <a:r>
              <a:rPr kumimoji="0" lang="en-US" altLang="en-US" sz="1100" b="1" i="0" u="none" strike="noStrike" cap="none" normalizeH="0" baseline="0" dirty="0">
                <a:ln>
                  <a:noFill/>
                </a:ln>
                <a:solidFill>
                  <a:srgbClr val="272320"/>
                </a:solidFill>
                <a:effectLst/>
                <a:latin typeface="+mn-lt"/>
              </a:rPr>
              <a:t>financial, legal, operational, and reputational risks</a:t>
            </a:r>
            <a:r>
              <a:rPr kumimoji="0" lang="en-US" altLang="en-US" sz="1100" b="0" i="0" u="none" strike="noStrike" cap="none" normalizeH="0" baseline="0" dirty="0">
                <a:ln>
                  <a:noFill/>
                </a:ln>
                <a:solidFill>
                  <a:srgbClr val="272320"/>
                </a:solidFill>
                <a:effectLst/>
                <a:latin typeface="+mn-lt"/>
              </a:rPr>
              <a:t>.  Possibilities: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rgbClr val="272320"/>
              </a:solidFill>
              <a:effectLst/>
              <a:latin typeface="+mn-lt"/>
            </a:endParaRPr>
          </a:p>
          <a:p>
            <a:pPr marL="228600" marR="0" lvl="0" indent="-228600" algn="l" defTabSz="914400" rtl="0" eaLnBrk="0" fontAlgn="ctr" latinLnBrk="0" hangingPunct="0">
              <a:lnSpc>
                <a:spcPct val="100000"/>
              </a:lnSpc>
              <a:spcBef>
                <a:spcPct val="0"/>
              </a:spcBef>
              <a:spcAft>
                <a:spcPct val="0"/>
              </a:spcAft>
              <a:buClrTx/>
              <a:buSzTx/>
              <a:buFontTx/>
              <a:buAutoNum type="arabicPeriod"/>
              <a:tabLst/>
            </a:pPr>
            <a:r>
              <a:rPr kumimoji="0" lang="en-US" altLang="en-US" sz="1100" b="1" i="0" u="none" strike="noStrike" cap="none" normalizeH="0" baseline="0" dirty="0">
                <a:ln>
                  <a:noFill/>
                </a:ln>
                <a:solidFill>
                  <a:schemeClr val="tx2"/>
                </a:solidFill>
                <a:effectLst/>
                <a:latin typeface="+mn-lt"/>
              </a:rPr>
              <a:t>Regulatory and Legal Penalties</a:t>
            </a:r>
            <a:br>
              <a:rPr kumimoji="0" lang="en-US" altLang="en-US" sz="1100" b="0" i="0" u="none" strike="noStrike" cap="none" normalizeH="0" baseline="0" dirty="0">
                <a:ln>
                  <a:noFill/>
                </a:ln>
                <a:solidFill>
                  <a:srgbClr val="272320"/>
                </a:solidFill>
                <a:effectLst/>
                <a:latin typeface="+mn-lt"/>
              </a:rPr>
            </a:br>
            <a:r>
              <a:rPr kumimoji="0" lang="en-US" altLang="en-US" sz="1100" b="0" i="0" u="none" strike="noStrike" cap="none" normalizeH="0" baseline="0" dirty="0">
                <a:ln>
                  <a:noFill/>
                </a:ln>
                <a:solidFill>
                  <a:srgbClr val="272320"/>
                </a:solidFill>
                <a:effectLst/>
                <a:latin typeface="+mn-lt"/>
              </a:rPr>
              <a:t>API RP 1162 is incorporated by reference into U.S. federal pipeline safety regulations (49 CFR 192.616 and 49 CFR 195.440). Failure to meet its requirements can result in </a:t>
            </a:r>
            <a:r>
              <a:rPr kumimoji="0" lang="en-US" altLang="en-US" sz="1100" b="1" i="0" u="none" strike="noStrike" cap="none" normalizeH="0" baseline="0" dirty="0">
                <a:ln>
                  <a:noFill/>
                </a:ln>
                <a:solidFill>
                  <a:schemeClr val="tx2"/>
                </a:solidFill>
                <a:effectLst/>
                <a:latin typeface="+mn-lt"/>
              </a:rPr>
              <a:t>fines, enforcement actions, or operational restrictions</a:t>
            </a:r>
            <a:r>
              <a:rPr kumimoji="0" lang="en-US" altLang="en-US" sz="1100" b="0" i="0" u="none" strike="noStrike" cap="none" normalizeH="0" baseline="0" dirty="0">
                <a:ln>
                  <a:noFill/>
                </a:ln>
                <a:solidFill>
                  <a:srgbClr val="272320"/>
                </a:solidFill>
                <a:effectLst/>
                <a:latin typeface="+mn-lt"/>
              </a:rPr>
              <a:t> from PHMSA or state regulators. In extreme cases, criminal penalties may apply. </a:t>
            </a:r>
          </a:p>
          <a:p>
            <a:pPr marL="228600" marR="0" lvl="0" indent="-228600" algn="l" defTabSz="914400" rtl="0" eaLnBrk="0" fontAlgn="ctr" latinLnBrk="0" hangingPunct="0">
              <a:lnSpc>
                <a:spcPct val="100000"/>
              </a:lnSpc>
              <a:spcBef>
                <a:spcPct val="0"/>
              </a:spcBef>
              <a:spcAft>
                <a:spcPct val="0"/>
              </a:spcAft>
              <a:buClrTx/>
              <a:buSzTx/>
              <a:buFontTx/>
              <a:buAutoNum type="arabicPeriod"/>
              <a:tabLst/>
            </a:pPr>
            <a:endParaRPr kumimoji="0" lang="en-US" altLang="en-US" sz="1100" b="0" i="0" u="none" strike="noStrike" cap="none" normalizeH="0" baseline="0" dirty="0">
              <a:ln>
                <a:noFill/>
              </a:ln>
              <a:solidFill>
                <a:schemeClr val="tx2"/>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2"/>
                </a:solidFill>
                <a:effectLst/>
                <a:latin typeface="+mn-lt"/>
              </a:rPr>
              <a:t>2. Financial Costs</a:t>
            </a:r>
            <a:endParaRPr kumimoji="0" lang="en-US" altLang="en-US" sz="1100" b="0" i="0" u="none" strike="noStrike" cap="none" normalizeH="0" baseline="0" dirty="0">
              <a:ln>
                <a:noFill/>
              </a:ln>
              <a:solidFill>
                <a:schemeClr val="tx2"/>
              </a:solidFill>
              <a:effectLst/>
              <a:latin typeface="+mn-lt"/>
            </a:endParaRPr>
          </a:p>
          <a:p>
            <a:pPr marL="628650" lvl="1" indent="-171450" fontAlgn="ctr">
              <a:lnSpc>
                <a:spcPct val="100000"/>
              </a:lnSpc>
              <a:buFont typeface="Wingdings" panose="05000000000000000000" pitchFamily="2" charset="2"/>
              <a:buChar char="§"/>
            </a:pPr>
            <a:r>
              <a:rPr kumimoji="0" lang="en-US" altLang="en-US" sz="1100" b="1" i="0" u="none" strike="noStrike" cap="none" normalizeH="0" baseline="0" dirty="0">
                <a:ln>
                  <a:noFill/>
                </a:ln>
                <a:solidFill>
                  <a:schemeClr val="tx2"/>
                </a:solidFill>
                <a:effectLst/>
                <a:latin typeface="+mn-lt"/>
              </a:rPr>
              <a:t>Fines and penalties</a:t>
            </a:r>
            <a:r>
              <a:rPr kumimoji="0" lang="en-US" altLang="en-US" sz="1100" b="0" i="0" u="none" strike="noStrike" cap="none" normalizeH="0" baseline="0" dirty="0">
                <a:ln>
                  <a:noFill/>
                </a:ln>
                <a:solidFill>
                  <a:srgbClr val="272320"/>
                </a:solidFill>
                <a:effectLst/>
                <a:latin typeface="+mn-lt"/>
              </a:rPr>
              <a:t>: Regulatory bodies can impose significant monetary sanctions for non‑compliance.</a:t>
            </a:r>
          </a:p>
          <a:p>
            <a:pPr marL="628650" lvl="1" indent="-171450" fontAlgn="ctr">
              <a:lnSpc>
                <a:spcPct val="100000"/>
              </a:lnSpc>
              <a:buFont typeface="Wingdings" panose="05000000000000000000" pitchFamily="2" charset="2"/>
              <a:buChar char="§"/>
            </a:pPr>
            <a:r>
              <a:rPr kumimoji="0" lang="en-US" altLang="en-US" sz="1100" b="1" i="0" u="none" strike="noStrike" cap="none" normalizeH="0" baseline="0" dirty="0">
                <a:ln>
                  <a:noFill/>
                </a:ln>
                <a:solidFill>
                  <a:schemeClr val="tx2"/>
                </a:solidFill>
                <a:effectLst/>
                <a:latin typeface="+mn-lt"/>
              </a:rPr>
              <a:t>Litigation and settlements</a:t>
            </a:r>
            <a:r>
              <a:rPr kumimoji="0" lang="en-US" altLang="en-US" sz="1100" b="0" i="0" u="none" strike="noStrike" cap="none" normalizeH="0" baseline="0" dirty="0">
                <a:ln>
                  <a:noFill/>
                </a:ln>
                <a:solidFill>
                  <a:srgbClr val="272320"/>
                </a:solidFill>
                <a:effectLst/>
                <a:latin typeface="+mn-lt"/>
              </a:rPr>
              <a:t>: If incidents occur due to inadequate public awareness, the company may face lawsuits and compensatory payments .</a:t>
            </a:r>
          </a:p>
          <a:p>
            <a:pPr marL="628650" lvl="1" indent="-171450" fontAlgn="ctr">
              <a:lnSpc>
                <a:spcPct val="100000"/>
              </a:lnSpc>
              <a:buFont typeface="Wingdings" panose="05000000000000000000" pitchFamily="2" charset="2"/>
              <a:buChar char="§"/>
            </a:pPr>
            <a:r>
              <a:rPr kumimoji="0" lang="en-US" altLang="en-US" sz="1100" b="1" i="0" u="none" strike="noStrike" cap="none" normalizeH="0" baseline="0" dirty="0">
                <a:ln>
                  <a:noFill/>
                </a:ln>
                <a:solidFill>
                  <a:schemeClr val="tx2"/>
                </a:solidFill>
                <a:effectLst/>
                <a:latin typeface="+mn-lt"/>
              </a:rPr>
              <a:t>Compliance remediation</a:t>
            </a:r>
            <a:r>
              <a:rPr kumimoji="0" lang="en-US" altLang="en-US" sz="1100" b="0" i="0" u="none" strike="noStrike" cap="none" normalizeH="0" baseline="0" dirty="0">
                <a:ln>
                  <a:noFill/>
                </a:ln>
                <a:solidFill>
                  <a:schemeClr val="tx2"/>
                </a:solidFill>
                <a:effectLst/>
                <a:latin typeface="+mn-lt"/>
              </a:rPr>
              <a:t>: </a:t>
            </a:r>
            <a:r>
              <a:rPr kumimoji="0" lang="en-US" altLang="en-US" sz="1100" b="0" i="0" u="none" strike="noStrike" cap="none" normalizeH="0" baseline="0" dirty="0">
                <a:ln>
                  <a:noFill/>
                </a:ln>
                <a:effectLst/>
                <a:latin typeface="+mn-lt"/>
              </a:rPr>
              <a:t>Corrective measures such as hiring compliance staff, conducting audits, and updating programs can be costly </a:t>
            </a:r>
          </a:p>
          <a:p>
            <a:pPr marL="628650" lvl="1" indent="-171450" fontAlgn="ctr">
              <a:lnSpc>
                <a:spcPct val="100000"/>
              </a:lnSpc>
              <a:buFont typeface="Wingdings" panose="05000000000000000000" pitchFamily="2" charset="2"/>
              <a:buChar char="§"/>
            </a:pPr>
            <a:r>
              <a:rPr lang="en-US" altLang="en-US" sz="1100" b="1" dirty="0">
                <a:solidFill>
                  <a:schemeClr val="accent4"/>
                </a:solidFill>
                <a:latin typeface="+mn-lt"/>
              </a:rPr>
              <a:t>Insurance premium increases:</a:t>
            </a:r>
            <a:r>
              <a:rPr lang="en-US" altLang="en-US" sz="1100" dirty="0">
                <a:solidFill>
                  <a:schemeClr val="accent4"/>
                </a:solidFill>
                <a:latin typeface="+mn-lt"/>
              </a:rPr>
              <a:t>  </a:t>
            </a:r>
            <a:r>
              <a:rPr kumimoji="0" lang="en-US" altLang="en-US" sz="1100" b="0" i="0" u="none" strike="noStrike" cap="none" normalizeH="0" baseline="0" dirty="0">
                <a:ln>
                  <a:noFill/>
                </a:ln>
                <a:solidFill>
                  <a:srgbClr val="272320"/>
                </a:solidFill>
                <a:effectLst/>
                <a:latin typeface="+mn-lt"/>
              </a:rPr>
              <a:t>Non‑compliance can raise insurance costs as insurers view the business as higher risk .</a:t>
            </a:r>
          </a:p>
          <a:p>
            <a:pPr marL="628650" lvl="1" indent="-171450" fontAlgn="ctr">
              <a:lnSpc>
                <a:spcPct val="100000"/>
              </a:lnSpc>
              <a:buFont typeface="Wingdings" panose="05000000000000000000" pitchFamily="2" charset="2"/>
              <a:buChar char="§"/>
            </a:pPr>
            <a:endParaRPr kumimoji="0" lang="en-US" altLang="en-US" sz="1100" b="0" i="0" u="none" strike="noStrike" cap="none" normalizeH="0" baseline="0" dirty="0">
              <a:ln>
                <a:noFill/>
              </a:ln>
              <a:solidFill>
                <a:srgbClr val="272320"/>
              </a:solidFill>
              <a:effectLst/>
              <a:latin typeface="+mn-lt"/>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accent4"/>
                </a:solidFill>
                <a:effectLst/>
                <a:latin typeface="+mn-lt"/>
              </a:rPr>
              <a:t>3. Operational Disruptions</a:t>
            </a:r>
            <a:br>
              <a:rPr kumimoji="0" lang="en-US" altLang="en-US" sz="1100" b="0" i="0" u="none" strike="noStrike" cap="none" normalizeH="0" baseline="0" dirty="0">
                <a:ln>
                  <a:noFill/>
                </a:ln>
                <a:solidFill>
                  <a:srgbClr val="272320"/>
                </a:solidFill>
                <a:effectLst/>
                <a:latin typeface="+mn-lt"/>
              </a:rPr>
            </a:br>
            <a:r>
              <a:rPr kumimoji="0" lang="en-US" altLang="en-US" sz="1100" b="0" i="0" u="none" strike="noStrike" cap="none" normalizeH="0" baseline="0" dirty="0">
                <a:ln>
                  <a:noFill/>
                </a:ln>
                <a:solidFill>
                  <a:srgbClr val="272320"/>
                </a:solidFill>
                <a:effectLst/>
                <a:latin typeface="+mn-lt"/>
              </a:rPr>
              <a:t>Non‑compliance can lead to </a:t>
            </a:r>
            <a:r>
              <a:rPr kumimoji="0" lang="en-US" altLang="en-US" sz="1100" b="1" i="0" u="none" strike="noStrike" cap="none" normalizeH="0" baseline="0" dirty="0">
                <a:ln>
                  <a:noFill/>
                </a:ln>
                <a:solidFill>
                  <a:srgbClr val="272320"/>
                </a:solidFill>
                <a:effectLst/>
                <a:latin typeface="+mn-lt"/>
              </a:rPr>
              <a:t>license cancellation</a:t>
            </a:r>
            <a:r>
              <a:rPr kumimoji="0" lang="en-US" altLang="en-US" sz="1100" b="0" i="0" u="none" strike="noStrike" cap="none" normalizeH="0" baseline="0" dirty="0">
                <a:ln>
                  <a:noFill/>
                </a:ln>
                <a:solidFill>
                  <a:srgbClr val="272320"/>
                </a:solidFill>
                <a:effectLst/>
                <a:latin typeface="+mn-lt"/>
              </a:rPr>
              <a:t> or suspension, halting pipeline operations until requirements are met.  This can cause service interruptions, loss of contracts, and revenue decline.</a:t>
            </a:r>
          </a:p>
          <a:p>
            <a:pPr marL="0" marR="0" lvl="0" indent="0" algn="l" defTabSz="914400" rtl="0" eaLnBrk="0" fontAlgn="ctr"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rgbClr val="272320"/>
              </a:solidFill>
              <a:effectLst/>
              <a:latin typeface="+mn-lt"/>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accent4"/>
                </a:solidFill>
                <a:effectLst/>
                <a:latin typeface="+mn-lt"/>
              </a:rPr>
              <a:t>4. Reputational Damage</a:t>
            </a:r>
            <a:br>
              <a:rPr kumimoji="0" lang="en-US" altLang="en-US" sz="1100" b="1" i="0" u="none" strike="noStrike" cap="none" normalizeH="0" baseline="0" dirty="0">
                <a:ln>
                  <a:noFill/>
                </a:ln>
                <a:solidFill>
                  <a:srgbClr val="272320"/>
                </a:solidFill>
                <a:effectLst/>
                <a:latin typeface="+mn-lt"/>
              </a:rPr>
            </a:br>
            <a:r>
              <a:rPr kumimoji="0" lang="en-US" altLang="en-US" sz="1100" b="0" i="0" u="none" strike="noStrike" cap="none" normalizeH="0" baseline="0" dirty="0">
                <a:ln>
                  <a:noFill/>
                </a:ln>
                <a:solidFill>
                  <a:srgbClr val="272320"/>
                </a:solidFill>
                <a:effectLst/>
                <a:latin typeface="+mn-lt"/>
              </a:rPr>
              <a:t>Public perception of safety is critical in the energy sector. Failure to meet RP 1162’s public awareness obligations can erode </a:t>
            </a:r>
            <a:r>
              <a:rPr kumimoji="0" lang="en-US" altLang="en-US" sz="1100" b="1" i="0" u="none" strike="noStrike" cap="none" normalizeH="0" baseline="0" dirty="0">
                <a:ln>
                  <a:noFill/>
                </a:ln>
                <a:solidFill>
                  <a:schemeClr val="accent4"/>
                </a:solidFill>
                <a:effectLst/>
                <a:latin typeface="+mn-lt"/>
              </a:rPr>
              <a:t>stakeholder trust</a:t>
            </a:r>
            <a:r>
              <a:rPr kumimoji="0" lang="en-US" altLang="en-US" sz="1100" b="0" i="0" u="none" strike="noStrike" cap="none" normalizeH="0" baseline="0" dirty="0">
                <a:ln>
                  <a:noFill/>
                </a:ln>
                <a:solidFill>
                  <a:srgbClr val="272320"/>
                </a:solidFill>
                <a:effectLst/>
                <a:latin typeface="+mn-lt"/>
              </a:rPr>
              <a:t>, damage community relations, and harm the company’s brand. </a:t>
            </a:r>
          </a:p>
          <a:p>
            <a:pPr marL="0" marR="0" lvl="0" indent="0" algn="l" defTabSz="914400" rtl="0" eaLnBrk="0" fontAlgn="ctr"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rgbClr val="272320"/>
              </a:solidFill>
              <a:effectLst/>
              <a:latin typeface="+mn-lt"/>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accent4"/>
                </a:solidFill>
                <a:effectLst/>
                <a:latin typeface="+mn-lt"/>
              </a:rPr>
              <a:t>5. Increased Liability in Incidents</a:t>
            </a:r>
            <a:br>
              <a:rPr kumimoji="0" lang="en-US" altLang="en-US" sz="1100" b="0" i="0" u="none" strike="noStrike" cap="none" normalizeH="0" baseline="0" dirty="0">
                <a:ln>
                  <a:noFill/>
                </a:ln>
                <a:solidFill>
                  <a:srgbClr val="272320"/>
                </a:solidFill>
                <a:effectLst/>
                <a:latin typeface="+mn-lt"/>
              </a:rPr>
            </a:br>
            <a:r>
              <a:rPr kumimoji="0" lang="en-US" altLang="en-US" sz="1100" b="0" i="0" u="none" strike="noStrike" cap="none" normalizeH="0" baseline="0" dirty="0">
                <a:ln>
                  <a:noFill/>
                </a:ln>
                <a:solidFill>
                  <a:srgbClr val="272320"/>
                </a:solidFill>
                <a:effectLst/>
                <a:latin typeface="+mn-lt"/>
              </a:rPr>
              <a:t>If a pipeline incident occurs and public awareness programs are found lacking, the company may be held liable for </a:t>
            </a:r>
            <a:r>
              <a:rPr kumimoji="0" lang="en-US" altLang="en-US" sz="1100" b="1" i="0" u="none" strike="noStrike" cap="none" normalizeH="0" baseline="0" dirty="0">
                <a:ln>
                  <a:noFill/>
                </a:ln>
                <a:solidFill>
                  <a:schemeClr val="accent4"/>
                </a:solidFill>
                <a:effectLst/>
                <a:latin typeface="+mn-lt"/>
              </a:rPr>
              <a:t>injuries, fatalities, or property damage</a:t>
            </a:r>
            <a:r>
              <a:rPr kumimoji="0" lang="en-US" altLang="en-US" sz="1100" b="0" i="0" u="none" strike="noStrike" cap="none" normalizeH="0" baseline="0" dirty="0">
                <a:ln>
                  <a:noFill/>
                </a:ln>
                <a:solidFill>
                  <a:srgbClr val="272320"/>
                </a:solidFill>
                <a:effectLst/>
                <a:latin typeface="+mn-lt"/>
              </a:rPr>
              <a:t>. Effective RP 1162 compliance is a key defense in such cases.</a:t>
            </a:r>
          </a:p>
          <a:p>
            <a:pPr marL="0" marR="0" lvl="0" indent="0" algn="l" defTabSz="914400" rtl="0" eaLnBrk="0" fontAlgn="ctr"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rgbClr val="272320"/>
              </a:solidFill>
              <a:effectLst/>
              <a:latin typeface="+mn-lt"/>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accent4"/>
                </a:solidFill>
                <a:effectLst/>
                <a:latin typeface="+mn-lt"/>
              </a:rPr>
              <a:t>6. Loss of Business Opportunities</a:t>
            </a:r>
            <a:br>
              <a:rPr kumimoji="0" lang="en-US" altLang="en-US" sz="1100" b="0" i="0" u="none" strike="noStrike" cap="none" normalizeH="0" baseline="0" dirty="0">
                <a:ln>
                  <a:noFill/>
                </a:ln>
                <a:solidFill>
                  <a:srgbClr val="272320"/>
                </a:solidFill>
                <a:effectLst/>
                <a:latin typeface="+mn-lt"/>
              </a:rPr>
            </a:br>
            <a:r>
              <a:rPr kumimoji="0" lang="en-US" altLang="en-US" sz="1100" b="0" i="0" u="none" strike="noStrike" cap="none" normalizeH="0" baseline="0" dirty="0">
                <a:ln>
                  <a:noFill/>
                </a:ln>
                <a:solidFill>
                  <a:srgbClr val="272320"/>
                </a:solidFill>
                <a:effectLst/>
                <a:latin typeface="+mn-lt"/>
              </a:rPr>
              <a:t>Regulatory or reputational fallout from non‑compliance can make it harder to secure new contracts, partnerships, or government work. </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1" i="0" u="none" strike="noStrike" cap="none" normalizeH="0" baseline="0" dirty="0">
                <a:ln>
                  <a:noFill/>
                </a:ln>
                <a:solidFill>
                  <a:srgbClr val="272320"/>
                </a:solidFill>
                <a:effectLst/>
                <a:latin typeface="+mn-lt"/>
              </a:rPr>
            </a:br>
            <a:r>
              <a:rPr kumimoji="0" lang="en-US" altLang="en-US" sz="1100" b="1" i="0" u="none" strike="noStrike" cap="none" normalizeH="0" baseline="0" dirty="0">
                <a:ln>
                  <a:noFill/>
                </a:ln>
                <a:solidFill>
                  <a:schemeClr val="accent4"/>
                </a:solidFill>
                <a:effectLst/>
                <a:latin typeface="+mn-lt"/>
              </a:rPr>
              <a:t>In summary:</a:t>
            </a:r>
            <a:br>
              <a:rPr kumimoji="0" lang="en-US" altLang="en-US" sz="1100" b="0" i="0" u="none" strike="noStrike" cap="none" normalizeH="0" baseline="0" dirty="0">
                <a:ln>
                  <a:noFill/>
                </a:ln>
                <a:solidFill>
                  <a:schemeClr val="accent4"/>
                </a:solidFill>
                <a:effectLst/>
                <a:latin typeface="+mn-lt"/>
              </a:rPr>
            </a:br>
            <a:r>
              <a:rPr kumimoji="0" lang="en-US" altLang="en-US" sz="1100" b="0" i="0" u="none" strike="noStrike" cap="none" normalizeH="0" baseline="0" dirty="0">
                <a:ln>
                  <a:noFill/>
                </a:ln>
                <a:solidFill>
                  <a:srgbClr val="272320"/>
                </a:solidFill>
                <a:effectLst/>
                <a:latin typeface="+mn-lt"/>
              </a:rPr>
              <a:t>Non‑compliance with RP 1162 is not just a procedural issue—it can trigger </a:t>
            </a:r>
            <a:r>
              <a:rPr kumimoji="0" lang="en-US" altLang="en-US" sz="1100" b="1" i="0" u="none" strike="noStrike" cap="none" normalizeH="0" baseline="0" dirty="0">
                <a:ln>
                  <a:noFill/>
                </a:ln>
                <a:solidFill>
                  <a:schemeClr val="accent4"/>
                </a:solidFill>
                <a:effectLst/>
                <a:latin typeface="+mn-lt"/>
              </a:rPr>
              <a:t>fines, legal action, operational shutdowns, higher insurance costs, and reputational harm</a:t>
            </a:r>
            <a:r>
              <a:rPr kumimoji="0" lang="en-US" altLang="en-US" sz="1100" b="0" i="0" u="none" strike="noStrike" cap="none" normalizeH="0" baseline="0" dirty="0">
                <a:ln>
                  <a:noFill/>
                </a:ln>
                <a:solidFill>
                  <a:srgbClr val="272320"/>
                </a:solidFill>
                <a:effectLst/>
                <a:latin typeface="+mn-lt"/>
              </a:rPr>
              <a:t>. Given its regulatory status, strict adherence is essential to avoid these risks and to demonstrate a commitment to public safety.</a:t>
            </a:r>
            <a:endParaRPr kumimoji="0" lang="en-US" altLang="en-US" sz="1100" b="0" i="0" u="none" strike="noStrike" cap="none" normalizeH="0" baseline="0" dirty="0">
              <a:ln>
                <a:noFill/>
              </a:ln>
              <a:solidFill>
                <a:srgbClr val="71777D"/>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dirty="0">
                <a:ln>
                  <a:noFill/>
                </a:ln>
                <a:solidFill>
                  <a:schemeClr val="tx1"/>
                </a:solidFill>
                <a:effectLst/>
                <a:latin typeface="+mn-lt"/>
              </a:rPr>
            </a:br>
            <a:endParaRPr kumimoji="0" lang="en-US" altLang="en-US" sz="11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1588605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ACBAE-0598-DC3D-F1A0-676C8CD2E98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B5CBE06-7646-1B50-26DC-6BF03BAF97A3}"/>
              </a:ext>
            </a:extLst>
          </p:cNvPr>
          <p:cNvSpPr>
            <a:spLocks noGrp="1"/>
          </p:cNvSpPr>
          <p:nvPr>
            <p:ph type="body" sz="quarter" idx="10"/>
          </p:nvPr>
        </p:nvSpPr>
        <p:spPr/>
        <p:txBody>
          <a:bodyPr/>
          <a:lstStyle/>
          <a:p>
            <a:r>
              <a:rPr lang="en-US" b="1" dirty="0"/>
              <a:t>Messaging</a:t>
            </a:r>
          </a:p>
        </p:txBody>
      </p:sp>
      <p:pic>
        <p:nvPicPr>
          <p:cNvPr id="9" name="Picture 8">
            <a:extLst>
              <a:ext uri="{FF2B5EF4-FFF2-40B4-BE49-F238E27FC236}">
                <a16:creationId xmlns:a16="http://schemas.microsoft.com/office/drawing/2014/main" id="{9EA661A6-794E-0F46-9BE6-418A74E6C6AF}"/>
              </a:ext>
            </a:extLst>
          </p:cNvPr>
          <p:cNvPicPr>
            <a:picLocks noChangeAspect="1"/>
          </p:cNvPicPr>
          <p:nvPr/>
        </p:nvPicPr>
        <p:blipFill>
          <a:blip r:embed="rId2"/>
          <a:stretch>
            <a:fillRect/>
          </a:stretch>
        </p:blipFill>
        <p:spPr>
          <a:xfrm>
            <a:off x="9917558" y="1117430"/>
            <a:ext cx="1487020" cy="5297287"/>
          </a:xfrm>
          <a:prstGeom prst="rect">
            <a:avLst/>
          </a:prstGeom>
        </p:spPr>
      </p:pic>
      <p:pic>
        <p:nvPicPr>
          <p:cNvPr id="19" name="Picture 18">
            <a:extLst>
              <a:ext uri="{FF2B5EF4-FFF2-40B4-BE49-F238E27FC236}">
                <a16:creationId xmlns:a16="http://schemas.microsoft.com/office/drawing/2014/main" id="{E05F2FAB-7772-5C75-2CC4-DE6FA5B9F0F3}"/>
              </a:ext>
            </a:extLst>
          </p:cNvPr>
          <p:cNvPicPr>
            <a:picLocks noChangeAspect="1"/>
          </p:cNvPicPr>
          <p:nvPr/>
        </p:nvPicPr>
        <p:blipFill>
          <a:blip r:embed="rId3"/>
          <a:stretch>
            <a:fillRect/>
          </a:stretch>
        </p:blipFill>
        <p:spPr>
          <a:xfrm>
            <a:off x="335252" y="950453"/>
            <a:ext cx="2386393" cy="4133060"/>
          </a:xfrm>
          <a:prstGeom prst="rect">
            <a:avLst/>
          </a:prstGeom>
        </p:spPr>
      </p:pic>
      <p:pic>
        <p:nvPicPr>
          <p:cNvPr id="21" name="Picture 20">
            <a:extLst>
              <a:ext uri="{FF2B5EF4-FFF2-40B4-BE49-F238E27FC236}">
                <a16:creationId xmlns:a16="http://schemas.microsoft.com/office/drawing/2014/main" id="{41F16185-B912-0E25-2CA6-69107B59AE4E}"/>
              </a:ext>
            </a:extLst>
          </p:cNvPr>
          <p:cNvPicPr>
            <a:picLocks noChangeAspect="1"/>
          </p:cNvPicPr>
          <p:nvPr/>
        </p:nvPicPr>
        <p:blipFill>
          <a:blip r:embed="rId4"/>
          <a:stretch>
            <a:fillRect/>
          </a:stretch>
        </p:blipFill>
        <p:spPr>
          <a:xfrm>
            <a:off x="2102463" y="4902790"/>
            <a:ext cx="3902015" cy="2167036"/>
          </a:xfrm>
          <a:prstGeom prst="rect">
            <a:avLst/>
          </a:prstGeom>
        </p:spPr>
      </p:pic>
      <p:pic>
        <p:nvPicPr>
          <p:cNvPr id="23" name="Picture 22">
            <a:extLst>
              <a:ext uri="{FF2B5EF4-FFF2-40B4-BE49-F238E27FC236}">
                <a16:creationId xmlns:a16="http://schemas.microsoft.com/office/drawing/2014/main" id="{AEAAB3A2-B83A-E6F9-E155-D8FD8DE6F3E5}"/>
              </a:ext>
            </a:extLst>
          </p:cNvPr>
          <p:cNvPicPr>
            <a:picLocks noChangeAspect="1"/>
          </p:cNvPicPr>
          <p:nvPr/>
        </p:nvPicPr>
        <p:blipFill>
          <a:blip r:embed="rId5"/>
          <a:stretch>
            <a:fillRect/>
          </a:stretch>
        </p:blipFill>
        <p:spPr>
          <a:xfrm>
            <a:off x="4788479" y="616498"/>
            <a:ext cx="2070444" cy="4265828"/>
          </a:xfrm>
          <a:prstGeom prst="rect">
            <a:avLst/>
          </a:prstGeom>
        </p:spPr>
      </p:pic>
      <p:pic>
        <p:nvPicPr>
          <p:cNvPr id="25" name="Picture 24">
            <a:extLst>
              <a:ext uri="{FF2B5EF4-FFF2-40B4-BE49-F238E27FC236}">
                <a16:creationId xmlns:a16="http://schemas.microsoft.com/office/drawing/2014/main" id="{0724906C-7426-940D-C8BD-568F409917F9}"/>
              </a:ext>
            </a:extLst>
          </p:cNvPr>
          <p:cNvPicPr>
            <a:picLocks noChangeAspect="1"/>
          </p:cNvPicPr>
          <p:nvPr/>
        </p:nvPicPr>
        <p:blipFill>
          <a:blip r:embed="rId6"/>
          <a:stretch>
            <a:fillRect/>
          </a:stretch>
        </p:blipFill>
        <p:spPr>
          <a:xfrm>
            <a:off x="6187524" y="2741267"/>
            <a:ext cx="1890649" cy="4034117"/>
          </a:xfrm>
          <a:prstGeom prst="rect">
            <a:avLst/>
          </a:prstGeom>
        </p:spPr>
      </p:pic>
    </p:spTree>
    <p:extLst>
      <p:ext uri="{BB962C8B-B14F-4D97-AF65-F5344CB8AC3E}">
        <p14:creationId xmlns:p14="http://schemas.microsoft.com/office/powerpoint/2010/main" val="2146029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9D55D-21C2-DC31-45F7-65715C4A657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8961824-654C-DA98-2552-76D1ABCBA00F}"/>
              </a:ext>
            </a:extLst>
          </p:cNvPr>
          <p:cNvSpPr>
            <a:spLocks noGrp="1"/>
          </p:cNvSpPr>
          <p:nvPr>
            <p:ph type="body" sz="quarter" idx="10"/>
          </p:nvPr>
        </p:nvSpPr>
        <p:spPr/>
        <p:txBody>
          <a:bodyPr/>
          <a:lstStyle/>
          <a:p>
            <a:r>
              <a:rPr lang="en-US" altLang="en-US" b="1" dirty="0">
                <a:latin typeface="+mj-lt"/>
              </a:rPr>
              <a:t>Why Employees are Needed to Help with RP1162</a:t>
            </a:r>
          </a:p>
        </p:txBody>
      </p:sp>
      <p:sp>
        <p:nvSpPr>
          <p:cNvPr id="4" name="Rectangle 1">
            <a:extLst>
              <a:ext uri="{FF2B5EF4-FFF2-40B4-BE49-F238E27FC236}">
                <a16:creationId xmlns:a16="http://schemas.microsoft.com/office/drawing/2014/main" id="{79D6F3D0-42DA-DF92-69EC-E7528D4CA82B}"/>
              </a:ext>
            </a:extLst>
          </p:cNvPr>
          <p:cNvSpPr>
            <a:spLocks noGrp="1" noChangeArrowheads="1"/>
          </p:cNvSpPr>
          <p:nvPr>
            <p:ph type="body" sz="quarter" idx="11"/>
          </p:nvPr>
        </p:nvSpPr>
        <p:spPr bwMode="auto">
          <a:xfrm>
            <a:off x="656441" y="1210747"/>
            <a:ext cx="9743865" cy="498598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72320"/>
                </a:solidFill>
                <a:effectLst/>
                <a:latin typeface="Roboto" panose="02000000000000000000" pitchFamily="2" charset="0"/>
              </a:rPr>
              <a:t>Because RP1162 is not a technical engineering standard but a </a:t>
            </a:r>
            <a:r>
              <a:rPr kumimoji="0" lang="en-US" altLang="en-US" sz="1200" b="1" i="0" u="none" strike="noStrike" cap="none" normalizeH="0" baseline="0" dirty="0">
                <a:ln>
                  <a:noFill/>
                </a:ln>
                <a:solidFill>
                  <a:srgbClr val="272320"/>
                </a:solidFill>
                <a:effectLst/>
                <a:latin typeface="Roboto" panose="02000000000000000000" pitchFamily="2" charset="0"/>
              </a:rPr>
              <a:t>public engagement and communication program</a:t>
            </a:r>
            <a:r>
              <a:rPr kumimoji="0" lang="en-US" altLang="en-US" sz="1200" b="0" i="0" u="none" strike="noStrike" cap="none" normalizeH="0" baseline="0" dirty="0">
                <a:ln>
                  <a:noFill/>
                </a:ln>
                <a:solidFill>
                  <a:srgbClr val="272320"/>
                </a:solidFill>
                <a:effectLst/>
                <a:latin typeface="Roboto" panose="02000000000000000000" pitchFamily="2" charset="0"/>
              </a:rPr>
              <a:t>, it relies heavily on human interaction to be effective. Employees are essential because they: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272320"/>
              </a:solidFill>
              <a:effectLst/>
              <a:latin typeface="Roboto" panose="02000000000000000000" pitchFamily="2" charset="0"/>
            </a:endParaRPr>
          </a:p>
          <a:p>
            <a:pPr marL="685800" lvl="1" indent="-228600" fontAlgn="ctr">
              <a:lnSpc>
                <a:spcPct val="100000"/>
              </a:lnSpc>
              <a:buFont typeface="Wingdings" panose="05000000000000000000" pitchFamily="2" charset="2"/>
              <a:buChar char="Ø"/>
            </a:pPr>
            <a:r>
              <a:rPr kumimoji="0" lang="en-US" altLang="en-US" sz="1200" b="1" i="0" u="none" strike="noStrike" cap="none" normalizeH="0" baseline="0" dirty="0">
                <a:ln>
                  <a:noFill/>
                </a:ln>
                <a:solidFill>
                  <a:schemeClr val="tx2"/>
                </a:solidFill>
                <a:effectLst/>
                <a:latin typeface="+mn-lt"/>
              </a:rPr>
              <a:t>Translate technical guidance into clear, accessible messages</a:t>
            </a:r>
            <a:br>
              <a:rPr kumimoji="0" lang="en-US" altLang="en-US" sz="1200" b="0" i="0" u="none" strike="noStrike" cap="none" normalizeH="0" baseline="0" dirty="0">
                <a:ln>
                  <a:noFill/>
                </a:ln>
                <a:solidFill>
                  <a:srgbClr val="272320"/>
                </a:solidFill>
                <a:effectLst/>
                <a:latin typeface="+mn-lt"/>
              </a:rPr>
            </a:br>
            <a:r>
              <a:rPr kumimoji="0" lang="en-US" altLang="en-US" sz="1200" b="0" i="0" u="none" strike="noStrike" cap="none" normalizeH="0" baseline="0" dirty="0">
                <a:ln>
                  <a:noFill/>
                </a:ln>
                <a:solidFill>
                  <a:srgbClr val="272320"/>
                </a:solidFill>
                <a:effectLst/>
                <a:latin typeface="+mn-lt"/>
              </a:rPr>
              <a:t>RP1162 provides detailed content, frequency, and delivery methods for public outreach. Employees must interpret these into language and formats that resonate with diverse audiences, including local officials, excavators, property owners, and the general public.</a:t>
            </a:r>
          </a:p>
          <a:p>
            <a:pPr marL="228600" marR="0" lvl="0" indent="-228600" algn="l" defTabSz="914400" rtl="0" eaLnBrk="0" fontAlgn="ctr" latinLnBrk="0" hangingPunct="0">
              <a:lnSpc>
                <a:spcPct val="100000"/>
              </a:lnSpc>
              <a:spcBef>
                <a:spcPct val="0"/>
              </a:spcBef>
              <a:spcAft>
                <a:spcPct val="0"/>
              </a:spcAft>
              <a:buClrTx/>
              <a:buSzTx/>
              <a:buFont typeface="Wingdings" panose="05000000000000000000" pitchFamily="2" charset="2"/>
              <a:buChar char="Ø"/>
              <a:tabLst/>
            </a:pPr>
            <a:endParaRPr kumimoji="0" lang="en-US" altLang="en-US" sz="1200" b="0" i="0" u="none" strike="noStrike" cap="none" normalizeH="0" baseline="0" dirty="0">
              <a:ln>
                <a:noFill/>
              </a:ln>
              <a:solidFill>
                <a:srgbClr val="272320"/>
              </a:solidFill>
              <a:effectLst/>
              <a:latin typeface="+mn-lt"/>
            </a:endParaRPr>
          </a:p>
          <a:p>
            <a:pPr marL="685800" lvl="1" indent="-228600" fontAlgn="ctr">
              <a:lnSpc>
                <a:spcPct val="100000"/>
              </a:lnSpc>
              <a:buFont typeface="Wingdings" panose="05000000000000000000" pitchFamily="2" charset="2"/>
              <a:buChar char="Ø"/>
            </a:pPr>
            <a:r>
              <a:rPr kumimoji="0" lang="en-US" altLang="en-US" sz="1200" b="1" i="0" u="none" strike="noStrike" cap="none" normalizeH="0" baseline="0" dirty="0">
                <a:ln>
                  <a:noFill/>
                </a:ln>
                <a:solidFill>
                  <a:schemeClr val="tx2"/>
                </a:solidFill>
                <a:effectLst/>
                <a:latin typeface="+mn-lt"/>
              </a:rPr>
              <a:t>Deliver outreach through multiple channels</a:t>
            </a:r>
            <a:br>
              <a:rPr kumimoji="0" lang="en-US" altLang="en-US" sz="1200" b="0" i="0" u="none" strike="noStrike" cap="none" normalizeH="0" baseline="0" dirty="0">
                <a:ln>
                  <a:noFill/>
                </a:ln>
                <a:solidFill>
                  <a:srgbClr val="272320"/>
                </a:solidFill>
                <a:effectLst/>
                <a:latin typeface="+mn-lt"/>
              </a:rPr>
            </a:br>
            <a:r>
              <a:rPr kumimoji="0" lang="en-US" altLang="en-US" sz="1200" b="0" i="0" u="none" strike="noStrike" cap="none" normalizeH="0" baseline="0" dirty="0">
                <a:ln>
                  <a:noFill/>
                </a:ln>
                <a:solidFill>
                  <a:srgbClr val="272320"/>
                </a:solidFill>
                <a:effectLst/>
                <a:latin typeface="+mn-lt"/>
              </a:rPr>
              <a:t>Effective RP1162 programs use a mix of methods — public meetings, workshops, social media, digital platforms, and direct contact with stakeholders . Employees handle logistics, scheduling, and on‑the‑ground execution of these activities.</a:t>
            </a:r>
          </a:p>
          <a:p>
            <a:pPr marL="228600" marR="0" lvl="0" indent="-228600" algn="l" defTabSz="914400" rtl="0" eaLnBrk="0" fontAlgn="ctr" latinLnBrk="0" hangingPunct="0">
              <a:lnSpc>
                <a:spcPct val="100000"/>
              </a:lnSpc>
              <a:spcBef>
                <a:spcPct val="0"/>
              </a:spcBef>
              <a:spcAft>
                <a:spcPct val="0"/>
              </a:spcAft>
              <a:buClrTx/>
              <a:buSzTx/>
              <a:buFont typeface="Wingdings" panose="05000000000000000000" pitchFamily="2" charset="2"/>
              <a:buChar char="Ø"/>
              <a:tabLst/>
            </a:pPr>
            <a:endParaRPr kumimoji="0" lang="en-US" altLang="en-US" sz="1200" b="0" i="0" u="none" strike="noStrike" cap="none" normalizeH="0" baseline="0" dirty="0">
              <a:ln>
                <a:noFill/>
              </a:ln>
              <a:solidFill>
                <a:srgbClr val="272320"/>
              </a:solidFill>
              <a:effectLst/>
              <a:latin typeface="+mn-lt"/>
            </a:endParaRPr>
          </a:p>
          <a:p>
            <a:pPr marL="685800" lvl="1" indent="-228600" fontAlgn="ctr">
              <a:lnSpc>
                <a:spcPct val="100000"/>
              </a:lnSpc>
              <a:buFont typeface="Wingdings" panose="05000000000000000000" pitchFamily="2" charset="2"/>
              <a:buChar char="Ø"/>
            </a:pPr>
            <a:r>
              <a:rPr kumimoji="0" lang="en-US" altLang="en-US" sz="1200" b="1" i="0" u="none" strike="noStrike" cap="none" normalizeH="0" baseline="0" dirty="0">
                <a:ln>
                  <a:noFill/>
                </a:ln>
                <a:solidFill>
                  <a:schemeClr val="tx2"/>
                </a:solidFill>
                <a:effectLst/>
                <a:latin typeface="+mn-lt"/>
              </a:rPr>
              <a:t>Measure and adapt programs</a:t>
            </a:r>
            <a:br>
              <a:rPr kumimoji="0" lang="en-US" altLang="en-US" sz="1200" b="0" i="0" u="none" strike="noStrike" cap="none" normalizeH="0" baseline="0" dirty="0">
                <a:ln>
                  <a:noFill/>
                </a:ln>
                <a:solidFill>
                  <a:srgbClr val="272320"/>
                </a:solidFill>
                <a:effectLst/>
                <a:latin typeface="+mn-lt"/>
              </a:rPr>
            </a:br>
            <a:r>
              <a:rPr kumimoji="0" lang="en-US" altLang="en-US" sz="1200" b="0" i="0" u="none" strike="noStrike" cap="none" normalizeH="0" baseline="0" dirty="0">
                <a:ln>
                  <a:noFill/>
                </a:ln>
                <a:solidFill>
                  <a:srgbClr val="272320"/>
                </a:solidFill>
                <a:effectLst/>
                <a:latin typeface="+mn-lt"/>
              </a:rPr>
              <a:t>The third edition emphasizes measuring </a:t>
            </a:r>
            <a:r>
              <a:rPr kumimoji="0" lang="en-US" altLang="en-US" sz="1200" b="1" i="0" u="none" strike="noStrike" cap="none" normalizeH="0" baseline="0" dirty="0">
                <a:ln>
                  <a:noFill/>
                </a:ln>
                <a:solidFill>
                  <a:srgbClr val="272320"/>
                </a:solidFill>
                <a:effectLst/>
                <a:latin typeface="+mn-lt"/>
              </a:rPr>
              <a:t>behavioral intent</a:t>
            </a:r>
            <a:r>
              <a:rPr kumimoji="0" lang="en-US" altLang="en-US" sz="1200" b="0" i="0" u="none" strike="noStrike" cap="none" normalizeH="0" baseline="0" dirty="0">
                <a:ln>
                  <a:noFill/>
                </a:ln>
                <a:solidFill>
                  <a:srgbClr val="272320"/>
                </a:solidFill>
                <a:effectLst/>
                <a:latin typeface="+mn-lt"/>
              </a:rPr>
              <a:t> — the percentage of stakeholders who say they will act in alignment with safety guidance. Employees collect feedback, track engagement, and help operators adjust messaging or delivery methods based on results.</a:t>
            </a:r>
          </a:p>
          <a:p>
            <a:pPr marL="228600" marR="0" lvl="0" indent="-228600" algn="l" defTabSz="914400" rtl="0" eaLnBrk="0" fontAlgn="ctr" latinLnBrk="0" hangingPunct="0">
              <a:lnSpc>
                <a:spcPct val="100000"/>
              </a:lnSpc>
              <a:spcBef>
                <a:spcPct val="0"/>
              </a:spcBef>
              <a:spcAft>
                <a:spcPct val="0"/>
              </a:spcAft>
              <a:buClrTx/>
              <a:buSzTx/>
              <a:buFont typeface="Wingdings" panose="05000000000000000000" pitchFamily="2" charset="2"/>
              <a:buChar char="Ø"/>
              <a:tabLst/>
            </a:pPr>
            <a:endParaRPr kumimoji="0" lang="en-US" altLang="en-US" sz="1200" b="0" i="0" u="none" strike="noStrike" cap="none" normalizeH="0" baseline="0" dirty="0">
              <a:ln>
                <a:noFill/>
              </a:ln>
              <a:solidFill>
                <a:srgbClr val="272320"/>
              </a:solidFill>
              <a:effectLst/>
              <a:latin typeface="+mn-lt"/>
            </a:endParaRPr>
          </a:p>
          <a:p>
            <a:pPr marL="685800" lvl="1" indent="-228600" fontAlgn="ctr">
              <a:lnSpc>
                <a:spcPct val="100000"/>
              </a:lnSpc>
              <a:buFont typeface="Wingdings" panose="05000000000000000000" pitchFamily="2" charset="2"/>
              <a:buChar char="Ø"/>
            </a:pPr>
            <a:r>
              <a:rPr kumimoji="0" lang="en-US" altLang="en-US" sz="1200" b="1" i="0" u="none" strike="noStrike" cap="none" normalizeH="0" baseline="0" dirty="0">
                <a:ln>
                  <a:noFill/>
                </a:ln>
                <a:solidFill>
                  <a:schemeClr val="tx2"/>
                </a:solidFill>
                <a:effectLst/>
                <a:latin typeface="+mn-lt"/>
              </a:rPr>
              <a:t>Build trust and community relationships</a:t>
            </a:r>
            <a:br>
              <a:rPr kumimoji="0" lang="en-US" altLang="en-US" sz="1200" b="0" i="0" u="none" strike="noStrike" cap="none" normalizeH="0" baseline="0" dirty="0">
                <a:ln>
                  <a:noFill/>
                </a:ln>
                <a:solidFill>
                  <a:srgbClr val="272320"/>
                </a:solidFill>
                <a:effectLst/>
                <a:latin typeface="+mn-lt"/>
              </a:rPr>
            </a:br>
            <a:r>
              <a:rPr kumimoji="0" lang="en-US" altLang="en-US" sz="1200" b="0" i="0" u="none" strike="noStrike" cap="none" normalizeH="0" baseline="0" dirty="0">
                <a:ln>
                  <a:noFill/>
                </a:ln>
                <a:solidFill>
                  <a:srgbClr val="272320"/>
                </a:solidFill>
                <a:effectLst/>
                <a:latin typeface="+mn-lt"/>
              </a:rPr>
              <a:t>Pipeline safety is about more than compliance; </a:t>
            </a:r>
            <a:r>
              <a:rPr kumimoji="0" lang="en-US" altLang="en-US" sz="1200" b="1" i="0" u="none" strike="noStrike" cap="none" normalizeH="0" baseline="0" dirty="0">
                <a:ln>
                  <a:noFill/>
                </a:ln>
                <a:solidFill>
                  <a:schemeClr val="tx2"/>
                </a:solidFill>
                <a:effectLst/>
                <a:latin typeface="+mn-lt"/>
              </a:rPr>
              <a:t>it’s about trust. </a:t>
            </a:r>
            <a:r>
              <a:rPr kumimoji="0" lang="en-US" altLang="en-US" sz="1200" b="0" i="0" u="none" strike="noStrike" cap="none" normalizeH="0" baseline="0" dirty="0">
                <a:ln>
                  <a:noFill/>
                </a:ln>
                <a:solidFill>
                  <a:srgbClr val="272320"/>
                </a:solidFill>
                <a:effectLst/>
                <a:latin typeface="+mn-lt"/>
              </a:rPr>
              <a:t>Employees act as the face of the operator, engaging with communities, addressing concerns, and reinforcing the operator’s commitment to safety.</a:t>
            </a:r>
          </a:p>
          <a:p>
            <a:pPr marL="228600" marR="0" lvl="0" indent="-228600" algn="l" defTabSz="914400" rtl="0" eaLnBrk="0" fontAlgn="ctr" latinLnBrk="0" hangingPunct="0">
              <a:lnSpc>
                <a:spcPct val="100000"/>
              </a:lnSpc>
              <a:spcBef>
                <a:spcPct val="0"/>
              </a:spcBef>
              <a:spcAft>
                <a:spcPct val="0"/>
              </a:spcAft>
              <a:buClrTx/>
              <a:buSzTx/>
              <a:buFont typeface="Wingdings" panose="05000000000000000000" pitchFamily="2" charset="2"/>
              <a:buChar char="Ø"/>
              <a:tabLst/>
            </a:pPr>
            <a:endParaRPr kumimoji="0" lang="en-US" altLang="en-US" sz="1200" b="0" i="0" u="none" strike="noStrike" cap="none" normalizeH="0" baseline="0" dirty="0">
              <a:ln>
                <a:noFill/>
              </a:ln>
              <a:solidFill>
                <a:srgbClr val="272320"/>
              </a:solidFill>
              <a:effectLst/>
              <a:latin typeface="+mn-lt"/>
            </a:endParaRPr>
          </a:p>
          <a:p>
            <a:pPr marL="685800" lvl="1" indent="-228600" fontAlgn="ctr">
              <a:lnSpc>
                <a:spcPct val="100000"/>
              </a:lnSpc>
              <a:buFont typeface="Wingdings" panose="05000000000000000000" pitchFamily="2" charset="2"/>
              <a:buChar char="Ø"/>
            </a:pPr>
            <a:r>
              <a:rPr kumimoji="0" lang="en-US" altLang="en-US" sz="1200" b="1" i="0" u="none" strike="noStrike" cap="none" normalizeH="0" baseline="0" dirty="0">
                <a:ln>
                  <a:noFill/>
                </a:ln>
                <a:solidFill>
                  <a:schemeClr val="tx2"/>
                </a:solidFill>
                <a:effectLst/>
                <a:latin typeface="+mn-lt"/>
              </a:rPr>
              <a:t>Ensure regulatory compliance</a:t>
            </a:r>
            <a:br>
              <a:rPr kumimoji="0" lang="en-US" altLang="en-US" sz="1200" b="0" i="0" u="none" strike="noStrike" cap="none" normalizeH="0" baseline="0" dirty="0">
                <a:ln>
                  <a:noFill/>
                </a:ln>
                <a:solidFill>
                  <a:srgbClr val="272320"/>
                </a:solidFill>
                <a:effectLst/>
                <a:latin typeface="+mn-lt"/>
              </a:rPr>
            </a:br>
            <a:r>
              <a:rPr kumimoji="0" lang="en-US" altLang="en-US" sz="1200" b="0" i="0" u="none" strike="noStrike" cap="none" normalizeH="0" baseline="0" dirty="0">
                <a:ln>
                  <a:noFill/>
                </a:ln>
                <a:solidFill>
                  <a:srgbClr val="272320"/>
                </a:solidFill>
                <a:effectLst/>
                <a:latin typeface="+mn-lt"/>
              </a:rPr>
              <a:t>Federal regulations (49 CFR 192.616 and 49 CFR 195.440) require operators to follow RP1162. Employees help ensure that all program elements — from planning to evaluation — meet legal and industry standards.</a:t>
            </a:r>
          </a:p>
          <a:p>
            <a:pPr marL="228600" marR="0" lvl="0" indent="-228600" algn="l" defTabSz="914400" rtl="0" eaLnBrk="0" fontAlgn="ctr" latinLnBrk="0" hangingPunct="0">
              <a:lnSpc>
                <a:spcPct val="100000"/>
              </a:lnSpc>
              <a:spcBef>
                <a:spcPct val="0"/>
              </a:spcBef>
              <a:spcAft>
                <a:spcPct val="0"/>
              </a:spcAft>
              <a:buClrTx/>
              <a:buSzTx/>
              <a:buFont typeface="+mj-lt"/>
              <a:buAutoNum type="arabicPeriod"/>
              <a:tabLst/>
            </a:pPr>
            <a:endParaRPr kumimoji="0" lang="en-US" altLang="en-US" sz="1200" b="0" i="0" u="none" strike="noStrike" cap="none" normalizeH="0" baseline="0" dirty="0">
              <a:ln>
                <a:noFill/>
              </a:ln>
              <a:solidFill>
                <a:srgbClr val="272320"/>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72320"/>
                </a:solidFill>
                <a:effectLst/>
                <a:latin typeface="Roboto" panose="02000000000000000000" pitchFamily="2" charset="0"/>
              </a:rPr>
              <a:t>In short, employees are needed to </a:t>
            </a:r>
            <a:r>
              <a:rPr kumimoji="0" lang="en-US" altLang="en-US" sz="1200" b="1" i="0" u="none" strike="noStrike" cap="none" normalizeH="0" baseline="0" dirty="0">
                <a:ln>
                  <a:noFill/>
                </a:ln>
                <a:solidFill>
                  <a:schemeClr val="tx2"/>
                </a:solidFill>
                <a:effectLst/>
                <a:latin typeface="Roboto" panose="02000000000000000000" pitchFamily="2" charset="0"/>
              </a:rPr>
              <a:t>implement, communicate, and evaluate</a:t>
            </a:r>
            <a:r>
              <a:rPr kumimoji="0" lang="en-US" altLang="en-US" sz="1200" b="0" i="0" u="none" strike="noStrike" cap="none" normalizeH="0" baseline="0" dirty="0">
                <a:ln>
                  <a:noFill/>
                </a:ln>
                <a:solidFill>
                  <a:schemeClr val="tx2"/>
                </a:solidFill>
                <a:effectLst/>
                <a:latin typeface="Roboto" panose="02000000000000000000" pitchFamily="2" charset="0"/>
              </a:rPr>
              <a:t> </a:t>
            </a:r>
            <a:r>
              <a:rPr kumimoji="0" lang="en-US" altLang="en-US" sz="1200" b="0" i="0" u="none" strike="noStrike" cap="none" normalizeH="0" baseline="0" dirty="0">
                <a:ln>
                  <a:noFill/>
                </a:ln>
                <a:solidFill>
                  <a:srgbClr val="272320"/>
                </a:solidFill>
                <a:effectLst/>
                <a:latin typeface="Roboto" panose="02000000000000000000" pitchFamily="2" charset="0"/>
              </a:rPr>
              <a:t>RP1162’s public awareness goals, making the standard effective in protecting communities and meeting regulatory requirements. Without their involvement, the program’s reach, accuracy, and impact would be severely limited.</a:t>
            </a:r>
            <a:endParaRPr kumimoji="0" lang="en-US" altLang="en-US" sz="1000" b="0" i="0" u="none" strike="noStrike" cap="none" normalizeH="0" baseline="0" dirty="0">
              <a:ln>
                <a:noFill/>
              </a:ln>
              <a:solidFill>
                <a:srgbClr val="71777D"/>
              </a:solidFill>
              <a:effectLst/>
              <a:latin typeface="Roboto" panose="02000000000000000000" pitchFamily="2" charset="0"/>
            </a:endParaRPr>
          </a:p>
        </p:txBody>
      </p:sp>
    </p:spTree>
    <p:extLst>
      <p:ext uri="{BB962C8B-B14F-4D97-AF65-F5344CB8AC3E}">
        <p14:creationId xmlns:p14="http://schemas.microsoft.com/office/powerpoint/2010/main" val="3625457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C0FCE-10A8-CF53-966C-79D86218801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D64A7B8-F896-20DE-FF8A-ECE7B8364FAF}"/>
              </a:ext>
            </a:extLst>
          </p:cNvPr>
          <p:cNvSpPr>
            <a:spLocks noGrp="1"/>
          </p:cNvSpPr>
          <p:nvPr>
            <p:ph type="body" sz="quarter" idx="10"/>
          </p:nvPr>
        </p:nvSpPr>
        <p:spPr/>
        <p:txBody>
          <a:bodyPr/>
          <a:lstStyle/>
          <a:p>
            <a:r>
              <a:rPr lang="en-US" b="1" dirty="0"/>
              <a:t>What can be done</a:t>
            </a:r>
          </a:p>
        </p:txBody>
      </p:sp>
      <p:sp>
        <p:nvSpPr>
          <p:cNvPr id="3" name="Text Placeholder 2">
            <a:extLst>
              <a:ext uri="{FF2B5EF4-FFF2-40B4-BE49-F238E27FC236}">
                <a16:creationId xmlns:a16="http://schemas.microsoft.com/office/drawing/2014/main" id="{2E67A3CB-4DA3-9FC4-0C27-DD7453FCA356}"/>
              </a:ext>
            </a:extLst>
          </p:cNvPr>
          <p:cNvSpPr>
            <a:spLocks noGrp="1"/>
          </p:cNvSpPr>
          <p:nvPr>
            <p:ph type="body" sz="quarter" idx="11"/>
          </p:nvPr>
        </p:nvSpPr>
        <p:spPr>
          <a:xfrm>
            <a:off x="600912" y="1513966"/>
            <a:ext cx="10729698" cy="5248655"/>
          </a:xfrm>
        </p:spPr>
        <p:txBody>
          <a:bodyPr/>
          <a:lstStyle/>
          <a:p>
            <a:pPr marL="742950" lvl="1" indent="-285750">
              <a:buFont typeface="Wingdings" panose="05000000000000000000" pitchFamily="2" charset="2"/>
              <a:buChar char="Ø"/>
            </a:pPr>
            <a:r>
              <a:rPr lang="en-US" sz="1800" b="1" dirty="0"/>
              <a:t>Align all communications</a:t>
            </a:r>
          </a:p>
          <a:p>
            <a:pPr marL="742950" lvl="1" indent="-285750">
              <a:buFont typeface="Wingdings" panose="05000000000000000000" pitchFamily="2" charset="2"/>
              <a:buChar char="Ø"/>
            </a:pPr>
            <a:r>
              <a:rPr lang="en-US" sz="1800" b="1" dirty="0"/>
              <a:t>Consistent messaging throughout</a:t>
            </a:r>
          </a:p>
          <a:p>
            <a:pPr marL="742950" lvl="1" indent="-285750">
              <a:buFont typeface="Wingdings" panose="05000000000000000000" pitchFamily="2" charset="2"/>
              <a:buChar char="Ø"/>
            </a:pPr>
            <a:r>
              <a:rPr lang="en-US" sz="1800" b="1" dirty="0"/>
              <a:t>Effectiveness studies – more often</a:t>
            </a:r>
          </a:p>
          <a:p>
            <a:pPr marL="742950" lvl="1" indent="-285750">
              <a:buFont typeface="Wingdings" panose="05000000000000000000" pitchFamily="2" charset="2"/>
              <a:buChar char="Ø"/>
            </a:pPr>
            <a:r>
              <a:rPr lang="en-US" sz="1800" b="1" dirty="0"/>
              <a:t>Use several methods of communications</a:t>
            </a:r>
          </a:p>
          <a:p>
            <a:pPr marL="1200150" lvl="2" indent="-285750">
              <a:buFont typeface="Wingdings" panose="05000000000000000000" pitchFamily="2" charset="2"/>
              <a:buChar char="Ø"/>
            </a:pPr>
            <a:r>
              <a:rPr lang="en-US" sz="1400" b="1" dirty="0"/>
              <a:t>Web /digital</a:t>
            </a:r>
          </a:p>
          <a:p>
            <a:pPr marL="1200150" lvl="2" indent="-285750">
              <a:buFont typeface="Wingdings" panose="05000000000000000000" pitchFamily="2" charset="2"/>
              <a:buChar char="Ø"/>
            </a:pPr>
            <a:r>
              <a:rPr lang="en-US" sz="1400" b="1" dirty="0"/>
              <a:t>Text</a:t>
            </a:r>
          </a:p>
          <a:p>
            <a:pPr marL="1200150" lvl="2" indent="-285750">
              <a:buFont typeface="Wingdings" panose="05000000000000000000" pitchFamily="2" charset="2"/>
              <a:buChar char="Ø"/>
            </a:pPr>
            <a:r>
              <a:rPr lang="en-US" sz="1400" b="1" dirty="0"/>
              <a:t>Email</a:t>
            </a:r>
          </a:p>
          <a:p>
            <a:pPr marL="1200150" lvl="2" indent="-285750">
              <a:buFont typeface="Wingdings" panose="05000000000000000000" pitchFamily="2" charset="2"/>
              <a:buChar char="Ø"/>
            </a:pPr>
            <a:r>
              <a:rPr lang="en-US" sz="1400" b="1" dirty="0"/>
              <a:t>Print</a:t>
            </a:r>
          </a:p>
          <a:p>
            <a:pPr marL="1200150" lvl="2" indent="-285750">
              <a:buFont typeface="Wingdings" panose="05000000000000000000" pitchFamily="2" charset="2"/>
              <a:buChar char="Ø"/>
            </a:pPr>
            <a:r>
              <a:rPr lang="en-US" sz="1400" b="1"/>
              <a:t>Advertising</a:t>
            </a:r>
            <a:endParaRPr lang="en-US" sz="1800" b="1" dirty="0"/>
          </a:p>
          <a:p>
            <a:endParaRPr lang="en-US" dirty="0"/>
          </a:p>
        </p:txBody>
      </p:sp>
    </p:spTree>
    <p:extLst>
      <p:ext uri="{BB962C8B-B14F-4D97-AF65-F5344CB8AC3E}">
        <p14:creationId xmlns:p14="http://schemas.microsoft.com/office/powerpoint/2010/main" val="4059468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B1B64-E883-B210-E832-584B7A52A32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935730C-3DB2-91B5-8FF2-D740FF1D104B}"/>
              </a:ext>
            </a:extLst>
          </p:cNvPr>
          <p:cNvSpPr>
            <a:spLocks noGrp="1"/>
          </p:cNvSpPr>
          <p:nvPr>
            <p:ph type="body" sz="quarter" idx="10"/>
          </p:nvPr>
        </p:nvSpPr>
        <p:spPr/>
        <p:txBody>
          <a:bodyPr/>
          <a:lstStyle/>
          <a:p>
            <a:r>
              <a:rPr lang="en-US" b="1" dirty="0"/>
              <a:t>Some Organizations – All Working Together</a:t>
            </a:r>
          </a:p>
        </p:txBody>
      </p:sp>
      <p:sp>
        <p:nvSpPr>
          <p:cNvPr id="3" name="Text Placeholder 2">
            <a:extLst>
              <a:ext uri="{FF2B5EF4-FFF2-40B4-BE49-F238E27FC236}">
                <a16:creationId xmlns:a16="http://schemas.microsoft.com/office/drawing/2014/main" id="{DA38EFA4-E4B2-76FB-61CE-FFC83C2CB6FD}"/>
              </a:ext>
            </a:extLst>
          </p:cNvPr>
          <p:cNvSpPr>
            <a:spLocks noGrp="1"/>
          </p:cNvSpPr>
          <p:nvPr>
            <p:ph type="body" sz="quarter" idx="11"/>
          </p:nvPr>
        </p:nvSpPr>
        <p:spPr>
          <a:xfrm>
            <a:off x="600912" y="1513966"/>
            <a:ext cx="10729698" cy="5248655"/>
          </a:xfrm>
        </p:spPr>
        <p:txBody>
          <a:bodyPr/>
          <a:lstStyle/>
          <a:p>
            <a:pPr marL="742950" lvl="1" indent="-285750">
              <a:buFont typeface="Wingdings" panose="05000000000000000000" pitchFamily="2" charset="2"/>
              <a:buChar char="Ø"/>
            </a:pPr>
            <a:r>
              <a:rPr lang="en-US" sz="1800" b="1" dirty="0"/>
              <a:t>Northeast Gas Association  (NGA)</a:t>
            </a:r>
          </a:p>
          <a:p>
            <a:pPr marL="342900" indent="-342900">
              <a:buFont typeface="Wingdings" panose="05000000000000000000" pitchFamily="2" charset="2"/>
              <a:buChar char="Ø"/>
            </a:pPr>
            <a:endParaRPr lang="en-US" sz="1800" b="1" dirty="0"/>
          </a:p>
          <a:p>
            <a:pPr marL="800100" lvl="1" indent="-342900">
              <a:buFont typeface="Wingdings" panose="05000000000000000000" pitchFamily="2" charset="2"/>
              <a:buChar char="Ø"/>
            </a:pPr>
            <a:r>
              <a:rPr lang="en-US" sz="1800" b="1" dirty="0"/>
              <a:t>American Gas Association (AGA)</a:t>
            </a:r>
          </a:p>
          <a:p>
            <a:pPr marL="342900" indent="-342900">
              <a:buFont typeface="Wingdings" panose="05000000000000000000" pitchFamily="2" charset="2"/>
              <a:buChar char="Ø"/>
            </a:pPr>
            <a:endParaRPr lang="en-US" sz="1800" b="1" dirty="0"/>
          </a:p>
          <a:p>
            <a:pPr marL="800100" lvl="1" indent="-342900">
              <a:buFont typeface="Wingdings" panose="05000000000000000000" pitchFamily="2" charset="2"/>
              <a:buChar char="Ø"/>
            </a:pPr>
            <a:r>
              <a:rPr lang="en-US" sz="1800" b="1" dirty="0"/>
              <a:t>Pipeline Association for Public Awareness (PAPA)</a:t>
            </a:r>
          </a:p>
          <a:p>
            <a:pPr marL="342900" indent="-342900">
              <a:buFont typeface="Wingdings" panose="05000000000000000000" pitchFamily="2" charset="2"/>
              <a:buChar char="Ø"/>
            </a:pPr>
            <a:endParaRPr lang="en-US" sz="1800" b="1" dirty="0"/>
          </a:p>
          <a:p>
            <a:pPr marL="800100" lvl="1" indent="-342900">
              <a:buFont typeface="Wingdings" panose="05000000000000000000" pitchFamily="2" charset="2"/>
              <a:buChar char="Ø"/>
            </a:pPr>
            <a:r>
              <a:rPr lang="en-US" sz="1800" b="1" dirty="0"/>
              <a:t>Distribution Public Awareness Council (DPAC)</a:t>
            </a:r>
          </a:p>
          <a:p>
            <a:pPr marL="342900" indent="-342900">
              <a:buFont typeface="Wingdings" panose="05000000000000000000" pitchFamily="2" charset="2"/>
              <a:buChar char="Ø"/>
            </a:pPr>
            <a:endParaRPr lang="en-US" sz="1800" b="1" dirty="0"/>
          </a:p>
          <a:p>
            <a:pPr marL="800100" lvl="1" indent="-342900">
              <a:buFont typeface="Wingdings" panose="05000000000000000000" pitchFamily="2" charset="2"/>
              <a:buChar char="Ø"/>
            </a:pPr>
            <a:r>
              <a:rPr lang="en-US" sz="1800" b="1" dirty="0"/>
              <a:t>Dig Safe (811 centers)</a:t>
            </a:r>
          </a:p>
          <a:p>
            <a:pPr marL="342900" indent="-342900">
              <a:buFont typeface="Wingdings" panose="05000000000000000000" pitchFamily="2" charset="2"/>
              <a:buChar char="Ø"/>
            </a:pPr>
            <a:endParaRPr lang="en-US" sz="1800" b="1" dirty="0"/>
          </a:p>
          <a:p>
            <a:pPr marL="800100" lvl="1" indent="-342900">
              <a:buFont typeface="Wingdings" panose="05000000000000000000" pitchFamily="2" charset="2"/>
              <a:buChar char="Ø"/>
            </a:pPr>
            <a:r>
              <a:rPr lang="en-US" sz="1800" b="1" dirty="0"/>
              <a:t>Common Ground Alliance (CGA)</a:t>
            </a:r>
          </a:p>
          <a:p>
            <a:pPr marL="800100" lvl="1" indent="-342900">
              <a:buFont typeface="Wingdings" panose="05000000000000000000" pitchFamily="2" charset="2"/>
              <a:buChar char="Ø"/>
            </a:pPr>
            <a:endParaRPr lang="en-US" sz="1800" b="1" dirty="0"/>
          </a:p>
          <a:p>
            <a:pPr marL="800100" lvl="1" indent="-342900">
              <a:buFont typeface="Wingdings" panose="05000000000000000000" pitchFamily="2" charset="2"/>
              <a:buChar char="Ø"/>
            </a:pPr>
            <a:r>
              <a:rPr lang="en-US" sz="1800" b="1" dirty="0"/>
              <a:t>Pipeline and Hazardous Materials Safety Administration (PHMSA)</a:t>
            </a:r>
          </a:p>
          <a:p>
            <a:endParaRPr lang="en-US" sz="1800" b="1" dirty="0"/>
          </a:p>
          <a:p>
            <a:endParaRPr lang="en-US" dirty="0"/>
          </a:p>
        </p:txBody>
      </p:sp>
    </p:spTree>
    <p:extLst>
      <p:ext uri="{BB962C8B-B14F-4D97-AF65-F5344CB8AC3E}">
        <p14:creationId xmlns:p14="http://schemas.microsoft.com/office/powerpoint/2010/main" val="2950497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4C6E8-1EB0-0EE3-57F4-0CBC2AEA2DA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36266CF-9006-8B81-AB20-850A956AB524}"/>
              </a:ext>
            </a:extLst>
          </p:cNvPr>
          <p:cNvSpPr>
            <a:spLocks noGrp="1"/>
          </p:cNvSpPr>
          <p:nvPr>
            <p:ph type="body" sz="quarter" idx="10"/>
          </p:nvPr>
        </p:nvSpPr>
        <p:spPr/>
        <p:txBody>
          <a:bodyPr/>
          <a:lstStyle/>
          <a:p>
            <a:r>
              <a:rPr lang="en-US" b="1" dirty="0"/>
              <a:t>Acknowledgements</a:t>
            </a:r>
          </a:p>
        </p:txBody>
      </p:sp>
      <p:sp>
        <p:nvSpPr>
          <p:cNvPr id="3" name="Text Placeholder 2">
            <a:extLst>
              <a:ext uri="{FF2B5EF4-FFF2-40B4-BE49-F238E27FC236}">
                <a16:creationId xmlns:a16="http://schemas.microsoft.com/office/drawing/2014/main" id="{E0EA4BB0-01E2-45E4-0C65-559EB9054E9A}"/>
              </a:ext>
            </a:extLst>
          </p:cNvPr>
          <p:cNvSpPr>
            <a:spLocks noGrp="1"/>
          </p:cNvSpPr>
          <p:nvPr>
            <p:ph type="body" sz="quarter" idx="11"/>
          </p:nvPr>
        </p:nvSpPr>
        <p:spPr>
          <a:xfrm>
            <a:off x="545252" y="1251573"/>
            <a:ext cx="10729698" cy="5248655"/>
          </a:xfrm>
        </p:spPr>
        <p:txBody>
          <a:bodyPr/>
          <a:lstStyle/>
          <a:p>
            <a:r>
              <a:rPr lang="en-US" dirty="0"/>
              <a:t>Some materials and references supplied by:</a:t>
            </a:r>
          </a:p>
          <a:p>
            <a:endParaRPr lang="en-US" dirty="0"/>
          </a:p>
          <a:p>
            <a:pPr marL="342900" indent="-342900">
              <a:buFont typeface="Wingdings" panose="05000000000000000000" pitchFamily="2" charset="2"/>
              <a:buChar char="ü"/>
            </a:pPr>
            <a:r>
              <a:rPr lang="en-US" dirty="0"/>
              <a:t>Northeast Gas Association (NGA)</a:t>
            </a:r>
          </a:p>
          <a:p>
            <a:pPr marL="342900" indent="-342900">
              <a:buFont typeface="Wingdings" panose="05000000000000000000" pitchFamily="2" charset="2"/>
              <a:buChar char="ü"/>
            </a:pPr>
            <a:r>
              <a:rPr lang="en-US" dirty="0"/>
              <a:t>Culver Company</a:t>
            </a:r>
          </a:p>
          <a:p>
            <a:pPr marL="342900" indent="-342900">
              <a:buFont typeface="Wingdings" panose="05000000000000000000" pitchFamily="2" charset="2"/>
              <a:buChar char="ü"/>
            </a:pPr>
            <a:r>
              <a:rPr lang="en-US" dirty="0"/>
              <a:t>PHMSA</a:t>
            </a:r>
          </a:p>
          <a:p>
            <a:pPr marL="342900" indent="-342900">
              <a:buFont typeface="Wingdings" panose="05000000000000000000" pitchFamily="2" charset="2"/>
              <a:buChar char="ü"/>
            </a:pPr>
            <a:r>
              <a:rPr lang="en-US" dirty="0"/>
              <a:t>American Petroleum Institute (API) Law Resource</a:t>
            </a:r>
          </a:p>
        </p:txBody>
      </p:sp>
    </p:spTree>
    <p:extLst>
      <p:ext uri="{BB962C8B-B14F-4D97-AF65-F5344CB8AC3E}">
        <p14:creationId xmlns:p14="http://schemas.microsoft.com/office/powerpoint/2010/main" val="2572628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B6D007-6906-AF40-8B6E-CE338E5D731D}"/>
              </a:ext>
            </a:extLst>
          </p:cNvPr>
          <p:cNvSpPr>
            <a:spLocks noGrp="1"/>
          </p:cNvSpPr>
          <p:nvPr>
            <p:ph type="body" sz="quarter" idx="10"/>
          </p:nvPr>
        </p:nvSpPr>
        <p:spPr/>
        <p:txBody>
          <a:bodyPr/>
          <a:lstStyle/>
          <a:p>
            <a:r>
              <a:rPr lang="en-US" dirty="0">
                <a:latin typeface="+mj-lt"/>
              </a:rPr>
              <a:t>Thank You!!</a:t>
            </a:r>
          </a:p>
        </p:txBody>
      </p:sp>
      <p:sp>
        <p:nvSpPr>
          <p:cNvPr id="3" name="Text Placeholder 2">
            <a:extLst>
              <a:ext uri="{FF2B5EF4-FFF2-40B4-BE49-F238E27FC236}">
                <a16:creationId xmlns:a16="http://schemas.microsoft.com/office/drawing/2014/main" id="{C89A3829-EF1F-6C4D-8FD8-295FC29FF185}"/>
              </a:ext>
            </a:extLst>
          </p:cNvPr>
          <p:cNvSpPr>
            <a:spLocks noGrp="1"/>
          </p:cNvSpPr>
          <p:nvPr>
            <p:ph type="body" sz="quarter" idx="11"/>
          </p:nvPr>
        </p:nvSpPr>
        <p:spPr/>
        <p:txBody>
          <a:bodyPr/>
          <a:lstStyle/>
          <a:p>
            <a:pPr algn="ctr"/>
            <a:endParaRPr lang="en-US" sz="4000" dirty="0"/>
          </a:p>
          <a:p>
            <a:pPr algn="ctr"/>
            <a:endParaRPr lang="en-US" sz="4000" dirty="0"/>
          </a:p>
          <a:p>
            <a:pPr algn="ctr"/>
            <a:r>
              <a:rPr lang="en-US" sz="4000" dirty="0"/>
              <a:t>QUESTIONS????</a:t>
            </a:r>
          </a:p>
        </p:txBody>
      </p:sp>
    </p:spTree>
    <p:extLst>
      <p:ext uri="{BB962C8B-B14F-4D97-AF65-F5344CB8AC3E}">
        <p14:creationId xmlns:p14="http://schemas.microsoft.com/office/powerpoint/2010/main" val="3505263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E5ED2-48DF-36F6-288A-68B4B85F3CD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4A216E0-EDA4-5147-6DAD-428FD1E8B2FD}"/>
              </a:ext>
            </a:extLst>
          </p:cNvPr>
          <p:cNvSpPr>
            <a:spLocks noGrp="1"/>
          </p:cNvSpPr>
          <p:nvPr>
            <p:ph type="body" sz="quarter" idx="10"/>
          </p:nvPr>
        </p:nvSpPr>
        <p:spPr/>
        <p:txBody>
          <a:bodyPr/>
          <a:lstStyle/>
          <a:p>
            <a:r>
              <a:rPr lang="en-US" b="1" dirty="0">
                <a:latin typeface="+mj-lt"/>
              </a:rPr>
              <a:t>Course Includes</a:t>
            </a:r>
          </a:p>
        </p:txBody>
      </p:sp>
      <p:sp>
        <p:nvSpPr>
          <p:cNvPr id="3" name="Text Placeholder 2">
            <a:extLst>
              <a:ext uri="{FF2B5EF4-FFF2-40B4-BE49-F238E27FC236}">
                <a16:creationId xmlns:a16="http://schemas.microsoft.com/office/drawing/2014/main" id="{CF164A4A-E498-D9F0-11AE-9D6085753582}"/>
              </a:ext>
            </a:extLst>
          </p:cNvPr>
          <p:cNvSpPr>
            <a:spLocks noGrp="1"/>
          </p:cNvSpPr>
          <p:nvPr>
            <p:ph type="body" sz="quarter" idx="11"/>
          </p:nvPr>
        </p:nvSpPr>
        <p:spPr>
          <a:xfrm>
            <a:off x="545252" y="1261198"/>
            <a:ext cx="11135214" cy="5248655"/>
          </a:xfrm>
        </p:spPr>
        <p:txBody>
          <a:bodyPr/>
          <a:lstStyle/>
          <a:p>
            <a:pPr marL="457200" indent="-457200">
              <a:buFont typeface="Arial" panose="020B0604020202020204" pitchFamily="34" charset="0"/>
              <a:buChar char="•"/>
            </a:pPr>
            <a:r>
              <a:rPr lang="en-US" sz="2400" b="1" dirty="0"/>
              <a:t>Purpose and Scope</a:t>
            </a:r>
          </a:p>
          <a:p>
            <a:pPr marL="457200" indent="-457200">
              <a:buFont typeface="Arial" panose="020B0604020202020204" pitchFamily="34" charset="0"/>
              <a:buChar char="•"/>
            </a:pPr>
            <a:endParaRPr lang="en-US" sz="2400" b="1" dirty="0"/>
          </a:p>
          <a:p>
            <a:pPr marL="457200" indent="-457200">
              <a:buFont typeface="Arial" panose="020B0604020202020204" pitchFamily="34" charset="0"/>
              <a:buChar char="•"/>
            </a:pPr>
            <a:r>
              <a:rPr lang="en-US" sz="2400" b="1" dirty="0"/>
              <a:t>Key Objectives</a:t>
            </a:r>
            <a:br>
              <a:rPr lang="en-US" sz="2400" b="1" dirty="0"/>
            </a:br>
            <a:endParaRPr lang="en-US" sz="2400" b="1" dirty="0"/>
          </a:p>
          <a:p>
            <a:pPr marL="457200" indent="-457200">
              <a:buFont typeface="Arial" panose="020B0604020202020204" pitchFamily="34" charset="0"/>
              <a:buChar char="•"/>
            </a:pPr>
            <a:r>
              <a:rPr lang="en-US" sz="2400" b="1" dirty="0"/>
              <a:t>Target Audiences</a:t>
            </a:r>
          </a:p>
          <a:p>
            <a:pPr marL="457200" indent="-457200">
              <a:buFont typeface="Arial" panose="020B0604020202020204" pitchFamily="34" charset="0"/>
              <a:buChar char="•"/>
            </a:pPr>
            <a:endParaRPr lang="en-US" sz="2400" b="1" dirty="0"/>
          </a:p>
          <a:p>
            <a:pPr marL="457200" indent="-457200">
              <a:buFont typeface="Arial" panose="020B0604020202020204" pitchFamily="34" charset="0"/>
              <a:buChar char="•"/>
            </a:pPr>
            <a:r>
              <a:rPr lang="en-US" sz="2400" b="1" dirty="0"/>
              <a:t>Core Content and Delivery</a:t>
            </a:r>
          </a:p>
          <a:p>
            <a:pPr marL="457200" indent="-457200">
              <a:buFont typeface="Arial" panose="020B0604020202020204" pitchFamily="34" charset="0"/>
              <a:buChar char="•"/>
            </a:pPr>
            <a:endParaRPr lang="en-US" sz="2400" b="1" dirty="0"/>
          </a:p>
          <a:p>
            <a:pPr marL="457200" indent="-457200">
              <a:buFont typeface="Arial" panose="020B0604020202020204" pitchFamily="34" charset="0"/>
              <a:buChar char="•"/>
            </a:pPr>
            <a:r>
              <a:rPr lang="en-US" sz="2400" b="1" dirty="0"/>
              <a:t>Regulatory Context</a:t>
            </a:r>
          </a:p>
          <a:p>
            <a:pPr marL="457200" indent="-457200">
              <a:buFont typeface="Arial" panose="020B0604020202020204" pitchFamily="34" charset="0"/>
              <a:buChar char="•"/>
            </a:pPr>
            <a:endParaRPr lang="en-US" sz="2400" b="1" dirty="0"/>
          </a:p>
          <a:p>
            <a:pPr marL="457200" indent="-457200">
              <a:buFont typeface="Arial" panose="020B0604020202020204" pitchFamily="34" charset="0"/>
              <a:buChar char="•"/>
            </a:pPr>
            <a:r>
              <a:rPr lang="en-US" sz="2400" b="1" dirty="0"/>
              <a:t>Evolution</a:t>
            </a:r>
          </a:p>
        </p:txBody>
      </p:sp>
    </p:spTree>
    <p:extLst>
      <p:ext uri="{BB962C8B-B14F-4D97-AF65-F5344CB8AC3E}">
        <p14:creationId xmlns:p14="http://schemas.microsoft.com/office/powerpoint/2010/main" val="344026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5CA58-8DF3-B0EC-DAB7-B928DC6E5A3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BE305BF-DD15-BA0E-A33C-DAE462A651B2}"/>
              </a:ext>
            </a:extLst>
          </p:cNvPr>
          <p:cNvSpPr>
            <a:spLocks noGrp="1"/>
          </p:cNvSpPr>
          <p:nvPr>
            <p:ph type="body" sz="quarter" idx="10"/>
          </p:nvPr>
        </p:nvSpPr>
        <p:spPr/>
        <p:txBody>
          <a:bodyPr/>
          <a:lstStyle/>
          <a:p>
            <a:r>
              <a:rPr lang="en-US" b="1" dirty="0">
                <a:latin typeface="+mj-lt"/>
              </a:rPr>
              <a:t>Purpose and Scope</a:t>
            </a:r>
          </a:p>
        </p:txBody>
      </p:sp>
      <p:sp>
        <p:nvSpPr>
          <p:cNvPr id="3" name="Text Placeholder 2">
            <a:extLst>
              <a:ext uri="{FF2B5EF4-FFF2-40B4-BE49-F238E27FC236}">
                <a16:creationId xmlns:a16="http://schemas.microsoft.com/office/drawing/2014/main" id="{8DCF88DB-3F52-078A-5699-E3C9E61F78CF}"/>
              </a:ext>
            </a:extLst>
          </p:cNvPr>
          <p:cNvSpPr>
            <a:spLocks noGrp="1"/>
          </p:cNvSpPr>
          <p:nvPr>
            <p:ph type="body" sz="quarter" idx="11"/>
          </p:nvPr>
        </p:nvSpPr>
        <p:spPr>
          <a:xfrm>
            <a:off x="545252" y="1261198"/>
            <a:ext cx="11135214" cy="5248655"/>
          </a:xfrm>
        </p:spPr>
        <p:txBody>
          <a:bodyPr/>
          <a:lstStyle/>
          <a:p>
            <a:r>
              <a:rPr lang="en-US" sz="1600" b="1" u="sng" dirty="0">
                <a:solidFill>
                  <a:schemeClr val="tx2"/>
                </a:solidFill>
              </a:rPr>
              <a:t>Purpose</a:t>
            </a:r>
          </a:p>
          <a:p>
            <a:r>
              <a:rPr lang="en-US" sz="1200" dirty="0"/>
              <a:t>The primary purpose of RP 1162 is to </a:t>
            </a:r>
            <a:r>
              <a:rPr lang="en-US" sz="1200" b="1" dirty="0">
                <a:solidFill>
                  <a:schemeClr val="tx2"/>
                </a:solidFill>
              </a:rPr>
              <a:t>enhance public awareness of pipelines and their potential hazards</a:t>
            </a:r>
            <a:r>
              <a:rPr lang="en-US" sz="1200" dirty="0">
                <a:solidFill>
                  <a:schemeClr val="tx2"/>
                </a:solidFill>
              </a:rPr>
              <a:t>, and to </a:t>
            </a:r>
            <a:r>
              <a:rPr lang="en-US" sz="1200" b="1" dirty="0">
                <a:solidFill>
                  <a:schemeClr val="tx2"/>
                </a:solidFill>
              </a:rPr>
              <a:t>promote prevention, recognition, and response to pipeline emergencies</a:t>
            </a:r>
            <a:r>
              <a:rPr lang="en-US" sz="1200" dirty="0">
                <a:solidFill>
                  <a:schemeClr val="tx2"/>
                </a:solidFill>
              </a:rPr>
              <a:t>. </a:t>
            </a:r>
          </a:p>
          <a:p>
            <a:r>
              <a:rPr lang="en-US" sz="1200" b="1" i="1" dirty="0"/>
              <a:t>It aims to:</a:t>
            </a:r>
          </a:p>
          <a:p>
            <a:pPr marL="171450" indent="-171450">
              <a:buFont typeface="Arial" panose="020B0604020202020204" pitchFamily="34" charset="0"/>
              <a:buChar char="•"/>
            </a:pPr>
            <a:r>
              <a:rPr lang="en-US" sz="1200" dirty="0"/>
              <a:t>Educate the public, government agencies, and excavation-related personnel on the risks of unintended pipeline releases.</a:t>
            </a:r>
          </a:p>
          <a:p>
            <a:pPr marL="171450" indent="-171450">
              <a:buFont typeface="Arial" panose="020B0604020202020204" pitchFamily="34" charset="0"/>
              <a:buChar char="•"/>
            </a:pPr>
            <a:r>
              <a:rPr lang="en-US" sz="1200" dirty="0"/>
              <a:t>Encourage behaviors that prevent damage to pipelines (e.g., using 8‑1‑1 before excavation).</a:t>
            </a:r>
          </a:p>
          <a:p>
            <a:pPr marL="171450" indent="-171450">
              <a:buFont typeface="Arial" panose="020B0604020202020204" pitchFamily="34" charset="0"/>
              <a:buChar char="•"/>
            </a:pPr>
            <a:r>
              <a:rPr lang="en-US" sz="1200" dirty="0"/>
              <a:t>Provide clear instructions on recognizing signs of a release and taking appropriate safety actions.</a:t>
            </a:r>
          </a:p>
          <a:p>
            <a:pPr marL="171450" indent="-171450">
              <a:buFont typeface="Arial" panose="020B0604020202020204" pitchFamily="34" charset="0"/>
              <a:buChar char="•"/>
            </a:pPr>
            <a:r>
              <a:rPr lang="en-US" sz="1200" dirty="0"/>
              <a:t>Improve community engagement and trust between pipeline operators and the public.</a:t>
            </a:r>
          </a:p>
          <a:p>
            <a:pPr marL="171450" indent="-171450">
              <a:buFont typeface="Arial" panose="020B0604020202020204" pitchFamily="34" charset="0"/>
              <a:buChar char="•"/>
            </a:pPr>
            <a:endParaRPr lang="en-US" sz="1200" b="1" dirty="0"/>
          </a:p>
          <a:p>
            <a:r>
              <a:rPr lang="en-US" sz="1600" b="1" u="sng" dirty="0">
                <a:solidFill>
                  <a:schemeClr val="tx2"/>
                </a:solidFill>
              </a:rPr>
              <a:t>Scope</a:t>
            </a:r>
          </a:p>
          <a:p>
            <a:r>
              <a:rPr lang="en-US" sz="1200" dirty="0"/>
              <a:t>RP 1162 applies to </a:t>
            </a:r>
            <a:r>
              <a:rPr lang="en-US" sz="1200" b="1" dirty="0">
                <a:solidFill>
                  <a:schemeClr val="accent4"/>
                </a:solidFill>
              </a:rPr>
              <a:t>pipeline operators of transmission, local distribution, and gathering pipelines, as well as underground storage systems</a:t>
            </a:r>
            <a:r>
              <a:rPr lang="en-US" sz="1200" b="1" dirty="0"/>
              <a:t>.</a:t>
            </a:r>
            <a:r>
              <a:rPr lang="en-US" sz="1200" dirty="0"/>
              <a:t> </a:t>
            </a:r>
          </a:p>
          <a:p>
            <a:r>
              <a:rPr lang="en-US" sz="1200" b="1" i="1" dirty="0"/>
              <a:t>It covers:</a:t>
            </a:r>
          </a:p>
          <a:p>
            <a:pPr marL="171450" indent="-171450">
              <a:buFont typeface="Arial" panose="020B0604020202020204" pitchFamily="34" charset="0"/>
              <a:buChar char="•"/>
            </a:pPr>
            <a:r>
              <a:rPr lang="en-US" sz="1200" dirty="0"/>
              <a:t>Active pipeline systems and facilities in the U.S. (including those crossing U.S. borders).</a:t>
            </a:r>
          </a:p>
          <a:p>
            <a:pPr marL="171450" indent="-171450">
              <a:buFont typeface="Arial" panose="020B0604020202020204" pitchFamily="34" charset="0"/>
              <a:buChar char="•"/>
            </a:pPr>
            <a:r>
              <a:rPr lang="en-US" sz="1200" dirty="0"/>
              <a:t>Baseline public awareness program elements such as message content, delivery frequency, and methods.</a:t>
            </a:r>
          </a:p>
          <a:p>
            <a:pPr marL="171450" indent="-171450">
              <a:buFont typeface="Arial" panose="020B0604020202020204" pitchFamily="34" charset="0"/>
              <a:buChar char="•"/>
            </a:pPr>
            <a:r>
              <a:rPr lang="en-US" sz="1200" dirty="0"/>
              <a:t>Enhancements to address local conditions (e.g., population density, development activity, excavation frequency) .</a:t>
            </a:r>
          </a:p>
          <a:p>
            <a:pPr marL="171450" indent="-171450">
              <a:buFont typeface="Arial" panose="020B0604020202020204" pitchFamily="34" charset="0"/>
              <a:buChar char="•"/>
            </a:pPr>
            <a:r>
              <a:rPr lang="en-US" sz="1200" dirty="0"/>
              <a:t>Exclusions:</a:t>
            </a:r>
          </a:p>
          <a:p>
            <a:pPr lvl="1"/>
            <a:r>
              <a:rPr lang="en-US" sz="1200" dirty="0"/>
              <a:t>Communications about new pipeline construction, offshore operations, abnormal operations, and emergencies.</a:t>
            </a:r>
          </a:p>
          <a:p>
            <a:pPr lvl="1"/>
            <a:r>
              <a:rPr lang="en-US" sz="1200" dirty="0"/>
              <a:t>Operator-specific performance measures covered by other regulatory reporting requirements.</a:t>
            </a:r>
          </a:p>
          <a:p>
            <a:pPr marL="457200" indent="-457200">
              <a:buFont typeface="Arial" panose="020B0604020202020204" pitchFamily="34" charset="0"/>
              <a:buChar char="•"/>
            </a:pPr>
            <a:endParaRPr lang="en-US" sz="2400" dirty="0"/>
          </a:p>
        </p:txBody>
      </p:sp>
    </p:spTree>
    <p:extLst>
      <p:ext uri="{BB962C8B-B14F-4D97-AF65-F5344CB8AC3E}">
        <p14:creationId xmlns:p14="http://schemas.microsoft.com/office/powerpoint/2010/main" val="1560588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F2277-32F9-5705-F0EE-9701F0217CC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B6B32C4-4C87-7E25-263D-C39DB217EC5F}"/>
              </a:ext>
            </a:extLst>
          </p:cNvPr>
          <p:cNvSpPr>
            <a:spLocks noGrp="1"/>
          </p:cNvSpPr>
          <p:nvPr>
            <p:ph type="body" sz="quarter" idx="10"/>
          </p:nvPr>
        </p:nvSpPr>
        <p:spPr/>
        <p:txBody>
          <a:bodyPr/>
          <a:lstStyle/>
          <a:p>
            <a:r>
              <a:rPr lang="en-US" b="1" dirty="0">
                <a:latin typeface="+mj-lt"/>
              </a:rPr>
              <a:t>Key Objectives</a:t>
            </a:r>
          </a:p>
        </p:txBody>
      </p:sp>
      <p:sp>
        <p:nvSpPr>
          <p:cNvPr id="3" name="Text Placeholder 2">
            <a:extLst>
              <a:ext uri="{FF2B5EF4-FFF2-40B4-BE49-F238E27FC236}">
                <a16:creationId xmlns:a16="http://schemas.microsoft.com/office/drawing/2014/main" id="{D957E8AB-7483-5C69-0749-7433EA28753B}"/>
              </a:ext>
            </a:extLst>
          </p:cNvPr>
          <p:cNvSpPr>
            <a:spLocks noGrp="1"/>
          </p:cNvSpPr>
          <p:nvPr>
            <p:ph type="body" sz="quarter" idx="11"/>
          </p:nvPr>
        </p:nvSpPr>
        <p:spPr>
          <a:xfrm>
            <a:off x="545252" y="1261198"/>
            <a:ext cx="11135214" cy="5248655"/>
          </a:xfrm>
        </p:spPr>
        <p:txBody>
          <a:bodyPr/>
          <a:lstStyle/>
          <a:p>
            <a:r>
              <a:rPr lang="en-US" sz="1400" dirty="0"/>
              <a:t>API Recommended Practice 1162, </a:t>
            </a:r>
            <a:r>
              <a:rPr lang="en-US" sz="1400" i="1" dirty="0"/>
              <a:t>Public Awareness Programs for Pipeline Operators</a:t>
            </a:r>
            <a:r>
              <a:rPr lang="en-US" sz="1400" dirty="0"/>
              <a:t>, sets out the core goals for pipeline operators to ensure communities and stakeholders are informed, engaged, and prepared regarding pipeline safety.</a:t>
            </a:r>
          </a:p>
          <a:p>
            <a:pPr marL="228600" indent="-228600">
              <a:buFont typeface="+mj-lt"/>
              <a:buAutoNum type="arabicPeriod"/>
            </a:pPr>
            <a:r>
              <a:rPr lang="en-US" sz="1400" b="1" u="sng" dirty="0">
                <a:solidFill>
                  <a:schemeClr val="tx2"/>
                </a:solidFill>
              </a:rPr>
              <a:t>Enhance Stakeholder Awareness of Pipeline Presence and Hazards</a:t>
            </a:r>
            <a:br>
              <a:rPr lang="en-US" sz="1400" dirty="0">
                <a:solidFill>
                  <a:schemeClr val="tx2"/>
                </a:solidFill>
              </a:rPr>
            </a:br>
            <a:r>
              <a:rPr lang="en-US" sz="1400" dirty="0"/>
              <a:t>The primary objective is to ensure that the public, public officials, emergency responders, and other relevant groups understand the location of pipelines and the potential hazards from unintended releases.  This includes communicating risks, hazards, and possible impacts in a clear, consistent manner.</a:t>
            </a:r>
          </a:p>
          <a:p>
            <a:pPr marL="228600" indent="-228600">
              <a:buFont typeface="+mj-lt"/>
              <a:buAutoNum type="arabicPeriod"/>
            </a:pPr>
            <a:r>
              <a:rPr lang="en-US" sz="1400" b="1" u="sng" dirty="0">
                <a:solidFill>
                  <a:schemeClr val="tx2"/>
                </a:solidFill>
              </a:rPr>
              <a:t>Promote Prevention of Pipeline Emergencies</a:t>
            </a:r>
            <a:br>
              <a:rPr lang="en-US" sz="1400" dirty="0"/>
            </a:br>
            <a:r>
              <a:rPr lang="en-US" sz="1400" dirty="0"/>
              <a:t>Public awareness programs should educate stakeholders on their role in preventing incidents, such as avoiding excavation without proper notification (e.g., calling 8‑1‑1) and recognizing warning signs. </a:t>
            </a:r>
          </a:p>
          <a:p>
            <a:pPr marL="228600" indent="-228600">
              <a:buFont typeface="+mj-lt"/>
              <a:buAutoNum type="arabicPeriod"/>
            </a:pPr>
            <a:r>
              <a:rPr lang="en-US" sz="1400" b="1" u="sng" dirty="0">
                <a:solidFill>
                  <a:schemeClr val="tx2"/>
                </a:solidFill>
              </a:rPr>
              <a:t>Enable Recognition and Response to Potential Damage or Emergencies</a:t>
            </a:r>
            <a:br>
              <a:rPr lang="en-US" sz="1400" dirty="0"/>
            </a:br>
            <a:r>
              <a:rPr lang="en-US" sz="1400" dirty="0"/>
              <a:t>The programs should help audiences identify signs of pipeline damage and know how to respond appropriately, including contacting the right authorities or operators in an emergency.</a:t>
            </a:r>
          </a:p>
          <a:p>
            <a:pPr marL="228600" indent="-228600">
              <a:buFont typeface="+mj-lt"/>
              <a:buAutoNum type="arabicPeriod"/>
            </a:pPr>
            <a:r>
              <a:rPr lang="en-US" sz="1400" b="1" u="sng" dirty="0">
                <a:solidFill>
                  <a:schemeClr val="tx2"/>
                </a:solidFill>
              </a:rPr>
              <a:t>Provide a Baseline and Flexible Program Framework</a:t>
            </a:r>
            <a:br>
              <a:rPr lang="en-US" sz="1400" dirty="0"/>
            </a:br>
            <a:r>
              <a:rPr lang="en-US" sz="1400" dirty="0"/>
              <a:t>RP 1162 offers a recommended baseline public awareness program with elements for message content, delivery frequency, and methods. Operators can adapt and enhance the program to meet local conditions, population density, and development activity.</a:t>
            </a:r>
          </a:p>
          <a:p>
            <a:pPr marL="228600" indent="-228600">
              <a:buFont typeface="+mj-lt"/>
              <a:buAutoNum type="arabicPeriod"/>
            </a:pPr>
            <a:r>
              <a:rPr lang="en-US" sz="1400" b="1" u="sng" dirty="0">
                <a:solidFill>
                  <a:schemeClr val="tx2"/>
                </a:solidFill>
              </a:rPr>
              <a:t>Support Continuous Improvement and Evaluation</a:t>
            </a:r>
            <a:br>
              <a:rPr lang="en-US" sz="1400" u="sng" dirty="0"/>
            </a:br>
            <a:r>
              <a:rPr lang="en-US" sz="1400" dirty="0"/>
              <a:t>The RP emphasizes establishing, implementing, and evaluating public awareness programs to ensure they remain effective, relevant, and aligned with operational changes.</a:t>
            </a:r>
          </a:p>
          <a:p>
            <a:pPr marL="228600" indent="-228600">
              <a:buFont typeface="+mj-lt"/>
              <a:buAutoNum type="arabicPeriod"/>
            </a:pPr>
            <a:r>
              <a:rPr lang="en-US" sz="1400" dirty="0"/>
              <a:t>In summary, the key objectives of RP 1162 are to </a:t>
            </a:r>
            <a:r>
              <a:rPr lang="en-US" sz="1400" b="1" dirty="0">
                <a:solidFill>
                  <a:schemeClr val="accent4"/>
                </a:solidFill>
              </a:rPr>
              <a:t>raise awareness, prevent incidents, enable quick and correct responses, and maintain a flexible, evidence-based program</a:t>
            </a:r>
            <a:r>
              <a:rPr lang="en-US" sz="1400" dirty="0">
                <a:solidFill>
                  <a:schemeClr val="accent4"/>
                </a:solidFill>
              </a:rPr>
              <a:t> </a:t>
            </a:r>
            <a:r>
              <a:rPr lang="en-US" sz="1400" dirty="0"/>
              <a:t>that adapts to local needs while meeting safety and regulatory expectations.</a:t>
            </a:r>
          </a:p>
          <a:p>
            <a:pPr marL="457200" indent="-457200">
              <a:buFont typeface="Arial" panose="020B0604020202020204" pitchFamily="34" charset="0"/>
              <a:buChar char="•"/>
            </a:pPr>
            <a:endParaRPr lang="en-US" sz="2400" dirty="0"/>
          </a:p>
        </p:txBody>
      </p:sp>
    </p:spTree>
    <p:extLst>
      <p:ext uri="{BB962C8B-B14F-4D97-AF65-F5344CB8AC3E}">
        <p14:creationId xmlns:p14="http://schemas.microsoft.com/office/powerpoint/2010/main" val="2133316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8E0AC-082A-9DED-8701-B713A221D63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26996F2-7A82-45E3-180A-FF3775015683}"/>
              </a:ext>
            </a:extLst>
          </p:cNvPr>
          <p:cNvSpPr>
            <a:spLocks noGrp="1"/>
          </p:cNvSpPr>
          <p:nvPr>
            <p:ph type="body" sz="quarter" idx="10"/>
          </p:nvPr>
        </p:nvSpPr>
        <p:spPr/>
        <p:txBody>
          <a:bodyPr/>
          <a:lstStyle/>
          <a:p>
            <a:r>
              <a:rPr lang="en-US" b="1" dirty="0">
                <a:latin typeface="+mj-lt"/>
              </a:rPr>
              <a:t>Target Audiences</a:t>
            </a:r>
          </a:p>
        </p:txBody>
      </p:sp>
      <p:sp>
        <p:nvSpPr>
          <p:cNvPr id="3" name="Text Placeholder 2">
            <a:extLst>
              <a:ext uri="{FF2B5EF4-FFF2-40B4-BE49-F238E27FC236}">
                <a16:creationId xmlns:a16="http://schemas.microsoft.com/office/drawing/2014/main" id="{FBA51C28-BC0E-C18E-5C65-3EFB16A19288}"/>
              </a:ext>
            </a:extLst>
          </p:cNvPr>
          <p:cNvSpPr>
            <a:spLocks noGrp="1"/>
          </p:cNvSpPr>
          <p:nvPr>
            <p:ph type="body" sz="quarter" idx="11"/>
          </p:nvPr>
        </p:nvSpPr>
        <p:spPr>
          <a:xfrm>
            <a:off x="545252" y="1261198"/>
            <a:ext cx="11135214" cy="5248655"/>
          </a:xfrm>
        </p:spPr>
        <p:txBody>
          <a:bodyPr/>
          <a:lstStyle/>
          <a:p>
            <a:r>
              <a:rPr lang="en-US" sz="1400" dirty="0"/>
              <a:t>API Recommended Practice 1162, </a:t>
            </a:r>
            <a:r>
              <a:rPr lang="en-US" sz="1400" i="1" dirty="0"/>
              <a:t>Public Awareness Programs for Pipeline Operators</a:t>
            </a:r>
            <a:r>
              <a:rPr lang="en-US" sz="1400" dirty="0"/>
              <a:t>, identifies several key stakeholder groups that pipeline operators should engage in their public awareness programs. These audiences are selected to ensure that communities, workers, and emergency responders understand pipeline presence, hazards, and safety measures.</a:t>
            </a:r>
          </a:p>
          <a:p>
            <a:r>
              <a:rPr lang="en-US" sz="1600" b="1" dirty="0">
                <a:solidFill>
                  <a:schemeClr val="tx2"/>
                </a:solidFill>
              </a:rPr>
              <a:t>Primary target audiences include</a:t>
            </a:r>
            <a:r>
              <a:rPr lang="en-US" sz="1600" dirty="0">
                <a:solidFill>
                  <a:schemeClr val="tx2"/>
                </a:solidFill>
              </a:rPr>
              <a:t> </a:t>
            </a:r>
            <a:r>
              <a:rPr lang="en-US" sz="1600" dirty="0"/>
              <a:t>:</a:t>
            </a:r>
          </a:p>
          <a:p>
            <a:pPr marL="285750" indent="-285750">
              <a:buFont typeface="Arial" panose="020B0604020202020204" pitchFamily="34" charset="0"/>
              <a:buChar char="•"/>
            </a:pPr>
            <a:r>
              <a:rPr lang="en-US" sz="1400" b="1" dirty="0">
                <a:solidFill>
                  <a:schemeClr val="accent4"/>
                </a:solidFill>
              </a:rPr>
              <a:t>General public</a:t>
            </a:r>
            <a:r>
              <a:rPr lang="en-US" sz="1400" dirty="0"/>
              <a:t> – Residents living or working near pipeline rights‑of‑way, including homeowners, renters, and community members.</a:t>
            </a:r>
          </a:p>
          <a:p>
            <a:pPr marL="285750" indent="-285750">
              <a:buFont typeface="Arial" panose="020B0604020202020204" pitchFamily="34" charset="0"/>
              <a:buChar char="•"/>
            </a:pPr>
            <a:r>
              <a:rPr lang="en-US" sz="1400" b="1" dirty="0">
                <a:solidFill>
                  <a:schemeClr val="accent4"/>
                </a:solidFill>
              </a:rPr>
              <a:t>Commercial excavators</a:t>
            </a:r>
            <a:r>
              <a:rPr lang="en-US" sz="1400" dirty="0">
                <a:solidFill>
                  <a:schemeClr val="accent4"/>
                </a:solidFill>
              </a:rPr>
              <a:t> </a:t>
            </a:r>
            <a:r>
              <a:rPr lang="en-US" sz="1400" dirty="0"/>
              <a:t>– Contractors and businesses that may dig in areas where pipelines are located, including, but not limited to, landscapers, sewage companies and tent rental companies.</a:t>
            </a:r>
          </a:p>
          <a:p>
            <a:pPr marL="285750" indent="-285750">
              <a:buFont typeface="Arial" panose="020B0604020202020204" pitchFamily="34" charset="0"/>
              <a:buChar char="•"/>
            </a:pPr>
            <a:r>
              <a:rPr lang="en-US" sz="1400" b="1" dirty="0">
                <a:solidFill>
                  <a:schemeClr val="accent4"/>
                </a:solidFill>
              </a:rPr>
              <a:t>Agricultural excavators</a:t>
            </a:r>
            <a:r>
              <a:rPr lang="en-US" sz="1400" dirty="0">
                <a:solidFill>
                  <a:schemeClr val="accent4"/>
                </a:solidFill>
              </a:rPr>
              <a:t> </a:t>
            </a:r>
            <a:r>
              <a:rPr lang="en-US" sz="1400" dirty="0"/>
              <a:t>– Farmers and agricultural contractors who may work in or near pipeline corridors.</a:t>
            </a:r>
          </a:p>
          <a:p>
            <a:pPr marL="285750" indent="-285750">
              <a:buFont typeface="Arial" panose="020B0604020202020204" pitchFamily="34" charset="0"/>
              <a:buChar char="•"/>
            </a:pPr>
            <a:r>
              <a:rPr lang="en-US" sz="1400" b="1" dirty="0">
                <a:solidFill>
                  <a:schemeClr val="accent4"/>
                </a:solidFill>
              </a:rPr>
              <a:t>Public officials</a:t>
            </a:r>
            <a:r>
              <a:rPr lang="en-US" sz="1400" dirty="0">
                <a:solidFill>
                  <a:schemeClr val="accent4"/>
                </a:solidFill>
              </a:rPr>
              <a:t> </a:t>
            </a:r>
            <a:r>
              <a:rPr lang="en-US" sz="1400" dirty="0"/>
              <a:t>– Local, state, and federal government representatives who can help coordinate safety messaging and enforcement.</a:t>
            </a:r>
          </a:p>
          <a:p>
            <a:pPr marL="285750" indent="-285750">
              <a:buFont typeface="Arial" panose="020B0604020202020204" pitchFamily="34" charset="0"/>
              <a:buChar char="•"/>
            </a:pPr>
            <a:r>
              <a:rPr lang="en-US" sz="1400" b="1" dirty="0">
                <a:solidFill>
                  <a:schemeClr val="accent4"/>
                </a:solidFill>
              </a:rPr>
              <a:t>Local and state emergency response agencies</a:t>
            </a:r>
            <a:r>
              <a:rPr lang="en-US" sz="1400" dirty="0">
                <a:solidFill>
                  <a:schemeClr val="accent4"/>
                </a:solidFill>
              </a:rPr>
              <a:t> </a:t>
            </a:r>
            <a:r>
              <a:rPr lang="en-US" sz="1400" dirty="0"/>
              <a:t>– Fire departments, EMS, and other emergency services that may respond to pipeline incidents.</a:t>
            </a:r>
          </a:p>
          <a:p>
            <a:endParaRPr lang="en-US" sz="1400" b="1" dirty="0"/>
          </a:p>
          <a:p>
            <a:r>
              <a:rPr lang="en-US" sz="1600" b="1" dirty="0">
                <a:solidFill>
                  <a:schemeClr val="accent4"/>
                </a:solidFill>
              </a:rPr>
              <a:t>Why these groups?</a:t>
            </a:r>
          </a:p>
          <a:p>
            <a:br>
              <a:rPr lang="en-US" sz="1600" dirty="0"/>
            </a:br>
            <a:r>
              <a:rPr lang="en-US" sz="1400" dirty="0"/>
              <a:t>The RP emphasizes that public awareness programs should:</a:t>
            </a:r>
          </a:p>
          <a:p>
            <a:pPr marL="742950" lvl="1" indent="-285750">
              <a:buFont typeface="Wingdings" panose="05000000000000000000" pitchFamily="2" charset="2"/>
              <a:buChar char="Ø"/>
            </a:pPr>
            <a:r>
              <a:rPr lang="en-US" sz="1400" dirty="0"/>
              <a:t>	Increase awareness of pipeline presence and potential hazards from unintended releases.</a:t>
            </a:r>
          </a:p>
          <a:p>
            <a:pPr marL="742950" lvl="1" indent="-285750">
              <a:buFont typeface="Wingdings" panose="05000000000000000000" pitchFamily="2" charset="2"/>
              <a:buChar char="Ø"/>
            </a:pPr>
            <a:r>
              <a:rPr lang="en-US" sz="1400" dirty="0"/>
              <a:t>	Encourage preventive actions (e.g., calling 8‑1‑1 before digging).</a:t>
            </a:r>
          </a:p>
          <a:p>
            <a:pPr marL="742950" lvl="1" indent="-285750">
              <a:buFont typeface="Wingdings" panose="05000000000000000000" pitchFamily="2" charset="2"/>
              <a:buChar char="Ø"/>
            </a:pPr>
            <a:r>
              <a:rPr lang="en-US" sz="1400" dirty="0"/>
              <a:t>	Provide clear guidance on recognizing and responding to pipeline damage or emergencies.</a:t>
            </a:r>
          </a:p>
          <a:p>
            <a:pPr marL="457200" indent="-457200">
              <a:buFont typeface="Arial" panose="020B0604020202020204" pitchFamily="34" charset="0"/>
              <a:buChar char="•"/>
            </a:pPr>
            <a:endParaRPr lang="en-US" sz="2400" dirty="0"/>
          </a:p>
        </p:txBody>
      </p:sp>
    </p:spTree>
    <p:extLst>
      <p:ext uri="{BB962C8B-B14F-4D97-AF65-F5344CB8AC3E}">
        <p14:creationId xmlns:p14="http://schemas.microsoft.com/office/powerpoint/2010/main" val="3970170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C7994-3535-CA9C-A761-692C7068ACE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549ECC2-A627-B603-F18D-3D7A7E7D3708}"/>
              </a:ext>
            </a:extLst>
          </p:cNvPr>
          <p:cNvSpPr>
            <a:spLocks noGrp="1"/>
          </p:cNvSpPr>
          <p:nvPr>
            <p:ph type="body" sz="quarter" idx="10"/>
          </p:nvPr>
        </p:nvSpPr>
        <p:spPr/>
        <p:txBody>
          <a:bodyPr/>
          <a:lstStyle/>
          <a:p>
            <a:r>
              <a:rPr lang="en-US" b="1" dirty="0">
                <a:latin typeface="+mj-lt"/>
              </a:rPr>
              <a:t>Core Content and Delivery</a:t>
            </a:r>
          </a:p>
        </p:txBody>
      </p:sp>
      <p:sp>
        <p:nvSpPr>
          <p:cNvPr id="3" name="Text Placeholder 2">
            <a:extLst>
              <a:ext uri="{FF2B5EF4-FFF2-40B4-BE49-F238E27FC236}">
                <a16:creationId xmlns:a16="http://schemas.microsoft.com/office/drawing/2014/main" id="{7F5C638B-AD49-990A-579A-91C14B41E3B6}"/>
              </a:ext>
            </a:extLst>
          </p:cNvPr>
          <p:cNvSpPr>
            <a:spLocks noGrp="1"/>
          </p:cNvSpPr>
          <p:nvPr>
            <p:ph type="body" sz="quarter" idx="11"/>
          </p:nvPr>
        </p:nvSpPr>
        <p:spPr>
          <a:xfrm>
            <a:off x="367631" y="1460665"/>
            <a:ext cx="9309034" cy="4274325"/>
          </a:xfrm>
        </p:spPr>
        <p:txBody>
          <a:bodyPr/>
          <a:lstStyle/>
          <a:p>
            <a:r>
              <a:rPr lang="en-US" sz="1400" b="1" dirty="0">
                <a:solidFill>
                  <a:schemeClr val="tx2"/>
                </a:solidFill>
              </a:rPr>
              <a:t>Core Content Requirements</a:t>
            </a:r>
          </a:p>
          <a:p>
            <a:r>
              <a:rPr lang="en-US" sz="1200" dirty="0"/>
              <a:t>The RP defines a </a:t>
            </a:r>
            <a:r>
              <a:rPr lang="en-US" sz="1200" b="1" dirty="0"/>
              <a:t>baseline public awareness program</a:t>
            </a:r>
            <a:r>
              <a:rPr lang="en-US" sz="1200" dirty="0"/>
              <a:t> that must cover:</a:t>
            </a:r>
            <a:endParaRPr lang="en-US" sz="1200" b="1" dirty="0"/>
          </a:p>
          <a:p>
            <a:pPr marL="171450" indent="-171450">
              <a:buFont typeface="Wingdings" panose="05000000000000000000" pitchFamily="2" charset="2"/>
              <a:buChar char="q"/>
            </a:pPr>
            <a:r>
              <a:rPr lang="en-US" sz="1200" b="1" dirty="0"/>
              <a:t>Use of one-call systems (e.g., 8‑1‑1) before excavation. </a:t>
            </a:r>
          </a:p>
          <a:p>
            <a:pPr marL="171450" indent="-171450">
              <a:buFont typeface="Wingdings" panose="05000000000000000000" pitchFamily="2" charset="2"/>
              <a:buChar char="q"/>
            </a:pPr>
            <a:r>
              <a:rPr lang="en-US" sz="1200" b="1" dirty="0"/>
              <a:t>Hazards of unintended gas releases and physical indicators of such releases.</a:t>
            </a:r>
          </a:p>
          <a:p>
            <a:pPr marL="171450" indent="-171450">
              <a:buFont typeface="Wingdings" panose="05000000000000000000" pitchFamily="2" charset="2"/>
              <a:buChar char="q"/>
            </a:pPr>
            <a:r>
              <a:rPr lang="en-US" sz="1200" b="1" dirty="0"/>
              <a:t>Public safety steps in the event of a release. </a:t>
            </a:r>
          </a:p>
          <a:p>
            <a:pPr marL="171450" indent="-171450">
              <a:buFont typeface="Wingdings" panose="05000000000000000000" pitchFamily="2" charset="2"/>
              <a:buChar char="q"/>
            </a:pPr>
            <a:r>
              <a:rPr lang="en-US" sz="1200" b="1" dirty="0"/>
              <a:t>Reporting procedures for pipeline incidents.</a:t>
            </a:r>
          </a:p>
          <a:p>
            <a:pPr marL="171450" indent="-171450">
              <a:buFont typeface="Wingdings" panose="05000000000000000000" pitchFamily="2" charset="2"/>
              <a:buChar char="q"/>
            </a:pPr>
            <a:r>
              <a:rPr lang="en-US" sz="1200" b="1" dirty="0"/>
              <a:t>Facility location awareness for municipalities, schools, businesses, and residents.</a:t>
            </a:r>
          </a:p>
          <a:p>
            <a:pPr marL="171450" indent="-171450">
              <a:buFont typeface="Wingdings" panose="05000000000000000000" pitchFamily="2" charset="2"/>
              <a:buChar char="q"/>
            </a:pPr>
            <a:r>
              <a:rPr lang="en-US" sz="1200" b="1" dirty="0"/>
              <a:t>Multilingual communication</a:t>
            </a:r>
            <a:r>
              <a:rPr lang="en-US" sz="1200" dirty="0"/>
              <a:t> where significant non‑English populations exist.</a:t>
            </a:r>
          </a:p>
          <a:p>
            <a:r>
              <a:rPr lang="en-US" sz="1200" dirty="0"/>
              <a:t>Operators must also assess their pipeline’s unique characteristics (population density, development activity, hazard severity) and may enhance the program with supplemental messages, delivery methods, or coverage areas.</a:t>
            </a:r>
          </a:p>
          <a:p>
            <a:endParaRPr lang="en-US" sz="1200" b="1" dirty="0"/>
          </a:p>
          <a:p>
            <a:r>
              <a:rPr lang="en-US" sz="1400" b="1" dirty="0">
                <a:solidFill>
                  <a:schemeClr val="tx2"/>
                </a:solidFill>
              </a:rPr>
              <a:t>Delivery Methods and Frequencies</a:t>
            </a:r>
          </a:p>
          <a:p>
            <a:pPr marL="171450" indent="-171450">
              <a:buFont typeface="Wingdings" panose="05000000000000000000" pitchFamily="2" charset="2"/>
              <a:buChar char="q"/>
            </a:pPr>
            <a:r>
              <a:rPr lang="en-US" sz="1200" b="1" dirty="0"/>
              <a:t>Delivery frequency</a:t>
            </a:r>
            <a:r>
              <a:rPr lang="en-US" sz="1200" dirty="0"/>
              <a:t> by stakeholder type and pipeline category (e.g., transmission, distribution, gathering). </a:t>
            </a:r>
          </a:p>
          <a:p>
            <a:pPr marL="171450" indent="-171450">
              <a:buFont typeface="Wingdings" panose="05000000000000000000" pitchFamily="2" charset="2"/>
              <a:buChar char="q"/>
            </a:pPr>
            <a:r>
              <a:rPr lang="en-US" sz="1200" b="1" dirty="0"/>
              <a:t>Baseline delivery methods</a:t>
            </a:r>
            <a:r>
              <a:rPr lang="en-US" sz="1200" dirty="0"/>
              <a:t> must be identified and supported by program objectives.</a:t>
            </a:r>
          </a:p>
          <a:p>
            <a:pPr marL="171450" indent="-171450">
              <a:buFont typeface="Wingdings" panose="05000000000000000000" pitchFamily="2" charset="2"/>
              <a:buChar char="q"/>
            </a:pPr>
            <a:r>
              <a:rPr lang="en-US" sz="1200" dirty="0"/>
              <a:t>Common methods include direct mail, public education events, social media, text messaging, apps, virtual meetings, and collaborative outreach .</a:t>
            </a:r>
          </a:p>
          <a:p>
            <a:pPr marL="171450" indent="-171450">
              <a:buFont typeface="Wingdings" panose="05000000000000000000" pitchFamily="2" charset="2"/>
              <a:buChar char="q"/>
            </a:pPr>
            <a:r>
              <a:rPr lang="en-US" sz="1200" dirty="0"/>
              <a:t>Operators may use </a:t>
            </a:r>
            <a:r>
              <a:rPr lang="en-US" sz="1200" b="1" dirty="0"/>
              <a:t>multiple methods</a:t>
            </a:r>
            <a:r>
              <a:rPr lang="en-US" sz="1200" dirty="0"/>
              <a:t> to reach audiences effectively.</a:t>
            </a:r>
          </a:p>
          <a:p>
            <a:pPr marL="171450" indent="-171450">
              <a:buFont typeface="Wingdings" panose="05000000000000000000" pitchFamily="2" charset="2"/>
              <a:buChar char="q"/>
            </a:pPr>
            <a:r>
              <a:rPr lang="en-US" sz="1200" b="1" dirty="0"/>
              <a:t>Liaison roles</a:t>
            </a:r>
            <a:r>
              <a:rPr lang="en-US" sz="1200" dirty="0"/>
              <a:t> (e.g., with local governments, excavation contractors) are encouraged to ensure message reach.</a:t>
            </a:r>
          </a:p>
          <a:p>
            <a:pPr marL="457200" indent="-457200">
              <a:buFont typeface="Arial" panose="020B0604020202020204" pitchFamily="34" charset="0"/>
              <a:buChar char="•"/>
            </a:pPr>
            <a:endParaRPr lang="en-US" sz="2400" dirty="0"/>
          </a:p>
        </p:txBody>
      </p:sp>
    </p:spTree>
    <p:extLst>
      <p:ext uri="{BB962C8B-B14F-4D97-AF65-F5344CB8AC3E}">
        <p14:creationId xmlns:p14="http://schemas.microsoft.com/office/powerpoint/2010/main" val="431421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869F77-1117-DAEF-50BD-E96325C03F48}"/>
              </a:ext>
            </a:extLst>
          </p:cNvPr>
          <p:cNvSpPr>
            <a:spLocks noGrp="1"/>
          </p:cNvSpPr>
          <p:nvPr>
            <p:ph type="body" sz="quarter" idx="10"/>
          </p:nvPr>
        </p:nvSpPr>
        <p:spPr/>
        <p:txBody>
          <a:bodyPr/>
          <a:lstStyle/>
          <a:p>
            <a:r>
              <a:rPr lang="en-US" b="1" dirty="0"/>
              <a:t>Various Campaigns</a:t>
            </a:r>
          </a:p>
        </p:txBody>
      </p:sp>
      <p:pic>
        <p:nvPicPr>
          <p:cNvPr id="7" name="Picture 2">
            <a:extLst>
              <a:ext uri="{FF2B5EF4-FFF2-40B4-BE49-F238E27FC236}">
                <a16:creationId xmlns:a16="http://schemas.microsoft.com/office/drawing/2014/main" id="{471EB56D-2F66-0113-408F-C1902F8646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252" y="1583475"/>
            <a:ext cx="6287828" cy="24106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FD62D4A5-AE8D-C60B-2119-D27A26A1F1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138" y="5034927"/>
            <a:ext cx="9248775" cy="1143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4B84CFC-1248-5637-E8DB-FAE6BF5917C8}"/>
              </a:ext>
            </a:extLst>
          </p:cNvPr>
          <p:cNvSpPr txBox="1"/>
          <p:nvPr/>
        </p:nvSpPr>
        <p:spPr>
          <a:xfrm>
            <a:off x="5646874" y="3986349"/>
            <a:ext cx="6287828" cy="646331"/>
          </a:xfrm>
          <a:prstGeom prst="rect">
            <a:avLst/>
          </a:prstGeom>
          <a:noFill/>
        </p:spPr>
        <p:txBody>
          <a:bodyPr wrap="square">
            <a:spAutoFit/>
          </a:bodyPr>
          <a:lstStyle/>
          <a:p>
            <a:r>
              <a:rPr lang="en-US" dirty="0">
                <a:hlinkClick r:id="rId4"/>
              </a:rPr>
              <a:t>2024 Public Awareness Campaign - Call Before You Dig - YouTube</a:t>
            </a:r>
            <a:endParaRPr lang="en-US" dirty="0"/>
          </a:p>
        </p:txBody>
      </p:sp>
    </p:spTree>
    <p:extLst>
      <p:ext uri="{BB962C8B-B14F-4D97-AF65-F5344CB8AC3E}">
        <p14:creationId xmlns:p14="http://schemas.microsoft.com/office/powerpoint/2010/main" val="1708108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2CFC7-6941-7F1D-48FF-BFEE935509A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D55807A-F479-7622-52C3-B4BFFCF2E159}"/>
              </a:ext>
            </a:extLst>
          </p:cNvPr>
          <p:cNvSpPr>
            <a:spLocks noGrp="1"/>
          </p:cNvSpPr>
          <p:nvPr>
            <p:ph type="body" sz="quarter" idx="10"/>
          </p:nvPr>
        </p:nvSpPr>
        <p:spPr/>
        <p:txBody>
          <a:bodyPr/>
          <a:lstStyle/>
          <a:p>
            <a:r>
              <a:rPr lang="en-US" b="1" dirty="0">
                <a:latin typeface="+mj-lt"/>
              </a:rPr>
              <a:t>Regulatory Context</a:t>
            </a:r>
          </a:p>
        </p:txBody>
      </p:sp>
      <p:sp>
        <p:nvSpPr>
          <p:cNvPr id="3" name="Text Placeholder 2">
            <a:extLst>
              <a:ext uri="{FF2B5EF4-FFF2-40B4-BE49-F238E27FC236}">
                <a16:creationId xmlns:a16="http://schemas.microsoft.com/office/drawing/2014/main" id="{47B3205A-2A3B-D369-6DD4-074A3CECF5A1}"/>
              </a:ext>
            </a:extLst>
          </p:cNvPr>
          <p:cNvSpPr>
            <a:spLocks noGrp="1"/>
          </p:cNvSpPr>
          <p:nvPr>
            <p:ph type="body" sz="quarter" idx="11"/>
          </p:nvPr>
        </p:nvSpPr>
        <p:spPr>
          <a:xfrm>
            <a:off x="545252" y="1261198"/>
            <a:ext cx="11135214" cy="5248655"/>
          </a:xfrm>
        </p:spPr>
        <p:txBody>
          <a:bodyPr/>
          <a:lstStyle/>
          <a:p>
            <a:r>
              <a:rPr lang="en-US" sz="1600" b="1" u="sng" dirty="0">
                <a:solidFill>
                  <a:schemeClr val="tx2"/>
                </a:solidFill>
              </a:rPr>
              <a:t>Regulatory Context:</a:t>
            </a:r>
          </a:p>
          <a:p>
            <a:endParaRPr lang="en-US" sz="1600" b="1" dirty="0">
              <a:solidFill>
                <a:schemeClr val="tx2"/>
              </a:solidFill>
            </a:endParaRPr>
          </a:p>
          <a:p>
            <a:r>
              <a:rPr lang="en-US" sz="1400" dirty="0"/>
              <a:t>Under </a:t>
            </a:r>
            <a:r>
              <a:rPr lang="en-US" sz="1400" b="1" dirty="0"/>
              <a:t>49 CFR 192.616</a:t>
            </a:r>
            <a:r>
              <a:rPr lang="en-US" sz="1400" dirty="0"/>
              <a:t>, pipeline operators must:</a:t>
            </a:r>
          </a:p>
          <a:p>
            <a:pPr marL="285750" indent="-285750">
              <a:buFont typeface="Wingdings" panose="05000000000000000000" pitchFamily="2" charset="2"/>
              <a:buChar char="v"/>
            </a:pPr>
            <a:r>
              <a:rPr lang="en-US" sz="1400" dirty="0"/>
              <a:t>Develop and implement a written continuing public education program following RP 1162 guidance.</a:t>
            </a:r>
          </a:p>
          <a:p>
            <a:pPr marL="285750" indent="-285750">
              <a:buFont typeface="Wingdings" panose="05000000000000000000" pitchFamily="2" charset="2"/>
              <a:buChar char="v"/>
            </a:pPr>
            <a:r>
              <a:rPr lang="en-US" sz="1400" dirty="0"/>
              <a:t>Tailor the program to their pipeline’s unique attributes.</a:t>
            </a:r>
          </a:p>
          <a:p>
            <a:pPr marL="285750" indent="-285750">
              <a:buFont typeface="Wingdings" panose="05000000000000000000" pitchFamily="2" charset="2"/>
              <a:buChar char="v"/>
            </a:pPr>
            <a:r>
              <a:rPr lang="en-US" sz="1400" dirty="0"/>
              <a:t>Use media and methods as comprehensive as needed to reach all areas served.</a:t>
            </a:r>
          </a:p>
          <a:p>
            <a:pPr marL="285750" indent="-285750">
              <a:buFont typeface="Wingdings" panose="05000000000000000000" pitchFamily="2" charset="2"/>
              <a:buChar char="v"/>
            </a:pPr>
            <a:r>
              <a:rPr lang="en-US" sz="1400" dirty="0"/>
              <a:t>Provide materials in English and in other languages for significant non‑English populations.</a:t>
            </a:r>
          </a:p>
          <a:p>
            <a:endParaRPr lang="en-US" sz="1400" b="1" dirty="0"/>
          </a:p>
          <a:p>
            <a:r>
              <a:rPr lang="en-US" sz="1600" b="1" u="sng" dirty="0">
                <a:solidFill>
                  <a:schemeClr val="tx2"/>
                </a:solidFill>
              </a:rPr>
              <a:t>Key Takeaways:</a:t>
            </a:r>
          </a:p>
          <a:p>
            <a:endParaRPr lang="en-US" sz="1600" b="1" u="sng" dirty="0"/>
          </a:p>
          <a:p>
            <a:pPr marL="285750" indent="-285750">
              <a:buFont typeface="Wingdings" panose="05000000000000000000" pitchFamily="2" charset="2"/>
              <a:buChar char="v"/>
            </a:pPr>
            <a:r>
              <a:rPr lang="en-US" sz="1400" b="1" dirty="0"/>
              <a:t>Core content</a:t>
            </a:r>
            <a:r>
              <a:rPr lang="en-US" sz="1400" dirty="0"/>
              <a:t> focuses on damage prevention, hazard awareness, safety actions, and facility location.</a:t>
            </a:r>
          </a:p>
          <a:p>
            <a:pPr marL="285750" indent="-285750">
              <a:buFont typeface="Wingdings" panose="05000000000000000000" pitchFamily="2" charset="2"/>
              <a:buChar char="v"/>
            </a:pPr>
            <a:r>
              <a:rPr lang="en-US" sz="1400" b="1" dirty="0"/>
              <a:t>Delivery</a:t>
            </a:r>
            <a:r>
              <a:rPr lang="en-US" sz="1400" dirty="0"/>
              <a:t> must be systematic, frequency‑based, and method‑appropriate, with flexibility to adapt to local needs.</a:t>
            </a:r>
          </a:p>
          <a:p>
            <a:pPr marL="285750" indent="-285750">
              <a:buFont typeface="Wingdings" panose="05000000000000000000" pitchFamily="2" charset="2"/>
              <a:buChar char="v"/>
            </a:pPr>
            <a:r>
              <a:rPr lang="en-US" sz="1400" b="1" dirty="0"/>
              <a:t>Regulatory compliance</a:t>
            </a:r>
            <a:r>
              <a:rPr lang="en-US" sz="1400" dirty="0"/>
              <a:t> requires written programs, multilingual outreach, and use of both traditional and modern communication tools.</a:t>
            </a:r>
          </a:p>
          <a:p>
            <a:pPr marL="457200" indent="-457200">
              <a:buFont typeface="Arial" panose="020B0604020202020204" pitchFamily="34" charset="0"/>
              <a:buChar char="•"/>
            </a:pPr>
            <a:endParaRPr lang="en-US" sz="2400" dirty="0"/>
          </a:p>
        </p:txBody>
      </p:sp>
    </p:spTree>
    <p:extLst>
      <p:ext uri="{BB962C8B-B14F-4D97-AF65-F5344CB8AC3E}">
        <p14:creationId xmlns:p14="http://schemas.microsoft.com/office/powerpoint/2010/main" val="2347066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DD3B7-80FE-5FD9-52CE-D9059C3DAA3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2621048-3B2C-F60A-A388-1995F8B53ED5}"/>
              </a:ext>
            </a:extLst>
          </p:cNvPr>
          <p:cNvSpPr>
            <a:spLocks noGrp="1"/>
          </p:cNvSpPr>
          <p:nvPr>
            <p:ph type="body" sz="quarter" idx="10"/>
          </p:nvPr>
        </p:nvSpPr>
        <p:spPr/>
        <p:txBody>
          <a:bodyPr/>
          <a:lstStyle/>
          <a:p>
            <a:r>
              <a:rPr lang="en-US" b="1" dirty="0">
                <a:latin typeface="+mj-lt"/>
              </a:rPr>
              <a:t>Evolution</a:t>
            </a:r>
          </a:p>
        </p:txBody>
      </p:sp>
      <p:sp>
        <p:nvSpPr>
          <p:cNvPr id="4" name="Rectangle 1">
            <a:extLst>
              <a:ext uri="{FF2B5EF4-FFF2-40B4-BE49-F238E27FC236}">
                <a16:creationId xmlns:a16="http://schemas.microsoft.com/office/drawing/2014/main" id="{8B50829C-E95E-3ECB-B819-8FC15592E5CC}"/>
              </a:ext>
            </a:extLst>
          </p:cNvPr>
          <p:cNvSpPr>
            <a:spLocks noGrp="1" noChangeArrowheads="1"/>
          </p:cNvSpPr>
          <p:nvPr>
            <p:ph type="body" sz="quarter" idx="11"/>
          </p:nvPr>
        </p:nvSpPr>
        <p:spPr bwMode="auto">
          <a:xfrm>
            <a:off x="683813" y="1021805"/>
            <a:ext cx="9433964" cy="547842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dirty="0">
                <a:ln>
                  <a:noFill/>
                </a:ln>
                <a:solidFill>
                  <a:schemeClr val="tx2"/>
                </a:solidFill>
                <a:effectLst/>
                <a:latin typeface="Roboto" panose="02000000000000000000" pitchFamily="2" charset="0"/>
              </a:rPr>
              <a:t>1st Edition (2003) - adopted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72320"/>
                </a:solidFill>
                <a:effectLst/>
                <a:latin typeface="Roboto" panose="02000000000000000000" pitchFamily="2" charset="0"/>
              </a:rPr>
              <a:t>Published in 2003 and incorporated into federal pipeline safety regulations in 2005, the 1st Edition provided broad guidance for establishing public awareness programs.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272320"/>
                </a:solidFill>
                <a:effectLst/>
                <a:latin typeface="Roboto" panose="02000000000000000000" pitchFamily="2" charset="0"/>
              </a:rPr>
              <a:t>It covered transmission, distribution, and gathering pipelines, but early implementations were criticized for:</a:t>
            </a:r>
          </a:p>
          <a:p>
            <a:pPr lvl="1">
              <a:lnSpc>
                <a:spcPct val="100000"/>
              </a:lnSpc>
              <a:buFontTx/>
              <a:buChar char="•"/>
            </a:pPr>
            <a:r>
              <a:rPr kumimoji="0" lang="en-US" altLang="en-US" sz="1200" b="0" i="0" u="none" strike="noStrike" cap="none" normalizeH="0" baseline="0" dirty="0">
                <a:ln>
                  <a:noFill/>
                </a:ln>
                <a:solidFill>
                  <a:srgbClr val="272320"/>
                </a:solidFill>
                <a:effectLst/>
                <a:latin typeface="Roboto" panose="02000000000000000000" pitchFamily="2" charset="0"/>
              </a:rPr>
              <a:t>Overly complex and redundant messaging</a:t>
            </a:r>
          </a:p>
          <a:p>
            <a:pPr lvl="1">
              <a:lnSpc>
                <a:spcPct val="100000"/>
              </a:lnSpc>
              <a:buFontTx/>
              <a:buChar char="•"/>
            </a:pPr>
            <a:r>
              <a:rPr kumimoji="0" lang="en-US" altLang="en-US" sz="1200" b="0" i="0" u="none" strike="noStrike" cap="none" normalizeH="0" baseline="0" dirty="0">
                <a:ln>
                  <a:noFill/>
                </a:ln>
                <a:solidFill>
                  <a:srgbClr val="272320"/>
                </a:solidFill>
                <a:effectLst/>
                <a:latin typeface="Roboto" panose="02000000000000000000" pitchFamily="2" charset="0"/>
              </a:rPr>
              <a:t>Poor focus on core safety information</a:t>
            </a:r>
          </a:p>
          <a:p>
            <a:pPr lvl="1">
              <a:lnSpc>
                <a:spcPct val="100000"/>
              </a:lnSpc>
              <a:buFontTx/>
              <a:buChar char="•"/>
            </a:pPr>
            <a:r>
              <a:rPr kumimoji="0" lang="en-US" altLang="en-US" sz="1200" b="0" i="0" u="none" strike="noStrike" cap="none" normalizeH="0" baseline="0" dirty="0">
                <a:ln>
                  <a:noFill/>
                </a:ln>
                <a:solidFill>
                  <a:srgbClr val="272320"/>
                </a:solidFill>
                <a:effectLst/>
                <a:latin typeface="Roboto" panose="02000000000000000000" pitchFamily="2" charset="0"/>
              </a:rPr>
              <a:t>Inadequate stakeholder coverage and clarity of audience needs</a:t>
            </a:r>
          </a:p>
          <a:p>
            <a:pPr lvl="1" fontAlgn="ctr">
              <a:lnSpc>
                <a:spcPct val="100000"/>
              </a:lnSpc>
              <a:buFontTx/>
              <a:buChar char="•"/>
            </a:pPr>
            <a:r>
              <a:rPr kumimoji="0" lang="en-US" altLang="en-US" sz="1200" b="0" i="0" u="none" strike="noStrike" cap="none" normalizeH="0" baseline="0" dirty="0">
                <a:ln>
                  <a:noFill/>
                </a:ln>
                <a:solidFill>
                  <a:srgbClr val="272320"/>
                </a:solidFill>
                <a:effectLst/>
                <a:latin typeface="Roboto" panose="02000000000000000000" pitchFamily="2" charset="0"/>
              </a:rPr>
              <a:t>Weak program evaluation and behavioral impact measurement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200" b="1" i="0" u="none" strike="noStrike" cap="none" normalizeH="0" baseline="0" dirty="0">
              <a:ln>
                <a:noFill/>
              </a:ln>
              <a:solidFill>
                <a:srgbClr val="272320"/>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dirty="0">
                <a:ln>
                  <a:noFill/>
                </a:ln>
                <a:solidFill>
                  <a:schemeClr val="tx2"/>
                </a:solidFill>
                <a:effectLst/>
                <a:latin typeface="Roboto" panose="02000000000000000000" pitchFamily="2" charset="0"/>
              </a:rPr>
              <a:t>2nd Edition (2007) – not adopted</a:t>
            </a:r>
            <a:br>
              <a:rPr kumimoji="0" lang="en-US" altLang="en-US" sz="1200" b="0" i="0" u="sng" strike="noStrike" cap="none" normalizeH="0" baseline="0" dirty="0">
                <a:ln>
                  <a:noFill/>
                </a:ln>
                <a:solidFill>
                  <a:srgbClr val="272320"/>
                </a:solidFill>
                <a:effectLst/>
                <a:latin typeface="Roboto" panose="02000000000000000000" pitchFamily="2" charset="0"/>
              </a:rPr>
            </a:br>
            <a:r>
              <a:rPr kumimoji="0" lang="en-US" altLang="en-US" sz="1200" b="0" i="0" u="none" strike="noStrike" cap="none" normalizeH="0" baseline="0" dirty="0">
                <a:ln>
                  <a:noFill/>
                </a:ln>
                <a:solidFill>
                  <a:srgbClr val="272320"/>
                </a:solidFill>
                <a:effectLst/>
                <a:latin typeface="Roboto" panose="02000000000000000000" pitchFamily="2" charset="0"/>
              </a:rPr>
              <a:t>Developed in response to the first four years of regulatory inspections (PHMSA Form 21-), the 2nd Edition:</a:t>
            </a:r>
          </a:p>
          <a:p>
            <a:pPr lvl="1">
              <a:lnSpc>
                <a:spcPct val="100000"/>
              </a:lnSpc>
              <a:buFontTx/>
              <a:buChar char="•"/>
            </a:pPr>
            <a:r>
              <a:rPr kumimoji="0" lang="en-US" altLang="en-US" sz="1200" b="0" i="0" u="none" strike="noStrike" cap="none" normalizeH="0" baseline="0" dirty="0">
                <a:ln>
                  <a:noFill/>
                </a:ln>
                <a:solidFill>
                  <a:srgbClr val="272320"/>
                </a:solidFill>
                <a:effectLst/>
                <a:latin typeface="Roboto" panose="02000000000000000000" pitchFamily="2" charset="0"/>
              </a:rPr>
              <a:t>Reduced the number of baseline messages to improve retention</a:t>
            </a:r>
          </a:p>
          <a:p>
            <a:pPr lvl="1">
              <a:lnSpc>
                <a:spcPct val="100000"/>
              </a:lnSpc>
              <a:buFontTx/>
              <a:buChar char="•"/>
            </a:pPr>
            <a:r>
              <a:rPr kumimoji="0" lang="en-US" altLang="en-US" sz="1200" b="0" i="0" u="none" strike="noStrike" cap="none" normalizeH="0" baseline="0" dirty="0">
                <a:ln>
                  <a:noFill/>
                </a:ln>
                <a:solidFill>
                  <a:srgbClr val="272320"/>
                </a:solidFill>
                <a:effectLst/>
                <a:latin typeface="Roboto" panose="02000000000000000000" pitchFamily="2" charset="0"/>
              </a:rPr>
              <a:t>Streamlined delivery frequencies and methods</a:t>
            </a:r>
          </a:p>
          <a:p>
            <a:pPr lvl="1">
              <a:lnSpc>
                <a:spcPct val="100000"/>
              </a:lnSpc>
              <a:buFontTx/>
              <a:buChar char="•"/>
            </a:pPr>
            <a:r>
              <a:rPr kumimoji="0" lang="en-US" altLang="en-US" sz="1200" b="0" i="0" u="none" strike="noStrike" cap="none" normalizeH="0" baseline="0" dirty="0">
                <a:ln>
                  <a:noFill/>
                </a:ln>
                <a:solidFill>
                  <a:srgbClr val="272320"/>
                </a:solidFill>
                <a:effectLst/>
                <a:latin typeface="Roboto" panose="02000000000000000000" pitchFamily="2" charset="0"/>
              </a:rPr>
              <a:t>C</a:t>
            </a:r>
            <a:r>
              <a:rPr lang="en-US" altLang="en-US" sz="1200" dirty="0">
                <a:solidFill>
                  <a:srgbClr val="272320"/>
                </a:solidFill>
                <a:latin typeface="Roboto" panose="02000000000000000000" pitchFamily="2" charset="0"/>
              </a:rPr>
              <a:t>la</a:t>
            </a:r>
            <a:r>
              <a:rPr kumimoji="0" lang="en-US" altLang="en-US" sz="1200" b="0" i="0" u="none" strike="noStrike" cap="none" normalizeH="0" baseline="0" dirty="0">
                <a:ln>
                  <a:noFill/>
                </a:ln>
                <a:solidFill>
                  <a:srgbClr val="272320"/>
                </a:solidFill>
                <a:effectLst/>
                <a:latin typeface="Roboto" panose="02000000000000000000" pitchFamily="2" charset="0"/>
              </a:rPr>
              <a:t>rified stakeholder identification and coverage areas</a:t>
            </a:r>
          </a:p>
          <a:p>
            <a:pPr lvl="1" fontAlgn="ctr">
              <a:lnSpc>
                <a:spcPct val="100000"/>
              </a:lnSpc>
              <a:buFontTx/>
              <a:buChar char="•"/>
            </a:pPr>
            <a:r>
              <a:rPr kumimoji="0" lang="en-US" altLang="en-US" sz="1200" b="0" i="0" u="none" strike="noStrike" cap="none" normalizeH="0" baseline="0" dirty="0">
                <a:ln>
                  <a:noFill/>
                </a:ln>
                <a:solidFill>
                  <a:srgbClr val="272320"/>
                </a:solidFill>
                <a:effectLst/>
                <a:latin typeface="Roboto" panose="02000000000000000000" pitchFamily="2" charset="0"/>
              </a:rPr>
              <a:t>Addressed duplication and information overload </a:t>
            </a:r>
            <a:br>
              <a:rPr kumimoji="0" lang="en-US" altLang="en-US" sz="1200" b="0" i="0" u="none" strike="noStrike" cap="none" normalizeH="0" baseline="0" dirty="0">
                <a:ln>
                  <a:noFill/>
                </a:ln>
                <a:solidFill>
                  <a:srgbClr val="272320"/>
                </a:solidFill>
                <a:effectLst/>
                <a:latin typeface="Roboto" panose="02000000000000000000" pitchFamily="2" charset="0"/>
              </a:rPr>
            </a:br>
            <a:endParaRPr kumimoji="0" lang="en-US" altLang="en-US" sz="1200" b="1" i="0" u="none" strike="noStrike" cap="none" normalizeH="0" baseline="0" dirty="0">
              <a:ln>
                <a:noFill/>
              </a:ln>
              <a:solidFill>
                <a:srgbClr val="272320"/>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dirty="0">
                <a:ln>
                  <a:noFill/>
                </a:ln>
                <a:solidFill>
                  <a:schemeClr val="tx2"/>
                </a:solidFill>
                <a:effectLst/>
                <a:latin typeface="Roboto" panose="02000000000000000000" pitchFamily="2" charset="0"/>
              </a:rPr>
              <a:t>3rd Edition (2022–2026….) – currently being looked at again</a:t>
            </a:r>
            <a:br>
              <a:rPr kumimoji="0" lang="en-US" altLang="en-US" sz="1200" b="0" i="0" u="none" strike="noStrike" cap="none" normalizeH="0" baseline="0" dirty="0">
                <a:ln>
                  <a:noFill/>
                </a:ln>
                <a:solidFill>
                  <a:srgbClr val="272320"/>
                </a:solidFill>
                <a:effectLst/>
                <a:latin typeface="Roboto" panose="02000000000000000000" pitchFamily="2" charset="0"/>
              </a:rPr>
            </a:br>
            <a:r>
              <a:rPr kumimoji="0" lang="en-US" altLang="en-US" sz="1200" b="0" i="0" u="none" strike="noStrike" cap="none" normalizeH="0" baseline="0" dirty="0">
                <a:ln>
                  <a:noFill/>
                </a:ln>
                <a:solidFill>
                  <a:srgbClr val="272320"/>
                </a:solidFill>
                <a:effectLst/>
                <a:latin typeface="Roboto" panose="02000000000000000000" pitchFamily="2" charset="0"/>
              </a:rPr>
              <a:t>The 3rd Edition, adopted in August 2022 and was expected in early 2023, but is still ongoing, builds on these improvements with:</a:t>
            </a:r>
          </a:p>
          <a:p>
            <a:pPr lvl="1" fontAlgn="ctr">
              <a:lnSpc>
                <a:spcPct val="100000"/>
              </a:lnSpc>
              <a:buFontTx/>
              <a:buChar char="•"/>
            </a:pPr>
            <a:r>
              <a:rPr kumimoji="0" lang="en-US" altLang="en-US" sz="1200" b="0" i="0" u="none" strike="noStrike" cap="none" normalizeH="0" baseline="0" dirty="0">
                <a:ln>
                  <a:noFill/>
                </a:ln>
                <a:solidFill>
                  <a:srgbClr val="272320"/>
                </a:solidFill>
                <a:effectLst/>
                <a:latin typeface="Roboto" panose="02000000000000000000" pitchFamily="2" charset="0"/>
              </a:rPr>
              <a:t>A clearer scope for active pipeline systems and associated facilities in the U.S. (including cross-border operations) </a:t>
            </a:r>
          </a:p>
          <a:p>
            <a:pPr lvl="1">
              <a:lnSpc>
                <a:spcPct val="100000"/>
              </a:lnSpc>
              <a:buFontTx/>
              <a:buChar char="•"/>
            </a:pPr>
            <a:r>
              <a:rPr kumimoji="0" lang="en-US" altLang="en-US" sz="1200" b="0" i="0" u="none" strike="noStrike" cap="none" normalizeH="0" baseline="0" dirty="0">
                <a:ln>
                  <a:noFill/>
                </a:ln>
                <a:solidFill>
                  <a:srgbClr val="272320"/>
                </a:solidFill>
                <a:effectLst/>
                <a:latin typeface="Roboto" panose="02000000000000000000" pitchFamily="2" charset="0"/>
              </a:rPr>
              <a:t>Enhanced structure for </a:t>
            </a:r>
            <a:r>
              <a:rPr kumimoji="0" lang="en-US" altLang="en-US" sz="1200" b="1" i="0" u="none" strike="noStrike" cap="none" normalizeH="0" baseline="0" dirty="0">
                <a:ln>
                  <a:noFill/>
                </a:ln>
                <a:solidFill>
                  <a:srgbClr val="272320"/>
                </a:solidFill>
                <a:effectLst/>
                <a:latin typeface="Roboto" panose="02000000000000000000" pitchFamily="2" charset="0"/>
              </a:rPr>
              <a:t>baseline</a:t>
            </a:r>
            <a:r>
              <a:rPr kumimoji="0" lang="en-US" altLang="en-US" sz="1200" b="0" i="0" u="none" strike="noStrike" cap="none" normalizeH="0" baseline="0" dirty="0">
                <a:ln>
                  <a:noFill/>
                </a:ln>
                <a:solidFill>
                  <a:srgbClr val="272320"/>
                </a:solidFill>
                <a:effectLst/>
                <a:latin typeface="Roboto" panose="02000000000000000000" pitchFamily="2" charset="0"/>
              </a:rPr>
              <a:t> and </a:t>
            </a:r>
            <a:r>
              <a:rPr kumimoji="0" lang="en-US" altLang="en-US" sz="1200" b="1" i="0" u="none" strike="noStrike" cap="none" normalizeH="0" baseline="0" dirty="0">
                <a:ln>
                  <a:noFill/>
                </a:ln>
                <a:solidFill>
                  <a:srgbClr val="272320"/>
                </a:solidFill>
                <a:effectLst/>
                <a:latin typeface="Roboto" panose="02000000000000000000" pitchFamily="2" charset="0"/>
              </a:rPr>
              <a:t>supplemental</a:t>
            </a:r>
            <a:r>
              <a:rPr kumimoji="0" lang="en-US" altLang="en-US" sz="1200" b="0" i="0" u="none" strike="noStrike" cap="none" normalizeH="0" baseline="0" dirty="0">
                <a:ln>
                  <a:noFill/>
                </a:ln>
                <a:solidFill>
                  <a:srgbClr val="272320"/>
                </a:solidFill>
                <a:effectLst/>
                <a:latin typeface="Roboto" panose="02000000000000000000" pitchFamily="2" charset="0"/>
              </a:rPr>
              <a:t> messaging for four key audiences:</a:t>
            </a:r>
          </a:p>
          <a:p>
            <a:pPr lvl="2">
              <a:lnSpc>
                <a:spcPct val="100000"/>
              </a:lnSpc>
              <a:buFontTx/>
              <a:buChar char="•"/>
            </a:pPr>
            <a:r>
              <a:rPr kumimoji="0" lang="en-US" altLang="en-US" sz="800" b="0" i="0" u="none" strike="noStrike" cap="none" normalizeH="0" baseline="0" dirty="0">
                <a:ln>
                  <a:noFill/>
                </a:ln>
                <a:solidFill>
                  <a:srgbClr val="272320"/>
                </a:solidFill>
                <a:effectLst/>
                <a:latin typeface="Roboto" panose="02000000000000000000" pitchFamily="2" charset="0"/>
              </a:rPr>
              <a:t>Affected Public (AP)</a:t>
            </a:r>
          </a:p>
          <a:p>
            <a:pPr lvl="2">
              <a:lnSpc>
                <a:spcPct val="100000"/>
              </a:lnSpc>
              <a:buFontTx/>
              <a:buChar char="•"/>
            </a:pPr>
            <a:r>
              <a:rPr kumimoji="0" lang="en-US" altLang="en-US" sz="800" b="0" i="0" u="none" strike="noStrike" cap="none" normalizeH="0" baseline="0" dirty="0">
                <a:ln>
                  <a:noFill/>
                </a:ln>
                <a:solidFill>
                  <a:srgbClr val="272320"/>
                </a:solidFill>
                <a:effectLst/>
                <a:latin typeface="Roboto" panose="02000000000000000000" pitchFamily="2" charset="0"/>
              </a:rPr>
              <a:t>Excavators (EX)</a:t>
            </a:r>
          </a:p>
          <a:p>
            <a:pPr lvl="2">
              <a:lnSpc>
                <a:spcPct val="100000"/>
              </a:lnSpc>
              <a:buFontTx/>
              <a:buChar char="•"/>
            </a:pPr>
            <a:r>
              <a:rPr kumimoji="0" lang="en-US" altLang="en-US" sz="800" b="0" i="0" u="none" strike="noStrike" cap="none" normalizeH="0" baseline="0" dirty="0">
                <a:ln>
                  <a:noFill/>
                </a:ln>
                <a:solidFill>
                  <a:srgbClr val="272320"/>
                </a:solidFill>
                <a:effectLst/>
                <a:latin typeface="Roboto" panose="02000000000000000000" pitchFamily="2" charset="0"/>
              </a:rPr>
              <a:t>Public Officials (PO)</a:t>
            </a:r>
          </a:p>
          <a:p>
            <a:pPr lvl="2">
              <a:lnSpc>
                <a:spcPct val="100000"/>
              </a:lnSpc>
              <a:buFontTx/>
              <a:buChar char="•"/>
            </a:pPr>
            <a:r>
              <a:rPr kumimoji="0" lang="en-US" altLang="en-US" sz="800" b="0" i="0" u="none" strike="noStrike" cap="none" normalizeH="0" baseline="0" dirty="0">
                <a:ln>
                  <a:noFill/>
                </a:ln>
                <a:solidFill>
                  <a:srgbClr val="272320"/>
                </a:solidFill>
                <a:effectLst/>
                <a:latin typeface="Roboto" panose="02000000000000000000" pitchFamily="2" charset="0"/>
              </a:rPr>
              <a:t>Emergency Officials (EO)</a:t>
            </a:r>
          </a:p>
          <a:p>
            <a:pPr lvl="1">
              <a:lnSpc>
                <a:spcPct val="100000"/>
              </a:lnSpc>
              <a:buFontTx/>
              <a:buChar char="•"/>
            </a:pPr>
            <a:r>
              <a:rPr kumimoji="0" lang="en-US" altLang="en-US" sz="1200" b="0" i="0" u="none" strike="noStrike" cap="none" normalizeH="0" baseline="0" dirty="0">
                <a:ln>
                  <a:noFill/>
                </a:ln>
                <a:solidFill>
                  <a:srgbClr val="272320"/>
                </a:solidFill>
                <a:effectLst/>
                <a:latin typeface="Roboto" panose="02000000000000000000" pitchFamily="2" charset="0"/>
              </a:rPr>
              <a:t>Updated message counts</a:t>
            </a:r>
            <a:r>
              <a:rPr kumimoji="0" lang="en-US" altLang="en-US" sz="1600" b="0" i="0" u="none" strike="noStrike" cap="none" normalizeH="0" baseline="0" dirty="0">
                <a:ln>
                  <a:noFill/>
                </a:ln>
                <a:solidFill>
                  <a:srgbClr val="272320"/>
                </a:solidFill>
                <a:effectLst/>
                <a:latin typeface="Roboto" panose="02000000000000000000" pitchFamily="2" charset="0"/>
              </a:rPr>
              <a:t>:</a:t>
            </a:r>
          </a:p>
          <a:p>
            <a:pPr lvl="2">
              <a:lnSpc>
                <a:spcPct val="100000"/>
              </a:lnSpc>
              <a:buFontTx/>
              <a:buChar char="•"/>
            </a:pPr>
            <a:r>
              <a:rPr kumimoji="0" lang="en-US" altLang="en-US" sz="800" b="0" i="0" u="none" strike="noStrike" cap="none" normalizeH="0" baseline="0" dirty="0">
                <a:ln>
                  <a:noFill/>
                </a:ln>
                <a:solidFill>
                  <a:srgbClr val="272320"/>
                </a:solidFill>
                <a:effectLst/>
                <a:latin typeface="Roboto" panose="02000000000000000000" pitchFamily="2" charset="0"/>
              </a:rPr>
              <a:t>Baseline: AP10, EX8, PO10, EO10</a:t>
            </a:r>
          </a:p>
          <a:p>
            <a:pPr lvl="2" fontAlgn="ctr">
              <a:lnSpc>
                <a:spcPct val="100000"/>
              </a:lnSpc>
              <a:buFontTx/>
              <a:buChar char="•"/>
            </a:pPr>
            <a:r>
              <a:rPr kumimoji="0" lang="en-US" altLang="en-US" sz="800" b="0" i="0" u="none" strike="noStrike" cap="none" normalizeH="0" baseline="0" dirty="0">
                <a:ln>
                  <a:noFill/>
                </a:ln>
                <a:solidFill>
                  <a:srgbClr val="272320"/>
                </a:solidFill>
                <a:effectLst/>
                <a:latin typeface="Roboto" panose="02000000000000000000" pitchFamily="2" charset="0"/>
              </a:rPr>
              <a:t>Supplemental: AP6, EX5, PO6, EO9 </a:t>
            </a:r>
          </a:p>
          <a:p>
            <a:pPr lvl="1" fontAlgn="ctr">
              <a:lnSpc>
                <a:spcPct val="100000"/>
              </a:lnSpc>
              <a:buFontTx/>
              <a:buChar char="•"/>
            </a:pPr>
            <a:r>
              <a:rPr kumimoji="0" lang="en-US" altLang="en-US" sz="1200" b="0" i="0" u="none" strike="noStrike" cap="none" normalizeH="0" baseline="0" dirty="0">
                <a:ln>
                  <a:noFill/>
                </a:ln>
                <a:solidFill>
                  <a:srgbClr val="272320"/>
                </a:solidFill>
                <a:effectLst/>
                <a:latin typeface="Roboto" panose="02000000000000000000" pitchFamily="2" charset="0"/>
              </a:rPr>
              <a:t>Emphasis on tailored enhancements for high-risk areas, excavation activity, and population density </a:t>
            </a:r>
          </a:p>
          <a:p>
            <a:pPr lvl="1" fontAlgn="ctr">
              <a:lnSpc>
                <a:spcPct val="100000"/>
              </a:lnSpc>
              <a:buFontTx/>
              <a:buChar char="•"/>
            </a:pPr>
            <a:r>
              <a:rPr kumimoji="0" lang="en-US" altLang="en-US" sz="1200" b="0" i="0" u="none" strike="noStrike" cap="none" normalizeH="0" baseline="0" dirty="0">
                <a:ln>
                  <a:noFill/>
                </a:ln>
                <a:solidFill>
                  <a:srgbClr val="272320"/>
                </a:solidFill>
                <a:effectLst/>
                <a:latin typeface="Roboto" panose="02000000000000000000" pitchFamily="2" charset="0"/>
              </a:rPr>
              <a:t>Stronger program evaluation requirements, including behavioral intent measurement and annual audits (internal or external, but not the audit   </a:t>
            </a:r>
          </a:p>
          <a:p>
            <a:pPr lvl="1" fontAlgn="ctr">
              <a:lnSpc>
                <a:spcPct val="100000"/>
              </a:lnSpc>
            </a:pPr>
            <a:r>
              <a:rPr kumimoji="0" lang="en-US" altLang="en-US" sz="1200" b="0" i="0" u="none" strike="noStrike" cap="none" normalizeH="0" baseline="0" dirty="0">
                <a:ln>
                  <a:noFill/>
                </a:ln>
                <a:solidFill>
                  <a:srgbClr val="272320"/>
                </a:solidFill>
                <a:effectLst/>
                <a:latin typeface="Roboto" panose="02000000000000000000" pitchFamily="2" charset="0"/>
              </a:rPr>
              <a:t>  from the Commission</a:t>
            </a:r>
            <a:r>
              <a:rPr kumimoji="0" lang="en-US" altLang="en-US" sz="1600" b="0" i="0" u="none" strike="noStrike" cap="none" normalizeH="0" baseline="0" dirty="0">
                <a:ln>
                  <a:noFill/>
                </a:ln>
                <a:solidFill>
                  <a:srgbClr val="272320"/>
                </a:solidFill>
                <a:effectLst/>
                <a:latin typeface="Roboto" panose="02000000000000000000" pitchFamily="2" charset="0"/>
              </a:rPr>
              <a:t>)</a:t>
            </a:r>
          </a:p>
        </p:txBody>
      </p:sp>
    </p:spTree>
    <p:extLst>
      <p:ext uri="{BB962C8B-B14F-4D97-AF65-F5344CB8AC3E}">
        <p14:creationId xmlns:p14="http://schemas.microsoft.com/office/powerpoint/2010/main" val="3417691065"/>
      </p:ext>
    </p:extLst>
  </p:cSld>
  <p:clrMapOvr>
    <a:masterClrMapping/>
  </p:clrMapOvr>
</p:sld>
</file>

<file path=ppt/theme/theme1.xml><?xml version="1.0" encoding="utf-8"?>
<a:theme xmlns:a="http://schemas.openxmlformats.org/drawingml/2006/main" name="Office Theme">
  <a:themeElements>
    <a:clrScheme name="Rhode Island Energy COLORS">
      <a:dk1>
        <a:srgbClr val="000000"/>
      </a:dk1>
      <a:lt1>
        <a:srgbClr val="FFFFFF"/>
      </a:lt1>
      <a:dk2>
        <a:srgbClr val="001489"/>
      </a:dk2>
      <a:lt2>
        <a:srgbClr val="E7E6E6"/>
      </a:lt2>
      <a:accent1>
        <a:srgbClr val="0085CA"/>
      </a:accent1>
      <a:accent2>
        <a:srgbClr val="33CCCC"/>
      </a:accent2>
      <a:accent3>
        <a:srgbClr val="97999B"/>
      </a:accent3>
      <a:accent4>
        <a:srgbClr val="001489"/>
      </a:accent4>
      <a:accent5>
        <a:srgbClr val="0085CA"/>
      </a:accent5>
      <a:accent6>
        <a:srgbClr val="FFCC00"/>
      </a:accent6>
      <a:hlink>
        <a:srgbClr val="97999B"/>
      </a:hlink>
      <a:folHlink>
        <a:srgbClr val="0085C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E95BBE0C9137449154AB6A3AF20B1C" ma:contentTypeVersion="15" ma:contentTypeDescription="Create a new document." ma:contentTypeScope="" ma:versionID="db4e7e69c0abc28465de90e16dbb5ca6">
  <xsd:schema xmlns:xsd="http://www.w3.org/2001/XMLSchema" xmlns:xs="http://www.w3.org/2001/XMLSchema" xmlns:p="http://schemas.microsoft.com/office/2006/metadata/properties" xmlns:ns2="7aab780c-5cb9-4d56-b1b7-a6df58ec173f" xmlns:ns3="935a9cfe-bd09-4cab-b5df-1bd7a966eb38" targetNamespace="http://schemas.microsoft.com/office/2006/metadata/properties" ma:root="true" ma:fieldsID="ab6e56a21611c459228eeda58628ff62" ns2:_="" ns3:_="">
    <xsd:import namespace="7aab780c-5cb9-4d56-b1b7-a6df58ec173f"/>
    <xsd:import namespace="935a9cfe-bd09-4cab-b5df-1bd7a966eb38"/>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element ref="ns2:UploadedtoMartusandTiedou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ab780c-5cb9-4d56-b1b7-a6df58ec173f"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e50f5c23-03d1-4936-b781-e5ae23699074"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element name="UploadedtoMartusandTiedout" ma:index="22" nillable="true" ma:displayName="Uploaded to Martus and Tied out" ma:default="0" ma:format="Dropdown" ma:internalName="UploadedtoMartusandTiedou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35a9cfe-bd09-4cab-b5df-1bd7a966eb38"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5131e2e-a705-4f43-b75e-da042424f6e1}" ma:internalName="TaxCatchAll" ma:showField="CatchAllData" ma:web="935a9cfe-bd09-4cab-b5df-1bd7a966eb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aab780c-5cb9-4d56-b1b7-a6df58ec173f">
      <Terms xmlns="http://schemas.microsoft.com/office/infopath/2007/PartnerControls"/>
    </lcf76f155ced4ddcb4097134ff3c332f>
    <TaxCatchAll xmlns="935a9cfe-bd09-4cab-b5df-1bd7a966eb38" xsi:nil="true"/>
    <UploadedtoMartusandTiedout xmlns="7aab780c-5cb9-4d56-b1b7-a6df58ec173f">false</UploadedtoMartusandTiedout>
  </documentManagement>
</p:properties>
</file>

<file path=customXml/itemProps1.xml><?xml version="1.0" encoding="utf-8"?>
<ds:datastoreItem xmlns:ds="http://schemas.openxmlformats.org/officeDocument/2006/customXml" ds:itemID="{FBFD9CC2-3BB6-4320-958F-A699D5BEF33F}"/>
</file>

<file path=customXml/itemProps2.xml><?xml version="1.0" encoding="utf-8"?>
<ds:datastoreItem xmlns:ds="http://schemas.openxmlformats.org/officeDocument/2006/customXml" ds:itemID="{54D2B0F4-CFDE-4686-830B-78DDBFE64FF2}">
  <ds:schemaRefs>
    <ds:schemaRef ds:uri="http://schemas.microsoft.com/sharepoint/v3/contenttype/forms"/>
  </ds:schemaRefs>
</ds:datastoreItem>
</file>

<file path=customXml/itemProps3.xml><?xml version="1.0" encoding="utf-8"?>
<ds:datastoreItem xmlns:ds="http://schemas.openxmlformats.org/officeDocument/2006/customXml" ds:itemID="{DD40F2C0-E1D2-4469-B327-C7FECC1C7A78}">
  <ds:schemaRefs>
    <ds:schemaRef ds:uri="http://purl.org/dc/terms/"/>
    <ds:schemaRef ds:uri="3951b0f9-ad73-4930-b622-db6d5f00fde8"/>
    <ds:schemaRef ds:uri="http://purl.org/dc/elements/1.1/"/>
    <ds:schemaRef ds:uri="http://schemas.microsoft.com/office/2006/metadata/properties"/>
    <ds:schemaRef ds:uri="http://schemas.microsoft.com/office/2006/documentManagement/types"/>
    <ds:schemaRef ds:uri="cf1e9dd4-3224-4696-9763-bf46eab9bb9d"/>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20897</TotalTime>
  <Words>2227</Words>
  <Application>Microsoft Office PowerPoint</Application>
  <PresentationFormat>Widescreen</PresentationFormat>
  <Paragraphs>184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Roboto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Santos</dc:creator>
  <cp:lastModifiedBy>Sousa, Karen E</cp:lastModifiedBy>
  <cp:revision>19</cp:revision>
  <cp:lastPrinted>2026-05-26T11:21:37Z</cp:lastPrinted>
  <dcterms:created xsi:type="dcterms:W3CDTF">2021-09-29T15:04:07Z</dcterms:created>
  <dcterms:modified xsi:type="dcterms:W3CDTF">2026-05-27T13:32:39Z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cc6b311-06ac-4d45-8b7e-272c304377e9_Enabled">
    <vt:lpwstr>true</vt:lpwstr>
  </property>
  <property fmtid="{D5CDD505-2E9C-101B-9397-08002B2CF9AE}" pid="3" name="MSIP_Label_dcc6b311-06ac-4d45-8b7e-272c304377e9_SetDate">
    <vt:lpwstr>2021-10-25T20:24:14Z</vt:lpwstr>
  </property>
  <property fmtid="{D5CDD505-2E9C-101B-9397-08002B2CF9AE}" pid="4" name="MSIP_Label_dcc6b311-06ac-4d45-8b7e-272c304377e9_Method">
    <vt:lpwstr>Privileged</vt:lpwstr>
  </property>
  <property fmtid="{D5CDD505-2E9C-101B-9397-08002B2CF9AE}" pid="5" name="MSIP_Label_dcc6b311-06ac-4d45-8b7e-272c304377e9_Name">
    <vt:lpwstr>dcc6b311-06ac-4d45-8b7e-272c304377e9</vt:lpwstr>
  </property>
  <property fmtid="{D5CDD505-2E9C-101B-9397-08002B2CF9AE}" pid="6" name="MSIP_Label_dcc6b311-06ac-4d45-8b7e-272c304377e9_SiteId">
    <vt:lpwstr>25b79aa0-07c6-4d65-9c80-df92aacdc157</vt:lpwstr>
  </property>
  <property fmtid="{D5CDD505-2E9C-101B-9397-08002B2CF9AE}" pid="7" name="MSIP_Label_dcc6b311-06ac-4d45-8b7e-272c304377e9_ActionId">
    <vt:lpwstr>8772ddd0-1c31-4af0-b602-0000882ff9c2</vt:lpwstr>
  </property>
  <property fmtid="{D5CDD505-2E9C-101B-9397-08002B2CF9AE}" pid="8" name="MSIP_Label_dcc6b311-06ac-4d45-8b7e-272c304377e9_ContentBits">
    <vt:lpwstr>0</vt:lpwstr>
  </property>
  <property fmtid="{D5CDD505-2E9C-101B-9397-08002B2CF9AE}" pid="9" name="ContentTypeId">
    <vt:lpwstr>0x01010023E95BBE0C9137449154AB6A3AF20B1C</vt:lpwstr>
  </property>
  <property fmtid="{D5CDD505-2E9C-101B-9397-08002B2CF9AE}" pid="10" name="Order">
    <vt:r8>162400</vt:r8>
  </property>
  <property fmtid="{D5CDD505-2E9C-101B-9397-08002B2CF9AE}" pid="11" name="xd_Signature">
    <vt:bool>false</vt:bool>
  </property>
  <property fmtid="{D5CDD505-2E9C-101B-9397-08002B2CF9AE}" pid="12" name="xd_ProgID">
    <vt:lpwstr/>
  </property>
  <property fmtid="{D5CDD505-2E9C-101B-9397-08002B2CF9AE}" pid="13" name="TriggerFlowInfo">
    <vt:lpwstr/>
  </property>
  <property fmtid="{D5CDD505-2E9C-101B-9397-08002B2CF9AE}" pid="14" name="ComplianceAssetId">
    <vt:lpwstr/>
  </property>
  <property fmtid="{D5CDD505-2E9C-101B-9397-08002B2CF9AE}" pid="15" name="TemplateUrl">
    <vt:lpwstr/>
  </property>
  <property fmtid="{D5CDD505-2E9C-101B-9397-08002B2CF9AE}" pid="16" name="SearchContentClass">
    <vt:lpwstr/>
  </property>
  <property fmtid="{D5CDD505-2E9C-101B-9397-08002B2CF9AE}" pid="17" name="_ExtendedDescription">
    <vt:lpwstr/>
  </property>
  <property fmtid="{D5CDD505-2E9C-101B-9397-08002B2CF9AE}" pid="18" name="TaxKeyword">
    <vt:lpwstr/>
  </property>
  <property fmtid="{D5CDD505-2E9C-101B-9397-08002B2CF9AE}" pid="19" name="fcb7d457e61049759c7bf5bde0ff2956">
    <vt:lpwstr>Powerpoint Templates|481a9010-9578-4154-ae35-de2a1ce775c8</vt:lpwstr>
  </property>
  <property fmtid="{D5CDD505-2E9C-101B-9397-08002B2CF9AE}" pid="20" name="TaxKeywordTaxHTField">
    <vt:lpwstr/>
  </property>
  <property fmtid="{D5CDD505-2E9C-101B-9397-08002B2CF9AE}" pid="21" name="PPL_DocType_C">
    <vt:lpwstr>4;#Powerpoint Templates|481a9010-9578-4154-ae35-de2a1ce775c8</vt:lpwstr>
  </property>
  <property fmtid="{D5CDD505-2E9C-101B-9397-08002B2CF9AE}" pid="22" name="PPL_Topic_A">
    <vt:lpwstr>Templates</vt:lpwstr>
  </property>
  <property fmtid="{D5CDD505-2E9C-101B-9397-08002B2CF9AE}" pid="23" name="_dlc_DocIdItemGuid">
    <vt:lpwstr>1f35e41b-9a39-4d09-97fa-fca5044d8ffb</vt:lpwstr>
  </property>
  <property fmtid="{D5CDD505-2E9C-101B-9397-08002B2CF9AE}" pid="24" name="MediaServiceImageTags">
    <vt:lpwstr/>
  </property>
</Properties>
</file>