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1"/>
  </p:notesMasterIdLst>
  <p:sldIdLst>
    <p:sldId id="256" r:id="rId7"/>
    <p:sldId id="262" r:id="rId8"/>
    <p:sldId id="275" r:id="rId9"/>
    <p:sldId id="274" r:id="rId10"/>
    <p:sldId id="283" r:id="rId11"/>
    <p:sldId id="279" r:id="rId12"/>
    <p:sldId id="259" r:id="rId13"/>
    <p:sldId id="280" r:id="rId14"/>
    <p:sldId id="284" r:id="rId15"/>
    <p:sldId id="286" r:id="rId16"/>
    <p:sldId id="285" r:id="rId17"/>
    <p:sldId id="272" r:id="rId18"/>
    <p:sldId id="28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7970DE-0202-4431-8075-039B0EC30AF0}">
          <p14:sldIdLst>
            <p14:sldId id="256"/>
            <p14:sldId id="262"/>
            <p14:sldId id="275"/>
            <p14:sldId id="274"/>
            <p14:sldId id="283"/>
            <p14:sldId id="279"/>
            <p14:sldId id="259"/>
            <p14:sldId id="280"/>
            <p14:sldId id="284"/>
            <p14:sldId id="286"/>
            <p14:sldId id="285"/>
            <p14:sldId id="272"/>
            <p14:sldId id="287"/>
            <p14:sldId id="271"/>
          </p14:sldIdLst>
        </p14:section>
        <p14:section name="Additional Layout Options" id="{BC42EB51-933C-4C30-9624-3C70B69AD30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5439F-74BE-4297-86A1-57F48B38CE1E}" v="1" dt="2026-05-26T20:32:46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25" autoAdjust="0"/>
  </p:normalViewPr>
  <p:slideViewPr>
    <p:cSldViewPr snapToGrid="0">
      <p:cViewPr varScale="1">
        <p:scale>
          <a:sx n="93" d="100"/>
          <a:sy n="93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0" Type="http://schemas.openxmlformats.org/officeDocument/2006/relationships/slide" Target="slides/slide14.xml"/><Relationship Id="rId16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7" Type="http://schemas.microsoft.com/office/2015/10/relationships/revisionInfo" Target="revisionInfo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Jodi" userId="S::jharris@cenhud.com::e5b5ff9c-d147-4986-a5f9-ca879dd3b33d" providerId="AD" clId="Web-{B38F4A30-81BF-70EC-8DF9-6DB2423F854B}"/>
    <pc:docChg chg="modSld">
      <pc:chgData name="Harris, Jodi" userId="S::jharris@cenhud.com::e5b5ff9c-d147-4986-a5f9-ca879dd3b33d" providerId="AD" clId="Web-{B38F4A30-81BF-70EC-8DF9-6DB2423F854B}" dt="2026-05-25T20:04:43.002" v="1" actId="20577"/>
      <pc:docMkLst>
        <pc:docMk/>
      </pc:docMkLst>
      <pc:sldChg chg="modSp">
        <pc:chgData name="Harris, Jodi" userId="S::jharris@cenhud.com::e5b5ff9c-d147-4986-a5f9-ca879dd3b33d" providerId="AD" clId="Web-{B38F4A30-81BF-70EC-8DF9-6DB2423F854B}" dt="2026-05-25T20:04:43.002" v="1" actId="20577"/>
        <pc:sldMkLst>
          <pc:docMk/>
          <pc:sldMk cId="3139436975" sldId="256"/>
        </pc:sldMkLst>
        <pc:spChg chg="mod">
          <ac:chgData name="Harris, Jodi" userId="S::jharris@cenhud.com::e5b5ff9c-d147-4986-a5f9-ca879dd3b33d" providerId="AD" clId="Web-{B38F4A30-81BF-70EC-8DF9-6DB2423F854B}" dt="2026-05-25T20:04:43.002" v="1" actId="20577"/>
          <ac:spMkLst>
            <pc:docMk/>
            <pc:sldMk cId="3139436975" sldId="256"/>
            <ac:spMk id="3" creationId="{7C78BACE-BE8E-9E2D-B119-617E30EB3929}"/>
          </ac:spMkLst>
        </pc:spChg>
      </pc:sldChg>
    </pc:docChg>
  </pc:docChgLst>
  <pc:docChgLst>
    <pc:chgData name="Harris, Jodi" userId="e5b5ff9c-d147-4986-a5f9-ca879dd3b33d" providerId="ADAL" clId="{26F2C715-D95B-4D97-8DCA-5526CD4C386A}"/>
    <pc:docChg chg="undo custSel addSld modSld">
      <pc:chgData name="Harris, Jodi" userId="e5b5ff9c-d147-4986-a5f9-ca879dd3b33d" providerId="ADAL" clId="{26F2C715-D95B-4D97-8DCA-5526CD4C386A}" dt="2026-05-26T20:36:46.305" v="312" actId="2711"/>
      <pc:docMkLst>
        <pc:docMk/>
      </pc:docMkLst>
      <pc:sldChg chg="modSp add mod">
        <pc:chgData name="Harris, Jodi" userId="e5b5ff9c-d147-4986-a5f9-ca879dd3b33d" providerId="ADAL" clId="{26F2C715-D95B-4D97-8DCA-5526CD4C386A}" dt="2026-05-26T20:36:46.305" v="312" actId="2711"/>
        <pc:sldMkLst>
          <pc:docMk/>
          <pc:sldMk cId="1343760678" sldId="262"/>
        </pc:sldMkLst>
        <pc:spChg chg="mod">
          <ac:chgData name="Harris, Jodi" userId="e5b5ff9c-d147-4986-a5f9-ca879dd3b33d" providerId="ADAL" clId="{26F2C715-D95B-4D97-8DCA-5526CD4C386A}" dt="2026-05-26T20:36:46.305" v="312" actId="2711"/>
          <ac:spMkLst>
            <pc:docMk/>
            <pc:sldMk cId="1343760678" sldId="262"/>
            <ac:spMk id="6" creationId="{5C5B08C5-8FCC-BFE4-E850-16D511F4D8D2}"/>
          </ac:spMkLst>
        </pc:spChg>
        <pc:spChg chg="mod">
          <ac:chgData name="Harris, Jodi" userId="e5b5ff9c-d147-4986-a5f9-ca879dd3b33d" providerId="ADAL" clId="{26F2C715-D95B-4D97-8DCA-5526CD4C386A}" dt="2026-05-26T20:33:14.679" v="7" actId="2711"/>
          <ac:spMkLst>
            <pc:docMk/>
            <pc:sldMk cId="1343760678" sldId="262"/>
            <ac:spMk id="7" creationId="{379461CB-E486-3BD7-2138-CDD4D9EDC4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15F4-FCB0-40E3-BE72-750D00F0722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9C5F-A815-4A29-A3CF-312EABC6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8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7DF46-C397-3B8A-18D9-38F88FAD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4E60B-4B97-CDDD-B534-B4884F4A6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F46F3-CE3B-F684-0920-85C1B1F8F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CC7E7-6A3E-E872-3D1D-36A484495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BBFD-FA2F-ECFA-CBC7-FC4189C67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53899-A869-DB62-2790-F86188660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D5273-8C4D-9DA8-5407-04C98C327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3FA81-8791-DC5D-A2CF-22EB7C522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3249-5D1B-F985-B20E-00AF17F4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6B974-090F-AA9A-9470-B7B43D19F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8D693-8E81-E245-5F2C-D47C1F378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2A82A-CBC5-ABAF-6680-55FF661BC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9C5F-A815-4A29-A3CF-312EABC660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AB5D2-6EC2-033F-B573-FE24AD054B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working on a gas pipe&#10;&#10;AI-generated content may be incorrect.">
            <a:extLst>
              <a:ext uri="{FF2B5EF4-FFF2-40B4-BE49-F238E27FC236}">
                <a16:creationId xmlns:a16="http://schemas.microsoft.com/office/drawing/2014/main" id="{E32EE3CB-D014-53BA-8280-FAB090497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6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5AC43-5429-DA6A-4010-91692D41A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9413"/>
            <a:ext cx="6745793" cy="149958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79CA2-FE5C-2173-79D4-231685702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17421"/>
            <a:ext cx="6745793" cy="14675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6348-E637-8305-47D2-60C4CBA0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C29C-4DD2-F8DE-E845-8E654D69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D9E77-11F1-8110-AB02-E26A20FC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8AD03-F7CA-1CD8-FB2B-A2C9C9C0B46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9614"/>
            <a:ext cx="6745792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B2DD387-4592-4648-1A0F-11C46353C0AD}"/>
              </a:ext>
            </a:extLst>
          </p:cNvPr>
          <p:cNvSpPr/>
          <p:nvPr userDrawn="1"/>
        </p:nvSpPr>
        <p:spPr>
          <a:xfrm>
            <a:off x="0" y="6240026"/>
            <a:ext cx="12192000" cy="61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white text&#10;&#10;AI-generated content may be incorrect.">
            <a:extLst>
              <a:ext uri="{FF2B5EF4-FFF2-40B4-BE49-F238E27FC236}">
                <a16:creationId xmlns:a16="http://schemas.microsoft.com/office/drawing/2014/main" id="{170AEAFA-96D6-4C69-97B1-40B803BB6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5" y="735550"/>
            <a:ext cx="264566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5188945" y="0"/>
            <a:ext cx="70030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n standing next to a machine&#10;&#10;AI-generated content may be incorrect.">
            <a:extLst>
              <a:ext uri="{FF2B5EF4-FFF2-40B4-BE49-F238E27FC236}">
                <a16:creationId xmlns:a16="http://schemas.microsoft.com/office/drawing/2014/main" id="{9BCCE72E-945B-1798-BA81-427783801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r="17672"/>
          <a:stretch>
            <a:fillRect/>
          </a:stretch>
        </p:blipFill>
        <p:spPr>
          <a:xfrm>
            <a:off x="5188945" y="0"/>
            <a:ext cx="700305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586" y="1498444"/>
            <a:ext cx="6032726" cy="1780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F3E5CDA9-C2BD-55B1-B9DB-02C5956A27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9025"/>
            <a:ext cx="1316431" cy="42564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77159-808F-1867-C5E6-0C424FD4E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588" y="1435138"/>
            <a:ext cx="3884805" cy="157246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41652D-D5E2-3A10-F3CA-8236B28AB2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399" y="3195638"/>
            <a:ext cx="3884804" cy="1971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59F0A09-9E18-B5C8-F86F-7E50E4F002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7586" y="902732"/>
            <a:ext cx="6032726" cy="369332"/>
          </a:xfrm>
          <a:solidFill>
            <a:schemeClr val="accent2"/>
          </a:solidFill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937B47-08DC-31F4-2C78-363534E380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426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B011DF-A6C6-6B46-74F0-FDFFFEE1B242}"/>
              </a:ext>
            </a:extLst>
          </p:cNvPr>
          <p:cNvSpPr/>
          <p:nvPr userDrawn="1"/>
        </p:nvSpPr>
        <p:spPr>
          <a:xfrm>
            <a:off x="6190184" y="1234440"/>
            <a:ext cx="6001816" cy="4892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-1" y="1234440"/>
            <a:ext cx="6024785" cy="4892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3E4B-DDBD-F1CA-3B54-61982B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986" y="1645932"/>
            <a:ext cx="5291326" cy="799239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986" y="2694940"/>
            <a:ext cx="5291326" cy="32669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F3E5CDA9-C2BD-55B1-B9DB-02C5956A2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9025"/>
            <a:ext cx="1316431" cy="42564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FAC718-6A2A-3687-E822-38D5721D61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335" y="2694940"/>
            <a:ext cx="5093513" cy="30657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32A519-E8AC-869A-5366-03A3602D2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334" y="1645932"/>
            <a:ext cx="5294682" cy="799239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8C8E09F-4943-058D-D84F-8F121E3E2E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34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1CA32D-50C5-F6E8-8A25-6E09D4875734}"/>
              </a:ext>
            </a:extLst>
          </p:cNvPr>
          <p:cNvSpPr/>
          <p:nvPr userDrawn="1"/>
        </p:nvSpPr>
        <p:spPr>
          <a:xfrm>
            <a:off x="8101414" y="1234440"/>
            <a:ext cx="4090586" cy="4892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011DF-A6C6-6B46-74F0-FDFFFEE1B242}"/>
              </a:ext>
            </a:extLst>
          </p:cNvPr>
          <p:cNvSpPr/>
          <p:nvPr userDrawn="1"/>
        </p:nvSpPr>
        <p:spPr>
          <a:xfrm>
            <a:off x="4050707" y="1234440"/>
            <a:ext cx="4090586" cy="4892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0" y="1234440"/>
            <a:ext cx="4090586" cy="4892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3E4B-DDBD-F1CA-3B54-61982B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304" y="1645932"/>
            <a:ext cx="3455392" cy="799239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304" y="2694940"/>
            <a:ext cx="3502373" cy="32669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F3E5CDA9-C2BD-55B1-B9DB-02C5956A2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9025"/>
            <a:ext cx="1316431" cy="42564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FAC718-6A2A-3687-E822-38D5721D61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335" y="2694940"/>
            <a:ext cx="3271635" cy="30657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32A519-E8AC-869A-5366-03A3602D2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334" y="1645932"/>
            <a:ext cx="3271636" cy="799239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DACEA38-4987-73D9-955A-0D11915F2BE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30829" y="2694940"/>
            <a:ext cx="3271635" cy="30657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806279D-C115-D302-8D40-E16DC764B8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30828" y="1645932"/>
            <a:ext cx="3271636" cy="799239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2F1D09-33C1-9794-135D-799B1C0580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34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FAC718-6A2A-3687-E822-38D5721D61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336" y="2694940"/>
            <a:ext cx="6698500" cy="30657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4E06FC77-3E92-D865-BD0C-EA1E2CDCF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335" y="1731239"/>
            <a:ext cx="6698500" cy="63215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C3A32-F844-025C-FB4B-A8C92D69F18E}"/>
              </a:ext>
            </a:extLst>
          </p:cNvPr>
          <p:cNvSpPr/>
          <p:nvPr userDrawn="1"/>
        </p:nvSpPr>
        <p:spPr>
          <a:xfrm>
            <a:off x="7657032" y="0"/>
            <a:ext cx="45349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A32C9B-56EB-F40D-1A3E-DEC796BBA5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8335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0" y="1234440"/>
            <a:ext cx="12192000" cy="5623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F3E5CDA9-C2BD-55B1-B9DB-02C5956A2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9025"/>
            <a:ext cx="1316431" cy="42564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FAC718-6A2A-3687-E822-38D5721D61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335" y="2694940"/>
            <a:ext cx="10805465" cy="30657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4E06FC77-3E92-D865-BD0C-EA1E2CDCF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334" y="1731239"/>
            <a:ext cx="10805465" cy="63215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7FF75B-0ED7-850C-DF53-E8AE059D4B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34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8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82D78D-7621-6E35-52E3-89832113F60E}"/>
              </a:ext>
            </a:extLst>
          </p:cNvPr>
          <p:cNvSpPr/>
          <p:nvPr userDrawn="1"/>
        </p:nvSpPr>
        <p:spPr>
          <a:xfrm>
            <a:off x="0" y="4910328"/>
            <a:ext cx="12192000" cy="1947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3E4B-DDBD-F1CA-3B54-61982B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483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03"/>
            <a:ext cx="10515600" cy="26937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DED2C4-57D9-E69B-4417-E06F579CE8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86383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7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00722A-29A4-7527-2D70-762A27DA8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A12A0C-1708-7F2A-56A4-9DD46F1D9B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02BC7-36FB-08B6-166A-A7E7FB36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1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6FA55-D243-D119-E644-35813900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A93A-40C3-E2A4-B353-A3ECECF0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30238-8941-7494-0305-B4DCDC41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395AF1-D662-D47F-79F3-7FCB139A42EB}"/>
              </a:ext>
            </a:extLst>
          </p:cNvPr>
          <p:cNvSpPr/>
          <p:nvPr userDrawn="1"/>
        </p:nvSpPr>
        <p:spPr>
          <a:xfrm>
            <a:off x="0" y="6240026"/>
            <a:ext cx="12192000" cy="61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white text&#10;&#10;AI-generated content may be incorrect.">
            <a:extLst>
              <a:ext uri="{FF2B5EF4-FFF2-40B4-BE49-F238E27FC236}">
                <a16:creationId xmlns:a16="http://schemas.microsoft.com/office/drawing/2014/main" id="{C1F8AD93-834C-00C2-A998-190E43E5E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08" y="4512977"/>
            <a:ext cx="2263172" cy="6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5CBF-7D19-18D9-C42F-301B474B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84B9-3F99-C2E8-1229-6A7C698D6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6783E-4791-5EA6-01B1-049DA05E3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84299-1EF4-8990-5632-D1807E07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0AD5-DF3E-09A8-CB8A-FF9B54D7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A6FF5-89C3-368F-E9FA-C62AB56C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1612-84F3-EE4F-42DD-00BF8EBC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DCEE7-F1FC-9D84-68A9-9789A232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4645-BBEB-42B0-2862-386B208D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5DC06-B88D-328E-429E-8AEB8E8B8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150EB-8332-3AB4-653C-7A1D4A0BF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FFA74-3D8C-EF66-BF66-7AE3F666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641DB-8E79-7F9F-F25A-6E44CEAF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1F245-36A0-602B-80BB-36299C64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3547-8334-0548-9093-82706C42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7741B-3A74-7509-3AA9-238E5FAF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A6A38-9D36-905D-01DA-88FEEE65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5401A-4A06-B2A3-3B67-6305BDA9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5091-4124-DEDC-42AB-07F30CCB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87A6B8-7F77-457D-EEAD-C9F1A74B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133"/>
            <a:ext cx="10515600" cy="269373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8D7CB5-B2EA-8871-1D0B-77C48B558C2B}"/>
              </a:ext>
            </a:extLst>
          </p:cNvPr>
          <p:cNvSpPr/>
          <p:nvPr userDrawn="1"/>
        </p:nvSpPr>
        <p:spPr>
          <a:xfrm>
            <a:off x="955829" y="243631"/>
            <a:ext cx="11236171" cy="77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6062E1-C78A-BB42-CC13-F718DC288F76}"/>
              </a:ext>
            </a:extLst>
          </p:cNvPr>
          <p:cNvSpPr/>
          <p:nvPr userDrawn="1"/>
        </p:nvSpPr>
        <p:spPr>
          <a:xfrm>
            <a:off x="0" y="242866"/>
            <a:ext cx="838200" cy="77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EF80B8-7E46-FEBC-0358-FBC8074497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94297" y="614993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6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8DF14-1DDB-321B-483E-03D5D084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4CDCA-B3C4-A296-5DB5-39543D85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B4BAB-423C-C5B8-E941-F5C38D26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98B3-329D-4177-E708-C5C9F9A7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33520-04EB-F136-B2AE-682A5475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2D7A2-E790-B650-9351-68499720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A0DEE-280C-D5F3-AF37-6260886B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A8D89-04D0-7A88-5C2E-45A86279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0E3A4-5D70-C8D3-D7DC-EE3240AA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48C5-194A-BE21-5609-78D3C511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FBE93-817D-CFE3-4A65-409F23281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BA2AB-4A41-B151-991D-D06F322F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49CB2-FB13-2DC4-70BB-37E963F4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11BDF-39ED-9618-D0A6-EADD23FF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16457-02C9-C072-B370-BB27B4BC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B19B-096D-5F43-9C9A-ECF014EF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FB12B-0573-85ED-2EEE-9A3C2B2FD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4CBD4-D3F1-A501-9312-F5411D0B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84AF3-222C-A024-7FA0-0E4324F6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0FB7-7E83-88FC-9EB6-D3F7554F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9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B81A7-B15C-C6CD-1285-F5B3D5126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FA298-D452-EAA8-4501-BB9ABA16B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8ED2C-9BBC-68E1-D9B4-F0619D78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BC82-400E-3DB6-8DF4-876AEB07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434E0-DF08-7022-902C-E6A9067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82D78D-7621-6E35-52E3-89832113F60E}"/>
              </a:ext>
            </a:extLst>
          </p:cNvPr>
          <p:cNvSpPr/>
          <p:nvPr userDrawn="1"/>
        </p:nvSpPr>
        <p:spPr>
          <a:xfrm>
            <a:off x="0" y="0"/>
            <a:ext cx="12192000" cy="3118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3E4B-DDBD-F1CA-3B54-61982B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191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229"/>
            <a:ext cx="10515600" cy="26937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AE665C-C4EF-51D9-C67F-A85099BCDC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848547"/>
            <a:ext cx="9194562" cy="369332"/>
          </a:xfrm>
          <a:solidFill>
            <a:schemeClr val="accent2"/>
          </a:solidFill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CA9E38-5AAF-C708-C8DC-87B494B2CC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94297" y="145380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82D78D-7621-6E35-52E3-89832113F60E}"/>
              </a:ext>
            </a:extLst>
          </p:cNvPr>
          <p:cNvSpPr/>
          <p:nvPr userDrawn="1"/>
        </p:nvSpPr>
        <p:spPr>
          <a:xfrm>
            <a:off x="0" y="0"/>
            <a:ext cx="12192000" cy="3118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9ACFFB63-ACA3-3D8C-B9B9-8CACB01E2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2" cy="3108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43E4B-DDBD-F1CA-3B54-61982B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191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229"/>
            <a:ext cx="10515600" cy="26937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AE665C-C4EF-51D9-C67F-A85099BCDC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848547"/>
            <a:ext cx="4959698" cy="369332"/>
          </a:xfrm>
          <a:solidFill>
            <a:schemeClr val="accent2"/>
          </a:solidFill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CC0B29-B4A8-5BDC-AB15-28D9BEC2F9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4297" y="145380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82D78D-7621-6E35-52E3-89832113F60E}"/>
              </a:ext>
            </a:extLst>
          </p:cNvPr>
          <p:cNvSpPr/>
          <p:nvPr userDrawn="1"/>
        </p:nvSpPr>
        <p:spPr>
          <a:xfrm>
            <a:off x="0" y="0"/>
            <a:ext cx="12192000" cy="3118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3E4B-DDBD-F1CA-3B54-61982B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191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229"/>
            <a:ext cx="4986528" cy="269373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54EC96-E38E-9744-C837-DCFEEA4039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7274" y="3483229"/>
            <a:ext cx="4986528" cy="269373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35C64-DC31-1057-C4CB-6A5B33FF2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848547"/>
            <a:ext cx="9194562" cy="377257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A3EA62-9635-0388-96CC-08CD842671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94297" y="145380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0" y="0"/>
            <a:ext cx="46177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pipe&#10;&#10;AI-generated content may be incorrect.">
            <a:extLst>
              <a:ext uri="{FF2B5EF4-FFF2-40B4-BE49-F238E27FC236}">
                <a16:creationId xmlns:a16="http://schemas.microsoft.com/office/drawing/2014/main" id="{D9E86081-198A-A8AA-7490-60430C0F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462076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04" y="914400"/>
            <a:ext cx="6541008" cy="52625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BC69C6-5673-07DF-3F03-089F64DFD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78422"/>
            <a:ext cx="3349752" cy="1068224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77159-808F-1867-C5E6-0C424FD4E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828658"/>
            <a:ext cx="3571430" cy="226653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CB8BD4-FB63-B39E-4408-55DF15B0B0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26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0" y="0"/>
            <a:ext cx="46177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04" y="914400"/>
            <a:ext cx="6541008" cy="52625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F521-5C22-E8E2-4D52-E3BE8EE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0DA1-9031-F9F1-BFE2-41C41E19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C17-C906-799D-CE70-8505F673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BC69C6-5673-07DF-3F03-089F64DFD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78422"/>
            <a:ext cx="3349752" cy="1068224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77159-808F-1867-C5E6-0C424FD4E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828658"/>
            <a:ext cx="3571430" cy="226653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FE1EACD-BD6D-AF2B-87D1-9FF9D07CAD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6426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461C47-F5CC-ECEC-E36C-AAE212A321D2}"/>
              </a:ext>
            </a:extLst>
          </p:cNvPr>
          <p:cNvSpPr/>
          <p:nvPr userDrawn="1"/>
        </p:nvSpPr>
        <p:spPr>
          <a:xfrm>
            <a:off x="5188945" y="2898929"/>
            <a:ext cx="7003055" cy="3959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5188945" y="0"/>
            <a:ext cx="7003055" cy="28989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586" y="984670"/>
            <a:ext cx="6032726" cy="1780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F3E5CDA9-C2BD-55B1-B9DB-02C5956A2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9025"/>
            <a:ext cx="1316431" cy="42564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77159-808F-1867-C5E6-0C424FD4E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588" y="1435138"/>
            <a:ext cx="3884805" cy="157246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41652D-D5E2-3A10-F3CA-8236B28AB2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399" y="3195638"/>
            <a:ext cx="3884804" cy="1971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611CDB25-95F7-9771-6A08-BC6A9E57419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07586" y="3624549"/>
            <a:ext cx="6032726" cy="25929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59F0A09-9E18-B5C8-F86F-7E50E4F002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7586" y="388958"/>
            <a:ext cx="6032726" cy="369332"/>
          </a:xfrm>
          <a:solidFill>
            <a:schemeClr val="accent2"/>
          </a:solidFill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7EDF32-C528-5579-8C70-8936204AD8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26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D2E5BB-AB37-0928-50E0-A1A2265E95A7}"/>
              </a:ext>
            </a:extLst>
          </p:cNvPr>
          <p:cNvSpPr/>
          <p:nvPr userDrawn="1"/>
        </p:nvSpPr>
        <p:spPr>
          <a:xfrm>
            <a:off x="5188945" y="0"/>
            <a:ext cx="70030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3F0-18F4-646D-1932-D0661DDE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586" y="1498444"/>
            <a:ext cx="6032726" cy="1780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F3E5CDA9-C2BD-55B1-B9DB-02C5956A2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9025"/>
            <a:ext cx="1316431" cy="42564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77159-808F-1867-C5E6-0C424FD4E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588" y="1435138"/>
            <a:ext cx="3884805" cy="157246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41652D-D5E2-3A10-F3CA-8236B28AB2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399" y="3195638"/>
            <a:ext cx="3884804" cy="1971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59F0A09-9E18-B5C8-F86F-7E50E4F002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7586" y="902732"/>
            <a:ext cx="6032726" cy="369332"/>
          </a:xfrm>
          <a:solidFill>
            <a:schemeClr val="accent2"/>
          </a:solidFill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BC84D8A-8023-4862-694F-05E6311993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26" y="306099"/>
            <a:ext cx="672737" cy="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989BB-468E-19A2-6C50-B1519497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A8C37-4065-D3F3-7D0B-5F8CEDB8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CF048-20A1-3C63-06CE-4BCE212FC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26FF2-D181-4900-8E7B-E244D255D9D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13D0-6065-2060-C063-7C0E6DDFB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DB8C-AD5F-674D-0BF4-FD082B484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8A362-16EA-473F-AA55-70A1384C7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5" r:id="rId2"/>
    <p:sldLayoutId id="2147483650" r:id="rId3"/>
    <p:sldLayoutId id="2147483671" r:id="rId4"/>
    <p:sldLayoutId id="2147483661" r:id="rId5"/>
    <p:sldLayoutId id="2147483660" r:id="rId6"/>
    <p:sldLayoutId id="2147483674" r:id="rId7"/>
    <p:sldLayoutId id="2147483667" r:id="rId8"/>
    <p:sldLayoutId id="2147483670" r:id="rId9"/>
    <p:sldLayoutId id="2147483672" r:id="rId10"/>
    <p:sldLayoutId id="2147483662" r:id="rId11"/>
    <p:sldLayoutId id="2147483669" r:id="rId12"/>
    <p:sldLayoutId id="2147483663" r:id="rId13"/>
    <p:sldLayoutId id="2147483668" r:id="rId14"/>
    <p:sldLayoutId id="2147483664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C45E-D2CF-0192-6E1F-C664310A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9413"/>
            <a:ext cx="7546848" cy="1499587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Utility Rate Case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8BACE-BE8E-9E2D-B119-617E30EB3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17421"/>
            <a:ext cx="7139710" cy="1467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Jodi Harris</a:t>
            </a:r>
          </a:p>
          <a:p>
            <a:r>
              <a:rPr lang="en-US" dirty="0"/>
              <a:t>Central Hudson Gas &amp; Electric Corporation</a:t>
            </a:r>
          </a:p>
          <a:p>
            <a:r>
              <a:rPr lang="en-US">
                <a:latin typeface="Arial"/>
                <a:cs typeface="Arial"/>
              </a:rPr>
              <a:t>Corporate Affairs, Manager of Regulatory Planning</a:t>
            </a:r>
          </a:p>
        </p:txBody>
      </p:sp>
    </p:spTree>
    <p:extLst>
      <p:ext uri="{BB962C8B-B14F-4D97-AF65-F5344CB8AC3E}">
        <p14:creationId xmlns:p14="http://schemas.microsoft.com/office/powerpoint/2010/main" val="313943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5D9E6-D430-EF0A-9DDB-49C0102E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739845-11C4-CB29-8D28-8C018670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008" y="1080701"/>
            <a:ext cx="6541008" cy="349591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Commission vote on the final order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Rates may be approved, reduced, or rejected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Rates may be phased-in or levelized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Legal ramifications exist if rates are rejected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Order establishes new rates and other conditions of service.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Statutory requirements govern the timeline for the establishment of new rates.  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0D616-D329-7723-A116-2C27B37A3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How the Process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A0EA6-5017-1B28-12AE-BF1BB452E1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361" y="2828658"/>
            <a:ext cx="3571430" cy="2266539"/>
          </a:xfrm>
        </p:spPr>
        <p:txBody>
          <a:bodyPr/>
          <a:lstStyle/>
          <a:p>
            <a:pPr algn="ctr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Commission Decision</a:t>
            </a:r>
          </a:p>
        </p:txBody>
      </p:sp>
    </p:spTree>
    <p:extLst>
      <p:ext uri="{BB962C8B-B14F-4D97-AF65-F5344CB8AC3E}">
        <p14:creationId xmlns:p14="http://schemas.microsoft.com/office/powerpoint/2010/main" val="161591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1AB5-BD01-0737-45B0-FF3259F56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7F2F1-9A7A-000D-7550-E86AC4C6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026" y="792828"/>
            <a:ext cx="6032726" cy="4995324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Multiple public statement hearings are held by the Judges throughout the service territory.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Opportunity for members of the community to voice opinions on the rate filing.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Commissioners are often in attendance.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Customers can submit written comments.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Public input becomes part of the official record.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Comments are considered in the final determination by the Judges and the Commission. 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2D1140-E892-2C03-3E8F-42D698DBA4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648" y="2670166"/>
            <a:ext cx="4526280" cy="2938914"/>
          </a:xfrm>
        </p:spPr>
        <p:txBody>
          <a:bodyPr/>
          <a:lstStyle/>
          <a:p>
            <a:pPr algn="ctr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Public Participation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9F13F-8FC5-B440-22A2-E30EEB2B193A}"/>
              </a:ext>
            </a:extLst>
          </p:cNvPr>
          <p:cNvSpPr txBox="1"/>
          <p:nvPr/>
        </p:nvSpPr>
        <p:spPr>
          <a:xfrm>
            <a:off x="-395450" y="2121763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the Process Works</a:t>
            </a:r>
          </a:p>
        </p:txBody>
      </p:sp>
    </p:spTree>
    <p:extLst>
      <p:ext uri="{BB962C8B-B14F-4D97-AF65-F5344CB8AC3E}">
        <p14:creationId xmlns:p14="http://schemas.microsoft.com/office/powerpoint/2010/main" val="309489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9813A-69AB-40C2-69FB-829459225A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48" y="1356650"/>
            <a:ext cx="11890553" cy="535504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Revenue Requirements</a:t>
            </a:r>
          </a:p>
          <a:p>
            <a:pPr lvl="2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Total revenue needed to run the business and provide return</a:t>
            </a:r>
          </a:p>
          <a:p>
            <a:pPr lvl="3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O&amp;M Expenses, Depreciation Expense, Shareholder Return, Interest Expense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Based on a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Test Year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Rate Base</a:t>
            </a:r>
          </a:p>
          <a:p>
            <a:pPr lvl="2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value of the assets it uses to provide service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basis for a utility’s earnings</a:t>
            </a:r>
          </a:p>
          <a:p>
            <a:pPr lvl="1"/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Rate of Return</a:t>
            </a:r>
          </a:p>
          <a:p>
            <a:pPr lvl="2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Return on Equity (ROE) – the allowed profit % on shareholder investments</a:t>
            </a:r>
          </a:p>
          <a:p>
            <a:pPr lvl="2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Equity Layer – portion of rate base funded by equity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Earnings Sharing Mechanism</a:t>
            </a:r>
          </a:p>
          <a:p>
            <a:pPr lvl="1"/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Cost of Service &amp; Revenue Allocation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Determine how cost responsibility is allocated to different customer classes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Rate Design</a:t>
            </a:r>
          </a:p>
          <a:p>
            <a:pPr lvl="2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Determine which rate component costs are recovered through – fixed vs. volumetric</a:t>
            </a:r>
          </a:p>
          <a:p>
            <a:pPr lvl="2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Monthly flat fee, usage or demand rate, other billing factors </a:t>
            </a: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45986C-811F-F976-E7E4-F7582547D1D2}"/>
              </a:ext>
            </a:extLst>
          </p:cNvPr>
          <p:cNvSpPr txBox="1">
            <a:spLocks/>
          </p:cNvSpPr>
          <p:nvPr/>
        </p:nvSpPr>
        <p:spPr>
          <a:xfrm>
            <a:off x="1240537" y="380709"/>
            <a:ext cx="10805465" cy="63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Another Look at Key Financial Concepts 	</a:t>
            </a:r>
          </a:p>
        </p:txBody>
      </p:sp>
    </p:spTree>
    <p:extLst>
      <p:ext uri="{BB962C8B-B14F-4D97-AF65-F5344CB8AC3E}">
        <p14:creationId xmlns:p14="http://schemas.microsoft.com/office/powerpoint/2010/main" val="58426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4D98-1898-595F-5BF5-57B2415E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B650E2-D679-D968-4304-D53DA8C2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role?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B2114-84FF-22BF-0DA3-8D58F965B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229"/>
            <a:ext cx="10792968" cy="3018155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All Company employees may play a role in supporting a rate case.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successful rate case depends on coordinated work across  accounting &amp; finance, operations, engineering, customer service, and regulatory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Supply data, explain operations, support costs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Bring awareness to changing scope of work, time to complete, manpower needs, changing costs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601085-79C6-B595-13BF-4F5F66C51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48547"/>
            <a:ext cx="4959698" cy="369332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Supporting the Rate Case</a:t>
            </a:r>
          </a:p>
        </p:txBody>
      </p:sp>
    </p:spTree>
    <p:extLst>
      <p:ext uri="{BB962C8B-B14F-4D97-AF65-F5344CB8AC3E}">
        <p14:creationId xmlns:p14="http://schemas.microsoft.com/office/powerpoint/2010/main" val="187380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85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B08C5-8FCC-BFE4-E850-16D511F4D8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335" y="2694940"/>
            <a:ext cx="6386619" cy="306578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a Rate Case?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Rate Case Process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Key financial concepts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role do you play?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9461CB-E486-3BD7-2138-CDD4D9EDC4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334" y="1731239"/>
            <a:ext cx="6386619" cy="632156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4376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0B14A-2067-23B0-3E2A-F47376460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E597E-A3EA-901E-8D62-6528229AF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23" y="797718"/>
            <a:ext cx="6541008" cy="5262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legal proceeding where a utility seeks approval from the state regulatory body to change the delivery rates charged to its customers.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rate case exists to ensure that utilities, which often operate as monopolies, cannot unilaterally raise prices.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It provides a legal framework for utilities to justify their proposed rate changes to a state regulatory body, often referred to as the Public Utility Commission (PUC) or the Public Service Commission (PSC).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process also allows for public input, giving customers and advocacy groups the opportunity to challenge or comment on the utility’s request.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A67FE-B0B1-9014-929F-82B1B4444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890" y="2596022"/>
            <a:ext cx="3349752" cy="10682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What is a Rate Case?</a:t>
            </a:r>
          </a:p>
        </p:txBody>
      </p:sp>
    </p:spTree>
    <p:extLst>
      <p:ext uri="{BB962C8B-B14F-4D97-AF65-F5344CB8AC3E}">
        <p14:creationId xmlns:p14="http://schemas.microsoft.com/office/powerpoint/2010/main" val="407211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2C0FFF-5213-80F0-D32A-A8585BF6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Striking a Balance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88AF3-EF7A-FD99-1999-4DB1B6D3E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229"/>
            <a:ext cx="10515600" cy="4578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 cases are a means of balancing: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F29A48-5DF7-DEFD-754A-EE094C5CD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48547"/>
            <a:ext cx="4959698" cy="369332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a Rate Case?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0EF6A-545D-15D3-CEE5-F4E0FD090B7A}"/>
              </a:ext>
            </a:extLst>
          </p:cNvPr>
          <p:cNvSpPr txBox="1"/>
          <p:nvPr/>
        </p:nvSpPr>
        <p:spPr>
          <a:xfrm>
            <a:off x="768096" y="4005072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46D40C5-BC66-74A8-68A7-F7FAC63D6C5B}"/>
              </a:ext>
            </a:extLst>
          </p:cNvPr>
          <p:cNvSpPr txBox="1">
            <a:spLocks/>
          </p:cNvSpPr>
          <p:nvPr/>
        </p:nvSpPr>
        <p:spPr>
          <a:xfrm>
            <a:off x="1139952" y="3941064"/>
            <a:ext cx="10515600" cy="2399411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Consumer affordability and protections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Utility customer service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Public safety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Reliability – replace aging infrastructure, storm hardening and resilience 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Long-term energy goals – grid modernization and clean energy investments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Utility profitability</a:t>
            </a:r>
          </a:p>
        </p:txBody>
      </p:sp>
    </p:spTree>
    <p:extLst>
      <p:ext uri="{BB962C8B-B14F-4D97-AF65-F5344CB8AC3E}">
        <p14:creationId xmlns:p14="http://schemas.microsoft.com/office/powerpoint/2010/main" val="23345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F185D-FCBF-7137-CE4C-0FE5FF82B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738E54-BB79-62CD-AAD8-27F806BE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Who is involved?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56DFA9-C201-A62F-1F29-780A46A9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Utility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Commission Staff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Consumer Advocacy Groups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Other Public Interest Groups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Large commercial and industrial customers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Municipalities 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Politicians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270C3-5EB6-A04B-5DD9-626831DC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48547"/>
            <a:ext cx="5915139" cy="3693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a Rate Case?</a:t>
            </a:r>
          </a:p>
        </p:txBody>
      </p:sp>
    </p:spTree>
    <p:extLst>
      <p:ext uri="{BB962C8B-B14F-4D97-AF65-F5344CB8AC3E}">
        <p14:creationId xmlns:p14="http://schemas.microsoft.com/office/powerpoint/2010/main" val="28496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04E9E-E364-76C7-C977-D3E7EABE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5FCCD-CF43-32F1-4FFB-3E0B3253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232" y="1498444"/>
            <a:ext cx="6821424" cy="413426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Recover infrastructure investment costs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Maintain a safe and reliable system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Fund modernization and grid resilience projects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Recover operating and maintenance expenses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Labor, meter reading, call center costs, clean energy mandates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Earn an approved rate of return on investments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Return on Equity (ROE), Interest Expense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48074C-E5D5-0D39-AFA7-4FC628B8E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399" y="2779340"/>
            <a:ext cx="3884805" cy="1572468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Factors Driving Utility Rate Case Filings</a:t>
            </a:r>
          </a:p>
        </p:txBody>
      </p:sp>
    </p:spTree>
    <p:extLst>
      <p:ext uri="{BB962C8B-B14F-4D97-AF65-F5344CB8AC3E}">
        <p14:creationId xmlns:p14="http://schemas.microsoft.com/office/powerpoint/2010/main" val="16858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5BC862-F68F-131F-2D8D-C376A02B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Generally, the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Company initiates a rate proceeding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Files detailed testimony and exhibits addressing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aspects of the business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Key financial components include: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Revenue Requirements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 Base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 of Return, including an authorized ROE &amp; Equity Layer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Cost of Service &amp; Revenue Allocation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 Design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Non-financial components include: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Customer service standards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Programs for vulnerable customers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Language access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A9ED7-390A-0EF8-93DF-17CD9D536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How the Process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A5D19-FF40-D28A-D023-5BBF3BE05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361" y="2828658"/>
            <a:ext cx="3571430" cy="2266539"/>
          </a:xfrm>
        </p:spPr>
        <p:txBody>
          <a:bodyPr/>
          <a:lstStyle/>
          <a:p>
            <a:pPr algn="ctr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Utility Filing</a:t>
            </a:r>
          </a:p>
        </p:txBody>
      </p:sp>
    </p:spTree>
    <p:extLst>
      <p:ext uri="{BB962C8B-B14F-4D97-AF65-F5344CB8AC3E}">
        <p14:creationId xmlns:p14="http://schemas.microsoft.com/office/powerpoint/2010/main" val="284042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E5FA-7D49-219F-A688-D5B53BC5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47165-A6D8-CF6F-A4FD-DA510665B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026" y="792828"/>
            <a:ext cx="6032726" cy="49953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Commission Staff and other intervening parties review the filing.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This process is called Discovery.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It is not uncommon for a utility to receive several hundred information requests (IRs).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Company has the burden of proof in a rate case.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Very detailed support is provided for every aspect of the filing.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Staff and other parties file initial testimony and exhibits supporting their positions.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Company, Staff and other parties respond to the positions put forward in Rebuttal Testimony.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D945BB-70E0-E513-FDAC-A359E1CCC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648" y="2132080"/>
            <a:ext cx="4526280" cy="2938914"/>
          </a:xfrm>
        </p:spPr>
        <p:txBody>
          <a:bodyPr/>
          <a:lstStyle/>
          <a:p>
            <a:pPr algn="ctr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Discovery</a:t>
            </a:r>
          </a:p>
          <a:p>
            <a:pPr algn="ctr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Staff &amp; Intervenor Review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endParaRPr lang="en-US" sz="8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Intervenor Testimony </a:t>
            </a:r>
          </a:p>
          <a:p>
            <a:pPr algn="ctr"/>
            <a:endParaRPr lang="en-US" sz="8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Rebuttal Testimony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87B5D-D74F-AD09-4C33-E89ED25A01AF}"/>
              </a:ext>
            </a:extLst>
          </p:cNvPr>
          <p:cNvSpPr txBox="1"/>
          <p:nvPr/>
        </p:nvSpPr>
        <p:spPr>
          <a:xfrm>
            <a:off x="-395450" y="141767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the Process Works</a:t>
            </a:r>
          </a:p>
        </p:txBody>
      </p:sp>
    </p:spTree>
    <p:extLst>
      <p:ext uri="{BB962C8B-B14F-4D97-AF65-F5344CB8AC3E}">
        <p14:creationId xmlns:p14="http://schemas.microsoft.com/office/powerpoint/2010/main" val="146543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8FD0-6502-1E85-F2F0-2C52432E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9C552-1D50-695D-E2E3-F6DB9B40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23" y="498852"/>
            <a:ext cx="6541008" cy="59293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rate case can proceed on one of two paths: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Litigation – usually results in rates for a single year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Settlement – generally results in a multi-year rate plan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Settlement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utility and all parties to the case hold confidential negotiations with parties ultimately making compromises to achieve an agreed upon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Joint Proposal.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commission must still review the proposal and approve the outcome, confirming it is deemed to be in the public interest.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Litigation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Parties participate in evidentiary hearing with parties being cross examined under oath.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Judges draft a recommendation.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record supports the final commission decision.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54561-D09C-58A3-CE70-DFA8DC58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890" y="2714894"/>
            <a:ext cx="3349752" cy="10682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Litigation vs. Settlement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D0406B9-BB11-6CD3-6D8C-A63243738F1D}"/>
              </a:ext>
            </a:extLst>
          </p:cNvPr>
          <p:cNvSpPr txBox="1">
            <a:spLocks/>
          </p:cNvSpPr>
          <p:nvPr/>
        </p:nvSpPr>
        <p:spPr>
          <a:xfrm>
            <a:off x="708890" y="1527798"/>
            <a:ext cx="3349752" cy="1068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How the Process Works</a:t>
            </a:r>
          </a:p>
        </p:txBody>
      </p:sp>
    </p:spTree>
    <p:extLst>
      <p:ext uri="{BB962C8B-B14F-4D97-AF65-F5344CB8AC3E}">
        <p14:creationId xmlns:p14="http://schemas.microsoft.com/office/powerpoint/2010/main" val="100676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 Colors">
      <a:dk1>
        <a:sysClr val="windowText" lastClr="000000"/>
      </a:dk1>
      <a:lt1>
        <a:sysClr val="window" lastClr="FFFFFF"/>
      </a:lt1>
      <a:dk2>
        <a:srgbClr val="00234F"/>
      </a:dk2>
      <a:lt2>
        <a:srgbClr val="E8E8E8"/>
      </a:lt2>
      <a:accent1>
        <a:srgbClr val="58A1DD"/>
      </a:accent1>
      <a:accent2>
        <a:srgbClr val="F3CA6D"/>
      </a:accent2>
      <a:accent3>
        <a:srgbClr val="556382"/>
      </a:accent3>
      <a:accent4>
        <a:srgbClr val="437AB1"/>
      </a:accent4>
      <a:accent5>
        <a:srgbClr val="F1E8CB"/>
      </a:accent5>
      <a:accent6>
        <a:srgbClr val="007A40"/>
      </a:accent6>
      <a:hlink>
        <a:srgbClr val="58A1DD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ntral Hudson Template 2025 - Gas Theme.pptx" id="{175E63A5-7925-46B7-952F-3DF877F1BC1F}" vid="{60A7C3E8-7FAA-4AB8-971F-719418B6B0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bf5fa43-f6bd-45aa-9061-cc6667b7271d" ContentTypeId="0x010100EE7D97E7475B474AA043B4C681C0A2E133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95BBE0C9137449154AB6A3AF20B1C" ma:contentTypeVersion="15" ma:contentTypeDescription="Create a new document." ma:contentTypeScope="" ma:versionID="db4e7e69c0abc28465de90e16dbb5ca6">
  <xsd:schema xmlns:xsd="http://www.w3.org/2001/XMLSchema" xmlns:xs="http://www.w3.org/2001/XMLSchema" xmlns:p="http://schemas.microsoft.com/office/2006/metadata/properties" xmlns:ns2="7aab780c-5cb9-4d56-b1b7-a6df58ec173f" xmlns:ns3="935a9cfe-bd09-4cab-b5df-1bd7a966eb38" targetNamespace="http://schemas.microsoft.com/office/2006/metadata/properties" ma:root="true" ma:fieldsID="ab6e56a21611c459228eeda58628ff62" ns2:_="" ns3:_="">
    <xsd:import namespace="7aab780c-5cb9-4d56-b1b7-a6df58ec173f"/>
    <xsd:import namespace="935a9cfe-bd09-4cab-b5df-1bd7a966eb3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UploadedtoMartusandTiedo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b780c-5cb9-4d56-b1b7-a6df58ec173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50f5c23-03d1-4936-b781-e5ae23699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UploadedtoMartusandTiedout" ma:index="22" nillable="true" ma:displayName="Uploaded to Martus and Tied out" ma:default="0" ma:format="Dropdown" ma:internalName="UploadedtoMartusandTiedou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9cfe-bd09-4cab-b5df-1bd7a966eb3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5131e2e-a705-4f43-b75e-da042424f6e1}" ma:internalName="TaxCatchAll" ma:showField="CatchAllData" ma:web="935a9cfe-bd09-4cab-b5df-1bd7a966e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egulatory Planning Dept Document" ma:contentTypeID="0x010100EE7D97E7475B474AA043B4C681C0A2E1330023B75EA7582B7B4D8E19C0EADBF96C76" ma:contentTypeVersion="97" ma:contentTypeDescription="" ma:contentTypeScope="" ma:versionID="2803572ce075e2026dc18758771f14f5">
  <xsd:schema xmlns:xsd="http://www.w3.org/2001/XMLSchema" xmlns:xs="http://www.w3.org/2001/XMLSchema" xmlns:p="http://schemas.microsoft.com/office/2006/metadata/properties" xmlns:ns2="e67a259b-b064-4dad-99ea-9056ae4e8be9" xmlns:ns3="e25088f3-9b63-4b0f-82a9-173e45969f25" targetNamespace="http://schemas.microsoft.com/office/2006/metadata/properties" ma:root="true" ma:fieldsID="e6935d8afa95c2aea1da6b308d2cbaca" ns2:_="" ns3:_="">
    <xsd:import namespace="e67a259b-b064-4dad-99ea-9056ae4e8be9"/>
    <xsd:import namespace="e25088f3-9b63-4b0f-82a9-173e45969f25"/>
    <xsd:element name="properties">
      <xsd:complexType>
        <xsd:sequence>
          <xsd:element name="documentManagement">
            <xsd:complexType>
              <xsd:all>
                <xsd:element ref="ns2:DocDescription" minOccurs="0"/>
                <xsd:element ref="ns2:HoldName" minOccurs="0"/>
                <xsd:element ref="ns2:LegacyObjID" minOccurs="0"/>
                <xsd:element ref="ns2:TaxCatchAll" minOccurs="0"/>
                <xsd:element ref="ns2:TaxCatchAllLabel" minOccurs="0"/>
                <xsd:element ref="ns2:b547e2d25ec54fdeabe25f8313d664c0" minOccurs="0"/>
                <xsd:element ref="ns2:h3dad4f417ab413a8ca4314e9f1bd0eb" minOccurs="0"/>
                <xsd:element ref="ns2:n3050d635d8a4c5ab09e418d8f381e2b" minOccurs="0"/>
                <xsd:element ref="ns2:k6ddcef4143d45158923c73e5fbf7fd3" minOccurs="0"/>
                <xsd:element ref="ns2:p1d6c7a98c54445284ac0a0253fc066c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a259b-b064-4dad-99ea-9056ae4e8be9" elementFormDefault="qualified">
    <xsd:import namespace="http://schemas.microsoft.com/office/2006/documentManagement/types"/>
    <xsd:import namespace="http://schemas.microsoft.com/office/infopath/2007/PartnerControls"/>
    <xsd:element name="DocDescription" ma:index="3" nillable="true" ma:displayName="Document Description" ma:description="The description of the document" ma:internalName="DocDescription">
      <xsd:simpleType>
        <xsd:restriction base="dms:Note">
          <xsd:maxLength value="255"/>
        </xsd:restriction>
      </xsd:simpleType>
    </xsd:element>
    <xsd:element name="HoldName" ma:index="7" nillable="true" ma:displayName="Hold Name" ma:description="The name of the legacy Legal Hold assigned to the Document" ma:internalName="HoldName">
      <xsd:simpleType>
        <xsd:restriction base="dms:Note">
          <xsd:maxLength value="255"/>
        </xsd:restriction>
      </xsd:simpleType>
    </xsd:element>
    <xsd:element name="LegacyObjID" ma:index="8" nillable="true" ma:displayName="Legacy Object ID" ma:description="The OpenText Object ID assigned to the migrated document" ma:internalName="LegacyObjID">
      <xsd:simpleType>
        <xsd:restriction base="dms:Text">
          <xsd:maxLength value="255"/>
        </xsd:restriction>
      </xsd:simpleType>
    </xsd:element>
    <xsd:element name="TaxCatchAll" ma:index="9" nillable="true" ma:displayName="Taxonomy Catch All Column" ma:hidden="true" ma:list="{6fdc1b63-fb7f-40bb-af34-71a73d597917}" ma:internalName="TaxCatchAll" ma:showField="CatchAllData" ma:web="e25088f3-9b63-4b0f-82a9-173e45969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fdc1b63-fb7f-40bb-af34-71a73d597917}" ma:internalName="TaxCatchAllLabel" ma:readOnly="true" ma:showField="CatchAllDataLabel" ma:web="e25088f3-9b63-4b0f-82a9-173e45969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547e2d25ec54fdeabe25f8313d664c0" ma:index="12" nillable="true" ma:taxonomy="true" ma:internalName="b547e2d25ec54fdeabe25f8313d664c0" ma:taxonomyFieldName="District" ma:displayName="District" ma:default="3;#South Road|16dd7f40-718c-44a7-aea8-194a5088e78b" ma:fieldId="{b547e2d2-5ec5-4fde-abe2-5f8313d664c0}" ma:sspId="7bf5fa43-f6bd-45aa-9061-cc6667b7271d" ma:termSetId="28363ab1-c85c-4f1f-bdda-45b2c4f3e7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dad4f417ab413a8ca4314e9f1bd0eb" ma:index="14" nillable="true" ma:taxonomy="true" ma:internalName="h3dad4f417ab413a8ca4314e9f1bd0eb" ma:taxonomyFieldName="Information_x0020_Status" ma:displayName="Information Status" ma:readOnly="false" ma:default="1;#Draft|85e3e8f1-6d5d-4c8b-9355-5eb54c3875c2" ma:fieldId="{13dad4f4-17ab-413a-8ca4-314e9f1bd0eb}" ma:sspId="7bf5fa43-f6bd-45aa-9061-cc6667b7271d" ma:termSetId="66d3dc24-0c45-4f11-9171-189e7d7673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050d635d8a4c5ab09e418d8f381e2b" ma:index="16" ma:taxonomy="true" ma:internalName="n3050d635d8a4c5ab09e418d8f381e2b" ma:taxonomyFieldName="Information_x0020_Type" ma:displayName="Information Type" ma:readOnly="false" ma:default="" ma:fieldId="{73050d63-5d8a-4c5a-b09e-418d8f381e2b}" ma:sspId="7bf5fa43-f6bd-45aa-9061-cc6667b7271d" ma:termSetId="5460df09-e86b-4c45-898c-b2a91a9b5fe3" ma:anchorId="83ff3f45-740c-4790-9ef1-cd58295d0ec0" ma:open="false" ma:isKeyword="false">
      <xsd:complexType>
        <xsd:sequence>
          <xsd:element ref="pc:Terms" minOccurs="0" maxOccurs="1"/>
        </xsd:sequence>
      </xsd:complexType>
    </xsd:element>
    <xsd:element name="k6ddcef4143d45158923c73e5fbf7fd3" ma:index="19" nillable="true" ma:taxonomy="true" ma:internalName="k6ddcef4143d45158923c73e5fbf7fd3" ma:taxonomyFieldName="Area" ma:displayName="Area" ma:default="2;#475 - Regulatory Planning|a8378320-fe5d-4fd8-8ae8-ff411a8e82dd" ma:fieldId="{46ddcef4-143d-4515-8923-c73e5fbf7fd3}" ma:sspId="7bf5fa43-f6bd-45aa-9061-cc6667b7271d" ma:termSetId="04184601-f0b6-4e71-a582-a25f76140a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d6c7a98c54445284ac0a0253fc066c" ma:index="21" nillable="true" ma:taxonomy="true" ma:internalName="p1d6c7a98c54445284ac0a0253fc066c" ma:taxonomyFieldName="LegacySecurityTag" ma:displayName="Legacy Security Tag" ma:default="" ma:fieldId="{91d6c7a9-8c54-4452-84ac-0a0253fc066c}" ma:sspId="7bf5fa43-f6bd-45aa-9061-cc6667b7271d" ma:termSetId="d5cde430-222d-4c3a-9b04-75289ab7b2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088f3-9b63-4b0f-82a9-173e45969f25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5a9cfe-bd09-4cab-b5df-1bd7a966eb38" xsi:nil="true"/>
    <lcf76f155ced4ddcb4097134ff3c332f xmlns="7aab780c-5cb9-4d56-b1b7-a6df58ec173f">
      <Terms xmlns="http://schemas.microsoft.com/office/infopath/2007/PartnerControls"/>
    </lcf76f155ced4ddcb4097134ff3c332f>
    <UploadedtoMartusandTiedout xmlns="7aab780c-5cb9-4d56-b1b7-a6df58ec173f">false</UploadedtoMartusandTiedout>
  </documentManagement>
</p:properties>
</file>

<file path=customXml/itemProps1.xml><?xml version="1.0" encoding="utf-8"?>
<ds:datastoreItem xmlns:ds="http://schemas.openxmlformats.org/officeDocument/2006/customXml" ds:itemID="{E8CECA05-B44F-47D0-ADE9-A4C9462F10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F51BD-02E9-4AA8-BD1D-8DE5C9BA65E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37FABA-9DBC-4B3C-B3BA-332013CD25D1}"/>
</file>

<file path=customXml/itemProps4.xml><?xml version="1.0" encoding="utf-8"?>
<ds:datastoreItem xmlns:ds="http://schemas.openxmlformats.org/officeDocument/2006/customXml" ds:itemID="{3F9F9E8E-447A-47B1-B46E-029CC555C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a259b-b064-4dad-99ea-9056ae4e8be9"/>
    <ds:schemaRef ds:uri="e25088f3-9b63-4b0f-82a9-173e45969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F263998-B70B-4B9D-9B80-330D878B6DDB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e25088f3-9b63-4b0f-82a9-173e45969f25"/>
    <ds:schemaRef ds:uri="http://schemas.microsoft.com/office/2006/metadata/properties"/>
    <ds:schemaRef ds:uri="http://schemas.openxmlformats.org/package/2006/metadata/core-properties"/>
    <ds:schemaRef ds:uri="e67a259b-b064-4dad-99ea-9056ae4e8be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5325</TotalTime>
  <Words>892</Words>
  <Application>Microsoft Office PowerPoint</Application>
  <PresentationFormat>Widescreen</PresentationFormat>
  <Paragraphs>129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Segoe UI</vt:lpstr>
      <vt:lpstr>Office Theme</vt:lpstr>
      <vt:lpstr>The Utility Rate Case Process</vt:lpstr>
      <vt:lpstr>PowerPoint Presentation</vt:lpstr>
      <vt:lpstr>PowerPoint Presentation</vt:lpstr>
      <vt:lpstr>Striking a Balance</vt:lpstr>
      <vt:lpstr>Who is involved?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your role?</vt:lpstr>
      <vt:lpstr>PowerPoint Presentation</vt:lpstr>
    </vt:vector>
  </TitlesOfParts>
  <Company>Central Hudson Gas and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Mellon, Matthew</dc:creator>
  <cp:lastModifiedBy>Harris, Jodi</cp:lastModifiedBy>
  <cp:revision>23</cp:revision>
  <dcterms:created xsi:type="dcterms:W3CDTF">2025-06-17T20:12:06Z</dcterms:created>
  <dcterms:modified xsi:type="dcterms:W3CDTF">2026-05-27T13:07:02Z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88e3ab-cce9-4520-833b-eb5ade8f66ee_Enabled">
    <vt:lpwstr>true</vt:lpwstr>
  </property>
  <property fmtid="{D5CDD505-2E9C-101B-9397-08002B2CF9AE}" pid="3" name="MSIP_Label_7f88e3ab-cce9-4520-833b-eb5ade8f66ee_SetDate">
    <vt:lpwstr>2025-06-17T20:49:28Z</vt:lpwstr>
  </property>
  <property fmtid="{D5CDD505-2E9C-101B-9397-08002B2CF9AE}" pid="4" name="MSIP_Label_7f88e3ab-cce9-4520-833b-eb5ade8f66ee_Method">
    <vt:lpwstr>Standard</vt:lpwstr>
  </property>
  <property fmtid="{D5CDD505-2E9C-101B-9397-08002B2CF9AE}" pid="5" name="MSIP_Label_7f88e3ab-cce9-4520-833b-eb5ade8f66ee_Name">
    <vt:lpwstr>Internal</vt:lpwstr>
  </property>
  <property fmtid="{D5CDD505-2E9C-101B-9397-08002B2CF9AE}" pid="6" name="MSIP_Label_7f88e3ab-cce9-4520-833b-eb5ade8f66ee_SiteId">
    <vt:lpwstr>8a37c00e-a20b-444e-b73c-092d3f5f5b3a</vt:lpwstr>
  </property>
  <property fmtid="{D5CDD505-2E9C-101B-9397-08002B2CF9AE}" pid="7" name="MSIP_Label_7f88e3ab-cce9-4520-833b-eb5ade8f66ee_ActionId">
    <vt:lpwstr>0064369b-a262-44cf-b85b-2eca9fd066f5</vt:lpwstr>
  </property>
  <property fmtid="{D5CDD505-2E9C-101B-9397-08002B2CF9AE}" pid="8" name="MSIP_Label_7f88e3ab-cce9-4520-833b-eb5ade8f66ee_ContentBits">
    <vt:lpwstr>0</vt:lpwstr>
  </property>
  <property fmtid="{D5CDD505-2E9C-101B-9397-08002B2CF9AE}" pid="9" name="MSIP_Label_7f88e3ab-cce9-4520-833b-eb5ade8f66ee_Tag">
    <vt:lpwstr>10, 3, 0, 1</vt:lpwstr>
  </property>
  <property fmtid="{D5CDD505-2E9C-101B-9397-08002B2CF9AE}" pid="10" name="ContentTypeId">
    <vt:lpwstr>0x01010023E95BBE0C9137449154AB6A3AF20B1C</vt:lpwstr>
  </property>
  <property fmtid="{D5CDD505-2E9C-101B-9397-08002B2CF9AE}" pid="11" name="_dlc_DocIdItemGuid">
    <vt:lpwstr>d60ac699-1a35-4ca9-9773-a76dfa19329b</vt:lpwstr>
  </property>
  <property fmtid="{D5CDD505-2E9C-101B-9397-08002B2CF9AE}" pid="12" name="Information Status">
    <vt:lpwstr>1;#Draft|85e3e8f1-6d5d-4c8b-9355-5eb54c3875c2</vt:lpwstr>
  </property>
  <property fmtid="{D5CDD505-2E9C-101B-9397-08002B2CF9AE}" pid="13" name="LegacySecurityTag">
    <vt:lpwstr/>
  </property>
  <property fmtid="{D5CDD505-2E9C-101B-9397-08002B2CF9AE}" pid="14" name="Information Type">
    <vt:lpwstr>190;#Graphic|379b86b6-875e-43aa-9c04-08cd1641cdc9</vt:lpwstr>
  </property>
  <property fmtid="{D5CDD505-2E9C-101B-9397-08002B2CF9AE}" pid="15" name="District">
    <vt:lpwstr/>
  </property>
  <property fmtid="{D5CDD505-2E9C-101B-9397-08002B2CF9AE}" pid="16" name="MediaServiceImageTags">
    <vt:lpwstr/>
  </property>
  <property fmtid="{D5CDD505-2E9C-101B-9397-08002B2CF9AE}" pid="17" name="Information_x0020_Type">
    <vt:lpwstr>190;#Graphic|379b86b6-875e-43aa-9c04-08cd1641cdc9</vt:lpwstr>
  </property>
  <property fmtid="{D5CDD505-2E9C-101B-9397-08002B2CF9AE}" pid="18" name="Area">
    <vt:lpwstr/>
  </property>
  <property fmtid="{D5CDD505-2E9C-101B-9397-08002B2CF9AE}" pid="19" name="Information_x0020_Status">
    <vt:lpwstr>1;#Draft|85e3e8f1-6d5d-4c8b-9355-5eb54c3875c2</vt:lpwstr>
  </property>
  <property fmtid="{D5CDD505-2E9C-101B-9397-08002B2CF9AE}" pid="20" name="lcf76f155ced4ddcb4097134ff3c332f">
    <vt:lpwstr/>
  </property>
</Properties>
</file>