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5" r:id="rId3"/>
    <p:sldId id="584" r:id="rId4"/>
    <p:sldId id="578" r:id="rId5"/>
    <p:sldId id="579" r:id="rId6"/>
    <p:sldId id="580" r:id="rId7"/>
    <p:sldId id="572" r:id="rId8"/>
    <p:sldId id="583" r:id="rId9"/>
    <p:sldId id="581" r:id="rId10"/>
    <p:sldId id="562" r:id="rId11"/>
    <p:sldId id="577" r:id="rId1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CF4"/>
    <a:srgbClr val="66FFFF"/>
    <a:srgbClr val="002060"/>
    <a:srgbClr val="0033CC"/>
    <a:srgbClr val="3333CC"/>
    <a:srgbClr val="0000FF"/>
    <a:srgbClr val="FFFFD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88" autoAdjust="0"/>
    <p:restoredTop sz="93461" autoAdjust="0"/>
  </p:normalViewPr>
  <p:slideViewPr>
    <p:cSldViewPr>
      <p:cViewPr varScale="1">
        <p:scale>
          <a:sx n="103" d="100"/>
          <a:sy n="103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8B529E-C519-4465-BC4C-A5A3E64847DA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6"/>
            <a:ext cx="3043238" cy="465138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98E27C-BDC8-40AD-84F8-39AD13E1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79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F02830-F353-4C02-9BC1-31FB24DB5E72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4" y="4422776"/>
            <a:ext cx="5616575" cy="4187825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6"/>
            <a:ext cx="3043238" cy="465138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DAAA03-D41D-4FBC-9EB3-610DF0465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17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2B87-5975-EFCB-EE0A-6ACBF474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07285FDA-1287-93E9-2EFC-9F61A2CF28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F3857AAB-BA22-6DC4-06FC-1BEED9AD2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11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487E8-C1AC-E061-9357-E044DFE4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608472AF-064E-25B9-11E8-8C8CA1F34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4F890B72-1BE1-4493-BDDE-4B931F9AFA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52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7E0E1-27F5-BAE7-A36A-E60D5793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64D1E78D-C202-2A12-BE14-B4E3A52D24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7B4EEBE2-B6A8-6338-BEFB-D22F761CB8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F0450-A038-ECC6-F063-2CCC7D88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6DCE74B5-FCCC-A905-38B0-99935B097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634D8106-9C68-FD2F-696C-7DD009076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30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01B48-6F07-C603-6ACD-76A578A3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>
            <a:extLst>
              <a:ext uri="{FF2B5EF4-FFF2-40B4-BE49-F238E27FC236}">
                <a16:creationId xmlns:a16="http://schemas.microsoft.com/office/drawing/2014/main" id="{C17304F1-93DF-2E9E-BC7C-719374A72F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>
            <a:extLst>
              <a:ext uri="{FF2B5EF4-FFF2-40B4-BE49-F238E27FC236}">
                <a16:creationId xmlns:a16="http://schemas.microsoft.com/office/drawing/2014/main" id="{A272968D-3833-44A4-11FA-BD2F6EC1F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554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E673D-D878-CC16-1B78-9E9A4AB01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>
            <a:extLst>
              <a:ext uri="{FF2B5EF4-FFF2-40B4-BE49-F238E27FC236}">
                <a16:creationId xmlns:a16="http://schemas.microsoft.com/office/drawing/2014/main" id="{16ACC905-19AB-08C7-3F1A-53A816D37D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>
            <a:extLst>
              <a:ext uri="{FF2B5EF4-FFF2-40B4-BE49-F238E27FC236}">
                <a16:creationId xmlns:a16="http://schemas.microsoft.com/office/drawing/2014/main" id="{00818F47-3E37-8BB6-E35D-ADB3E9A702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447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8522-1D86-4A70-B756-AD74E6189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615B-EDAB-425E-80EC-2AB44ACB4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9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AB56-AB1C-446C-8280-3893CF7BD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CDAB-B78C-463F-B4E3-A2BEFFD0E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C55B-2EAE-42FF-99AA-CFFA1A16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25BFD-20FA-4FEB-9E25-C4842849C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5A13-3763-4C49-990D-7D466B001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5B86-19CF-48DE-8CFA-D6933F4A9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5441-2C6D-4A64-9396-D0CA1371F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CEBB-FAF2-4D51-8469-37BB399A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C171-2403-4A6A-85A4-AC7F41828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3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2338982-3892-4B63-84C0-FCE5D01A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\\hged.com\hgeuserdata\Userhome\ksullivan\My Pictures\JefBPhotos\2013-11-18 JeffBStock\_MG_0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3741" r="13133" b="-298"/>
          <a:stretch>
            <a:fillRect/>
          </a:stretch>
        </p:blipFill>
        <p:spPr bwMode="auto">
          <a:xfrm>
            <a:off x="0" y="0"/>
            <a:ext cx="91551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66"/>
          <p:cNvSpPr>
            <a:spLocks/>
          </p:cNvSpPr>
          <p:nvPr/>
        </p:nvSpPr>
        <p:spPr bwMode="auto">
          <a:xfrm>
            <a:off x="933450" y="1052513"/>
            <a:ext cx="8223250" cy="1390650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Rectangle 23"/>
          <p:cNvSpPr>
            <a:spLocks noChangeArrowheads="1"/>
          </p:cNvSpPr>
          <p:nvPr/>
        </p:nvSpPr>
        <p:spPr bwMode="auto">
          <a:xfrm>
            <a:off x="933450" y="1017588"/>
            <a:ext cx="8213725" cy="603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053" name="Rectangle 69"/>
          <p:cNvSpPr>
            <a:spLocks noChangeArrowheads="1"/>
          </p:cNvSpPr>
          <p:nvPr/>
        </p:nvSpPr>
        <p:spPr bwMode="auto">
          <a:xfrm>
            <a:off x="5638800" y="5562600"/>
            <a:ext cx="28194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 b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054" name="Picture 3" descr="U:\Kate Sullivan\HGED Logos\2013\hgelogosFINAL2013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334000"/>
            <a:ext cx="32908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3581400" y="5780782"/>
            <a:ext cx="5299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ambria" pitchFamily="18" charset="0"/>
                <a:ea typeface="Ebrima" pitchFamily="2" charset="0"/>
                <a:cs typeface="Ebrima" pitchFamily="2" charset="0"/>
              </a:rPr>
              <a:t>Pipeline Safety Management System (PSMS)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ambria" pitchFamily="18" charset="0"/>
                <a:ea typeface="Ebrima" pitchFamily="2" charset="0"/>
                <a:cs typeface="Ebrima" pitchFamily="2" charset="0"/>
              </a:rPr>
              <a:t>Scalability - NGA Small Operator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ambria" pitchFamily="18" charset="0"/>
                <a:ea typeface="Ebrima" pitchFamily="2" charset="0"/>
                <a:cs typeface="Ebrima" pitchFamily="2" charset="0"/>
              </a:rPr>
              <a:t>Gas Operation School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ambria" pitchFamily="18" charset="0"/>
                <a:ea typeface="Ebrima" pitchFamily="2" charset="0"/>
                <a:cs typeface="Ebrima" pitchFamily="2" charset="0"/>
              </a:rPr>
              <a:t>June 3, 2026</a:t>
            </a:r>
          </a:p>
        </p:txBody>
      </p:sp>
      <p:sp>
        <p:nvSpPr>
          <p:cNvPr id="2056" name="Title 1"/>
          <p:cNvSpPr>
            <a:spLocks noGrp="1"/>
          </p:cNvSpPr>
          <p:nvPr>
            <p:ph type="title" idx="4294967295"/>
          </p:nvPr>
        </p:nvSpPr>
        <p:spPr>
          <a:xfrm>
            <a:off x="1066800" y="1447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Holyoke Gas &amp; Electric</a:t>
            </a:r>
            <a:br>
              <a:rPr lang="en-US" altLang="en-US" sz="4000" b="1">
                <a:solidFill>
                  <a:srgbClr val="FFFFF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en-US" altLang="en-US" sz="1800" i="1">
                <a:solidFill>
                  <a:srgbClr val="FFFFFF"/>
                </a:solidFill>
                <a:latin typeface="Cambria" pitchFamily="18" charset="0"/>
                <a:ea typeface="Ebrima" pitchFamily="2" charset="0"/>
                <a:cs typeface="Ebrima" pitchFamily="2" charset="0"/>
              </a:rPr>
              <a:t>Innovative, municipal utility at the crossroads of New England</a:t>
            </a:r>
            <a:br>
              <a:rPr lang="en-US" altLang="en-US" sz="1800" i="1">
                <a:solidFill>
                  <a:srgbClr val="FFFFFF"/>
                </a:solidFill>
                <a:latin typeface="Cambria" pitchFamily="18" charset="0"/>
                <a:ea typeface="Ebrima" pitchFamily="2" charset="0"/>
                <a:cs typeface="Ebrima" pitchFamily="2" charset="0"/>
              </a:rPr>
            </a:b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6"/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1" name="Rectangle 57"/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2" name="Rectangle 58"/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3" name="Freeform 65"/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6" name="Picture 23" descr="hgelogosFINAL2013_pms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Box 1"/>
          <p:cNvSpPr txBox="1">
            <a:spLocks noChangeArrowheads="1"/>
          </p:cNvSpPr>
          <p:nvPr/>
        </p:nvSpPr>
        <p:spPr bwMode="auto">
          <a:xfrm>
            <a:off x="935038" y="1099915"/>
            <a:ext cx="7218362" cy="52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0" dirty="0">
                <a:latin typeface="+mj-lt"/>
              </a:rPr>
              <a:t>Customized road map/GANTT chart was helpful in setting annual program implementation targets</a:t>
            </a:r>
          </a:p>
          <a:p>
            <a:pPr marL="10287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600" b="0" dirty="0">
                <a:latin typeface="+mj-lt"/>
              </a:rPr>
              <a:t>Challenge of not knowing where to start</a:t>
            </a:r>
          </a:p>
          <a:p>
            <a:pPr marL="10287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600" b="0" dirty="0">
                <a:latin typeface="+mj-lt"/>
              </a:rPr>
              <a:t>Focus on single elements to incrementally build program</a:t>
            </a:r>
          </a:p>
          <a:p>
            <a:pPr marL="10287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600" b="0" dirty="0">
                <a:latin typeface="+mj-lt"/>
              </a:rPr>
              <a:t>Our initial framework was built upon over 5 years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0" dirty="0">
                <a:latin typeface="+mj-lt"/>
              </a:rPr>
              <a:t>Attempt to keep tracking as simple as possible</a:t>
            </a:r>
          </a:p>
          <a:p>
            <a:pPr marL="10287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600" b="0" dirty="0">
                <a:latin typeface="+mj-lt"/>
              </a:rPr>
              <a:t>Currently using spreadsheets to document MOCs, LE meetings, Audits, etc. </a:t>
            </a:r>
          </a:p>
          <a:p>
            <a:pPr marL="10287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600" b="0" dirty="0">
                <a:latin typeface="+mj-lt"/>
              </a:rPr>
              <a:t>Simple but effective for our system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0" dirty="0">
                <a:latin typeface="+mj-lt"/>
              </a:rPr>
              <a:t>Leadership engagement meetings promote two-way communication and foster healthy culture</a:t>
            </a:r>
          </a:p>
          <a:p>
            <a:pPr marL="10287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600" b="0" dirty="0">
                <a:latin typeface="+mj-lt"/>
              </a:rPr>
              <a:t>Collaborative vs. Directive</a:t>
            </a:r>
          </a:p>
          <a:p>
            <a:pPr marL="10287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600" b="0" dirty="0">
                <a:latin typeface="+mj-lt"/>
              </a:rPr>
              <a:t>Continue to repeat the message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0" dirty="0"/>
              <a:t>PSMS is truly scalable to size of organization</a:t>
            </a:r>
            <a:endParaRPr lang="en-US" altLang="en-US" sz="1800" b="0" dirty="0">
              <a:latin typeface="+mj-lt"/>
            </a:endParaRPr>
          </a:p>
          <a:p>
            <a:pPr marL="102870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600" b="0" dirty="0">
              <a:latin typeface="+mj-lt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8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18C8A-BC26-4FF2-97C0-27790FF17E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F7B9179-C41D-B8C7-7888-BB60F8B00DC9}"/>
              </a:ext>
            </a:extLst>
          </p:cNvPr>
          <p:cNvSpPr>
            <a:spLocks/>
          </p:cNvSpPr>
          <p:nvPr/>
        </p:nvSpPr>
        <p:spPr bwMode="auto">
          <a:xfrm>
            <a:off x="908050" y="295275"/>
            <a:ext cx="8204200" cy="611188"/>
          </a:xfrm>
          <a:custGeom>
            <a:avLst/>
            <a:gdLst>
              <a:gd name="T0" fmla="*/ 0 w 11520"/>
              <a:gd name="T1" fmla="*/ 0 h 8640"/>
              <a:gd name="T2" fmla="*/ 0 w 11520"/>
              <a:gd name="T3" fmla="*/ 2147483647 h 8640"/>
              <a:gd name="T4" fmla="*/ 2147483647 w 11520"/>
              <a:gd name="T5" fmla="*/ 2147483647 h 8640"/>
              <a:gd name="T6" fmla="*/ 2147483647 w 11520"/>
              <a:gd name="T7" fmla="*/ 0 h 8640"/>
              <a:gd name="T8" fmla="*/ 0 w 11520"/>
              <a:gd name="T9" fmla="*/ 0 h 8640"/>
              <a:gd name="T10" fmla="*/ 0 w 11520"/>
              <a:gd name="T11" fmla="*/ 0 h 8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0"/>
              <a:gd name="T19" fmla="*/ 0 h 8640"/>
              <a:gd name="T20" fmla="*/ 11520 w 11520"/>
              <a:gd name="T21" fmla="*/ 8640 h 8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0" h="8640">
                <a:moveTo>
                  <a:pt x="0" y="0"/>
                </a:moveTo>
                <a:lnTo>
                  <a:pt x="0" y="8640"/>
                </a:lnTo>
                <a:lnTo>
                  <a:pt x="11520" y="8640"/>
                </a:lnTo>
                <a:lnTo>
                  <a:pt x="1152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Ebrima" pitchFamily="2" charset="0"/>
                <a:ea typeface="Ebrima" pitchFamily="2" charset="0"/>
                <a:cs typeface="Ebrima" pitchFamily="2" charset="0"/>
              </a:rPr>
              <a:t>PSMS Scalability – Small Operator Summary</a:t>
            </a:r>
            <a:endParaRPr lang="en-US" altLang="en-US" sz="1600" b="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9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6"/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1" name="Rectangle 57"/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2" name="Rectangle 58"/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3" name="Freeform 65"/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2"/>
          <p:cNvSpPr>
            <a:spLocks/>
          </p:cNvSpPr>
          <p:nvPr/>
        </p:nvSpPr>
        <p:spPr bwMode="auto">
          <a:xfrm>
            <a:off x="908050" y="379413"/>
            <a:ext cx="8204200" cy="611187"/>
          </a:xfrm>
          <a:custGeom>
            <a:avLst/>
            <a:gdLst>
              <a:gd name="T0" fmla="*/ 0 w 11520"/>
              <a:gd name="T1" fmla="*/ 0 h 8640"/>
              <a:gd name="T2" fmla="*/ 0 w 11520"/>
              <a:gd name="T3" fmla="*/ 2147483647 h 8640"/>
              <a:gd name="T4" fmla="*/ 2147483647 w 11520"/>
              <a:gd name="T5" fmla="*/ 2147483647 h 8640"/>
              <a:gd name="T6" fmla="*/ 2147483647 w 11520"/>
              <a:gd name="T7" fmla="*/ 0 h 8640"/>
              <a:gd name="T8" fmla="*/ 0 w 11520"/>
              <a:gd name="T9" fmla="*/ 0 h 8640"/>
              <a:gd name="T10" fmla="*/ 0 w 11520"/>
              <a:gd name="T11" fmla="*/ 0 h 8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0"/>
              <a:gd name="T19" fmla="*/ 0 h 8640"/>
              <a:gd name="T20" fmla="*/ 11520 w 11520"/>
              <a:gd name="T21" fmla="*/ 8640 h 8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0" h="8640">
                <a:moveTo>
                  <a:pt x="0" y="0"/>
                </a:moveTo>
                <a:lnTo>
                  <a:pt x="0" y="8640"/>
                </a:lnTo>
                <a:lnTo>
                  <a:pt x="11520" y="8640"/>
                </a:lnTo>
                <a:lnTo>
                  <a:pt x="1152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Ebrima" pitchFamily="2" charset="0"/>
                <a:ea typeface="Ebrima" pitchFamily="2" charset="0"/>
                <a:cs typeface="Ebrima" pitchFamily="2" charset="0"/>
              </a:rPr>
              <a:t>PSMS Scalability – Small Operator</a:t>
            </a:r>
            <a:endParaRPr lang="en-US" altLang="en-US" sz="1400" b="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3016" name="Picture 23" descr="hgelogosFINAL2013_pms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18C8A-BC26-4FF2-97C0-27790FF17E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Tips to Prepare Yourself for Next Presentation - SlideServe Blog">
            <a:extLst>
              <a:ext uri="{FF2B5EF4-FFF2-40B4-BE49-F238E27FC236}">
                <a16:creationId xmlns:a16="http://schemas.microsoft.com/office/drawing/2014/main" id="{A230C87D-93C3-E21D-8E89-B7811CC1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52" y="1730958"/>
            <a:ext cx="4829296" cy="322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858195-F74E-F7A2-5D3B-D0E025A5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585" y="4922654"/>
            <a:ext cx="2090829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ea typeface="Ebrima" pitchFamily="2" charset="0"/>
                <a:cs typeface="Ebrima" pitchFamily="2" charset="0"/>
              </a:rPr>
              <a:t>Questions?</a:t>
            </a:r>
            <a:endParaRPr lang="en-US" altLang="en-US" sz="1600" b="0" i="1" dirty="0">
              <a:solidFill>
                <a:srgbClr val="000000"/>
              </a:solidFill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1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304800" y="9906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1400" b="0">
              <a:latin typeface="Arial" charset="0"/>
            </a:endParaRPr>
          </a:p>
        </p:txBody>
      </p:sp>
      <p:sp>
        <p:nvSpPr>
          <p:cNvPr id="3075" name="Rectangle 56"/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6" name="Rectangle 57"/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7" name="Rectangle 58"/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8" name="Freeform 65"/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Picture 23" descr="hgelogosFINAL2013_pms281"/>
          <p:cNvSpPr>
            <a:spLocks noChangeAspect="1" noChangeArrowheads="1"/>
          </p:cNvSpPr>
          <p:nvPr/>
        </p:nvSpPr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081" name="Picture 23" descr="hgelogosFINAL2013_pms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19800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itle 1"/>
          <p:cNvSpPr>
            <a:spLocks noGrp="1"/>
          </p:cNvSpPr>
          <p:nvPr>
            <p:ph type="title" idx="4294967295"/>
          </p:nvPr>
        </p:nvSpPr>
        <p:spPr>
          <a:xfrm>
            <a:off x="906463" y="304800"/>
            <a:ext cx="8229600" cy="452438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rgbClr val="00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Company Background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0E15-5181-4704-A46D-AA42ADABD9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ADB381-EBB8-142E-9372-D7C28993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990600"/>
            <a:ext cx="7441882" cy="5069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00050" indent="-4000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Municipal Light Plant established in 1902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Provide electricity, natural gas and telecommunications services to 18,000 customers (12,000 gas customers)</a:t>
            </a:r>
          </a:p>
          <a:p>
            <a:pPr marL="85725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18 MW of installed solar capacity</a:t>
            </a:r>
          </a:p>
          <a:p>
            <a:pPr marL="85725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26MW / 76MWh battery storage</a:t>
            </a:r>
            <a:r>
              <a:rPr lang="en-US" sz="1400" b="0" i="1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 (includes 15MW/45MWh with 2026 in-service date)</a:t>
            </a:r>
          </a:p>
          <a:p>
            <a:pPr marL="85725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50 MW hydro electric generation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Natural gas franchise area includes Holyoke and Southampton, MA</a:t>
            </a:r>
          </a:p>
          <a:p>
            <a:pPr marL="85725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184 miles of gas main</a:t>
            </a:r>
          </a:p>
          <a:p>
            <a:pPr marL="85725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8,325 gas services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Company has ~150 employees, with roughly 40 performing gas tasks.</a:t>
            </a:r>
            <a:endParaRPr lang="en-US" dirty="0">
              <a:latin typeface="+mj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latin typeface="Arial" charset="0"/>
            </a:endParaRPr>
          </a:p>
        </p:txBody>
      </p:sp>
      <p:pic>
        <p:nvPicPr>
          <p:cNvPr id="3" name="Picture 3" descr="\\hged.com\hgeuserdata\Userhome\ksullivan\My Pictures\2013-12-04 History\History 003_web.jpg">
            <a:extLst>
              <a:ext uri="{FF2B5EF4-FFF2-40B4-BE49-F238E27FC236}">
                <a16:creationId xmlns:a16="http://schemas.microsoft.com/office/drawing/2014/main" id="{C1517707-2074-F371-D57B-678F0AA8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6720" y="4876800"/>
            <a:ext cx="2146299" cy="16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6D41-1A04-1689-9803-34DF04900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>
            <a:extLst>
              <a:ext uri="{FF2B5EF4-FFF2-40B4-BE49-F238E27FC236}">
                <a16:creationId xmlns:a16="http://schemas.microsoft.com/office/drawing/2014/main" id="{B5D0D780-02ED-C5CB-95CC-D3B14258E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1400" b="0">
              <a:latin typeface="Arial" charset="0"/>
            </a:endParaRPr>
          </a:p>
        </p:txBody>
      </p:sp>
      <p:sp>
        <p:nvSpPr>
          <p:cNvPr id="3075" name="Rectangle 56">
            <a:extLst>
              <a:ext uri="{FF2B5EF4-FFF2-40B4-BE49-F238E27FC236}">
                <a16:creationId xmlns:a16="http://schemas.microsoft.com/office/drawing/2014/main" id="{237B8D48-1C91-9B7F-7239-82191925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6" name="Rectangle 57">
            <a:extLst>
              <a:ext uri="{FF2B5EF4-FFF2-40B4-BE49-F238E27FC236}">
                <a16:creationId xmlns:a16="http://schemas.microsoft.com/office/drawing/2014/main" id="{388FC9EE-B487-C6FF-CA82-1F507BBBA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7" name="Rectangle 58">
            <a:extLst>
              <a:ext uri="{FF2B5EF4-FFF2-40B4-BE49-F238E27FC236}">
                <a16:creationId xmlns:a16="http://schemas.microsoft.com/office/drawing/2014/main" id="{BCC38D42-0EDC-6896-429B-D6BC483D8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8" name="Freeform 65">
            <a:extLst>
              <a:ext uri="{FF2B5EF4-FFF2-40B4-BE49-F238E27FC236}">
                <a16:creationId xmlns:a16="http://schemas.microsoft.com/office/drawing/2014/main" id="{2D6E9047-30BE-41C2-A5F7-3AE080468F9E}"/>
              </a:ext>
            </a:extLst>
          </p:cNvPr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Picture 23" descr="hgelogosFINAL2013_pms281">
            <a:extLst>
              <a:ext uri="{FF2B5EF4-FFF2-40B4-BE49-F238E27FC236}">
                <a16:creationId xmlns:a16="http://schemas.microsoft.com/office/drawing/2014/main" id="{86D71C8A-9393-5C29-1CA7-BA45DBE64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081" name="Picture 23" descr="hgelogosFINAL2013_pms281">
            <a:extLst>
              <a:ext uri="{FF2B5EF4-FFF2-40B4-BE49-F238E27FC236}">
                <a16:creationId xmlns:a16="http://schemas.microsoft.com/office/drawing/2014/main" id="{69ACC71E-43DC-093E-8873-A1FFD7611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19800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itle 1">
            <a:extLst>
              <a:ext uri="{FF2B5EF4-FFF2-40B4-BE49-F238E27FC236}">
                <a16:creationId xmlns:a16="http://schemas.microsoft.com/office/drawing/2014/main" id="{4C76126E-AE3E-D08C-FC7B-ED9F0E2CC2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6463" y="304800"/>
            <a:ext cx="8229600" cy="452438"/>
          </a:xfrm>
        </p:spPr>
        <p:txBody>
          <a:bodyPr/>
          <a:lstStyle/>
          <a:p>
            <a:pPr algn="l"/>
            <a:r>
              <a:rPr lang="en-US" altLang="en-US" sz="2400" b="1" dirty="0">
                <a:solidFill>
                  <a:srgbClr val="00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Awards &amp; Recognitions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93ACB-08AB-129F-EC84-DA40DC97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30E15-5181-4704-A46D-AA42ADABD98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99730-ACB1-662C-2047-E8DEFA6E013C}"/>
              </a:ext>
            </a:extLst>
          </p:cNvPr>
          <p:cNvSpPr/>
          <p:nvPr/>
        </p:nvSpPr>
        <p:spPr>
          <a:xfrm>
            <a:off x="534988" y="984250"/>
            <a:ext cx="5078412" cy="53403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j-lt"/>
              </a:rPr>
              <a:t>2021 &amp; 2023 Utility Transformation Leaderboard from the Smart Electric Power Alliance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j-lt"/>
              </a:rPr>
              <a:t>2023 Business of the Year, Holyoke Veterans Services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j-lt"/>
              </a:rPr>
              <a:t>System Operational Achievement Recognition from the American Public Gas Association (APGA) 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j-lt"/>
              </a:rPr>
              <a:t>Reliable Public Power Provider from the American Public Power Association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j-lt"/>
              </a:rPr>
              <a:t>Smart Energy Award from the American Public Power Association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j-lt"/>
              </a:rPr>
              <a:t>Certificate of Excellence in Reliability from the American Public Power Association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j-lt"/>
              </a:rPr>
              <a:t>Smart Electric Power Alliance ranked HG&amp;E third nationally in energy storage per capita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j-lt"/>
              </a:rPr>
              <a:t>Safety Achievement Award from the American Gas Association</a:t>
            </a:r>
            <a:endParaRPr lang="en-US" dirty="0">
              <a:latin typeface="+mn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pic>
        <p:nvPicPr>
          <p:cNvPr id="6" name="Picture 5" descr="SEPA logo">
            <a:extLst>
              <a:ext uri="{FF2B5EF4-FFF2-40B4-BE49-F238E27FC236}">
                <a16:creationId xmlns:a16="http://schemas.microsoft.com/office/drawing/2014/main" id="{371D4C69-06B8-548D-F6DD-4ECC05E2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030288"/>
            <a:ext cx="30988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ws Release: NPPD earns third consecutive Diamond RP3 designation">
            <a:extLst>
              <a:ext uri="{FF2B5EF4-FFF2-40B4-BE49-F238E27FC236}">
                <a16:creationId xmlns:a16="http://schemas.microsoft.com/office/drawing/2014/main" id="{FCF66B50-9490-7EBA-3919-4B90E56E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616325"/>
            <a:ext cx="2371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PAU Receives Smart Energy Provider Award from APPA - City of Palo Alto, CA">
            <a:extLst>
              <a:ext uri="{FF2B5EF4-FFF2-40B4-BE49-F238E27FC236}">
                <a16:creationId xmlns:a16="http://schemas.microsoft.com/office/drawing/2014/main" id="{AB313564-7308-C38C-C723-AC223EB1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4984750"/>
            <a:ext cx="1752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5A5542-199D-37BF-050F-2E853F49FA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06" y="2286065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9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404E9-DEF8-CEAD-1946-19017D827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6">
            <a:extLst>
              <a:ext uri="{FF2B5EF4-FFF2-40B4-BE49-F238E27FC236}">
                <a16:creationId xmlns:a16="http://schemas.microsoft.com/office/drawing/2014/main" id="{4194BEC8-CA5F-CCDE-305B-8B180B61A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3E95A5A3-0E7A-37EB-3B21-BB654193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" name="Rectangle 58">
            <a:extLst>
              <a:ext uri="{FF2B5EF4-FFF2-40B4-BE49-F238E27FC236}">
                <a16:creationId xmlns:a16="http://schemas.microsoft.com/office/drawing/2014/main" id="{93BC1ED6-416C-808D-FF1B-146B53FF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B3B210F7-0ABE-DAF3-FB9A-5DF6FF886D70}"/>
              </a:ext>
            </a:extLst>
          </p:cNvPr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9C1954D5-75D2-8DCF-82C4-9BEA214B4421}"/>
              </a:ext>
            </a:extLst>
          </p:cNvPr>
          <p:cNvSpPr>
            <a:spLocks/>
          </p:cNvSpPr>
          <p:nvPr/>
        </p:nvSpPr>
        <p:spPr bwMode="auto">
          <a:xfrm>
            <a:off x="908050" y="295275"/>
            <a:ext cx="8204200" cy="611188"/>
          </a:xfrm>
          <a:custGeom>
            <a:avLst/>
            <a:gdLst>
              <a:gd name="T0" fmla="*/ 0 w 11520"/>
              <a:gd name="T1" fmla="*/ 0 h 8640"/>
              <a:gd name="T2" fmla="*/ 0 w 11520"/>
              <a:gd name="T3" fmla="*/ 2147483647 h 8640"/>
              <a:gd name="T4" fmla="*/ 2147483647 w 11520"/>
              <a:gd name="T5" fmla="*/ 2147483647 h 8640"/>
              <a:gd name="T6" fmla="*/ 2147483647 w 11520"/>
              <a:gd name="T7" fmla="*/ 0 h 8640"/>
              <a:gd name="T8" fmla="*/ 0 w 11520"/>
              <a:gd name="T9" fmla="*/ 0 h 8640"/>
              <a:gd name="T10" fmla="*/ 0 w 11520"/>
              <a:gd name="T11" fmla="*/ 0 h 8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0"/>
              <a:gd name="T19" fmla="*/ 0 h 8640"/>
              <a:gd name="T20" fmla="*/ 11520 w 11520"/>
              <a:gd name="T21" fmla="*/ 8640 h 8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0" h="8640">
                <a:moveTo>
                  <a:pt x="0" y="0"/>
                </a:moveTo>
                <a:lnTo>
                  <a:pt x="0" y="8640"/>
                </a:lnTo>
                <a:lnTo>
                  <a:pt x="11520" y="8640"/>
                </a:lnTo>
                <a:lnTo>
                  <a:pt x="1152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Ebrima" pitchFamily="2" charset="0"/>
                <a:ea typeface="Ebrima" pitchFamily="2" charset="0"/>
                <a:cs typeface="Ebrima" pitchFamily="2" charset="0"/>
              </a:rPr>
              <a:t>PSMS Introduction</a:t>
            </a:r>
            <a:endParaRPr lang="en-US" altLang="en-US" sz="1600" b="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0" name="Picture 23" descr="hgelogosFINAL2013_pms281">
            <a:extLst>
              <a:ext uri="{FF2B5EF4-FFF2-40B4-BE49-F238E27FC236}">
                <a16:creationId xmlns:a16="http://schemas.microsoft.com/office/drawing/2014/main" id="{778A0FC7-F289-67C0-C48D-BCFC759F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View of the canals in downtown Holyoke">
            <a:extLst>
              <a:ext uri="{FF2B5EF4-FFF2-40B4-BE49-F238E27FC236}">
                <a16:creationId xmlns:a16="http://schemas.microsoft.com/office/drawing/2014/main" id="{0A83AE22-5371-9961-9343-32A96F6B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90" y="5181600"/>
            <a:ext cx="3981909" cy="1292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344CD08-B614-6AEA-92E9-EBBA8CBF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04B51C8-B4C0-4F20-A643-DAB5D26806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92DFA61-3524-E3EE-216D-239DBB430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990600"/>
            <a:ext cx="7940675" cy="49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0050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Pipeline Safety Management System (PSMS)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Provides flexible and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scalable</a:t>
            </a: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 framework to identify, manage and reduce risks through a systems lifecycle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Covers design, construction, operation and maintenance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Makes compliance and risk mitigation routine through intentional actions</a:t>
            </a:r>
          </a:p>
          <a:p>
            <a:pPr marL="400050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Why SMS?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RP-1173 developed by API following oil spill in Michigan in 2010 (840,000+ gal)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SMS across other industries shown to reduce risk and incidents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Adopted by State of MA following Merrimack Valley incident in 2018 (recommended by NTSB)</a:t>
            </a:r>
          </a:p>
          <a:p>
            <a:pPr marL="400050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HG&amp;E and SMS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Implemented a formalized plan based on customized roadmap created with industry peers (NGA and Blacksmith)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Many systems were already in place, just required formalization and establishing documentation requirements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22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626AE-B47F-6D6F-66A0-A78FA4C6A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6">
            <a:extLst>
              <a:ext uri="{FF2B5EF4-FFF2-40B4-BE49-F238E27FC236}">
                <a16:creationId xmlns:a16="http://schemas.microsoft.com/office/drawing/2014/main" id="{0926F077-E228-AA6D-A7BF-DFA36E99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DF00FBC9-BB3D-81B3-8E16-D13FA82C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" name="Rectangle 58">
            <a:extLst>
              <a:ext uri="{FF2B5EF4-FFF2-40B4-BE49-F238E27FC236}">
                <a16:creationId xmlns:a16="http://schemas.microsoft.com/office/drawing/2014/main" id="{5FA9715F-5CD9-F74D-8334-BBB65780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0DE91DFB-EC78-4468-B8D5-C2F9DB2DDC1B}"/>
              </a:ext>
            </a:extLst>
          </p:cNvPr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A9C26026-ACAD-1DFC-D7A0-2D70F69A7901}"/>
              </a:ext>
            </a:extLst>
          </p:cNvPr>
          <p:cNvSpPr>
            <a:spLocks/>
          </p:cNvSpPr>
          <p:nvPr/>
        </p:nvSpPr>
        <p:spPr bwMode="auto">
          <a:xfrm>
            <a:off x="908050" y="295275"/>
            <a:ext cx="8204200" cy="611188"/>
          </a:xfrm>
          <a:custGeom>
            <a:avLst/>
            <a:gdLst>
              <a:gd name="T0" fmla="*/ 0 w 11520"/>
              <a:gd name="T1" fmla="*/ 0 h 8640"/>
              <a:gd name="T2" fmla="*/ 0 w 11520"/>
              <a:gd name="T3" fmla="*/ 2147483647 h 8640"/>
              <a:gd name="T4" fmla="*/ 2147483647 w 11520"/>
              <a:gd name="T5" fmla="*/ 2147483647 h 8640"/>
              <a:gd name="T6" fmla="*/ 2147483647 w 11520"/>
              <a:gd name="T7" fmla="*/ 0 h 8640"/>
              <a:gd name="T8" fmla="*/ 0 w 11520"/>
              <a:gd name="T9" fmla="*/ 0 h 8640"/>
              <a:gd name="T10" fmla="*/ 0 w 11520"/>
              <a:gd name="T11" fmla="*/ 0 h 8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0"/>
              <a:gd name="T19" fmla="*/ 0 h 8640"/>
              <a:gd name="T20" fmla="*/ 11520 w 11520"/>
              <a:gd name="T21" fmla="*/ 8640 h 8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0" h="8640">
                <a:moveTo>
                  <a:pt x="0" y="0"/>
                </a:moveTo>
                <a:lnTo>
                  <a:pt x="0" y="8640"/>
                </a:lnTo>
                <a:lnTo>
                  <a:pt x="11520" y="8640"/>
                </a:lnTo>
                <a:lnTo>
                  <a:pt x="1152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Ebrima" pitchFamily="2" charset="0"/>
                <a:ea typeface="Ebrima" pitchFamily="2" charset="0"/>
                <a:cs typeface="Ebrima" pitchFamily="2" charset="0"/>
              </a:rPr>
              <a:t>PSMS Implementation Planning</a:t>
            </a:r>
            <a:endParaRPr lang="en-US" altLang="en-US" sz="1600" b="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0" name="Picture 23" descr="hgelogosFINAL2013_pms281">
            <a:extLst>
              <a:ext uri="{FF2B5EF4-FFF2-40B4-BE49-F238E27FC236}">
                <a16:creationId xmlns:a16="http://schemas.microsoft.com/office/drawing/2014/main" id="{F6649A04-5DE7-FB58-A86E-79316321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A154BB4-2998-6C44-9B74-CDD48655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04B51C8-B4C0-4F20-A643-DAB5D26806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3C240B9-0A5C-D432-609D-83ED0A9EC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990600"/>
            <a:ext cx="7940675" cy="20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0050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Gap Analysis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Reviewed Existing Processes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What were we doing? What needed to be formalized? What opportunities existed to build upon? What was missing?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Establish timelines for implementation (</a:t>
            </a:r>
            <a:r>
              <a:rPr lang="en-US" sz="1600" b="0" dirty="0">
                <a:solidFill>
                  <a:srgbClr val="00B050"/>
                </a:solidFill>
                <a:latin typeface="+mj-lt"/>
                <a:ea typeface="Ebrima" pitchFamily="2" charset="0"/>
                <a:cs typeface="Ebrima" pitchFamily="2" charset="0"/>
              </a:rPr>
              <a:t>Short-Term</a:t>
            </a: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, </a:t>
            </a:r>
            <a:r>
              <a:rPr lang="en-US" sz="1600" b="0" dirty="0">
                <a:solidFill>
                  <a:srgbClr val="0070C0"/>
                </a:solidFill>
                <a:latin typeface="+mj-lt"/>
                <a:ea typeface="Ebrima" pitchFamily="2" charset="0"/>
                <a:cs typeface="Ebrima" pitchFamily="2" charset="0"/>
              </a:rPr>
              <a:t>Medium-Term</a:t>
            </a: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, and </a:t>
            </a:r>
            <a:r>
              <a:rPr lang="en-US" sz="1600" b="0" dirty="0">
                <a:solidFill>
                  <a:srgbClr val="FF0000"/>
                </a:solidFill>
                <a:latin typeface="+mj-lt"/>
                <a:ea typeface="Ebrima" pitchFamily="2" charset="0"/>
                <a:cs typeface="Ebrima" pitchFamily="2" charset="0"/>
              </a:rPr>
              <a:t>Long-Term</a:t>
            </a: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) based on each of the 10 elements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01FFE-81D4-63F9-8A55-F666B259F976}"/>
              </a:ext>
            </a:extLst>
          </p:cNvPr>
          <p:cNvSpPr txBox="1"/>
          <p:nvPr/>
        </p:nvSpPr>
        <p:spPr>
          <a:xfrm>
            <a:off x="4408488" y="260271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Gap Analysis Ex.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A32CBE-47C6-3BBE-8368-B051E24A7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83607"/>
            <a:ext cx="4854576" cy="36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7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E294D-784D-AD96-A586-A93988B2D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6">
            <a:extLst>
              <a:ext uri="{FF2B5EF4-FFF2-40B4-BE49-F238E27FC236}">
                <a16:creationId xmlns:a16="http://schemas.microsoft.com/office/drawing/2014/main" id="{9DB613CB-76BB-69A8-831A-9EA752EBD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E8AE09A4-741A-A777-FC73-629954C89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" name="Rectangle 58">
            <a:extLst>
              <a:ext uri="{FF2B5EF4-FFF2-40B4-BE49-F238E27FC236}">
                <a16:creationId xmlns:a16="http://schemas.microsoft.com/office/drawing/2014/main" id="{FD1AA936-74C2-86BE-1EA1-18DBCE3E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98985A1E-1887-3F52-2DB4-EEEB155270E6}"/>
              </a:ext>
            </a:extLst>
          </p:cNvPr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53D0FA1F-EDEC-1A7F-249B-B072B2B43183}"/>
              </a:ext>
            </a:extLst>
          </p:cNvPr>
          <p:cNvSpPr>
            <a:spLocks/>
          </p:cNvSpPr>
          <p:nvPr/>
        </p:nvSpPr>
        <p:spPr bwMode="auto">
          <a:xfrm>
            <a:off x="908050" y="295275"/>
            <a:ext cx="8204200" cy="611188"/>
          </a:xfrm>
          <a:custGeom>
            <a:avLst/>
            <a:gdLst>
              <a:gd name="T0" fmla="*/ 0 w 11520"/>
              <a:gd name="T1" fmla="*/ 0 h 8640"/>
              <a:gd name="T2" fmla="*/ 0 w 11520"/>
              <a:gd name="T3" fmla="*/ 2147483647 h 8640"/>
              <a:gd name="T4" fmla="*/ 2147483647 w 11520"/>
              <a:gd name="T5" fmla="*/ 2147483647 h 8640"/>
              <a:gd name="T6" fmla="*/ 2147483647 w 11520"/>
              <a:gd name="T7" fmla="*/ 0 h 8640"/>
              <a:gd name="T8" fmla="*/ 0 w 11520"/>
              <a:gd name="T9" fmla="*/ 0 h 8640"/>
              <a:gd name="T10" fmla="*/ 0 w 11520"/>
              <a:gd name="T11" fmla="*/ 0 h 8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0"/>
              <a:gd name="T19" fmla="*/ 0 h 8640"/>
              <a:gd name="T20" fmla="*/ 11520 w 11520"/>
              <a:gd name="T21" fmla="*/ 8640 h 8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0" h="8640">
                <a:moveTo>
                  <a:pt x="0" y="0"/>
                </a:moveTo>
                <a:lnTo>
                  <a:pt x="0" y="8640"/>
                </a:lnTo>
                <a:lnTo>
                  <a:pt x="11520" y="8640"/>
                </a:lnTo>
                <a:lnTo>
                  <a:pt x="1152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Ebrima" pitchFamily="2" charset="0"/>
                <a:ea typeface="Ebrima" pitchFamily="2" charset="0"/>
                <a:cs typeface="Ebrima" pitchFamily="2" charset="0"/>
              </a:rPr>
              <a:t>PSMS Implementation Planning</a:t>
            </a:r>
            <a:endParaRPr lang="en-US" altLang="en-US" sz="1600" b="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0" name="Picture 23" descr="hgelogosFINAL2013_pms281">
            <a:extLst>
              <a:ext uri="{FF2B5EF4-FFF2-40B4-BE49-F238E27FC236}">
                <a16:creationId xmlns:a16="http://schemas.microsoft.com/office/drawing/2014/main" id="{F24B576F-D993-BE99-6362-1ADDD082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B4BA9E7-54B7-691B-B17D-F97DF43E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04B51C8-B4C0-4F20-A643-DAB5D26806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24BDAFF0-9F74-90C0-4CFA-33DB3C93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990600"/>
            <a:ext cx="7940675" cy="450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0050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Gap Analysis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Translated gap analysis to GANTT Chart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Established manageable multi-year implementation schedule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solidFill>
                <a:srgbClr val="000000"/>
              </a:solidFill>
              <a:latin typeface="+mj-lt"/>
              <a:ea typeface="Ebrima" pitchFamily="2" charset="0"/>
              <a:cs typeface="Ebrima" pitchFamily="2" charset="0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E69D2F-B136-9886-1D01-B2CA5BF55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610600" cy="2554367"/>
          </a:xfrm>
          <a:prstGeom prst="rect">
            <a:avLst/>
          </a:prstGeom>
        </p:spPr>
      </p:pic>
      <p:pic>
        <p:nvPicPr>
          <p:cNvPr id="16" name="Picture 10" descr="Image result for pipeline safety management system">
            <a:extLst>
              <a:ext uri="{FF2B5EF4-FFF2-40B4-BE49-F238E27FC236}">
                <a16:creationId xmlns:a16="http://schemas.microsoft.com/office/drawing/2014/main" id="{0E35A732-F19A-8EB6-139D-8307A4244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3434" b="32813"/>
          <a:stretch/>
        </p:blipFill>
        <p:spPr bwMode="auto">
          <a:xfrm>
            <a:off x="6019800" y="4909822"/>
            <a:ext cx="2865438" cy="149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66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6"/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1" name="Rectangle 57"/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2" name="Rectangle 58"/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3" name="Freeform 65"/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6" name="Picture 23" descr="hgelogosFINAL2013_pms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18C8A-BC26-4FF2-97C0-27790FF17E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3CD5AE-C2D5-8A4D-1780-E0D364D3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990600"/>
            <a:ext cx="7940675" cy="52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0050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Gap Analysis Update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Completed initial implementation roadmap in 2025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latin typeface="+mj-lt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latin typeface="+mj-lt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latin typeface="+mj-lt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latin typeface="+mj-lt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latin typeface="+mj-lt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latin typeface="+mj-lt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latin typeface="+mj-lt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0" dirty="0">
              <a:latin typeface="+mj-lt"/>
            </a:endParaRP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atin typeface="+mj-lt"/>
              </a:rPr>
              <a:t>New and/or Formalized Processes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j-lt"/>
              </a:rPr>
              <a:t>Job specific procedures with crew sign-offs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j-lt"/>
              </a:rPr>
              <a:t>Documented MOC and Audit Programs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j-lt"/>
              </a:rPr>
              <a:t>ICS Training for Emergency Response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j-lt"/>
              </a:rPr>
              <a:t>Sharing of lessons learned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C2E0B-7CC4-772C-B64A-A70241DA1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3" y="1688157"/>
            <a:ext cx="8522727" cy="2736706"/>
          </a:xfrm>
          <a:prstGeom prst="rect">
            <a:avLst/>
          </a:prstGeom>
        </p:spPr>
      </p:pic>
      <p:sp>
        <p:nvSpPr>
          <p:cNvPr id="11" name="Freeform 2">
            <a:extLst>
              <a:ext uri="{FF2B5EF4-FFF2-40B4-BE49-F238E27FC236}">
                <a16:creationId xmlns:a16="http://schemas.microsoft.com/office/drawing/2014/main" id="{C1A92E5E-5A18-44A9-29A9-310620012C2C}"/>
              </a:ext>
            </a:extLst>
          </p:cNvPr>
          <p:cNvSpPr>
            <a:spLocks/>
          </p:cNvSpPr>
          <p:nvPr/>
        </p:nvSpPr>
        <p:spPr bwMode="auto">
          <a:xfrm>
            <a:off x="908050" y="295275"/>
            <a:ext cx="8204200" cy="611188"/>
          </a:xfrm>
          <a:custGeom>
            <a:avLst/>
            <a:gdLst>
              <a:gd name="T0" fmla="*/ 0 w 11520"/>
              <a:gd name="T1" fmla="*/ 0 h 8640"/>
              <a:gd name="T2" fmla="*/ 0 w 11520"/>
              <a:gd name="T3" fmla="*/ 2147483647 h 8640"/>
              <a:gd name="T4" fmla="*/ 2147483647 w 11520"/>
              <a:gd name="T5" fmla="*/ 2147483647 h 8640"/>
              <a:gd name="T6" fmla="*/ 2147483647 w 11520"/>
              <a:gd name="T7" fmla="*/ 0 h 8640"/>
              <a:gd name="T8" fmla="*/ 0 w 11520"/>
              <a:gd name="T9" fmla="*/ 0 h 8640"/>
              <a:gd name="T10" fmla="*/ 0 w 11520"/>
              <a:gd name="T11" fmla="*/ 0 h 8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0"/>
              <a:gd name="T19" fmla="*/ 0 h 8640"/>
              <a:gd name="T20" fmla="*/ 11520 w 11520"/>
              <a:gd name="T21" fmla="*/ 8640 h 8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0" h="8640">
                <a:moveTo>
                  <a:pt x="0" y="0"/>
                </a:moveTo>
                <a:lnTo>
                  <a:pt x="0" y="8640"/>
                </a:lnTo>
                <a:lnTo>
                  <a:pt x="11520" y="8640"/>
                </a:lnTo>
                <a:lnTo>
                  <a:pt x="1152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Ebrima" pitchFamily="2" charset="0"/>
                <a:ea typeface="Ebrima" pitchFamily="2" charset="0"/>
                <a:cs typeface="Ebrima" pitchFamily="2" charset="0"/>
              </a:rPr>
              <a:t>PSMS Implementation Progress</a:t>
            </a:r>
            <a:endParaRPr lang="en-US" altLang="en-US" sz="1600" b="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1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0C12D-A18F-8C56-E0AF-2E2FFF04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6">
            <a:extLst>
              <a:ext uri="{FF2B5EF4-FFF2-40B4-BE49-F238E27FC236}">
                <a16:creationId xmlns:a16="http://schemas.microsoft.com/office/drawing/2014/main" id="{712DB3FA-1F47-5CBC-2F38-54EB605E7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1" name="Rectangle 57">
            <a:extLst>
              <a:ext uri="{FF2B5EF4-FFF2-40B4-BE49-F238E27FC236}">
                <a16:creationId xmlns:a16="http://schemas.microsoft.com/office/drawing/2014/main" id="{EE2BF0A3-C5AC-665B-F487-E13FBC3C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2" name="Rectangle 58">
            <a:extLst>
              <a:ext uri="{FF2B5EF4-FFF2-40B4-BE49-F238E27FC236}">
                <a16:creationId xmlns:a16="http://schemas.microsoft.com/office/drawing/2014/main" id="{6349D863-8B2D-3168-F7BA-31517DBE6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3" name="Freeform 65">
            <a:extLst>
              <a:ext uri="{FF2B5EF4-FFF2-40B4-BE49-F238E27FC236}">
                <a16:creationId xmlns:a16="http://schemas.microsoft.com/office/drawing/2014/main" id="{17ADD575-611B-3D06-6364-34F1A95C5AD7}"/>
              </a:ext>
            </a:extLst>
          </p:cNvPr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6" name="Picture 23" descr="hgelogosFINAL2013_pms281">
            <a:extLst>
              <a:ext uri="{FF2B5EF4-FFF2-40B4-BE49-F238E27FC236}">
                <a16:creationId xmlns:a16="http://schemas.microsoft.com/office/drawing/2014/main" id="{75C5A6E8-69D0-64BC-6E19-D9C095AF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80FD3-81DB-C283-42C9-D1E9DB3E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18C8A-BC26-4FF2-97C0-27790FF17E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C4498-C328-2917-E919-8B3D6EF2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990600"/>
            <a:ext cx="7940675" cy="52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0050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Metrics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In addition to developing the framework and written program, wanted to establish metrics to track progress.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Started small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Number of leadership engagement activities vs. plan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Infrastructure replaced vs. plan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Emergency drills held vs. plan</a:t>
            </a:r>
          </a:p>
          <a:p>
            <a:pPr marL="857250" lvl="1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As program matured, so did metrics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Mapping QA/QC (errors from as-builts)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Average number of days to update records (MA requires 60 days)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Safety and Reliability metrics</a:t>
            </a:r>
          </a:p>
          <a:p>
            <a:pPr marL="1771650" lvl="3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Average number days known leak on file before elimination (3.5 days in 2025)</a:t>
            </a:r>
          </a:p>
          <a:p>
            <a:pPr marL="1771650" lvl="3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Incident Rate</a:t>
            </a:r>
          </a:p>
          <a:p>
            <a:pPr marL="1771650" lvl="3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Emergency response time</a:t>
            </a:r>
          </a:p>
          <a:p>
            <a:pPr marL="1314450" lvl="2" indent="-40233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+mj-lt"/>
                <a:ea typeface="Ebrima" pitchFamily="2" charset="0"/>
                <a:cs typeface="Ebrima" pitchFamily="2" charset="0"/>
              </a:rPr>
              <a:t>Continue to work with NGA on additional metrics for peer evaluations.</a:t>
            </a:r>
            <a:endParaRPr lang="en-US" sz="1600" b="0" dirty="0">
              <a:latin typeface="+mj-lt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C151CE0-43CD-21CD-B936-B797F30506E9}"/>
              </a:ext>
            </a:extLst>
          </p:cNvPr>
          <p:cNvSpPr>
            <a:spLocks/>
          </p:cNvSpPr>
          <p:nvPr/>
        </p:nvSpPr>
        <p:spPr bwMode="auto">
          <a:xfrm>
            <a:off x="908050" y="295275"/>
            <a:ext cx="8204200" cy="611188"/>
          </a:xfrm>
          <a:custGeom>
            <a:avLst/>
            <a:gdLst>
              <a:gd name="T0" fmla="*/ 0 w 11520"/>
              <a:gd name="T1" fmla="*/ 0 h 8640"/>
              <a:gd name="T2" fmla="*/ 0 w 11520"/>
              <a:gd name="T3" fmla="*/ 2147483647 h 8640"/>
              <a:gd name="T4" fmla="*/ 2147483647 w 11520"/>
              <a:gd name="T5" fmla="*/ 2147483647 h 8640"/>
              <a:gd name="T6" fmla="*/ 2147483647 w 11520"/>
              <a:gd name="T7" fmla="*/ 0 h 8640"/>
              <a:gd name="T8" fmla="*/ 0 w 11520"/>
              <a:gd name="T9" fmla="*/ 0 h 8640"/>
              <a:gd name="T10" fmla="*/ 0 w 11520"/>
              <a:gd name="T11" fmla="*/ 0 h 8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0"/>
              <a:gd name="T19" fmla="*/ 0 h 8640"/>
              <a:gd name="T20" fmla="*/ 11520 w 11520"/>
              <a:gd name="T21" fmla="*/ 8640 h 8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0" h="8640">
                <a:moveTo>
                  <a:pt x="0" y="0"/>
                </a:moveTo>
                <a:lnTo>
                  <a:pt x="0" y="8640"/>
                </a:lnTo>
                <a:lnTo>
                  <a:pt x="11520" y="8640"/>
                </a:lnTo>
                <a:lnTo>
                  <a:pt x="1152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Ebrima" pitchFamily="2" charset="0"/>
                <a:ea typeface="Ebrima" pitchFamily="2" charset="0"/>
                <a:cs typeface="Ebrima" pitchFamily="2" charset="0"/>
              </a:rPr>
              <a:t>PSMS Implementation Progress</a:t>
            </a:r>
            <a:endParaRPr lang="en-US" altLang="en-US" sz="1600" b="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6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DE090-7F14-689C-3DA8-22A6E2487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nergyworldnet.com/wp-content/uploads/2018/08/PDCA-Graphic-1024x1024.jpg">
            <a:extLst>
              <a:ext uri="{FF2B5EF4-FFF2-40B4-BE49-F238E27FC236}">
                <a16:creationId xmlns:a16="http://schemas.microsoft.com/office/drawing/2014/main" id="{E82E926E-FC97-61F8-9DBD-7E989610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12" y="4643150"/>
            <a:ext cx="2057688" cy="20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56">
            <a:extLst>
              <a:ext uri="{FF2B5EF4-FFF2-40B4-BE49-F238E27FC236}">
                <a16:creationId xmlns:a16="http://schemas.microsoft.com/office/drawing/2014/main" id="{9F68BFC9-88A3-CD1C-AAE8-FF68BA57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44550"/>
            <a:ext cx="8223250" cy="25400"/>
          </a:xfrm>
          <a:prstGeom prst="rect">
            <a:avLst/>
          </a:prstGeom>
          <a:solidFill>
            <a:srgbClr val="F4F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1" name="Rectangle 57">
            <a:extLst>
              <a:ext uri="{FF2B5EF4-FFF2-40B4-BE49-F238E27FC236}">
                <a16:creationId xmlns:a16="http://schemas.microsoft.com/office/drawing/2014/main" id="{4CD8E48A-B4A9-7CCF-E8EB-B58434A26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869950"/>
            <a:ext cx="8223250" cy="23813"/>
          </a:xfrm>
          <a:prstGeom prst="rect">
            <a:avLst/>
          </a:prstGeom>
          <a:solidFill>
            <a:srgbClr val="F0F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2" name="Rectangle 58">
            <a:extLst>
              <a:ext uri="{FF2B5EF4-FFF2-40B4-BE49-F238E27FC236}">
                <a16:creationId xmlns:a16="http://schemas.microsoft.com/office/drawing/2014/main" id="{10B1F98F-60D0-FE52-EAB1-C54965A5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838200"/>
            <a:ext cx="8223250" cy="25400"/>
          </a:xfrm>
          <a:prstGeom prst="rect">
            <a:avLst/>
          </a:prstGeom>
          <a:solidFill>
            <a:srgbClr val="EDE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3013" name="Freeform 65">
            <a:extLst>
              <a:ext uri="{FF2B5EF4-FFF2-40B4-BE49-F238E27FC236}">
                <a16:creationId xmlns:a16="http://schemas.microsoft.com/office/drawing/2014/main" id="{8FDE1682-C512-6DA6-C02A-C290444B8A22}"/>
              </a:ext>
            </a:extLst>
          </p:cNvPr>
          <p:cNvSpPr>
            <a:spLocks/>
          </p:cNvSpPr>
          <p:nvPr/>
        </p:nvSpPr>
        <p:spPr bwMode="auto">
          <a:xfrm>
            <a:off x="935038" y="833438"/>
            <a:ext cx="8223250" cy="73025"/>
          </a:xfrm>
          <a:custGeom>
            <a:avLst/>
            <a:gdLst>
              <a:gd name="T0" fmla="*/ 0 w 8991"/>
              <a:gd name="T1" fmla="*/ 0 h 91"/>
              <a:gd name="T2" fmla="*/ 0 w 8991"/>
              <a:gd name="T3" fmla="*/ 2147483647 h 91"/>
              <a:gd name="T4" fmla="*/ 2147483647 w 8991"/>
              <a:gd name="T5" fmla="*/ 2147483647 h 91"/>
              <a:gd name="T6" fmla="*/ 2147483647 w 8991"/>
              <a:gd name="T7" fmla="*/ 0 h 91"/>
              <a:gd name="T8" fmla="*/ 0 w 8991"/>
              <a:gd name="T9" fmla="*/ 0 h 91"/>
              <a:gd name="T10" fmla="*/ 0 w 8991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91" h="91">
                <a:moveTo>
                  <a:pt x="0" y="0"/>
                </a:moveTo>
                <a:lnTo>
                  <a:pt x="0" y="91"/>
                </a:lnTo>
                <a:lnTo>
                  <a:pt x="8991" y="91"/>
                </a:lnTo>
                <a:lnTo>
                  <a:pt x="8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6" name="Picture 23" descr="hgelogosFINAL2013_pms281">
            <a:extLst>
              <a:ext uri="{FF2B5EF4-FFF2-40B4-BE49-F238E27FC236}">
                <a16:creationId xmlns:a16="http://schemas.microsoft.com/office/drawing/2014/main" id="{620FA612-C8F2-8F07-46E4-A124E80F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048375"/>
            <a:ext cx="1646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9FEEE-66EC-ECEF-326F-EB92AB9D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18C8A-BC26-4FF2-97C0-27790FF17E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B61281-097E-1BFA-0F13-9627D6E85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9" y="3035156"/>
            <a:ext cx="2048161" cy="2057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6D8C1-88C9-303E-38E0-E04CF0FE7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039918"/>
            <a:ext cx="2648320" cy="2048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246A9-7B2A-F87D-99F6-528F8AE19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3" y="1045894"/>
            <a:ext cx="8630854" cy="1800476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EF43C2B7-9E7B-C159-DEB2-E0390DA75211}"/>
              </a:ext>
            </a:extLst>
          </p:cNvPr>
          <p:cNvSpPr>
            <a:spLocks/>
          </p:cNvSpPr>
          <p:nvPr/>
        </p:nvSpPr>
        <p:spPr bwMode="auto">
          <a:xfrm>
            <a:off x="908050" y="295275"/>
            <a:ext cx="8204200" cy="611188"/>
          </a:xfrm>
          <a:custGeom>
            <a:avLst/>
            <a:gdLst>
              <a:gd name="T0" fmla="*/ 0 w 11520"/>
              <a:gd name="T1" fmla="*/ 0 h 8640"/>
              <a:gd name="T2" fmla="*/ 0 w 11520"/>
              <a:gd name="T3" fmla="*/ 2147483647 h 8640"/>
              <a:gd name="T4" fmla="*/ 2147483647 w 11520"/>
              <a:gd name="T5" fmla="*/ 2147483647 h 8640"/>
              <a:gd name="T6" fmla="*/ 2147483647 w 11520"/>
              <a:gd name="T7" fmla="*/ 0 h 8640"/>
              <a:gd name="T8" fmla="*/ 0 w 11520"/>
              <a:gd name="T9" fmla="*/ 0 h 8640"/>
              <a:gd name="T10" fmla="*/ 0 w 11520"/>
              <a:gd name="T11" fmla="*/ 0 h 8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0"/>
              <a:gd name="T19" fmla="*/ 0 h 8640"/>
              <a:gd name="T20" fmla="*/ 11520 w 11520"/>
              <a:gd name="T21" fmla="*/ 8640 h 8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0" h="8640">
                <a:moveTo>
                  <a:pt x="0" y="0"/>
                </a:moveTo>
                <a:lnTo>
                  <a:pt x="0" y="8640"/>
                </a:lnTo>
                <a:lnTo>
                  <a:pt x="11520" y="8640"/>
                </a:lnTo>
                <a:lnTo>
                  <a:pt x="1152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Ebrima" pitchFamily="2" charset="0"/>
                <a:ea typeface="Ebrima" pitchFamily="2" charset="0"/>
                <a:cs typeface="Ebrima" pitchFamily="2" charset="0"/>
              </a:rPr>
              <a:t>PSMS Implementation Progress</a:t>
            </a:r>
            <a:endParaRPr lang="en-US" altLang="en-US" sz="1600" b="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0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95BBE0C9137449154AB6A3AF20B1C" ma:contentTypeVersion="15" ma:contentTypeDescription="Create a new document." ma:contentTypeScope="" ma:versionID="db4e7e69c0abc28465de90e16dbb5ca6">
  <xsd:schema xmlns:xsd="http://www.w3.org/2001/XMLSchema" xmlns:xs="http://www.w3.org/2001/XMLSchema" xmlns:p="http://schemas.microsoft.com/office/2006/metadata/properties" xmlns:ns2="7aab780c-5cb9-4d56-b1b7-a6df58ec173f" xmlns:ns3="935a9cfe-bd09-4cab-b5df-1bd7a966eb38" targetNamespace="http://schemas.microsoft.com/office/2006/metadata/properties" ma:root="true" ma:fieldsID="ab6e56a21611c459228eeda58628ff62" ns2:_="" ns3:_="">
    <xsd:import namespace="7aab780c-5cb9-4d56-b1b7-a6df58ec173f"/>
    <xsd:import namespace="935a9cfe-bd09-4cab-b5df-1bd7a966eb3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UploadedtoMartusandTiedo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b780c-5cb9-4d56-b1b7-a6df58ec173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50f5c23-03d1-4936-b781-e5ae236990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UploadedtoMartusandTiedout" ma:index="22" nillable="true" ma:displayName="Uploaded to Martus and Tied out" ma:default="0" ma:format="Dropdown" ma:internalName="UploadedtoMartusandTiedou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9cfe-bd09-4cab-b5df-1bd7a966eb3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5131e2e-a705-4f43-b75e-da042424f6e1}" ma:internalName="TaxCatchAll" ma:showField="CatchAllData" ma:web="935a9cfe-bd09-4cab-b5df-1bd7a966eb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ab780c-5cb9-4d56-b1b7-a6df58ec173f">
      <Terms xmlns="http://schemas.microsoft.com/office/infopath/2007/PartnerControls"/>
    </lcf76f155ced4ddcb4097134ff3c332f>
    <TaxCatchAll xmlns="935a9cfe-bd09-4cab-b5df-1bd7a966eb38" xsi:nil="true"/>
    <UploadedtoMartusandTiedout xmlns="7aab780c-5cb9-4d56-b1b7-a6df58ec173f">false</UploadedtoMartusandTiedout>
  </documentManagement>
</p:properties>
</file>

<file path=customXml/itemProps1.xml><?xml version="1.0" encoding="utf-8"?>
<ds:datastoreItem xmlns:ds="http://schemas.openxmlformats.org/officeDocument/2006/customXml" ds:itemID="{85F9310F-7DFC-429F-BFBC-3AD54468175F}"/>
</file>

<file path=customXml/itemProps2.xml><?xml version="1.0" encoding="utf-8"?>
<ds:datastoreItem xmlns:ds="http://schemas.openxmlformats.org/officeDocument/2006/customXml" ds:itemID="{97F3ECC8-1699-4528-980C-7AE20E2A5C22}"/>
</file>

<file path=customXml/itemProps3.xml><?xml version="1.0" encoding="utf-8"?>
<ds:datastoreItem xmlns:ds="http://schemas.openxmlformats.org/officeDocument/2006/customXml" ds:itemID="{0AEDC483-CBF4-4CD7-8E4E-B70D82B41A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31127</TotalTime>
  <Words>663</Words>
  <Application>Microsoft Office PowerPoint</Application>
  <PresentationFormat>On-screen Show (4:3)</PresentationFormat>
  <Paragraphs>113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Courier New</vt:lpstr>
      <vt:lpstr>Ebrima</vt:lpstr>
      <vt:lpstr>Wingdings</vt:lpstr>
      <vt:lpstr>Office Theme</vt:lpstr>
      <vt:lpstr>Holyoke Gas &amp; Electric Innovative, municipal utility at the crossroads of New England </vt:lpstr>
      <vt:lpstr>Company Background</vt:lpstr>
      <vt:lpstr>Awards &amp; Recognitions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Holyoke Gas &amp;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Richards</dc:creator>
  <cp:lastModifiedBy>Brian Roy</cp:lastModifiedBy>
  <cp:revision>1210</cp:revision>
  <cp:lastPrinted>2022-09-08T13:49:50Z</cp:lastPrinted>
  <dcterms:created xsi:type="dcterms:W3CDTF">2008-11-12T18:18:40Z</dcterms:created>
  <dcterms:modified xsi:type="dcterms:W3CDTF">2026-05-27T17:30:50Z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0x01010023E95BBE0C9137449154AB6A3AF20B1C</vt:lpwstr>
  </property>
</Properties>
</file>