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Override2.xml" ContentType="application/vnd.openxmlformats-officedocument.themeOverride+xml"/>
  <Override PartName="/ppt/theme/themeOverride1.xml" ContentType="application/vnd.openxmlformats-officedocument.themeOverrid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97" r:id="rId3"/>
  </p:sldMasterIdLst>
  <p:notesMasterIdLst>
    <p:notesMasterId r:id="rId30"/>
  </p:notesMasterIdLst>
  <p:sldIdLst>
    <p:sldId id="309" r:id="rId4"/>
    <p:sldId id="311" r:id="rId5"/>
    <p:sldId id="321" r:id="rId6"/>
    <p:sldId id="322" r:id="rId7"/>
    <p:sldId id="323" r:id="rId8"/>
    <p:sldId id="270" r:id="rId9"/>
    <p:sldId id="262" r:id="rId10"/>
    <p:sldId id="298" r:id="rId11"/>
    <p:sldId id="295" r:id="rId12"/>
    <p:sldId id="313" r:id="rId13"/>
    <p:sldId id="310" r:id="rId14"/>
    <p:sldId id="314" r:id="rId15"/>
    <p:sldId id="315" r:id="rId16"/>
    <p:sldId id="319" r:id="rId17"/>
    <p:sldId id="296" r:id="rId18"/>
    <p:sldId id="297" r:id="rId19"/>
    <p:sldId id="300" r:id="rId20"/>
    <p:sldId id="316" r:id="rId21"/>
    <p:sldId id="317" r:id="rId22"/>
    <p:sldId id="325" r:id="rId23"/>
    <p:sldId id="326" r:id="rId24"/>
    <p:sldId id="327" r:id="rId25"/>
    <p:sldId id="329" r:id="rId26"/>
    <p:sldId id="331" r:id="rId27"/>
    <p:sldId id="299" r:id="rId28"/>
    <p:sldId id="320" r:id="rId29"/>
  </p:sldIdLst>
  <p:sldSz cx="9144000" cy="6858000" type="screen4x3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92" autoAdjust="0"/>
    <p:restoredTop sz="94671" autoAdjust="0"/>
  </p:normalViewPr>
  <p:slideViewPr>
    <p:cSldViewPr>
      <p:cViewPr varScale="1">
        <p:scale>
          <a:sx n="97" d="100"/>
          <a:sy n="97" d="100"/>
        </p:scale>
        <p:origin x="390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1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ustomXml" Target="../customXml/item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54" tIns="46678" rIns="93354" bIns="4667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54" tIns="46678" rIns="93354" bIns="46678" rtlCol="0"/>
          <a:lstStyle>
            <a:lvl1pPr algn="r">
              <a:defRPr sz="1200"/>
            </a:lvl1pPr>
          </a:lstStyle>
          <a:p>
            <a:fld id="{76670341-1416-48E6-9CB7-C834E3484945}" type="datetimeFigureOut">
              <a:rPr lang="en-US" smtClean="0"/>
              <a:t>5/28/2026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5863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54" tIns="46678" rIns="93354" bIns="4667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54" tIns="46678" rIns="93354" bIns="4667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54" tIns="46678" rIns="93354" bIns="4667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54" tIns="46678" rIns="93354" bIns="46678" rtlCol="0" anchor="b"/>
          <a:lstStyle>
            <a:lvl1pPr algn="r">
              <a:defRPr sz="1200"/>
            </a:lvl1pPr>
          </a:lstStyle>
          <a:p>
            <a:fld id="{BBE2900B-D8F6-4EBD-B958-CA1AD8D79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335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409C-EBF4-4DF4-A166-1E58AAAB3BD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11/9/2017</a:t>
            </a:r>
          </a:p>
        </p:txBody>
      </p:sp>
    </p:spTree>
    <p:extLst>
      <p:ext uri="{BB962C8B-B14F-4D97-AF65-F5344CB8AC3E}">
        <p14:creationId xmlns:p14="http://schemas.microsoft.com/office/powerpoint/2010/main" val="419165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700088"/>
            <a:ext cx="4654550" cy="34909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7409C-EBF4-4DF4-A166-1E58AAAB3BD5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/>
              <a:t>11/9/2017</a:t>
            </a:r>
          </a:p>
        </p:txBody>
      </p:sp>
    </p:spTree>
    <p:extLst>
      <p:ext uri="{BB962C8B-B14F-4D97-AF65-F5344CB8AC3E}">
        <p14:creationId xmlns:p14="http://schemas.microsoft.com/office/powerpoint/2010/main" val="3839864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11/9/2017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7648CE-D802-514A-AF56-40FC564FA7C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118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11/9/2017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7648CE-D802-514A-AF56-40FC564FA7C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97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11/9/2017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7648CE-D802-514A-AF56-40FC564FA7C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51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11/9/2017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7648CE-D802-514A-AF56-40FC564FA7C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881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11/9/2017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7648CE-D802-514A-AF56-40FC564FA7C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977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36893" y="5309181"/>
            <a:ext cx="4588473" cy="967285"/>
          </a:xfrm>
          <a:prstGeom prst="rect">
            <a:avLst/>
          </a:prstGeom>
          <a:ln>
            <a:noFill/>
          </a:ln>
        </p:spPr>
        <p:txBody>
          <a:bodyPr anchor="t" anchorCtr="0">
            <a:noAutofit/>
          </a:bodyPr>
          <a:lstStyle>
            <a:lvl1pPr algn="l">
              <a:defRPr sz="3000" b="1" i="0">
                <a:solidFill>
                  <a:srgbClr val="F4911E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48872" y="4653102"/>
            <a:ext cx="4576493" cy="784523"/>
          </a:xfrm>
          <a:ln>
            <a:noFill/>
          </a:ln>
        </p:spPr>
        <p:txBody>
          <a:bodyPr anchor="b" anchorCtr="0">
            <a:noAutofit/>
          </a:bodyPr>
          <a:lstStyle>
            <a:lvl1pPr marL="0" indent="0" algn="l">
              <a:buNone/>
              <a:defRPr sz="1800">
                <a:solidFill>
                  <a:srgbClr val="F4911E"/>
                </a:solidFill>
                <a:latin typeface="Arial Narrow"/>
                <a:cs typeface="Arial Narrow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36887" y="6165045"/>
            <a:ext cx="45884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pPr defTabSz="457189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74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400"/>
            <a:ext cx="7848600" cy="629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FG&amp;E GAS SYSTEM OPERATIONS PRESSURE REGULATION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D3C30-5A41-4772-9F99-DF26EE17D0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847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9551B82-F050-D045-9104-74019E8187B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88426"/>
            <a:ext cx="7848600" cy="57250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764565"/>
            <a:ext cx="7848600" cy="5080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FFFFFF"/>
                </a:solidFill>
                <a:latin typeface="+mj-lt"/>
              </a:defRPr>
            </a:lvl1pPr>
            <a:lvl2pPr marL="457189" indent="0">
              <a:buFontTx/>
              <a:buNone/>
              <a:defRPr sz="1800">
                <a:solidFill>
                  <a:srgbClr val="FFFFFF"/>
                </a:solidFill>
              </a:defRPr>
            </a:lvl2pPr>
            <a:lvl3pPr marL="914377" indent="0">
              <a:buFontTx/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FontTx/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89015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00376"/>
            <a:ext cx="7924800" cy="6297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90FD59-A595-415F-8009-E2F2519461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85879" y="821584"/>
            <a:ext cx="7924800" cy="406400"/>
          </a:xfrm>
        </p:spPr>
        <p:txBody>
          <a:bodyPr/>
          <a:lstStyle>
            <a:lvl1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  <a:latin typeface="Corbel Bold" pitchFamily="34" charset="0"/>
              </a:defRPr>
            </a:lvl1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 Bold"/>
              </a:rPr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37228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36893" y="5309181"/>
            <a:ext cx="4588473" cy="967285"/>
          </a:xfrm>
          <a:prstGeom prst="rect">
            <a:avLst/>
          </a:prstGeom>
          <a:ln>
            <a:noFill/>
          </a:ln>
        </p:spPr>
        <p:txBody>
          <a:bodyPr anchor="t" anchorCtr="0">
            <a:noAutofit/>
          </a:bodyPr>
          <a:lstStyle>
            <a:lvl1pPr algn="l">
              <a:defRPr sz="3000" b="1" i="0">
                <a:solidFill>
                  <a:srgbClr val="F4911E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48872" y="4653102"/>
            <a:ext cx="4576493" cy="784523"/>
          </a:xfrm>
          <a:ln>
            <a:noFill/>
          </a:ln>
        </p:spPr>
        <p:txBody>
          <a:bodyPr anchor="b" anchorCtr="0">
            <a:noAutofit/>
          </a:bodyPr>
          <a:lstStyle>
            <a:lvl1pPr marL="0" indent="0" algn="l">
              <a:buNone/>
              <a:defRPr sz="1800">
                <a:solidFill>
                  <a:srgbClr val="F4911E"/>
                </a:solidFill>
                <a:latin typeface="Arial Narrow"/>
                <a:cs typeface="Arial Narrow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36887" y="6165045"/>
            <a:ext cx="45884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pPr defTabSz="457189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78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82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804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280043"/>
            <a:ext cx="7772400" cy="9289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defRPr sz="6000" b="1" cap="all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1626757"/>
            <a:ext cx="7772400" cy="965216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buNone/>
              <a:defRPr sz="3600">
                <a:solidFill>
                  <a:srgbClr val="F4911E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22313" y="3120302"/>
            <a:ext cx="7772400" cy="89091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F4911E"/>
                </a:solidFill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pPr lvl="0"/>
            <a:r>
              <a:rPr lang="en-US" dirty="0"/>
              <a:t>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941577" y="4256618"/>
            <a:ext cx="5197475" cy="1716616"/>
          </a:xfrm>
        </p:spPr>
        <p:txBody>
          <a:bodyPr>
            <a:noAutofit/>
          </a:bodyPr>
          <a:lstStyle>
            <a:lvl1pPr marL="0" indent="0" algn="ctr">
              <a:buNone/>
              <a:defRPr sz="1400" b="0" i="1" baseline="0">
                <a:solidFill>
                  <a:srgbClr val="898989"/>
                </a:solidFill>
                <a:latin typeface="Arial Narrow"/>
                <a:cs typeface="Arial Narrow"/>
              </a:defRPr>
            </a:lvl1pPr>
            <a:lvl2pPr marL="457189" indent="0" algn="ctr">
              <a:buNone/>
              <a:defRPr sz="1800">
                <a:solidFill>
                  <a:srgbClr val="898989"/>
                </a:solidFill>
              </a:defRPr>
            </a:lvl2pPr>
            <a:lvl3pPr marL="914377" indent="0" algn="ctr">
              <a:buNone/>
              <a:defRPr sz="1800">
                <a:solidFill>
                  <a:srgbClr val="898989"/>
                </a:solidFill>
              </a:defRPr>
            </a:lvl3pPr>
            <a:lvl4pPr marL="1371566" indent="0" algn="ctr">
              <a:buNone/>
              <a:defRPr sz="1800">
                <a:solidFill>
                  <a:srgbClr val="898989"/>
                </a:solidFill>
              </a:defRPr>
            </a:lvl4pPr>
            <a:lvl5pPr marL="1828754" indent="0" algn="ctr">
              <a:buNone/>
              <a:defRPr sz="1800">
                <a:solidFill>
                  <a:srgbClr val="898989"/>
                </a:solidFill>
              </a:defRPr>
            </a:lvl5pPr>
          </a:lstStyle>
          <a:p>
            <a:pPr lvl="0"/>
            <a:r>
              <a:rPr lang="en-US" dirty="0"/>
              <a:t>This area is for describing the section that is coming up. It’s optional and you can just delete it if you want. Section slides are a great opportunity to prep your audience for what they are about to see or to deliver background information.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843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82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09181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82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774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82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258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508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86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275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1" y="273050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1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527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499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9551B82-F050-D045-9104-74019E8187B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88422"/>
            <a:ext cx="7848600" cy="57250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764565"/>
            <a:ext cx="7848600" cy="5080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FFFFFF"/>
                </a:solidFill>
                <a:latin typeface="+mj-lt"/>
              </a:defRPr>
            </a:lvl1pPr>
            <a:lvl2pPr marL="457189" indent="0">
              <a:buFontTx/>
              <a:buNone/>
              <a:defRPr sz="1800">
                <a:solidFill>
                  <a:srgbClr val="FFFFFF"/>
                </a:solidFill>
              </a:defRPr>
            </a:lvl2pPr>
            <a:lvl3pPr marL="914377" indent="0">
              <a:buFontTx/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FontTx/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38279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84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156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36893" y="5309181"/>
            <a:ext cx="4588473" cy="967285"/>
          </a:xfrm>
          <a:prstGeom prst="rect">
            <a:avLst/>
          </a:prstGeom>
          <a:ln>
            <a:noFill/>
          </a:ln>
        </p:spPr>
        <p:txBody>
          <a:bodyPr anchor="t" anchorCtr="0">
            <a:noAutofit/>
          </a:bodyPr>
          <a:lstStyle>
            <a:lvl1pPr algn="l">
              <a:defRPr sz="3000" b="1" i="0">
                <a:solidFill>
                  <a:srgbClr val="F4911E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48872" y="4653102"/>
            <a:ext cx="4576493" cy="784523"/>
          </a:xfrm>
          <a:ln>
            <a:noFill/>
          </a:ln>
        </p:spPr>
        <p:txBody>
          <a:bodyPr anchor="b" anchorCtr="0">
            <a:noAutofit/>
          </a:bodyPr>
          <a:lstStyle>
            <a:lvl1pPr marL="0" indent="0" algn="l">
              <a:buNone/>
              <a:defRPr sz="1800">
                <a:solidFill>
                  <a:srgbClr val="F4911E"/>
                </a:solidFill>
                <a:latin typeface="Arial Narrow"/>
                <a:cs typeface="Arial Narrow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36887" y="6165045"/>
            <a:ext cx="45884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pPr defTabSz="457189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8744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72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315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280034"/>
            <a:ext cx="7772400" cy="9289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defRPr sz="6000" b="1" cap="all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1626757"/>
            <a:ext cx="7772400" cy="965216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buNone/>
              <a:defRPr sz="3600">
                <a:solidFill>
                  <a:srgbClr val="F4911E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22313" y="3120292"/>
            <a:ext cx="7772400" cy="89091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F4911E"/>
                </a:solidFill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pPr lvl="0"/>
            <a:r>
              <a:rPr lang="en-US" dirty="0"/>
              <a:t>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941564" y="4256618"/>
            <a:ext cx="5197475" cy="1716616"/>
          </a:xfrm>
        </p:spPr>
        <p:txBody>
          <a:bodyPr>
            <a:noAutofit/>
          </a:bodyPr>
          <a:lstStyle>
            <a:lvl1pPr marL="0" indent="0" algn="ctr">
              <a:buNone/>
              <a:defRPr sz="1400" b="0" i="1" baseline="0">
                <a:solidFill>
                  <a:srgbClr val="898989"/>
                </a:solidFill>
                <a:latin typeface="Arial Narrow"/>
                <a:cs typeface="Arial Narrow"/>
              </a:defRPr>
            </a:lvl1pPr>
            <a:lvl2pPr marL="457189" indent="0" algn="ctr">
              <a:buNone/>
              <a:defRPr sz="1800">
                <a:solidFill>
                  <a:srgbClr val="898989"/>
                </a:solidFill>
              </a:defRPr>
            </a:lvl2pPr>
            <a:lvl3pPr marL="914377" indent="0" algn="ctr">
              <a:buNone/>
              <a:defRPr sz="1800">
                <a:solidFill>
                  <a:srgbClr val="898989"/>
                </a:solidFill>
              </a:defRPr>
            </a:lvl3pPr>
            <a:lvl4pPr marL="1371566" indent="0" algn="ctr">
              <a:buNone/>
              <a:defRPr sz="1800">
                <a:solidFill>
                  <a:srgbClr val="898989"/>
                </a:solidFill>
              </a:defRPr>
            </a:lvl4pPr>
            <a:lvl5pPr marL="1828754" indent="0" algn="ctr">
              <a:buNone/>
              <a:defRPr sz="1800">
                <a:solidFill>
                  <a:srgbClr val="898989"/>
                </a:solidFill>
              </a:defRPr>
            </a:lvl5pPr>
          </a:lstStyle>
          <a:p>
            <a:pPr lvl="0"/>
            <a:r>
              <a:rPr lang="en-US" dirty="0"/>
              <a:t>This area is for describing the section that is coming up. It’s optional and you can just delete it if you want. Section slides are a great opportunity to prep your audience for what they are about to see or to deliver background information.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457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72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402580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72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320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72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259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280047"/>
            <a:ext cx="7772400" cy="9289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defRPr sz="6000" b="1" cap="all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1626757"/>
            <a:ext cx="7772400" cy="965216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buNone/>
              <a:defRPr sz="3600">
                <a:solidFill>
                  <a:srgbClr val="F4911E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22313" y="3120307"/>
            <a:ext cx="7772400" cy="89091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F4911E"/>
                </a:solidFill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pPr lvl="0"/>
            <a:r>
              <a:rPr lang="en-US" dirty="0"/>
              <a:t>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941584" y="4256618"/>
            <a:ext cx="5197475" cy="1716616"/>
          </a:xfrm>
        </p:spPr>
        <p:txBody>
          <a:bodyPr>
            <a:noAutofit/>
          </a:bodyPr>
          <a:lstStyle>
            <a:lvl1pPr marL="0" indent="0" algn="ctr">
              <a:buNone/>
              <a:defRPr sz="1400" b="0" i="1" baseline="0">
                <a:solidFill>
                  <a:srgbClr val="898989"/>
                </a:solidFill>
                <a:latin typeface="Arial Narrow"/>
                <a:cs typeface="Arial Narrow"/>
              </a:defRPr>
            </a:lvl1pPr>
            <a:lvl2pPr marL="457189" indent="0" algn="ctr">
              <a:buNone/>
              <a:defRPr sz="1800">
                <a:solidFill>
                  <a:srgbClr val="898989"/>
                </a:solidFill>
              </a:defRPr>
            </a:lvl2pPr>
            <a:lvl3pPr marL="914377" indent="0" algn="ctr">
              <a:buNone/>
              <a:defRPr sz="1800">
                <a:solidFill>
                  <a:srgbClr val="898989"/>
                </a:solidFill>
              </a:defRPr>
            </a:lvl3pPr>
            <a:lvl4pPr marL="1371566" indent="0" algn="ctr">
              <a:buNone/>
              <a:defRPr sz="1800">
                <a:solidFill>
                  <a:srgbClr val="898989"/>
                </a:solidFill>
              </a:defRPr>
            </a:lvl4pPr>
            <a:lvl5pPr marL="1828754" indent="0" algn="ctr">
              <a:buNone/>
              <a:defRPr sz="1800">
                <a:solidFill>
                  <a:srgbClr val="898989"/>
                </a:solidFill>
              </a:defRPr>
            </a:lvl5pPr>
          </a:lstStyle>
          <a:p>
            <a:pPr lvl="0"/>
            <a:r>
              <a:rPr lang="en-US" dirty="0"/>
              <a:t>This area is for describing the section that is coming up. It’s optional and you can just delete it if you want. Section slides are a great opportunity to prep your audience for what they are about to see or to deliver background information.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870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45070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1" y="273050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1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387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7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5462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9551B82-F050-D045-9104-74019E8187B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88412"/>
            <a:ext cx="7848600" cy="57250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764565"/>
            <a:ext cx="7848600" cy="5080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FFFFFF"/>
                </a:solidFill>
                <a:latin typeface="+mj-lt"/>
              </a:defRPr>
            </a:lvl1pPr>
            <a:lvl2pPr marL="457189" indent="0">
              <a:buFontTx/>
              <a:buNone/>
              <a:defRPr sz="1800">
                <a:solidFill>
                  <a:srgbClr val="FFFFFF"/>
                </a:solidFill>
              </a:defRPr>
            </a:lvl2pPr>
            <a:lvl3pPr marL="914377" indent="0">
              <a:buFontTx/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FontTx/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9102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75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8258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66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8980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280027"/>
            <a:ext cx="7772400" cy="9289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defRPr sz="6000" b="1" cap="all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1626757"/>
            <a:ext cx="7772400" cy="965216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buNone/>
              <a:defRPr sz="3600">
                <a:solidFill>
                  <a:srgbClr val="F4911E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22313" y="3120287"/>
            <a:ext cx="7772400" cy="89091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F4911E"/>
                </a:solidFill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pPr lvl="0"/>
            <a:r>
              <a:rPr lang="en-US" dirty="0"/>
              <a:t>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941553" y="4256618"/>
            <a:ext cx="5197475" cy="1716616"/>
          </a:xfrm>
        </p:spPr>
        <p:txBody>
          <a:bodyPr>
            <a:noAutofit/>
          </a:bodyPr>
          <a:lstStyle>
            <a:lvl1pPr marL="0" indent="0" algn="ctr">
              <a:buNone/>
              <a:defRPr sz="1400" b="0" i="1" baseline="0">
                <a:solidFill>
                  <a:srgbClr val="898989"/>
                </a:solidFill>
                <a:latin typeface="Arial Narrow"/>
                <a:cs typeface="Arial Narrow"/>
              </a:defRPr>
            </a:lvl1pPr>
            <a:lvl2pPr marL="457189" indent="0" algn="ctr">
              <a:buNone/>
              <a:defRPr sz="1800">
                <a:solidFill>
                  <a:srgbClr val="898989"/>
                </a:solidFill>
              </a:defRPr>
            </a:lvl2pPr>
            <a:lvl3pPr marL="914377" indent="0" algn="ctr">
              <a:buNone/>
              <a:defRPr sz="1800">
                <a:solidFill>
                  <a:srgbClr val="898989"/>
                </a:solidFill>
              </a:defRPr>
            </a:lvl3pPr>
            <a:lvl4pPr marL="1371566" indent="0" algn="ctr">
              <a:buNone/>
              <a:defRPr sz="1800">
                <a:solidFill>
                  <a:srgbClr val="898989"/>
                </a:solidFill>
              </a:defRPr>
            </a:lvl4pPr>
            <a:lvl5pPr marL="1828754" indent="0" algn="ctr">
              <a:buNone/>
              <a:defRPr sz="1800">
                <a:solidFill>
                  <a:srgbClr val="898989"/>
                </a:solidFill>
              </a:defRPr>
            </a:lvl5pPr>
          </a:lstStyle>
          <a:p>
            <a:pPr lvl="0"/>
            <a:r>
              <a:rPr lang="en-US" dirty="0"/>
              <a:t>This area is for describing the section that is coming up. It’s optional and you can just delete it if you want. Section slides are a great opportunity to prep your audience for what they are about to see or to deliver background information.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159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66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7641724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66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15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66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341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86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4046217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9551B82-F050-D045-9104-74019E8187B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88406"/>
            <a:ext cx="7848600" cy="57250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764565"/>
            <a:ext cx="7848600" cy="5080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FFFFFF"/>
                </a:solidFill>
                <a:latin typeface="+mj-lt"/>
              </a:defRPr>
            </a:lvl1pPr>
            <a:lvl2pPr marL="457189" indent="0">
              <a:buFontTx/>
              <a:buNone/>
              <a:defRPr sz="1800">
                <a:solidFill>
                  <a:srgbClr val="FFFFFF"/>
                </a:solidFill>
              </a:defRPr>
            </a:lvl2pPr>
            <a:lvl3pPr marL="914377" indent="0">
              <a:buFontTx/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FontTx/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743765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68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4203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58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4438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280019"/>
            <a:ext cx="7772400" cy="9289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defRPr sz="6000" b="1" cap="all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1626757"/>
            <a:ext cx="7772400" cy="965216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buNone/>
              <a:defRPr sz="3600">
                <a:solidFill>
                  <a:srgbClr val="F4911E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22313" y="3120278"/>
            <a:ext cx="7772400" cy="89091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F4911E"/>
                </a:solidFill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pPr lvl="0"/>
            <a:r>
              <a:rPr lang="en-US" dirty="0"/>
              <a:t>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941541" y="4256618"/>
            <a:ext cx="5197475" cy="1716616"/>
          </a:xfrm>
        </p:spPr>
        <p:txBody>
          <a:bodyPr>
            <a:noAutofit/>
          </a:bodyPr>
          <a:lstStyle>
            <a:lvl1pPr marL="0" indent="0" algn="ctr">
              <a:buNone/>
              <a:defRPr sz="1400" b="0" i="1" baseline="0">
                <a:solidFill>
                  <a:srgbClr val="898989"/>
                </a:solidFill>
                <a:latin typeface="Arial Narrow"/>
                <a:cs typeface="Arial Narrow"/>
              </a:defRPr>
            </a:lvl1pPr>
            <a:lvl2pPr marL="457189" indent="0" algn="ctr">
              <a:buNone/>
              <a:defRPr sz="1800">
                <a:solidFill>
                  <a:srgbClr val="898989"/>
                </a:solidFill>
              </a:defRPr>
            </a:lvl2pPr>
            <a:lvl3pPr marL="914377" indent="0" algn="ctr">
              <a:buNone/>
              <a:defRPr sz="1800">
                <a:solidFill>
                  <a:srgbClr val="898989"/>
                </a:solidFill>
              </a:defRPr>
            </a:lvl3pPr>
            <a:lvl4pPr marL="1371566" indent="0" algn="ctr">
              <a:buNone/>
              <a:defRPr sz="1800">
                <a:solidFill>
                  <a:srgbClr val="898989"/>
                </a:solidFill>
              </a:defRPr>
            </a:lvl4pPr>
            <a:lvl5pPr marL="1828754" indent="0" algn="ctr">
              <a:buNone/>
              <a:defRPr sz="1800">
                <a:solidFill>
                  <a:srgbClr val="898989"/>
                </a:solidFill>
              </a:defRPr>
            </a:lvl5pPr>
          </a:lstStyle>
          <a:p>
            <a:pPr lvl="0"/>
            <a:r>
              <a:rPr lang="en-US" dirty="0"/>
              <a:t>This area is for describing the section that is coming up. It’s optional and you can just delete it if you want. Section slides are a great opportunity to prep your audience for what they are about to see or to deliver background information.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501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58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62103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58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6329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58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923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9551B82-F050-D045-9104-74019E8187B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88398"/>
            <a:ext cx="7848600" cy="57250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764565"/>
            <a:ext cx="7848600" cy="5080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FFFFFF"/>
                </a:solidFill>
                <a:latin typeface="+mj-lt"/>
              </a:defRPr>
            </a:lvl1pPr>
            <a:lvl2pPr marL="457189" indent="0">
              <a:buFontTx/>
              <a:buNone/>
              <a:defRPr sz="1800">
                <a:solidFill>
                  <a:srgbClr val="FFFFFF"/>
                </a:solidFill>
              </a:defRPr>
            </a:lvl2pPr>
            <a:lvl3pPr marL="914377" indent="0">
              <a:buFontTx/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FontTx/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31567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60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6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86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8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75786"/>
            <a:ext cx="82296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1158787"/>
            <a:ext cx="82296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67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335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1" y="273050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9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1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176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2"/>
            <a:ext cx="9144000" cy="59024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FG&amp;E GAS SYSTEM OPERATIONS PRESSURE REGULATION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45489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484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file://localhost/Users/tex4272/Desktop/Unitil_PPT_Pieces/bullet.png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file://localhost/Users/tex4272/Desktop/Unitil_PPT_Pieces/bullet.png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image" Target="file://localhost/Users/tex4272/Desktop/Unitil_PPT_Pieces/bullet.png" TargetMode="Externa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pPr defTabSz="457189"/>
            <a:r>
              <a:rPr lang="en-US"/>
              <a:t>FG&amp;E GAS SYSTEM OPERATIONS PRESSURE REGULATION</a:t>
            </a:r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90045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pPr defTabSz="457189"/>
            <a:fld id="{2066355A-084C-D24E-9AD2-7E4FC41EA627}" type="slidenum">
              <a:rPr lang="en-US" smtClean="0"/>
              <a:pPr defTabSz="457189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494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ctr" defTabSz="457189" rtl="0" eaLnBrk="1" latinLnBrk="0" hangingPunct="1">
        <a:spcBef>
          <a:spcPct val="0"/>
        </a:spcBef>
        <a:buNone/>
        <a:defRPr sz="4000" b="1" kern="1200">
          <a:solidFill>
            <a:srgbClr val="555555"/>
          </a:solidFill>
          <a:latin typeface="Arial Narrow"/>
          <a:ea typeface="+mj-ea"/>
          <a:cs typeface="Arial Narrow"/>
        </a:defRPr>
      </a:lvl1pPr>
    </p:titleStyle>
    <p:bodyStyle>
      <a:lvl1pPr marL="450839" indent="-450839" algn="l" defTabSz="457189" rtl="0" eaLnBrk="1" latinLnBrk="0" hangingPunct="1">
        <a:spcBef>
          <a:spcPct val="20000"/>
        </a:spcBef>
        <a:buClr>
          <a:srgbClr val="F4911E"/>
        </a:buClr>
        <a:buSzPct val="180000"/>
        <a:buFontTx/>
        <a:buBlip>
          <a:blip r:embed="rId14" r:link="rId15"/>
        </a:buBlip>
        <a:defRPr sz="2800" kern="1200">
          <a:solidFill>
            <a:srgbClr val="555555"/>
          </a:solidFill>
          <a:latin typeface="Arial Narrow"/>
          <a:ea typeface="+mn-ea"/>
          <a:cs typeface="Arial Narrow"/>
        </a:defRPr>
      </a:lvl1pPr>
      <a:lvl2pPr marL="742932" indent="-285744" algn="l" defTabSz="457189" rtl="0" eaLnBrk="1" latinLnBrk="0" hangingPunct="1">
        <a:spcBef>
          <a:spcPct val="20000"/>
        </a:spcBef>
        <a:buClr>
          <a:srgbClr val="F4911E"/>
        </a:buClr>
        <a:buSzPct val="90000"/>
        <a:buFont typeface="Lucida Grande"/>
        <a:buChar char="-"/>
        <a:defRPr sz="2400" kern="1200">
          <a:solidFill>
            <a:srgbClr val="555555"/>
          </a:solidFill>
          <a:latin typeface="Arial Narrow"/>
          <a:ea typeface="+mn-ea"/>
          <a:cs typeface="Arial Narrow"/>
        </a:defRPr>
      </a:lvl2pPr>
      <a:lvl3pPr marL="1142971" indent="-228594" algn="l" defTabSz="457189" rtl="0" eaLnBrk="1" latinLnBrk="0" hangingPunct="1">
        <a:spcBef>
          <a:spcPct val="20000"/>
        </a:spcBef>
        <a:buClr>
          <a:srgbClr val="F4911E"/>
        </a:buClr>
        <a:buSzPct val="90000"/>
        <a:buFont typeface="Lucida Grande"/>
        <a:buChar char="-"/>
        <a:defRPr sz="2000" kern="1200">
          <a:solidFill>
            <a:srgbClr val="555555"/>
          </a:solidFill>
          <a:latin typeface="Arial Narrow"/>
          <a:ea typeface="+mn-ea"/>
          <a:cs typeface="Arial Narrow"/>
        </a:defRPr>
      </a:lvl3pPr>
      <a:lvl4pPr marL="1600160" indent="-228594" algn="l" defTabSz="457189" rtl="0" eaLnBrk="1" latinLnBrk="0" hangingPunct="1">
        <a:spcBef>
          <a:spcPct val="20000"/>
        </a:spcBef>
        <a:buClr>
          <a:srgbClr val="F4911E"/>
        </a:buClr>
        <a:buSzPct val="90000"/>
        <a:buFont typeface="Lucida Grande"/>
        <a:buChar char="-"/>
        <a:defRPr sz="1800" kern="1200">
          <a:solidFill>
            <a:srgbClr val="555555"/>
          </a:solidFill>
          <a:latin typeface="Arial Narrow"/>
          <a:ea typeface="+mn-ea"/>
          <a:cs typeface="Arial Narrow"/>
        </a:defRPr>
      </a:lvl4pPr>
      <a:lvl5pPr marL="2057349" indent="-228594" algn="l" defTabSz="457189" rtl="0" eaLnBrk="1" latinLnBrk="0" hangingPunct="1">
        <a:spcBef>
          <a:spcPct val="20000"/>
        </a:spcBef>
        <a:buClr>
          <a:srgbClr val="F4911E"/>
        </a:buClr>
        <a:buSzPct val="90000"/>
        <a:buFont typeface="Lucida Grande"/>
        <a:buChar char="-"/>
        <a:defRPr sz="1800" kern="1200">
          <a:solidFill>
            <a:srgbClr val="555555"/>
          </a:solidFill>
          <a:latin typeface="Arial Narrow"/>
          <a:ea typeface="+mn-ea"/>
          <a:cs typeface="Arial Narrow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pPr defTabSz="457189"/>
            <a:r>
              <a:rPr lang="en-US"/>
              <a:t>FG&amp;E GAS SYSTEM OPERATIONS PRESSURE REGULATION</a:t>
            </a:r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90045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pPr defTabSz="457189"/>
            <a:fld id="{2066355A-084C-D24E-9AD2-7E4FC41EA627}" type="slidenum">
              <a:rPr lang="en-US" smtClean="0"/>
              <a:pPr defTabSz="457189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31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dt="0"/>
  <p:txStyles>
    <p:titleStyle>
      <a:lvl1pPr algn="ctr" defTabSz="457189" rtl="0" eaLnBrk="1" latinLnBrk="0" hangingPunct="1">
        <a:spcBef>
          <a:spcPct val="0"/>
        </a:spcBef>
        <a:buNone/>
        <a:defRPr sz="4000" b="1" kern="1200">
          <a:solidFill>
            <a:srgbClr val="555555"/>
          </a:solidFill>
          <a:latin typeface="Arial Narrow"/>
          <a:ea typeface="+mj-ea"/>
          <a:cs typeface="Arial Narrow"/>
        </a:defRPr>
      </a:lvl1pPr>
    </p:titleStyle>
    <p:bodyStyle>
      <a:lvl1pPr marL="450839" indent="-450839" algn="l" defTabSz="457189" rtl="0" eaLnBrk="1" latinLnBrk="0" hangingPunct="1">
        <a:spcBef>
          <a:spcPct val="20000"/>
        </a:spcBef>
        <a:buClr>
          <a:srgbClr val="F4911E"/>
        </a:buClr>
        <a:buSzPct val="180000"/>
        <a:buFontTx/>
        <a:buBlip>
          <a:blip r:embed="rId13" r:link="rId14"/>
        </a:buBlip>
        <a:defRPr sz="2800" kern="1200">
          <a:solidFill>
            <a:srgbClr val="555555"/>
          </a:solidFill>
          <a:latin typeface="Arial Narrow"/>
          <a:ea typeface="+mn-ea"/>
          <a:cs typeface="Arial Narrow"/>
        </a:defRPr>
      </a:lvl1pPr>
      <a:lvl2pPr marL="742932" indent="-285744" algn="l" defTabSz="457189" rtl="0" eaLnBrk="1" latinLnBrk="0" hangingPunct="1">
        <a:spcBef>
          <a:spcPct val="20000"/>
        </a:spcBef>
        <a:buClr>
          <a:srgbClr val="F4911E"/>
        </a:buClr>
        <a:buSzPct val="90000"/>
        <a:buFont typeface="Lucida Grande"/>
        <a:buChar char="-"/>
        <a:defRPr sz="2400" kern="1200">
          <a:solidFill>
            <a:srgbClr val="555555"/>
          </a:solidFill>
          <a:latin typeface="Arial Narrow"/>
          <a:ea typeface="+mn-ea"/>
          <a:cs typeface="Arial Narrow"/>
        </a:defRPr>
      </a:lvl2pPr>
      <a:lvl3pPr marL="1142971" indent="-228594" algn="l" defTabSz="457189" rtl="0" eaLnBrk="1" latinLnBrk="0" hangingPunct="1">
        <a:spcBef>
          <a:spcPct val="20000"/>
        </a:spcBef>
        <a:buClr>
          <a:srgbClr val="F4911E"/>
        </a:buClr>
        <a:buSzPct val="90000"/>
        <a:buFont typeface="Lucida Grande"/>
        <a:buChar char="-"/>
        <a:defRPr sz="2000" kern="1200">
          <a:solidFill>
            <a:srgbClr val="555555"/>
          </a:solidFill>
          <a:latin typeface="Arial Narrow"/>
          <a:ea typeface="+mn-ea"/>
          <a:cs typeface="Arial Narrow"/>
        </a:defRPr>
      </a:lvl3pPr>
      <a:lvl4pPr marL="1600160" indent="-228594" algn="l" defTabSz="457189" rtl="0" eaLnBrk="1" latinLnBrk="0" hangingPunct="1">
        <a:spcBef>
          <a:spcPct val="20000"/>
        </a:spcBef>
        <a:buClr>
          <a:srgbClr val="F4911E"/>
        </a:buClr>
        <a:buSzPct val="90000"/>
        <a:buFont typeface="Lucida Grande"/>
        <a:buChar char="-"/>
        <a:defRPr sz="1800" kern="1200">
          <a:solidFill>
            <a:srgbClr val="555555"/>
          </a:solidFill>
          <a:latin typeface="Arial Narrow"/>
          <a:ea typeface="+mn-ea"/>
          <a:cs typeface="Arial Narrow"/>
        </a:defRPr>
      </a:lvl4pPr>
      <a:lvl5pPr marL="2057349" indent="-228594" algn="l" defTabSz="457189" rtl="0" eaLnBrk="1" latinLnBrk="0" hangingPunct="1">
        <a:spcBef>
          <a:spcPct val="20000"/>
        </a:spcBef>
        <a:buClr>
          <a:srgbClr val="F4911E"/>
        </a:buClr>
        <a:buSzPct val="90000"/>
        <a:buFont typeface="Lucida Grande"/>
        <a:buChar char="-"/>
        <a:defRPr sz="1800" kern="1200">
          <a:solidFill>
            <a:srgbClr val="555555"/>
          </a:solidFill>
          <a:latin typeface="Arial Narrow"/>
          <a:ea typeface="+mn-ea"/>
          <a:cs typeface="Arial Narrow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45489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pPr defTabSz="457189"/>
            <a:r>
              <a:rPr lang="en-US"/>
              <a:t>FG&amp;E GAS SYSTEM OPERATIONS PRESSURE REGULATION</a:t>
            </a:r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417" y="6490045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pPr defTabSz="457189"/>
            <a:fld id="{2066355A-084C-D24E-9AD2-7E4FC41EA627}" type="slidenum">
              <a:rPr lang="en-US" smtClean="0"/>
              <a:pPr defTabSz="457189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9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9" r:id="rId17"/>
    <p:sldLayoutId id="2147483720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31" r:id="rId24"/>
    <p:sldLayoutId id="2147483732" r:id="rId25"/>
  </p:sldLayoutIdLst>
  <p:hf hdr="0" dt="0"/>
  <p:txStyles>
    <p:titleStyle>
      <a:lvl1pPr algn="ctr" defTabSz="457189" rtl="0" eaLnBrk="1" latinLnBrk="0" hangingPunct="1">
        <a:spcBef>
          <a:spcPct val="0"/>
        </a:spcBef>
        <a:buNone/>
        <a:defRPr sz="4000" b="1" kern="1200">
          <a:solidFill>
            <a:srgbClr val="555555"/>
          </a:solidFill>
          <a:latin typeface="Arial Narrow"/>
          <a:ea typeface="+mj-ea"/>
          <a:cs typeface="Arial Narrow"/>
        </a:defRPr>
      </a:lvl1pPr>
    </p:titleStyle>
    <p:bodyStyle>
      <a:lvl1pPr marL="450839" indent="-450839" algn="l" defTabSz="457189" rtl="0" eaLnBrk="1" latinLnBrk="0" hangingPunct="1">
        <a:spcBef>
          <a:spcPct val="20000"/>
        </a:spcBef>
        <a:buClr>
          <a:srgbClr val="F4911E"/>
        </a:buClr>
        <a:buSzPct val="180000"/>
        <a:buFontTx/>
        <a:buBlip>
          <a:blip r:embed="rId27" r:link="rId28"/>
        </a:buBlip>
        <a:defRPr sz="2800" kern="1200">
          <a:solidFill>
            <a:srgbClr val="555555"/>
          </a:solidFill>
          <a:latin typeface="Arial Narrow"/>
          <a:ea typeface="+mn-ea"/>
          <a:cs typeface="Arial Narrow"/>
        </a:defRPr>
      </a:lvl1pPr>
      <a:lvl2pPr marL="742932" indent="-285744" algn="l" defTabSz="457189" rtl="0" eaLnBrk="1" latinLnBrk="0" hangingPunct="1">
        <a:spcBef>
          <a:spcPct val="20000"/>
        </a:spcBef>
        <a:buClr>
          <a:srgbClr val="F4911E"/>
        </a:buClr>
        <a:buSzPct val="90000"/>
        <a:buFont typeface="Lucida Grande"/>
        <a:buChar char="-"/>
        <a:defRPr sz="2400" kern="1200">
          <a:solidFill>
            <a:srgbClr val="555555"/>
          </a:solidFill>
          <a:latin typeface="Arial Narrow"/>
          <a:ea typeface="+mn-ea"/>
          <a:cs typeface="Arial Narrow"/>
        </a:defRPr>
      </a:lvl2pPr>
      <a:lvl3pPr marL="1142971" indent="-228594" algn="l" defTabSz="457189" rtl="0" eaLnBrk="1" latinLnBrk="0" hangingPunct="1">
        <a:spcBef>
          <a:spcPct val="20000"/>
        </a:spcBef>
        <a:buClr>
          <a:srgbClr val="F4911E"/>
        </a:buClr>
        <a:buSzPct val="90000"/>
        <a:buFont typeface="Lucida Grande"/>
        <a:buChar char="-"/>
        <a:defRPr sz="2000" kern="1200">
          <a:solidFill>
            <a:srgbClr val="555555"/>
          </a:solidFill>
          <a:latin typeface="Arial Narrow"/>
          <a:ea typeface="+mn-ea"/>
          <a:cs typeface="Arial Narrow"/>
        </a:defRPr>
      </a:lvl3pPr>
      <a:lvl4pPr marL="1600160" indent="-228594" algn="l" defTabSz="457189" rtl="0" eaLnBrk="1" latinLnBrk="0" hangingPunct="1">
        <a:spcBef>
          <a:spcPct val="20000"/>
        </a:spcBef>
        <a:buClr>
          <a:srgbClr val="F4911E"/>
        </a:buClr>
        <a:buSzPct val="90000"/>
        <a:buFont typeface="Lucida Grande"/>
        <a:buChar char="-"/>
        <a:defRPr sz="1800" kern="1200">
          <a:solidFill>
            <a:srgbClr val="555555"/>
          </a:solidFill>
          <a:latin typeface="Arial Narrow"/>
          <a:ea typeface="+mn-ea"/>
          <a:cs typeface="Arial Narrow"/>
        </a:defRPr>
      </a:lvl4pPr>
      <a:lvl5pPr marL="2057349" indent="-228594" algn="l" defTabSz="457189" rtl="0" eaLnBrk="1" latinLnBrk="0" hangingPunct="1">
        <a:spcBef>
          <a:spcPct val="20000"/>
        </a:spcBef>
        <a:buClr>
          <a:srgbClr val="F4911E"/>
        </a:buClr>
        <a:buSzPct val="90000"/>
        <a:buFont typeface="Lucida Grande"/>
        <a:buChar char="-"/>
        <a:defRPr sz="1800" kern="1200">
          <a:solidFill>
            <a:srgbClr val="555555"/>
          </a:solidFill>
          <a:latin typeface="Arial Narrow"/>
          <a:ea typeface="+mn-ea"/>
          <a:cs typeface="Arial Narrow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BB86A78-84B2-43FE-A652-C438B10AA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33703" cy="6089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Unitil_2016_PPT_Title_bar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659823"/>
            <a:ext cx="9140299" cy="1820319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Over-Pressurization Mitigation Strategy-UNITIL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 anchor="t"/>
          <a:lstStyle/>
          <a:p>
            <a:r>
              <a:rPr lang="en-US" dirty="0"/>
              <a:t>Gas System Operations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June 3, 2026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4CFA27-74A8-4EB7-BD47-BE2DCCBBB4BE}"/>
              </a:ext>
            </a:extLst>
          </p:cNvPr>
          <p:cNvSpPr txBox="1"/>
          <p:nvPr/>
        </p:nvSpPr>
        <p:spPr>
          <a:xfrm>
            <a:off x="1234190" y="6488668"/>
            <a:ext cx="6181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Mark Dupuis- Director, Gas System and Transmission Operations</a:t>
            </a:r>
          </a:p>
        </p:txBody>
      </p:sp>
    </p:spTree>
    <p:extLst>
      <p:ext uri="{BB962C8B-B14F-4D97-AF65-F5344CB8AC3E}">
        <p14:creationId xmlns:p14="http://schemas.microsoft.com/office/powerpoint/2010/main" val="1265166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A2193E-306A-4757-AE49-596A772CF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60" y="304563"/>
            <a:ext cx="8821677" cy="5486876"/>
          </a:xfrm>
          <a:prstGeom prst="rect">
            <a:avLst/>
          </a:prstGeom>
        </p:spPr>
      </p:pic>
      <p:sp>
        <p:nvSpPr>
          <p:cNvPr id="14" name="Title 4"/>
          <p:cNvSpPr>
            <a:spLocks noGrp="1"/>
          </p:cNvSpPr>
          <p:nvPr>
            <p:ph type="ctrTitle"/>
          </p:nvPr>
        </p:nvSpPr>
        <p:spPr>
          <a:xfrm>
            <a:off x="2277761" y="2238026"/>
            <a:ext cx="4588473" cy="967285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Consideration for and Application of OPP Technology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934200" y="6433752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CB8512-99AE-4448-97B7-48AD9BC37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847624"/>
            <a:ext cx="2970771" cy="2178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A4A5A731-A252-43CA-8195-9E8C7CA4A8A9}"/>
              </a:ext>
            </a:extLst>
          </p:cNvPr>
          <p:cNvSpPr txBox="1">
            <a:spLocks/>
          </p:cNvSpPr>
          <p:nvPr/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898989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NGA SPRING OPERATIONS SCHOOL</a:t>
            </a:r>
          </a:p>
          <a:p>
            <a:r>
              <a:rPr lang="en-US" dirty="0"/>
              <a:t>June 2</a:t>
            </a:r>
            <a:r>
              <a:rPr lang="en-US" baseline="30000" dirty="0"/>
              <a:t>rd</a:t>
            </a:r>
            <a:r>
              <a:rPr lang="en-US" dirty="0"/>
              <a:t>-June 5</a:t>
            </a:r>
            <a:r>
              <a:rPr lang="en-US" baseline="30000" dirty="0"/>
              <a:t>th,</a:t>
            </a:r>
            <a:r>
              <a:rPr lang="en-US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235932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Single system supply</a:t>
            </a:r>
          </a:p>
          <a:p>
            <a:pPr lvl="1"/>
            <a:r>
              <a:rPr lang="en-US" sz="2600" dirty="0"/>
              <a:t>Immediate stopping of the flow of gas</a:t>
            </a:r>
          </a:p>
          <a:p>
            <a:pPr lvl="1"/>
            <a:r>
              <a:rPr lang="en-US" sz="2600" dirty="0"/>
              <a:t>Protection for end-user</a:t>
            </a:r>
          </a:p>
          <a:p>
            <a:pPr lvl="1"/>
            <a:r>
              <a:rPr lang="en-US" sz="2600" dirty="0"/>
              <a:t>Customer impacts</a:t>
            </a:r>
          </a:p>
          <a:p>
            <a:pPr lvl="2"/>
            <a:r>
              <a:rPr lang="en-US" sz="2200" dirty="0"/>
              <a:t>Relights required for all end-users</a:t>
            </a:r>
          </a:p>
          <a:p>
            <a:pPr lvl="2"/>
            <a:r>
              <a:rPr lang="en-US" sz="2200" dirty="0"/>
              <a:t>Effect on business &amp; critical care constituents</a:t>
            </a:r>
          </a:p>
          <a:p>
            <a:pPr lvl="2"/>
            <a:r>
              <a:rPr lang="en-US" sz="2200" dirty="0"/>
              <a:t>Maintaining System Continuity</a:t>
            </a:r>
          </a:p>
          <a:p>
            <a:pPr lvl="2"/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Multi-system supply</a:t>
            </a:r>
          </a:p>
          <a:p>
            <a:pPr lvl="1"/>
            <a:r>
              <a:rPr lang="en-US" sz="2600" dirty="0"/>
              <a:t>SCADA monitoring an absolute must</a:t>
            </a:r>
          </a:p>
          <a:p>
            <a:pPr lvl="1"/>
            <a:r>
              <a:rPr lang="en-US" sz="2600" dirty="0"/>
              <a:t>Inherent risk associated with pressure loss to parts of the system</a:t>
            </a:r>
          </a:p>
          <a:p>
            <a:pPr lvl="2"/>
            <a:r>
              <a:rPr lang="en-US" sz="2200" dirty="0"/>
              <a:t>Customer Appliance Pilots</a:t>
            </a:r>
          </a:p>
          <a:p>
            <a:pPr lvl="2"/>
            <a:r>
              <a:rPr lang="en-US" sz="2200" dirty="0"/>
              <a:t>Management of shut-offs/relights</a:t>
            </a:r>
          </a:p>
          <a:p>
            <a:pPr lvl="2"/>
            <a:r>
              <a:rPr lang="en-US" sz="2200" dirty="0"/>
              <a:t>Maintaining System Continuity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Slam-Shut Regulators-Are they the Answer?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880DAAE-A59A-4D0D-81C3-12634BF32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r>
              <a:rPr lang="en-US" dirty="0"/>
              <a:t>NGA SPRING OPERATIONS SCHOOL</a:t>
            </a:r>
          </a:p>
          <a:p>
            <a:r>
              <a:rPr lang="en-US" dirty="0"/>
              <a:t>June 2</a:t>
            </a:r>
            <a:r>
              <a:rPr lang="en-US" baseline="30000" dirty="0"/>
              <a:t>rd</a:t>
            </a:r>
            <a:r>
              <a:rPr lang="en-US" dirty="0"/>
              <a:t>-June 5</a:t>
            </a:r>
            <a:r>
              <a:rPr lang="en-US" baseline="30000" dirty="0"/>
              <a:t>th,</a:t>
            </a:r>
            <a:r>
              <a:rPr lang="en-US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2361585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DA348-9011-4783-898A-2516F4297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FG&amp;E GAS SYSTEM OPERATIONS PRESSURE REGULATION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7EAB3-14E5-4244-A057-BC501FD11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5B2BF3-58A1-42C7-9EB0-44CF1969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934200" y="640080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47C995-9991-4762-812A-8A69D33F8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885523"/>
            <a:ext cx="7391400" cy="967285"/>
          </a:xfrm>
        </p:spPr>
        <p:txBody>
          <a:bodyPr/>
          <a:lstStyle/>
          <a:p>
            <a:pPr algn="ctr"/>
            <a:r>
              <a:rPr lang="en-US" sz="4000" dirty="0"/>
              <a:t>Advanced OPP Technology</a:t>
            </a:r>
            <a:br>
              <a:rPr lang="en-US" sz="2800" dirty="0"/>
            </a:br>
            <a:r>
              <a:rPr lang="en-US" sz="2800" dirty="0"/>
              <a:t>What Code Requires vs. Can we do more?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E0331C-7327-4984-832A-20C4CAA1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04800"/>
            <a:ext cx="3695700" cy="2463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808211-F11C-4FDF-B2B9-FC6C9D8F2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71" y="304800"/>
            <a:ext cx="3285067" cy="2463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28CA66-A52F-4502-A67F-A04549015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171825" y="4372380"/>
            <a:ext cx="2667000" cy="2000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863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22296" indent="-457200">
              <a:buFont typeface="Arial" panose="020B0604020202020204" pitchFamily="34" charset="0"/>
              <a:buChar char="•"/>
            </a:pPr>
            <a:r>
              <a:rPr lang="en-US" dirty="0"/>
              <a:t>Advantages</a:t>
            </a:r>
          </a:p>
          <a:p>
            <a:pPr marL="800089" lvl="1" indent="-342900"/>
            <a:r>
              <a:rPr lang="en-US" dirty="0"/>
              <a:t>Minimizing customer Impacts</a:t>
            </a:r>
          </a:p>
          <a:p>
            <a:pPr marL="1200128" lvl="2" indent="-342900"/>
            <a:r>
              <a:rPr lang="en-US" dirty="0"/>
              <a:t>Minimizes relights- Gas still flowing</a:t>
            </a:r>
          </a:p>
          <a:p>
            <a:pPr marL="1200128" lvl="2" indent="-342900"/>
            <a:r>
              <a:rPr lang="en-US" dirty="0"/>
              <a:t>Minimizes effects on businesses &amp; critical care customer </a:t>
            </a:r>
            <a:r>
              <a:rPr lang="en-US" dirty="0" err="1"/>
              <a:t>constituants</a:t>
            </a:r>
            <a:endParaRPr lang="en-US" dirty="0"/>
          </a:p>
          <a:p>
            <a:pPr marL="1200128" lvl="2" indent="-342900"/>
            <a:r>
              <a:rPr lang="en-US" dirty="0"/>
              <a:t>Maintains safe operations &amp; operational continuity of system</a:t>
            </a:r>
          </a:p>
          <a:p>
            <a:pPr marL="1200128" lvl="2" indent="-342900"/>
            <a:r>
              <a:rPr lang="en-US" dirty="0"/>
              <a:t>Preserves overall system integrity in the event of a catastrophic failure</a:t>
            </a:r>
          </a:p>
          <a:p>
            <a:pPr marL="622296" indent="-457200">
              <a:buFont typeface="Arial" panose="020B0604020202020204" pitchFamily="34" charset="0"/>
              <a:buChar char="•"/>
            </a:pPr>
            <a:r>
              <a:rPr lang="en-US" dirty="0"/>
              <a:t>Areas of concern</a:t>
            </a:r>
          </a:p>
          <a:p>
            <a:pPr marL="800089" lvl="1" indent="-342900"/>
            <a:r>
              <a:rPr lang="en-US" dirty="0"/>
              <a:t>Full relief not suitable for all locations</a:t>
            </a:r>
          </a:p>
          <a:p>
            <a:pPr marL="800089" lvl="1" indent="-342900"/>
            <a:r>
              <a:rPr lang="en-US" dirty="0"/>
              <a:t>Confirmation &amp; management of customer effects</a:t>
            </a:r>
          </a:p>
          <a:p>
            <a:pPr marL="800089" lvl="1" indent="-342900"/>
            <a:r>
              <a:rPr lang="en-US" dirty="0"/>
              <a:t>Balancing act between system safety &amp; overall operational continuity</a:t>
            </a:r>
          </a:p>
          <a:p>
            <a:pPr marL="800089" lvl="1" indent="-342900"/>
            <a:r>
              <a:rPr lang="en-US" dirty="0"/>
              <a:t>Robust SCADA monitoring- an absolute must</a:t>
            </a:r>
          </a:p>
          <a:p>
            <a:pPr marL="800089" lvl="1" indent="-342900"/>
            <a:r>
              <a:rPr lang="en-US" dirty="0"/>
              <a:t>Larger station footprint</a:t>
            </a:r>
          </a:p>
          <a:p>
            <a:pPr marL="800089" lvl="1" indent="-342900"/>
            <a:r>
              <a:rPr lang="en-US" dirty="0"/>
              <a:t>Cost- $$$$$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MULTI-LEVEL OPP IMPLEMENTATION-</a:t>
            </a:r>
            <a:br>
              <a:rPr lang="en-US" dirty="0"/>
            </a:br>
            <a:r>
              <a:rPr lang="en-US" dirty="0"/>
              <a:t>ADVANTAGES &amp; AREAS OF CONCERN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6DD3B7C-D766-4170-A8B2-C487A94B2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r>
              <a:rPr lang="en-US" dirty="0"/>
              <a:t>NGA SPRING OPERATIONS SCHOOL</a:t>
            </a:r>
          </a:p>
          <a:p>
            <a:r>
              <a:rPr lang="en-US" dirty="0"/>
              <a:t>June 2</a:t>
            </a:r>
            <a:r>
              <a:rPr lang="en-US" baseline="30000" dirty="0"/>
              <a:t>rd</a:t>
            </a:r>
            <a:r>
              <a:rPr lang="en-US" dirty="0"/>
              <a:t>-June 5</a:t>
            </a:r>
            <a:r>
              <a:rPr lang="en-US" baseline="30000" dirty="0"/>
              <a:t>th,</a:t>
            </a:r>
            <a:r>
              <a:rPr lang="en-US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909287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WORKER/ MONITOR CONFIGURATION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752" y="1361333"/>
            <a:ext cx="5114011" cy="21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1991" y="4495801"/>
            <a:ext cx="5385531" cy="1594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lvl="2" indent="-342891" defTabSz="457189">
              <a:spcBef>
                <a:spcPct val="20000"/>
              </a:spcBef>
              <a:buClr>
                <a:srgbClr val="F4911E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555555"/>
                </a:solidFill>
                <a:latin typeface="Arial Narrow"/>
                <a:cs typeface="Arial Narrow"/>
              </a:rPr>
              <a:t>A Worker &amp; Monitor Regulator (Industry Standard)</a:t>
            </a:r>
          </a:p>
          <a:p>
            <a:pPr marL="0" lvl="2" defTabSz="457189">
              <a:spcBef>
                <a:spcPct val="20000"/>
              </a:spcBef>
              <a:buClr>
                <a:srgbClr val="F4911E"/>
              </a:buClr>
              <a:buSzPct val="90000"/>
            </a:pPr>
            <a:endParaRPr lang="en-US" sz="800" dirty="0">
              <a:solidFill>
                <a:srgbClr val="555555"/>
              </a:solidFill>
              <a:latin typeface="Arial Narrow"/>
              <a:cs typeface="Arial Narrow"/>
            </a:endParaRPr>
          </a:p>
          <a:p>
            <a:pPr marL="342891" lvl="2" indent="-342891" defTabSz="457189">
              <a:spcBef>
                <a:spcPct val="20000"/>
              </a:spcBef>
              <a:buClr>
                <a:srgbClr val="F4911E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555555"/>
                </a:solidFill>
                <a:latin typeface="Arial Narrow"/>
                <a:cs typeface="Arial Narrow"/>
              </a:rPr>
              <a:t>Code Minimum (49 CFR </a:t>
            </a:r>
            <a:r>
              <a:rPr lang="en-US" sz="2000" dirty="0">
                <a:solidFill>
                  <a:srgbClr val="555555"/>
                </a:solidFill>
                <a:latin typeface="Sitka Subheading"/>
                <a:cs typeface="Arial Narrow"/>
              </a:rPr>
              <a:t>§</a:t>
            </a:r>
            <a:r>
              <a:rPr lang="en-US" sz="2000" dirty="0">
                <a:solidFill>
                  <a:srgbClr val="555555"/>
                </a:solidFill>
                <a:latin typeface="Arial Narrow"/>
                <a:cs typeface="Arial Narrow"/>
              </a:rPr>
              <a:t>192.195)</a:t>
            </a:r>
            <a:endParaRPr lang="en-US" sz="800" dirty="0">
              <a:solidFill>
                <a:srgbClr val="555555"/>
              </a:solidFill>
              <a:latin typeface="Arial Narrow"/>
              <a:cs typeface="Arial Narrow"/>
            </a:endParaRPr>
          </a:p>
          <a:p>
            <a:pPr marL="342891" lvl="2" indent="-342891" defTabSz="457189">
              <a:spcBef>
                <a:spcPct val="20000"/>
              </a:spcBef>
              <a:buClr>
                <a:srgbClr val="F4911E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555555"/>
                </a:solidFill>
                <a:latin typeface="Arial Narrow"/>
                <a:cs typeface="Arial Narrow"/>
              </a:rPr>
              <a:t>Provides for over pressure protection if the primary regulator fails (failure +1 level of protection)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361334"/>
            <a:ext cx="2083220" cy="488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DF6C24E-3B89-423D-B124-E2BB6B2F2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r>
              <a:rPr lang="en-US" dirty="0"/>
              <a:t>NGA SPRING OPERATIONS SCHOOL</a:t>
            </a:r>
          </a:p>
          <a:p>
            <a:r>
              <a:rPr lang="en-US" dirty="0"/>
              <a:t>June 2</a:t>
            </a:r>
            <a:r>
              <a:rPr lang="en-US" baseline="30000" dirty="0"/>
              <a:t>rd</a:t>
            </a:r>
            <a:r>
              <a:rPr lang="en-US" dirty="0"/>
              <a:t>-June 5</a:t>
            </a:r>
            <a:r>
              <a:rPr lang="en-US" baseline="30000" dirty="0"/>
              <a:t>th,</a:t>
            </a:r>
            <a:r>
              <a:rPr lang="en-US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861310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WORKER / MONITOR / SUPER MONITOR</a:t>
            </a:r>
            <a:br>
              <a:rPr lang="en-US" b="0" dirty="0"/>
            </a:br>
            <a:r>
              <a:rPr lang="en-US" sz="2400" b="0" dirty="0"/>
              <a:t>(Station Design &amp; OPP Redundancy)</a:t>
            </a:r>
            <a:endParaRPr lang="en-US" b="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623" y="1291149"/>
            <a:ext cx="4720795" cy="197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95019" y="3886201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891" lvl="2" indent="-342891" defTabSz="457189">
              <a:spcBef>
                <a:spcPct val="20000"/>
              </a:spcBef>
              <a:buClr>
                <a:srgbClr val="F4911E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555555"/>
                </a:solidFill>
                <a:latin typeface="Arial Narrow"/>
                <a:cs typeface="Arial Narrow"/>
              </a:rPr>
              <a:t>A Worker Regulator, Monitor Regulator &amp; A 3</a:t>
            </a:r>
            <a:r>
              <a:rPr lang="en-US" sz="2000" baseline="30000" dirty="0">
                <a:solidFill>
                  <a:srgbClr val="555555"/>
                </a:solidFill>
                <a:latin typeface="Arial Narrow"/>
                <a:cs typeface="Arial Narrow"/>
              </a:rPr>
              <a:t>rd</a:t>
            </a:r>
            <a:r>
              <a:rPr lang="en-US" sz="2000" dirty="0">
                <a:solidFill>
                  <a:srgbClr val="555555"/>
                </a:solidFill>
                <a:latin typeface="Arial Narrow"/>
                <a:cs typeface="Arial Narrow"/>
              </a:rPr>
              <a:t> Regulator (Super Monitor) </a:t>
            </a:r>
            <a:endParaRPr lang="en-US" sz="800" dirty="0">
              <a:solidFill>
                <a:srgbClr val="555555"/>
              </a:solidFill>
              <a:latin typeface="Arial Narrow"/>
              <a:cs typeface="Arial Narrow"/>
            </a:endParaRPr>
          </a:p>
          <a:p>
            <a:pPr marL="342891" lvl="2" indent="-342891" defTabSz="457189">
              <a:spcBef>
                <a:spcPct val="20000"/>
              </a:spcBef>
              <a:buClr>
                <a:srgbClr val="F4911E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555555"/>
                </a:solidFill>
                <a:latin typeface="Arial Narrow"/>
                <a:cs typeface="Arial Narrow"/>
              </a:rPr>
              <a:t>Provides for over pressure protection if the primary regulator fails (failure + 2 levels of protection)</a:t>
            </a:r>
          </a:p>
          <a:p>
            <a:pPr marL="342891" lvl="2" indent="-342891" defTabSz="457189">
              <a:spcBef>
                <a:spcPct val="20000"/>
              </a:spcBef>
              <a:buClr>
                <a:srgbClr val="F4911E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555555"/>
                </a:solidFill>
                <a:latin typeface="Arial Narrow"/>
                <a:cs typeface="Arial Narrow"/>
              </a:rPr>
              <a:t>Unitil Standard Design Since 2010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1"/>
            <a:ext cx="3584795" cy="26876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D44DF10-70E3-4D02-8722-0A2C5E05B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r>
              <a:rPr lang="en-US" dirty="0"/>
              <a:t>NGA SPRING OPERATIONS SCHOOL</a:t>
            </a:r>
          </a:p>
          <a:p>
            <a:r>
              <a:rPr lang="en-US" dirty="0"/>
              <a:t>June 2</a:t>
            </a:r>
            <a:r>
              <a:rPr lang="en-US" baseline="30000" dirty="0"/>
              <a:t>rd</a:t>
            </a:r>
            <a:r>
              <a:rPr lang="en-US" dirty="0"/>
              <a:t>-June 5</a:t>
            </a:r>
            <a:r>
              <a:rPr lang="en-US" baseline="30000" dirty="0"/>
              <a:t>th,</a:t>
            </a:r>
            <a:r>
              <a:rPr lang="en-US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2733966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8963" y="76202"/>
            <a:ext cx="8229600" cy="951095"/>
          </a:xfrm>
        </p:spPr>
        <p:txBody>
          <a:bodyPr>
            <a:noAutofit/>
          </a:bodyPr>
          <a:lstStyle/>
          <a:p>
            <a:r>
              <a:rPr lang="en-US" sz="3600" dirty="0"/>
              <a:t>REGULATOR STATION DESIGN STANDARD</a:t>
            </a:r>
            <a:br>
              <a:rPr lang="en-US" sz="3600" dirty="0"/>
            </a:br>
            <a:r>
              <a:rPr lang="en-US" sz="2800" dirty="0"/>
              <a:t>SUPER MONITOR WITH RELIEF VALVES</a:t>
            </a:r>
            <a:br>
              <a:rPr lang="en-US" sz="2800" dirty="0"/>
            </a:br>
            <a:r>
              <a:rPr lang="en-US" sz="2000" dirty="0"/>
              <a:t>(STATION DESIGN &amp; OPP REDUNDANCY)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1585876"/>
            <a:ext cx="3837143" cy="397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24417" y="1191357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891" lvl="2" indent="-342891">
              <a:spcBef>
                <a:spcPct val="20000"/>
              </a:spcBef>
              <a:buClr>
                <a:srgbClr val="F4911E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555555"/>
                </a:solidFill>
                <a:latin typeface="Arial Narrow"/>
                <a:cs typeface="Arial Narrow"/>
              </a:rPr>
              <a:t>New Design Standard Since Merrimack Valley</a:t>
            </a:r>
          </a:p>
          <a:p>
            <a:pPr marL="342891" lvl="2" indent="-342891">
              <a:spcBef>
                <a:spcPct val="20000"/>
              </a:spcBef>
              <a:buClr>
                <a:srgbClr val="F4911E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555555"/>
                </a:solidFill>
                <a:latin typeface="Arial Narrow"/>
                <a:cs typeface="Arial Narrow"/>
              </a:rPr>
              <a:t>Provides for over pressure protection if the primary regulator fails </a:t>
            </a:r>
          </a:p>
          <a:p>
            <a:pPr marL="0" lvl="2">
              <a:spcBef>
                <a:spcPct val="20000"/>
              </a:spcBef>
              <a:buClr>
                <a:srgbClr val="F4911E"/>
              </a:buClr>
              <a:buSzPct val="90000"/>
            </a:pPr>
            <a:r>
              <a:rPr lang="en-US" sz="2000" dirty="0">
                <a:solidFill>
                  <a:srgbClr val="555555"/>
                </a:solidFill>
                <a:latin typeface="Arial Narrow"/>
                <a:cs typeface="Arial Narrow"/>
              </a:rPr>
              <a:t>      (failure + 4 levels of protection)</a:t>
            </a:r>
          </a:p>
          <a:p>
            <a:pPr marL="342891" lvl="2" indent="-342891">
              <a:spcBef>
                <a:spcPct val="20000"/>
              </a:spcBef>
              <a:buClr>
                <a:srgbClr val="F4911E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555555"/>
                </a:solidFill>
                <a:latin typeface="Arial Narrow"/>
                <a:cs typeface="Arial Narrow"/>
              </a:rPr>
              <a:t>Industry Leading Design</a:t>
            </a:r>
          </a:p>
          <a:p>
            <a:pPr marL="342891" lvl="2" indent="-342891">
              <a:spcBef>
                <a:spcPct val="20000"/>
              </a:spcBef>
              <a:buClr>
                <a:srgbClr val="F4911E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555555"/>
                </a:solidFill>
                <a:latin typeface="Arial Narrow"/>
                <a:cs typeface="Arial Narrow"/>
              </a:rPr>
              <a:t>Note: Not all 4 levels are suitable for all existing locations.  </a:t>
            </a:r>
          </a:p>
          <a:p>
            <a:pPr marL="800091" lvl="3" indent="-342891">
              <a:spcBef>
                <a:spcPct val="20000"/>
              </a:spcBef>
              <a:buClr>
                <a:srgbClr val="F4911E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555555"/>
                </a:solidFill>
                <a:latin typeface="Arial Narrow"/>
                <a:cs typeface="Arial Narrow"/>
              </a:rPr>
              <a:t>Gas System Operations and Gas Engineering work closely together to determine which locations are best suited for each level of protection.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2" y="5663827"/>
            <a:ext cx="2840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Note: Not Suitable for all existing locations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B2D4BC50-D194-49D5-8923-FADA222FE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r>
              <a:rPr lang="en-US" dirty="0"/>
              <a:t>NGA SPRING OPERATIONS SCHOOL</a:t>
            </a:r>
          </a:p>
          <a:p>
            <a:r>
              <a:rPr lang="en-US" dirty="0"/>
              <a:t>June 2</a:t>
            </a:r>
            <a:r>
              <a:rPr lang="en-US" baseline="30000" dirty="0"/>
              <a:t>rd</a:t>
            </a:r>
            <a:r>
              <a:rPr lang="en-US" dirty="0"/>
              <a:t>-June 5</a:t>
            </a:r>
            <a:r>
              <a:rPr lang="en-US" baseline="30000" dirty="0"/>
              <a:t>th,</a:t>
            </a:r>
            <a:r>
              <a:rPr lang="en-US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114844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6665512-6F18-4FB8-BF9E-172B8DC5837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018506" y="24606"/>
            <a:ext cx="5106987" cy="6808788"/>
          </a:xfrm>
        </p:spPr>
      </p:pic>
    </p:spTree>
    <p:extLst>
      <p:ext uri="{BB962C8B-B14F-4D97-AF65-F5344CB8AC3E}">
        <p14:creationId xmlns:p14="http://schemas.microsoft.com/office/powerpoint/2010/main" val="1455189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381468-231A-48B7-8D0A-4D9CAA1560D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067322" y="89155"/>
            <a:ext cx="5009356" cy="6679689"/>
          </a:xfrm>
        </p:spPr>
      </p:pic>
    </p:spTree>
    <p:extLst>
      <p:ext uri="{BB962C8B-B14F-4D97-AF65-F5344CB8AC3E}">
        <p14:creationId xmlns:p14="http://schemas.microsoft.com/office/powerpoint/2010/main" val="3757501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577A80-C2D6-4055-865C-F3BE42F44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219200"/>
            <a:ext cx="6548528" cy="469979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4ADB70-42F0-4E55-8CD6-7751D2AA6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r>
              <a:rPr lang="en-US" dirty="0"/>
              <a:t>NGA SPRING OPERATIONS SCHOOL</a:t>
            </a:r>
          </a:p>
          <a:p>
            <a:r>
              <a:rPr lang="en-US" dirty="0"/>
              <a:t>June 2</a:t>
            </a:r>
            <a:r>
              <a:rPr lang="en-US" baseline="30000" dirty="0"/>
              <a:t>rd</a:t>
            </a:r>
            <a:r>
              <a:rPr lang="en-US" dirty="0"/>
              <a:t>-June 5</a:t>
            </a:r>
            <a:r>
              <a:rPr lang="en-US" baseline="30000" dirty="0"/>
              <a:t>th,</a:t>
            </a:r>
            <a:r>
              <a:rPr lang="en-US" dirty="0"/>
              <a:t>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D1D56-EE31-46D9-BC5D-59EB8AC55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DEF5D1-38FD-463F-8A5B-114418806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/>
              <a:t>Advancing System Safety- Built on the Principles of PSMS</a:t>
            </a:r>
          </a:p>
        </p:txBody>
      </p:sp>
    </p:spTree>
    <p:extLst>
      <p:ext uri="{BB962C8B-B14F-4D97-AF65-F5344CB8AC3E}">
        <p14:creationId xmlns:p14="http://schemas.microsoft.com/office/powerpoint/2010/main" val="4077566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DE8E9D-C146-49C7-A145-ACEFE225F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551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934200" y="640080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47C995-9991-4762-812A-8A69D33F8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12487"/>
            <a:ext cx="7467600" cy="1282914"/>
          </a:xfrm>
          <a:solidFill>
            <a:schemeClr val="tx1"/>
          </a:solidFill>
        </p:spPr>
        <p:txBody>
          <a:bodyPr anchor="ctr"/>
          <a:lstStyle/>
          <a:p>
            <a:pPr algn="ctr"/>
            <a:r>
              <a:rPr lang="en-US" sz="4000" dirty="0"/>
              <a:t>OPP Enhancements for Transmission Operations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9598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DA5806-5425-4DAB-A094-C5F55E83D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>
                <a:solidFill>
                  <a:schemeClr val="dk1"/>
                </a:solidFill>
              </a:rPr>
              <a:t>On April 8, 2022, PHMSA published the final rule Pipeline Safety: Requirement of Valve Installation and Minimum Rupture Detection Standards.</a:t>
            </a:r>
          </a:p>
          <a:p>
            <a:endParaRPr lang="en-US" sz="2400" b="1" dirty="0">
              <a:solidFill>
                <a:schemeClr val="dk1"/>
              </a:solidFill>
            </a:endParaRPr>
          </a:p>
          <a:p>
            <a:r>
              <a:rPr lang="en-US" sz="2400" b="1" dirty="0">
                <a:solidFill>
                  <a:schemeClr val="dk1"/>
                </a:solidFill>
              </a:rPr>
              <a:t>§192.636 Transmission Lines: Valve Capabilities stipulates that an operator must, after identifying a rupture, close such valves as soon as practicable, but no later than within 30 minutes (measured from rupture identification).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2B9D12-79E6-44C4-9330-42F05B256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NGA SPRING OPERATIONS SCHOOL</a:t>
            </a:r>
          </a:p>
          <a:p>
            <a:r>
              <a:rPr lang="en-US" dirty="0"/>
              <a:t>June 2</a:t>
            </a:r>
            <a:r>
              <a:rPr lang="en-US" baseline="30000" dirty="0"/>
              <a:t>rd</a:t>
            </a:r>
            <a:r>
              <a:rPr lang="en-US" dirty="0"/>
              <a:t>-June 5</a:t>
            </a:r>
            <a:r>
              <a:rPr lang="en-US" baseline="30000" dirty="0"/>
              <a:t>th,</a:t>
            </a:r>
            <a:r>
              <a:rPr lang="en-US" dirty="0"/>
              <a:t>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CBFF24-B122-48BB-9BD6-5DCBEC979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BD2547-D2E6-4FCC-BA45-8AD17781D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Actuator Control Valve Program</a:t>
            </a:r>
          </a:p>
        </p:txBody>
      </p:sp>
    </p:spTree>
    <p:extLst>
      <p:ext uri="{BB962C8B-B14F-4D97-AF65-F5344CB8AC3E}">
        <p14:creationId xmlns:p14="http://schemas.microsoft.com/office/powerpoint/2010/main" val="317320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81C246-4F1B-4E02-A6A2-62D83176D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The purpose of the RACV Program is to provide enhanced rupture detection capability of the Granite State Gas Transmission System AND to enable the rapid isolation of a pipeline segment that has ruptured.</a:t>
            </a:r>
          </a:p>
          <a:p>
            <a:pPr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The installation of remote actuators and pressure sensors at Mainline Valve sites, that are controlled by Gas Control through SCADA enable this rapid detection and isolation of pipeline segments.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B3CD5-0C04-4899-8DC8-AC845C2D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NGA SPRING OPERATIONS SCHOOL</a:t>
            </a:r>
          </a:p>
          <a:p>
            <a:r>
              <a:rPr lang="en-US" dirty="0"/>
              <a:t>June 2</a:t>
            </a:r>
            <a:r>
              <a:rPr lang="en-US" baseline="30000" dirty="0"/>
              <a:t>rd</a:t>
            </a:r>
            <a:r>
              <a:rPr lang="en-US" dirty="0"/>
              <a:t>-June 5</a:t>
            </a:r>
            <a:r>
              <a:rPr lang="en-US" baseline="30000" dirty="0"/>
              <a:t>th,</a:t>
            </a:r>
            <a:r>
              <a:rPr lang="en-US" dirty="0"/>
              <a:t>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84472-E43F-409E-83F0-712AA8037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65C148-7D9A-48DC-B686-50CE2F20C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System and Location Considerations:</a:t>
            </a:r>
            <a:br>
              <a:rPr lang="en-US" dirty="0"/>
            </a:br>
            <a:r>
              <a:rPr lang="en-US" sz="2400" dirty="0"/>
              <a:t>Remote Actuator Control Valve Program</a:t>
            </a:r>
          </a:p>
        </p:txBody>
      </p:sp>
    </p:spTree>
    <p:extLst>
      <p:ext uri="{BB962C8B-B14F-4D97-AF65-F5344CB8AC3E}">
        <p14:creationId xmlns:p14="http://schemas.microsoft.com/office/powerpoint/2010/main" val="2259075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81C246-4F1B-4E02-A6A2-62D83176D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001000" cy="452596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Cyber Security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Multi-factor Authentication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Networking segmentation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Safe storage of critical information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Permissions by credentials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OT Firmware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Network monitoring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Screen Layouts/configurations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Communications pathways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Operational technology procurement, installation and maintenance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Leak detection philosophy and algorithm development and deployment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B3CD5-0C04-4899-8DC8-AC845C2D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NGA SPRING OPERATIONS SCHOOL</a:t>
            </a:r>
          </a:p>
          <a:p>
            <a:r>
              <a:rPr lang="en-US" dirty="0"/>
              <a:t>June 2</a:t>
            </a:r>
            <a:r>
              <a:rPr lang="en-US" baseline="30000" dirty="0"/>
              <a:t>rd</a:t>
            </a:r>
            <a:r>
              <a:rPr lang="en-US" dirty="0"/>
              <a:t>-June 5</a:t>
            </a:r>
            <a:r>
              <a:rPr lang="en-US" baseline="30000" dirty="0"/>
              <a:t>th,</a:t>
            </a:r>
            <a:r>
              <a:rPr lang="en-US" dirty="0"/>
              <a:t>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84472-E43F-409E-83F0-712AA8037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65C148-7D9A-48DC-B686-50CE2F20C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Gas Control and SCADA Considerations:</a:t>
            </a:r>
            <a:br>
              <a:rPr lang="en-US" dirty="0"/>
            </a:br>
            <a:r>
              <a:rPr lang="en-US" sz="2400" dirty="0"/>
              <a:t>Remote Actuator Control Valve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4540E7-FA89-43FC-B08B-B5F5ABB7B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948" y="2057400"/>
            <a:ext cx="4681452" cy="1872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474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934200" y="640080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FFC359-FD48-481C-B4A8-6923E68B0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1" y="228600"/>
            <a:ext cx="5221197" cy="205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D4DA51-9BFA-4F8A-B1EF-FF2F27ACF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507" y="1527060"/>
            <a:ext cx="4953000" cy="1907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4F81F3-3D98-4BFE-97F0-8BFE32252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1" y="2988513"/>
            <a:ext cx="5221197" cy="1907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029476-F6F6-4A26-ADD6-6CF283DB7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765" y="4377305"/>
            <a:ext cx="5099887" cy="1907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0839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19200"/>
            <a:ext cx="4343400" cy="48768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Cast Iron/Bare Steel Replacement Programs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NH Complete, ME- 2024, MA – 2035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Elimination of the Majority of the Low Pressure Systems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Excess Flow Valves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Service regulators on IP systems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Relocate meters from inside to outside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Evaluating End User Piping Protection Devices (Over-Pressure Shut Offs (“OPSO”) on Risers)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Downstream System and Service OPP Technology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044" y="1295402"/>
            <a:ext cx="3829051" cy="24132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995" y="3810001"/>
            <a:ext cx="3829051" cy="24066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39ADB92-0A5E-4288-BD5A-27DFA8746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r>
              <a:rPr lang="en-US" dirty="0"/>
              <a:t>NGA SPRING OPERATIONS SCHOOL</a:t>
            </a:r>
          </a:p>
          <a:p>
            <a:r>
              <a:rPr lang="en-US" dirty="0"/>
              <a:t>June 2</a:t>
            </a:r>
            <a:r>
              <a:rPr lang="en-US" baseline="30000" dirty="0"/>
              <a:t>rd</a:t>
            </a:r>
            <a:r>
              <a:rPr lang="en-US" dirty="0"/>
              <a:t>-June 5</a:t>
            </a:r>
            <a:r>
              <a:rPr lang="en-US" baseline="30000" dirty="0"/>
              <a:t>th,</a:t>
            </a:r>
            <a:r>
              <a:rPr lang="en-US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683869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/>
          <p:cNvSpPr>
            <a:spLocks noGrp="1"/>
          </p:cNvSpPr>
          <p:nvPr>
            <p:ph type="ctrTitle"/>
          </p:nvPr>
        </p:nvSpPr>
        <p:spPr>
          <a:xfrm>
            <a:off x="2209800" y="3657600"/>
            <a:ext cx="4588473" cy="967285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QUESTIONS?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934200" y="6433752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517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C7F3A-CC00-45F3-9CFE-6E1CDDFD1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12D1EC-FE7B-4CEF-B047-D94D1FB25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200" dirty="0"/>
              <a:t>API RP1173</a:t>
            </a:r>
            <a:br>
              <a:rPr lang="en-US" sz="2800" dirty="0"/>
            </a:br>
            <a:r>
              <a:rPr lang="en-US" sz="2400" dirty="0"/>
              <a:t>Pipeline Safety Management Systems and Operational Integrity</a:t>
            </a:r>
            <a:endParaRPr lang="en-US" sz="28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35FACC-0819-45A7-8EA9-09472661F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1600" dirty="0"/>
              <a:t>Advancement of system safety build upon the foundation of 10 elements that promote engagement at all levels &amp; drive continuous assessment &amp; improvements</a:t>
            </a:r>
          </a:p>
          <a:p>
            <a:pPr lvl="1">
              <a:lnSpc>
                <a:spcPct val="170000"/>
              </a:lnSpc>
            </a:pPr>
            <a:r>
              <a:rPr lang="en-US" sz="1600" b="1" i="1" dirty="0"/>
              <a:t>Leadership and management committee*</a:t>
            </a:r>
          </a:p>
          <a:p>
            <a:pPr lvl="1">
              <a:lnSpc>
                <a:spcPct val="170000"/>
              </a:lnSpc>
            </a:pPr>
            <a:r>
              <a:rPr lang="en-US" sz="1600" b="1" i="1" dirty="0"/>
              <a:t>Stakeholder engagement*</a:t>
            </a:r>
          </a:p>
          <a:p>
            <a:pPr lvl="1">
              <a:lnSpc>
                <a:spcPct val="170000"/>
              </a:lnSpc>
            </a:pPr>
            <a:r>
              <a:rPr lang="en-US" sz="1600" b="1" i="1" dirty="0"/>
              <a:t>Risk management*</a:t>
            </a:r>
          </a:p>
          <a:p>
            <a:pPr lvl="1">
              <a:lnSpc>
                <a:spcPct val="170000"/>
              </a:lnSpc>
            </a:pPr>
            <a:r>
              <a:rPr lang="en-US" sz="1600" b="1" i="1" dirty="0"/>
              <a:t>Operational controls*</a:t>
            </a:r>
          </a:p>
          <a:p>
            <a:pPr lvl="1">
              <a:lnSpc>
                <a:spcPct val="170000"/>
              </a:lnSpc>
            </a:pPr>
            <a:r>
              <a:rPr lang="en-US" sz="1600" b="1" i="1" dirty="0"/>
              <a:t>Incident evaluation- Lessons learned*</a:t>
            </a:r>
          </a:p>
          <a:p>
            <a:pPr lvl="1">
              <a:lnSpc>
                <a:spcPct val="170000"/>
              </a:lnSpc>
            </a:pPr>
            <a:r>
              <a:rPr lang="en-US" sz="1600" b="1" i="1" dirty="0"/>
              <a:t>Safety assurance*</a:t>
            </a:r>
          </a:p>
          <a:p>
            <a:pPr lvl="1">
              <a:lnSpc>
                <a:spcPct val="170000"/>
              </a:lnSpc>
            </a:pPr>
            <a:r>
              <a:rPr lang="en-US" sz="1600" b="1" i="1" dirty="0"/>
              <a:t>Management review &amp; continuous improvement*</a:t>
            </a:r>
          </a:p>
          <a:p>
            <a:pPr lvl="1">
              <a:lnSpc>
                <a:spcPct val="170000"/>
              </a:lnSpc>
            </a:pPr>
            <a:r>
              <a:rPr lang="en-US" sz="1400" dirty="0"/>
              <a:t>Emergency preparedness &amp; response</a:t>
            </a:r>
          </a:p>
          <a:p>
            <a:pPr lvl="1">
              <a:lnSpc>
                <a:spcPct val="170000"/>
              </a:lnSpc>
            </a:pPr>
            <a:r>
              <a:rPr lang="en-US" sz="1400" dirty="0"/>
              <a:t>Competence/awareness/training</a:t>
            </a:r>
          </a:p>
          <a:p>
            <a:pPr lvl="1">
              <a:lnSpc>
                <a:spcPct val="170000"/>
              </a:lnSpc>
            </a:pPr>
            <a:r>
              <a:rPr lang="en-US" sz="1600" b="1" i="1" dirty="0"/>
              <a:t>Documentation &amp; record keeping *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9BAF4-34E4-4F8A-B8CD-BBBA05877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362200"/>
            <a:ext cx="3537036" cy="3537036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2B887816-DF72-4405-B6A6-B1A0D0EA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r>
              <a:rPr lang="en-US" dirty="0"/>
              <a:t>NGA SPRING OPERATIONS SCHOOL</a:t>
            </a:r>
          </a:p>
          <a:p>
            <a:r>
              <a:rPr lang="en-US" dirty="0"/>
              <a:t>June 2</a:t>
            </a:r>
            <a:r>
              <a:rPr lang="en-US" baseline="30000" dirty="0"/>
              <a:t>rd</a:t>
            </a:r>
            <a:r>
              <a:rPr lang="en-US" dirty="0"/>
              <a:t>-June 5</a:t>
            </a:r>
            <a:r>
              <a:rPr lang="en-US" baseline="30000" dirty="0"/>
              <a:t>th,</a:t>
            </a:r>
            <a:r>
              <a:rPr lang="en-US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592492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5C7CB2-11F8-4F9E-915C-713E9A28B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900" b="1" i="1" dirty="0"/>
              <a:t>Commit and Align </a:t>
            </a:r>
          </a:p>
          <a:p>
            <a:pPr lvl="1"/>
            <a:r>
              <a:rPr lang="en-US" sz="1700" dirty="0"/>
              <a:t>More community involvement via increased dialogue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b="1" i="1" dirty="0"/>
              <a:t>Identify, Understand and Confirm</a:t>
            </a:r>
          </a:p>
          <a:p>
            <a:pPr lvl="1"/>
            <a:r>
              <a:rPr lang="en-US" sz="1700" dirty="0"/>
              <a:t>Moving away from “Siloed” communication and focusing more on two-way engagement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b="1" i="1" dirty="0"/>
              <a:t>Plan and Prepare</a:t>
            </a:r>
          </a:p>
          <a:p>
            <a:pPr lvl="1"/>
            <a:r>
              <a:rPr lang="en-US" sz="1700" dirty="0"/>
              <a:t>Develop an approach based on stakeholder input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b="1" i="1" dirty="0"/>
              <a:t>Share Information</a:t>
            </a:r>
          </a:p>
          <a:p>
            <a:pPr lvl="1"/>
            <a:r>
              <a:rPr lang="en-US" sz="1700" dirty="0"/>
              <a:t>Continued stakeholder reengagement to develop buy-in for solutions to critical issues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b="1" i="1" dirty="0"/>
              <a:t>Ask, Listen and Respond</a:t>
            </a:r>
          </a:p>
          <a:p>
            <a:pPr lvl="1"/>
            <a:r>
              <a:rPr lang="en-US" sz="1700" dirty="0"/>
              <a:t>Emphasis on thorough evaluation of stakeholder input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b="1" i="1" dirty="0"/>
              <a:t>Monitor, Evaluate and Adjust</a:t>
            </a:r>
          </a:p>
          <a:p>
            <a:pPr lvl="1"/>
            <a:r>
              <a:rPr lang="en-US" sz="1700" dirty="0"/>
              <a:t>Demonstrating commitment through actions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C653B-7A3D-4335-A4C7-DE76B1B13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1E5622-8EFB-4053-A17E-11213CD8A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200" dirty="0"/>
              <a:t>API RP1185</a:t>
            </a:r>
            <a:br>
              <a:rPr lang="en-US" sz="2800" dirty="0"/>
            </a:br>
            <a:r>
              <a:rPr lang="en-US" sz="2400" dirty="0"/>
              <a:t>Application of the 6 key-element framework to Enhance Stakeholder Engagement in Support of: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33A112-6A64-4C0A-B071-8DAD9161C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4310605"/>
            <a:ext cx="2960417" cy="1975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5830F1C-0996-4E2C-9AD4-A571A4B44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r>
              <a:rPr lang="en-US" dirty="0"/>
              <a:t>NGA SPRING OPERATIONS SCHOOL</a:t>
            </a:r>
          </a:p>
          <a:p>
            <a:r>
              <a:rPr lang="en-US" dirty="0"/>
              <a:t>June 2</a:t>
            </a:r>
            <a:r>
              <a:rPr lang="en-US" baseline="30000" dirty="0"/>
              <a:t>rd</a:t>
            </a:r>
            <a:r>
              <a:rPr lang="en-US" dirty="0"/>
              <a:t>-June 5</a:t>
            </a:r>
            <a:r>
              <a:rPr lang="en-US" baseline="30000" dirty="0"/>
              <a:t>th,</a:t>
            </a:r>
            <a:r>
              <a:rPr lang="en-US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505641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4196A0-2D82-4CA3-9B32-3A1A6A09A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Five Step Approach: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Plan (1173)</a:t>
            </a:r>
          </a:p>
          <a:p>
            <a:pPr lvl="1"/>
            <a:r>
              <a:rPr lang="en-US" dirty="0"/>
              <a:t>Redundant/advanced levels of OPP</a:t>
            </a:r>
          </a:p>
          <a:p>
            <a:pPr lvl="1"/>
            <a:r>
              <a:rPr lang="en-US" dirty="0"/>
              <a:t>Sense line awareness and controls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 (1173)</a:t>
            </a:r>
          </a:p>
          <a:p>
            <a:pPr lvl="1"/>
            <a:r>
              <a:rPr lang="en-US" dirty="0"/>
              <a:t>Sense line design/placement &amp; location confirmation</a:t>
            </a:r>
          </a:p>
          <a:p>
            <a:pPr lvl="1"/>
            <a:r>
              <a:rPr lang="en-US" dirty="0"/>
              <a:t>Effective application of OPP layering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Check (1173)</a:t>
            </a:r>
          </a:p>
          <a:p>
            <a:pPr lvl="1"/>
            <a:r>
              <a:rPr lang="en-US" dirty="0"/>
              <a:t>Enhanced system monitoring via Gas Control</a:t>
            </a:r>
          </a:p>
          <a:p>
            <a:pPr lvl="1"/>
            <a:r>
              <a:rPr lang="en-US" dirty="0"/>
              <a:t>Tied to advanced OPP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Act (1173)</a:t>
            </a:r>
          </a:p>
          <a:p>
            <a:pPr lvl="1"/>
            <a:r>
              <a:rPr lang="en-US" dirty="0"/>
              <a:t>Employ advanced technology for OPP</a:t>
            </a:r>
          </a:p>
          <a:p>
            <a:pPr lvl="1"/>
            <a:r>
              <a:rPr lang="en-US" dirty="0"/>
              <a:t>Progressive equipment inspection, maintenance, and testing program</a:t>
            </a:r>
          </a:p>
          <a:p>
            <a:pPr lvl="1"/>
            <a:r>
              <a:rPr lang="en-US" dirty="0"/>
              <a:t>Employ advanced sense line demarcation initiative</a:t>
            </a:r>
          </a:p>
          <a:p>
            <a:pPr lvl="1"/>
            <a:r>
              <a:rPr lang="en-US" dirty="0"/>
              <a:t>Immediately address stakeholder concerns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Engagement (1185)</a:t>
            </a:r>
          </a:p>
          <a:p>
            <a:pPr lvl="1"/>
            <a:r>
              <a:rPr lang="en-US" dirty="0"/>
              <a:t>Enhanced stakeholder engagement</a:t>
            </a:r>
          </a:p>
          <a:p>
            <a:pPr lvl="1"/>
            <a:r>
              <a:rPr lang="en-US" dirty="0"/>
              <a:t>Community outreach through design/construction/commissioning</a:t>
            </a:r>
          </a:p>
          <a:p>
            <a:pPr lvl="1"/>
            <a:r>
              <a:rPr lang="en-US" dirty="0"/>
              <a:t>Continuous community follow-up/periodic check-ins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67E7B-66BD-49B0-8054-3A345E96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F2725B-0AA6-47F2-859C-64C477144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400" dirty="0"/>
              <a:t>Application of RP1173 &amp; RP1185  in the Design/Construction/Commissioning of pressure regulating facilities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8D68F3-FAE6-4C9C-8DC7-EB1D85AA9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791" y="1529111"/>
            <a:ext cx="3300359" cy="1851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68E01A-E032-4F44-A0A6-431CCEDB4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733456"/>
            <a:ext cx="3429516" cy="2286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FFEEAA8D-DA53-40A7-9FB0-F24F64808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r>
              <a:rPr lang="en-US" dirty="0"/>
              <a:t>NGA SPRING OPERATIONS SCHOOL</a:t>
            </a:r>
          </a:p>
          <a:p>
            <a:r>
              <a:rPr lang="en-US" dirty="0"/>
              <a:t>June 2</a:t>
            </a:r>
            <a:r>
              <a:rPr lang="en-US" baseline="30000" dirty="0"/>
              <a:t>rd</a:t>
            </a:r>
            <a:r>
              <a:rPr lang="en-US" dirty="0"/>
              <a:t>-June 5</a:t>
            </a:r>
            <a:r>
              <a:rPr lang="en-US" baseline="30000" dirty="0"/>
              <a:t>th,</a:t>
            </a:r>
            <a:r>
              <a:rPr lang="en-US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846674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F2B1DFD-D020-4C2A-914F-092470527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" y="23552"/>
            <a:ext cx="9108671" cy="607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442054" y="1371600"/>
            <a:ext cx="8229600" cy="1268127"/>
          </a:xfrm>
          <a:solidFill>
            <a:schemeClr val="tx1"/>
          </a:solidFill>
        </p:spPr>
        <p:txBody>
          <a:bodyPr anchor="ctr">
            <a:noAutofit/>
          </a:bodyPr>
          <a:lstStyle/>
          <a:p>
            <a:r>
              <a:rPr lang="en-US" sz="4000" b="0" cap="none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Unitil’s Comprehensive OPP strategy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D015391-C7C7-47F2-BD9E-F4A2057AB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r>
              <a:rPr lang="en-US" dirty="0"/>
              <a:t>NGA SPRING OPERATIONS SCHOOL</a:t>
            </a:r>
          </a:p>
          <a:p>
            <a:r>
              <a:rPr lang="en-US" dirty="0"/>
              <a:t>June 2</a:t>
            </a:r>
            <a:r>
              <a:rPr lang="en-US" baseline="30000" dirty="0"/>
              <a:t>rd</a:t>
            </a:r>
            <a:r>
              <a:rPr lang="en-US" dirty="0"/>
              <a:t>-June 5</a:t>
            </a:r>
            <a:r>
              <a:rPr lang="en-US" baseline="30000" dirty="0"/>
              <a:t>th,</a:t>
            </a:r>
            <a:r>
              <a:rPr lang="en-US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464486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3223" y="1387667"/>
            <a:ext cx="4675075" cy="402336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Gas Control- First Line of Defense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Utilization of Slam Shut Regulators for LP System Over-Pressure Protection</a:t>
            </a:r>
          </a:p>
          <a:p>
            <a:pPr lvl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Arial Narrow" panose="020B0606020202030204" pitchFamily="34" charset="0"/>
                <a:cs typeface="Arial" panose="020B0604020202020204" pitchFamily="34" charset="0"/>
              </a:rPr>
              <a:t>Considerations &amp; Concerns</a:t>
            </a:r>
            <a:endParaRPr lang="en-US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Advanced Layering of Over Pressure Protection Technology</a:t>
            </a:r>
          </a:p>
          <a:p>
            <a:pPr lvl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Arial Narrow" panose="020B0606020202030204" pitchFamily="34" charset="0"/>
                <a:cs typeface="Arial" panose="020B0604020202020204" pitchFamily="34" charset="0"/>
              </a:rPr>
              <a:t>System Equipment Configuration &amp; Operation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05" y="1246703"/>
            <a:ext cx="1328711" cy="50067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Over-Pressurization Mitigation Strategy</a:t>
            </a:r>
            <a:endParaRPr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590C15B-2213-4FA4-9AB6-E50EE07D9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r>
              <a:rPr lang="en-US" dirty="0"/>
              <a:t>NGA SPRING OPERATIONS SCHOOL</a:t>
            </a:r>
          </a:p>
          <a:p>
            <a:r>
              <a:rPr lang="en-US" dirty="0"/>
              <a:t>June 2</a:t>
            </a:r>
            <a:r>
              <a:rPr lang="en-US" baseline="30000" dirty="0"/>
              <a:t>rd</a:t>
            </a:r>
            <a:r>
              <a:rPr lang="en-US" dirty="0"/>
              <a:t>-June 5</a:t>
            </a:r>
            <a:r>
              <a:rPr lang="en-US" baseline="30000" dirty="0"/>
              <a:t>th,</a:t>
            </a:r>
            <a:r>
              <a:rPr lang="en-US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368816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 txBox="1">
            <a:spLocks/>
          </p:cNvSpPr>
          <p:nvPr/>
        </p:nvSpPr>
        <p:spPr bwMode="auto">
          <a:xfrm>
            <a:off x="76200" y="1219201"/>
            <a:ext cx="4343400" cy="2034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450850" indent="-450850">
              <a:spcBef>
                <a:spcPts val="1032"/>
              </a:spcBef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defRPr sz="2000">
                <a:solidFill>
                  <a:srgbClr val="555555"/>
                </a:solidFill>
                <a:latin typeface="Arial Narrow"/>
                <a:cs typeface="Arial Narrow"/>
              </a:defRPr>
            </a:lvl1pPr>
            <a:lvl2pPr marL="742950" lvl="1" indent="-285750">
              <a:spcBef>
                <a:spcPts val="600"/>
              </a:spcBef>
              <a:buClr>
                <a:srgbClr val="F4911E"/>
              </a:buClr>
              <a:buSzPct val="90000"/>
              <a:buFont typeface="Arial" panose="020B0604020202020204" pitchFamily="34" charset="0"/>
              <a:buChar char="•"/>
              <a:defRPr sz="2000">
                <a:solidFill>
                  <a:srgbClr val="555555"/>
                </a:solidFill>
                <a:latin typeface="Arial Narrow"/>
                <a:cs typeface="Arial Narrow"/>
              </a:defRPr>
            </a:lvl2pPr>
            <a:lvl3pPr marL="1143000" indent="-228600">
              <a:spcBef>
                <a:spcPct val="20000"/>
              </a:spcBef>
              <a:buClr>
                <a:srgbClr val="F4911E"/>
              </a:buClr>
              <a:buSzPct val="90000"/>
              <a:buFont typeface="Lucida Grande"/>
              <a:buChar char="-"/>
              <a:defRPr sz="2000">
                <a:solidFill>
                  <a:srgbClr val="555555"/>
                </a:solidFill>
                <a:latin typeface="Arial Narrow"/>
                <a:cs typeface="Arial Narrow"/>
              </a:defRPr>
            </a:lvl3pPr>
            <a:lvl4pPr marL="1600200" indent="-228600">
              <a:spcBef>
                <a:spcPct val="20000"/>
              </a:spcBef>
              <a:buClr>
                <a:srgbClr val="F4911E"/>
              </a:buClr>
              <a:buSzPct val="90000"/>
              <a:buFont typeface="Lucida Grande"/>
              <a:buChar char="-"/>
              <a:defRPr>
                <a:solidFill>
                  <a:srgbClr val="555555"/>
                </a:solidFill>
                <a:latin typeface="Arial Narrow"/>
                <a:cs typeface="Arial Narrow"/>
              </a:defRPr>
            </a:lvl4pPr>
            <a:lvl5pPr marL="2057400" indent="-228600">
              <a:spcBef>
                <a:spcPct val="20000"/>
              </a:spcBef>
              <a:buClr>
                <a:srgbClr val="F4911E"/>
              </a:buClr>
              <a:buSzPct val="90000"/>
              <a:buFont typeface="Lucida Grande"/>
              <a:buChar char="-"/>
              <a:defRPr>
                <a:solidFill>
                  <a:srgbClr val="555555"/>
                </a:solidFill>
                <a:latin typeface="Arial Narrow"/>
                <a:cs typeface="Arial Narrow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Unitil’s Gas Control Rooms are staffed 24/7 &amp; 365, and located in Portsmouth, NH, Exeter, NH and Portland, ME </a:t>
            </a:r>
          </a:p>
          <a:p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Monitors system operations for all gas service areas (MA; ME; NH)</a:t>
            </a:r>
          </a:p>
          <a:p>
            <a:endParaRPr lang="en-US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389" name="Content Placeholder 2"/>
          <p:cNvSpPr txBox="1">
            <a:spLocks/>
          </p:cNvSpPr>
          <p:nvPr/>
        </p:nvSpPr>
        <p:spPr bwMode="auto">
          <a:xfrm>
            <a:off x="4724401" y="1219200"/>
            <a:ext cx="4330793" cy="2819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450850" indent="-450850">
              <a:spcBef>
                <a:spcPts val="1032"/>
              </a:spcBef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defRPr sz="2000">
                <a:solidFill>
                  <a:srgbClr val="555555"/>
                </a:solidFill>
                <a:latin typeface="Arial Narrow"/>
                <a:cs typeface="Arial Narrow"/>
              </a:defRPr>
            </a:lvl1pPr>
            <a:lvl2pPr marL="742950" lvl="1" indent="-285750">
              <a:spcBef>
                <a:spcPts val="600"/>
              </a:spcBef>
              <a:buClr>
                <a:srgbClr val="F4911E"/>
              </a:buClr>
              <a:buSzPct val="90000"/>
              <a:buFont typeface="Arial" panose="020B0604020202020204" pitchFamily="34" charset="0"/>
              <a:buChar char="•"/>
              <a:defRPr sz="2000">
                <a:solidFill>
                  <a:srgbClr val="555555"/>
                </a:solidFill>
                <a:latin typeface="Arial Narrow"/>
                <a:cs typeface="Arial Narrow"/>
              </a:defRPr>
            </a:lvl2pPr>
            <a:lvl3pPr marL="1143000" lvl="2" indent="-228600">
              <a:spcBef>
                <a:spcPct val="20000"/>
              </a:spcBef>
              <a:buClr>
                <a:srgbClr val="F4911E"/>
              </a:buClr>
              <a:buSzPct val="90000"/>
              <a:buFont typeface="Lucida Grande"/>
              <a:buChar char="-"/>
              <a:defRPr sz="2000">
                <a:solidFill>
                  <a:srgbClr val="555555"/>
                </a:solidFill>
                <a:latin typeface="Arial Narrow"/>
                <a:cs typeface="Arial Narrow"/>
              </a:defRPr>
            </a:lvl3pPr>
            <a:lvl4pPr marL="1600200" indent="-228600">
              <a:spcBef>
                <a:spcPct val="20000"/>
              </a:spcBef>
              <a:buClr>
                <a:srgbClr val="F4911E"/>
              </a:buClr>
              <a:buSzPct val="90000"/>
              <a:buFont typeface="Lucida Grande"/>
              <a:buChar char="-"/>
              <a:defRPr>
                <a:solidFill>
                  <a:srgbClr val="555555"/>
                </a:solidFill>
                <a:latin typeface="Arial Narrow"/>
                <a:cs typeface="Arial Narrow"/>
              </a:defRPr>
            </a:lvl4pPr>
            <a:lvl5pPr marL="2057400" indent="-228600">
              <a:spcBef>
                <a:spcPct val="20000"/>
              </a:spcBef>
              <a:buClr>
                <a:srgbClr val="F4911E"/>
              </a:buClr>
              <a:buSzPct val="90000"/>
              <a:buFont typeface="Lucida Grande"/>
              <a:buChar char="-"/>
              <a:defRPr>
                <a:solidFill>
                  <a:srgbClr val="555555"/>
                </a:solidFill>
                <a:latin typeface="Arial Narrow"/>
                <a:cs typeface="Arial Narrow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Responsibilities of Gas Control:</a:t>
            </a:r>
          </a:p>
          <a:p>
            <a:pPr marL="914377" lvl="1" indent="-457189">
              <a:buFont typeface="+mj-lt"/>
              <a:buAutoNum type="arabicPeriod"/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Final approver in all facility shut in requests</a:t>
            </a:r>
          </a:p>
          <a:p>
            <a:pPr marL="914377" lvl="1" indent="-457189">
              <a:buFont typeface="+mj-lt"/>
              <a:buAutoNum type="arabicPeriod"/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Direct coordination w/ field crews</a:t>
            </a:r>
          </a:p>
          <a:p>
            <a:pPr marL="914377" lvl="1" indent="-457189">
              <a:buFont typeface="+mj-lt"/>
              <a:buAutoNum type="arabicPeriod"/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Continuously monitor pressures and flows</a:t>
            </a:r>
          </a:p>
          <a:p>
            <a:pPr marL="914377" lvl="1" indent="-457189">
              <a:buFont typeface="+mj-lt"/>
              <a:buAutoNum type="arabicPeriod"/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Initiates internal notifications for emergency’s</a:t>
            </a:r>
          </a:p>
          <a:p>
            <a:pPr marL="914377" lvl="1" indent="-457189">
              <a:buFont typeface="+mj-lt"/>
              <a:buAutoNum type="arabicPeriod"/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Dispatches emergency crews to the field</a:t>
            </a:r>
          </a:p>
          <a:p>
            <a:pPr marL="914377" lvl="1" indent="-457189">
              <a:buFont typeface="+mj-lt"/>
              <a:buAutoNum type="arabicPeriod"/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Direct line of contact for Police/Fire</a:t>
            </a:r>
          </a:p>
          <a:p>
            <a:pPr marL="914377" lvl="1" indent="-457189">
              <a:buFont typeface="+mj-lt"/>
              <a:buAutoNum type="arabicPeriod"/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Conservative alarm settings below MAOP to allow for expedited response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84907"/>
            <a:ext cx="8229600" cy="951095"/>
          </a:xfrm>
        </p:spPr>
        <p:txBody>
          <a:bodyPr>
            <a:noAutofit/>
          </a:bodyPr>
          <a:lstStyle/>
          <a:p>
            <a:r>
              <a:rPr lang="en-US" sz="3300" b="0" dirty="0"/>
              <a:t>GAS CONTROL CENTER &amp; SYSTEM MONITORING</a:t>
            </a:r>
            <a:br>
              <a:rPr lang="en-US" sz="3300" dirty="0"/>
            </a:br>
            <a:r>
              <a:rPr lang="en-US" sz="2400" b="0" dirty="0"/>
              <a:t>(Monitor, Detection &amp; Control)</a:t>
            </a:r>
            <a:endParaRPr lang="en-US" sz="33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58A55-69F4-45D3-AE39-7A563FC99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236992"/>
            <a:ext cx="5031210" cy="2590800"/>
          </a:xfrm>
          <a:prstGeom prst="rect">
            <a:avLst/>
          </a:prstGeom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443D9AD-4367-4FAB-BAB6-8EC4D9EF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r>
              <a:rPr lang="en-US" dirty="0"/>
              <a:t>NGA SPRING OPERATIONS SCHOOL</a:t>
            </a:r>
          </a:p>
          <a:p>
            <a:r>
              <a:rPr lang="en-US" dirty="0"/>
              <a:t>June 2</a:t>
            </a:r>
            <a:r>
              <a:rPr lang="en-US" baseline="30000" dirty="0"/>
              <a:t>rd</a:t>
            </a:r>
            <a:r>
              <a:rPr lang="en-US" dirty="0"/>
              <a:t>-June 5</a:t>
            </a:r>
            <a:r>
              <a:rPr lang="en-US" baseline="30000" dirty="0"/>
              <a:t>th,</a:t>
            </a:r>
            <a:r>
              <a:rPr lang="en-US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246942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649" y="1398897"/>
            <a:ext cx="4351995" cy="2822267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Regulator Set points Points:</a:t>
            </a:r>
          </a:p>
          <a:p>
            <a:pPr lvl="1"/>
            <a:r>
              <a:rPr lang="en-US" dirty="0"/>
              <a:t>Worker – Below MAOP</a:t>
            </a:r>
          </a:p>
          <a:p>
            <a:pPr lvl="1"/>
            <a:r>
              <a:rPr lang="en-US" dirty="0"/>
              <a:t>Monitor – Below MAOP</a:t>
            </a:r>
          </a:p>
          <a:p>
            <a:pPr lvl="1"/>
            <a:r>
              <a:rPr lang="en-US" dirty="0"/>
              <a:t>Super Monitor – At MAOP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SCADA Alarms :</a:t>
            </a:r>
          </a:p>
          <a:p>
            <a:pPr lvl="1"/>
            <a:r>
              <a:rPr lang="en-US" dirty="0"/>
              <a:t>High Alarm – </a:t>
            </a:r>
            <a:r>
              <a:rPr lang="en-US" sz="1900" dirty="0"/>
              <a:t>Before Monitor Regulator Set point </a:t>
            </a:r>
          </a:p>
          <a:p>
            <a:pPr lvl="1"/>
            <a:r>
              <a:rPr lang="en-US" dirty="0"/>
              <a:t>High - High Alarm – </a:t>
            </a:r>
            <a:r>
              <a:rPr lang="en-US" sz="1900" dirty="0"/>
              <a:t>At Monitor Regulator Set Point</a:t>
            </a:r>
          </a:p>
          <a:p>
            <a:pPr lvl="1"/>
            <a:r>
              <a:rPr lang="en-US" dirty="0"/>
              <a:t>Technicians Dispatched at High Alarm Notification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SCADA ALARMS &amp; SETPOINTS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1" y="3962401"/>
            <a:ext cx="3196709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2">
              <a:spcBef>
                <a:spcPct val="20000"/>
              </a:spcBef>
              <a:buClr>
                <a:srgbClr val="F4911E"/>
              </a:buClr>
              <a:buSzPct val="90000"/>
            </a:pPr>
            <a:r>
              <a:rPr lang="en-US" sz="1900" b="1" dirty="0">
                <a:solidFill>
                  <a:srgbClr val="555555"/>
                </a:solidFill>
                <a:latin typeface="Arial Narrow"/>
                <a:cs typeface="Arial Narrow"/>
              </a:rPr>
              <a:t>Example:</a:t>
            </a:r>
          </a:p>
          <a:p>
            <a:pPr marL="285744" lvl="2" indent="-285744">
              <a:spcBef>
                <a:spcPct val="20000"/>
              </a:spcBef>
              <a:buClr>
                <a:srgbClr val="F4911E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555555"/>
                </a:solidFill>
                <a:latin typeface="Arial Narrow"/>
                <a:cs typeface="Arial Narrow"/>
              </a:rPr>
              <a:t>System MAOP – 60 PSIG</a:t>
            </a:r>
          </a:p>
          <a:p>
            <a:pPr marL="285744" lvl="2" indent="-285744">
              <a:spcBef>
                <a:spcPct val="20000"/>
              </a:spcBef>
              <a:buClr>
                <a:srgbClr val="F4911E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555555"/>
                </a:solidFill>
                <a:latin typeface="Arial Narrow"/>
                <a:cs typeface="Arial Narrow"/>
              </a:rPr>
              <a:t>Worker Regulator – 55 psig</a:t>
            </a:r>
          </a:p>
          <a:p>
            <a:pPr marL="285744" lvl="2" indent="-285744">
              <a:spcBef>
                <a:spcPct val="20000"/>
              </a:spcBef>
              <a:buClr>
                <a:srgbClr val="F4911E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555555"/>
                </a:solidFill>
                <a:latin typeface="Arial Narrow"/>
                <a:cs typeface="Arial Narrow"/>
              </a:rPr>
              <a:t>Monitor Regulator – 58 psig</a:t>
            </a:r>
          </a:p>
          <a:p>
            <a:pPr marL="285744" lvl="2" indent="-285744">
              <a:spcBef>
                <a:spcPct val="20000"/>
              </a:spcBef>
              <a:buClr>
                <a:srgbClr val="F4911E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555555"/>
                </a:solidFill>
                <a:latin typeface="Arial Narrow"/>
                <a:cs typeface="Arial Narrow"/>
              </a:rPr>
              <a:t>Super Monitor – 60 PSIG</a:t>
            </a:r>
          </a:p>
          <a:p>
            <a:pPr marL="0" lvl="2">
              <a:spcBef>
                <a:spcPct val="20000"/>
              </a:spcBef>
              <a:buClr>
                <a:srgbClr val="F4911E"/>
              </a:buClr>
              <a:buSzPct val="90000"/>
            </a:pPr>
            <a:r>
              <a:rPr lang="en-US" sz="1900" dirty="0">
                <a:solidFill>
                  <a:srgbClr val="555555"/>
                </a:solidFill>
                <a:latin typeface="Arial Narrow"/>
                <a:cs typeface="Arial Narrow"/>
              </a:rPr>
              <a:t>(Conservative &amp; Industry Leading)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6E24FA-2919-4399-9130-275CB3DED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34913" y="2065196"/>
            <a:ext cx="4358106" cy="3169531"/>
          </a:xfrm>
          <a:prstGeom prst="rect">
            <a:avLst/>
          </a:prstGeom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E2E669F4-2ECD-4815-A58E-1B272FE00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r>
              <a:rPr lang="en-US" dirty="0"/>
              <a:t>NGA SPRING OPERATIONS SCHOOL</a:t>
            </a:r>
          </a:p>
          <a:p>
            <a:r>
              <a:rPr lang="en-US" dirty="0"/>
              <a:t>June 2</a:t>
            </a:r>
            <a:r>
              <a:rPr lang="en-US" baseline="30000" dirty="0"/>
              <a:t>rd</a:t>
            </a:r>
            <a:r>
              <a:rPr lang="en-US" dirty="0"/>
              <a:t>-June 5</a:t>
            </a:r>
            <a:r>
              <a:rPr lang="en-US" baseline="30000" dirty="0"/>
              <a:t>th,</a:t>
            </a:r>
            <a:r>
              <a:rPr lang="en-US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78841861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Unitil 2016">
      <a:dk1>
        <a:srgbClr val="152171"/>
      </a:dk1>
      <a:lt1>
        <a:sysClr val="window" lastClr="FFFFFF"/>
      </a:lt1>
      <a:dk2>
        <a:srgbClr val="213F99"/>
      </a:dk2>
      <a:lt2>
        <a:srgbClr val="E6E6E6"/>
      </a:lt2>
      <a:accent1>
        <a:srgbClr val="2644A0"/>
      </a:accent1>
      <a:accent2>
        <a:srgbClr val="3B70C0"/>
      </a:accent2>
      <a:accent3>
        <a:srgbClr val="4C93FF"/>
      </a:accent3>
      <a:accent4>
        <a:srgbClr val="68D4FF"/>
      </a:accent4>
      <a:accent5>
        <a:srgbClr val="91BF49"/>
      </a:accent5>
      <a:accent6>
        <a:srgbClr val="F79646"/>
      </a:accent6>
      <a:hlink>
        <a:srgbClr val="73B632"/>
      </a:hlink>
      <a:folHlink>
        <a:srgbClr val="FA5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Unitil 2016">
      <a:dk1>
        <a:srgbClr val="152171"/>
      </a:dk1>
      <a:lt1>
        <a:sysClr val="window" lastClr="FFFFFF"/>
      </a:lt1>
      <a:dk2>
        <a:srgbClr val="213F99"/>
      </a:dk2>
      <a:lt2>
        <a:srgbClr val="E6E6E6"/>
      </a:lt2>
      <a:accent1>
        <a:srgbClr val="2644A0"/>
      </a:accent1>
      <a:accent2>
        <a:srgbClr val="3B70C0"/>
      </a:accent2>
      <a:accent3>
        <a:srgbClr val="4C93FF"/>
      </a:accent3>
      <a:accent4>
        <a:srgbClr val="68D4FF"/>
      </a:accent4>
      <a:accent5>
        <a:srgbClr val="91BF49"/>
      </a:accent5>
      <a:accent6>
        <a:srgbClr val="F79646"/>
      </a:accent6>
      <a:hlink>
        <a:srgbClr val="73B632"/>
      </a:hlink>
      <a:folHlink>
        <a:srgbClr val="FA5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Unitil 2016">
      <a:dk1>
        <a:srgbClr val="152171"/>
      </a:dk1>
      <a:lt1>
        <a:sysClr val="window" lastClr="FFFFFF"/>
      </a:lt1>
      <a:dk2>
        <a:srgbClr val="213F99"/>
      </a:dk2>
      <a:lt2>
        <a:srgbClr val="E6E6E6"/>
      </a:lt2>
      <a:accent1>
        <a:srgbClr val="2644A0"/>
      </a:accent1>
      <a:accent2>
        <a:srgbClr val="3B70C0"/>
      </a:accent2>
      <a:accent3>
        <a:srgbClr val="4C93FF"/>
      </a:accent3>
      <a:accent4>
        <a:srgbClr val="68D4FF"/>
      </a:accent4>
      <a:accent5>
        <a:srgbClr val="91BF49"/>
      </a:accent5>
      <a:accent6>
        <a:srgbClr val="F79646"/>
      </a:accent6>
      <a:hlink>
        <a:srgbClr val="73B632"/>
      </a:hlink>
      <a:folHlink>
        <a:srgbClr val="FA5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Unitil 2016">
    <a:dk1>
      <a:srgbClr val="152171"/>
    </a:dk1>
    <a:lt1>
      <a:sysClr val="window" lastClr="FFFFFF"/>
    </a:lt1>
    <a:dk2>
      <a:srgbClr val="213F99"/>
    </a:dk2>
    <a:lt2>
      <a:srgbClr val="E6E6E6"/>
    </a:lt2>
    <a:accent1>
      <a:srgbClr val="2644A0"/>
    </a:accent1>
    <a:accent2>
      <a:srgbClr val="3B70C0"/>
    </a:accent2>
    <a:accent3>
      <a:srgbClr val="4C93FF"/>
    </a:accent3>
    <a:accent4>
      <a:srgbClr val="68D4FF"/>
    </a:accent4>
    <a:accent5>
      <a:srgbClr val="91BF49"/>
    </a:accent5>
    <a:accent6>
      <a:srgbClr val="F79646"/>
    </a:accent6>
    <a:hlink>
      <a:srgbClr val="73B632"/>
    </a:hlink>
    <a:folHlink>
      <a:srgbClr val="FA5D08"/>
    </a:folHlink>
  </a:clrScheme>
</a:themeOverride>
</file>

<file path=ppt/theme/themeOverride2.xml><?xml version="1.0" encoding="utf-8"?>
<a:themeOverride xmlns:a="http://schemas.openxmlformats.org/drawingml/2006/main">
  <a:clrScheme name="Unitil 2016">
    <a:dk1>
      <a:srgbClr val="152171"/>
    </a:dk1>
    <a:lt1>
      <a:sysClr val="window" lastClr="FFFFFF"/>
    </a:lt1>
    <a:dk2>
      <a:srgbClr val="213F99"/>
    </a:dk2>
    <a:lt2>
      <a:srgbClr val="E6E6E6"/>
    </a:lt2>
    <a:accent1>
      <a:srgbClr val="2644A0"/>
    </a:accent1>
    <a:accent2>
      <a:srgbClr val="3B70C0"/>
    </a:accent2>
    <a:accent3>
      <a:srgbClr val="4C93FF"/>
    </a:accent3>
    <a:accent4>
      <a:srgbClr val="68D4FF"/>
    </a:accent4>
    <a:accent5>
      <a:srgbClr val="91BF49"/>
    </a:accent5>
    <a:accent6>
      <a:srgbClr val="F79646"/>
    </a:accent6>
    <a:hlink>
      <a:srgbClr val="73B632"/>
    </a:hlink>
    <a:folHlink>
      <a:srgbClr val="FA5D08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95BBE0C9137449154AB6A3AF20B1C" ma:contentTypeVersion="15" ma:contentTypeDescription="Create a new document." ma:contentTypeScope="" ma:versionID="db4e7e69c0abc28465de90e16dbb5ca6">
  <xsd:schema xmlns:xsd="http://www.w3.org/2001/XMLSchema" xmlns:xs="http://www.w3.org/2001/XMLSchema" xmlns:p="http://schemas.microsoft.com/office/2006/metadata/properties" xmlns:ns2="7aab780c-5cb9-4d56-b1b7-a6df58ec173f" xmlns:ns3="935a9cfe-bd09-4cab-b5df-1bd7a966eb38" targetNamespace="http://schemas.microsoft.com/office/2006/metadata/properties" ma:root="true" ma:fieldsID="ab6e56a21611c459228eeda58628ff62" ns2:_="" ns3:_="">
    <xsd:import namespace="7aab780c-5cb9-4d56-b1b7-a6df58ec173f"/>
    <xsd:import namespace="935a9cfe-bd09-4cab-b5df-1bd7a966eb38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  <xsd:element ref="ns2:UploadedtoMartusandTiedou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ab780c-5cb9-4d56-b1b7-a6df58ec173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50f5c23-03d1-4936-b781-e5ae236990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UploadedtoMartusandTiedout" ma:index="22" nillable="true" ma:displayName="Uploaded to Martus and Tied out" ma:default="0" ma:format="Dropdown" ma:internalName="UploadedtoMartusandTiedout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5a9cfe-bd09-4cab-b5df-1bd7a966eb38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5131e2e-a705-4f43-b75e-da042424f6e1}" ma:internalName="TaxCatchAll" ma:showField="CatchAllData" ma:web="935a9cfe-bd09-4cab-b5df-1bd7a966eb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ploadedtoMartusandTiedout xmlns="7aab780c-5cb9-4d56-b1b7-a6df58ec173f">false</UploadedtoMartusandTiedout>
    <lcf76f155ced4ddcb4097134ff3c332f xmlns="7aab780c-5cb9-4d56-b1b7-a6df58ec173f">
      <Terms xmlns="http://schemas.microsoft.com/office/infopath/2007/PartnerControls"/>
    </lcf76f155ced4ddcb4097134ff3c332f>
    <TaxCatchAll xmlns="935a9cfe-bd09-4cab-b5df-1bd7a966eb38" xsi:nil="true"/>
  </documentManagement>
</p:properties>
</file>

<file path=customXml/itemProps1.xml><?xml version="1.0" encoding="utf-8"?>
<ds:datastoreItem xmlns:ds="http://schemas.openxmlformats.org/officeDocument/2006/customXml" ds:itemID="{3278EB87-72B5-49B0-88A9-513CB68FFBE0}"/>
</file>

<file path=customXml/itemProps2.xml><?xml version="1.0" encoding="utf-8"?>
<ds:datastoreItem xmlns:ds="http://schemas.openxmlformats.org/officeDocument/2006/customXml" ds:itemID="{C59B8A0C-951E-4B88-A3C6-C81A1CDC9C8A}"/>
</file>

<file path=customXml/itemProps3.xml><?xml version="1.0" encoding="utf-8"?>
<ds:datastoreItem xmlns:ds="http://schemas.openxmlformats.org/officeDocument/2006/customXml" ds:itemID="{0B9DD5AA-A157-403B-9FB9-AD8E5206F66B}"/>
</file>

<file path=docProps/app.xml><?xml version="1.0" encoding="utf-8"?>
<Properties xmlns="http://schemas.openxmlformats.org/officeDocument/2006/extended-properties" xmlns:vt="http://schemas.openxmlformats.org/officeDocument/2006/docPropsVTypes">
  <TotalTime>1389</TotalTime>
  <Words>1345</Words>
  <Application>Microsoft Office PowerPoint</Application>
  <PresentationFormat>On-screen Show (4:3)</PresentationFormat>
  <Paragraphs>235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 Narrow</vt:lpstr>
      <vt:lpstr>Calibri</vt:lpstr>
      <vt:lpstr>Corbel Bold</vt:lpstr>
      <vt:lpstr>Lucida Grande</vt:lpstr>
      <vt:lpstr>Sitka Subheading</vt:lpstr>
      <vt:lpstr>Wingdings</vt:lpstr>
      <vt:lpstr>1_Office Theme</vt:lpstr>
      <vt:lpstr>2_Office Theme</vt:lpstr>
      <vt:lpstr>4_Office Theme</vt:lpstr>
      <vt:lpstr>Over-Pressurization Mitigation Strategy-UNITIL</vt:lpstr>
      <vt:lpstr>Advancing System Safety- Built on the Principles of PSMS</vt:lpstr>
      <vt:lpstr>API RP1173 Pipeline Safety Management Systems and Operational Integrity</vt:lpstr>
      <vt:lpstr>API RP1185 Application of the 6 key-element framework to Enhance Stakeholder Engagement in Support of:</vt:lpstr>
      <vt:lpstr>Application of RP1173 &amp; RP1185  in the Design/Construction/Commissioning of pressure regulating facilities</vt:lpstr>
      <vt:lpstr>Unitil’s Comprehensive OPP strategy</vt:lpstr>
      <vt:lpstr> Over-Pressurization Mitigation Strategy</vt:lpstr>
      <vt:lpstr>GAS CONTROL CENTER &amp; SYSTEM MONITORING (Monitor, Detection &amp; Control)</vt:lpstr>
      <vt:lpstr>SCADA ALARMS &amp; SETPOINTS</vt:lpstr>
      <vt:lpstr>Consideration for and Application of OPP Technology</vt:lpstr>
      <vt:lpstr>Slam-Shut Regulators-Are they the Answer?</vt:lpstr>
      <vt:lpstr>PowerPoint Presentation</vt:lpstr>
      <vt:lpstr>Advanced OPP Technology What Code Requires vs. Can we do more?</vt:lpstr>
      <vt:lpstr>MULTI-LEVEL OPP IMPLEMENTATION- ADVANTAGES &amp; AREAS OF CONCERN</vt:lpstr>
      <vt:lpstr>WORKER/ MONITOR CONFIGURATION</vt:lpstr>
      <vt:lpstr>WORKER / MONITOR / SUPER MONITOR (Station Design &amp; OPP Redundancy)</vt:lpstr>
      <vt:lpstr>REGULATOR STATION DESIGN STANDARD SUPER MONITOR WITH RELIEF VALVES (STATION DESIGN &amp; OPP REDUNDANCY)</vt:lpstr>
      <vt:lpstr>PowerPoint Presentation</vt:lpstr>
      <vt:lpstr>PowerPoint Presentation</vt:lpstr>
      <vt:lpstr>OPP Enhancements for Transmission Operations</vt:lpstr>
      <vt:lpstr>Remote Actuator Control Valve Program</vt:lpstr>
      <vt:lpstr>System and Location Considerations: Remote Actuator Control Valve Program</vt:lpstr>
      <vt:lpstr>Gas Control and SCADA Considerations: Remote Actuator Control Valve Program</vt:lpstr>
      <vt:lpstr>PowerPoint Presentation</vt:lpstr>
      <vt:lpstr>Downstream System and Service OPP Technology</vt:lpstr>
      <vt:lpstr>QUESTIONS?</vt:lpstr>
    </vt:vector>
  </TitlesOfParts>
  <Company>Unitil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 Systems Operations Pressure Regulation</dc:title>
  <dc:creator>Higgins, Brandon</dc:creator>
  <cp:lastModifiedBy>Folland, Samantha</cp:lastModifiedBy>
  <cp:revision>103</cp:revision>
  <cp:lastPrinted>2019-10-16T17:20:19Z</cp:lastPrinted>
  <dcterms:created xsi:type="dcterms:W3CDTF">2019-02-08T14:41:07Z</dcterms:created>
  <dcterms:modified xsi:type="dcterms:W3CDTF">2026-05-28T13:05:36Z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0x01010023E95BBE0C9137449154AB6A3AF20B1C</vt:lpwstr>
  </property>
</Properties>
</file>