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9"/>
  </p:notesMasterIdLst>
  <p:sldIdLst>
    <p:sldId id="259" r:id="rId5"/>
    <p:sldId id="331" r:id="rId6"/>
    <p:sldId id="323" r:id="rId7"/>
    <p:sldId id="263" r:id="rId8"/>
    <p:sldId id="279" r:id="rId9"/>
    <p:sldId id="276" r:id="rId10"/>
    <p:sldId id="317" r:id="rId11"/>
    <p:sldId id="318" r:id="rId12"/>
    <p:sldId id="277" r:id="rId13"/>
    <p:sldId id="325" r:id="rId14"/>
    <p:sldId id="292" r:id="rId15"/>
    <p:sldId id="335" r:id="rId16"/>
    <p:sldId id="338" r:id="rId17"/>
    <p:sldId id="332" r:id="rId18"/>
    <p:sldId id="326" r:id="rId19"/>
    <p:sldId id="266" r:id="rId20"/>
    <p:sldId id="327" r:id="rId21"/>
    <p:sldId id="328" r:id="rId22"/>
    <p:sldId id="341" r:id="rId23"/>
    <p:sldId id="334" r:id="rId24"/>
    <p:sldId id="289" r:id="rId25"/>
    <p:sldId id="294" r:id="rId26"/>
    <p:sldId id="313" r:id="rId27"/>
    <p:sldId id="314" r:id="rId28"/>
    <p:sldId id="342" r:id="rId29"/>
    <p:sldId id="343" r:id="rId30"/>
    <p:sldId id="345" r:id="rId31"/>
    <p:sldId id="344" r:id="rId32"/>
    <p:sldId id="349" r:id="rId33"/>
    <p:sldId id="333" r:id="rId34"/>
    <p:sldId id="347" r:id="rId35"/>
    <p:sldId id="348" r:id="rId36"/>
    <p:sldId id="330" r:id="rId37"/>
    <p:sldId id="30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D93389-DAFA-626B-660C-9ADF1731001D}" name="Christian Rodrick" initials="CR" userId="S::crodrick@northeastgas.org::bab10831-414f-4798-aab0-b3d30eb4ae0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5F5B5-3696-4F1D-8705-FA99EB76B21F}" v="3" dt="2026-06-04T19:37:40.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2876" autoAdjust="0"/>
  </p:normalViewPr>
  <p:slideViewPr>
    <p:cSldViewPr snapToGrid="0">
      <p:cViewPr varScale="1">
        <p:scale>
          <a:sx n="52" d="100"/>
          <a:sy n="52" d="100"/>
        </p:scale>
        <p:origin x="2026" y="3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Rodrick" userId="bab10831-414f-4798-aab0-b3d30eb4ae01" providerId="ADAL" clId="{864E7098-F1D9-436B-9C0C-E2E8046D1DDF}"/>
    <pc:docChg chg="undo custSel addSld delSld modSld sldOrd">
      <pc:chgData name="Christian Rodrick" userId="bab10831-414f-4798-aab0-b3d30eb4ae01" providerId="ADAL" clId="{864E7098-F1D9-436B-9C0C-E2E8046D1DDF}" dt="2026-06-05T10:33:28.470" v="6369" actId="20577"/>
      <pc:docMkLst>
        <pc:docMk/>
      </pc:docMkLst>
      <pc:sldChg chg="modNotesTx">
        <pc:chgData name="Christian Rodrick" userId="bab10831-414f-4798-aab0-b3d30eb4ae01" providerId="ADAL" clId="{864E7098-F1D9-436B-9C0C-E2E8046D1DDF}" dt="2026-06-04T18:26:34.513" v="3329" actId="20577"/>
        <pc:sldMkLst>
          <pc:docMk/>
          <pc:sldMk cId="1122410383" sldId="259"/>
        </pc:sldMkLst>
      </pc:sldChg>
      <pc:sldChg chg="addSp delSp modSp mod">
        <pc:chgData name="Christian Rodrick" userId="bab10831-414f-4798-aab0-b3d30eb4ae01" providerId="ADAL" clId="{864E7098-F1D9-436B-9C0C-E2E8046D1DDF}" dt="2026-05-27T17:41:26.932" v="902" actId="1076"/>
        <pc:sldMkLst>
          <pc:docMk/>
          <pc:sldMk cId="1167661820" sldId="266"/>
        </pc:sldMkLst>
        <pc:picChg chg="add mod">
          <ac:chgData name="Christian Rodrick" userId="bab10831-414f-4798-aab0-b3d30eb4ae01" providerId="ADAL" clId="{864E7098-F1D9-436B-9C0C-E2E8046D1DDF}" dt="2026-05-27T17:41:26.932" v="902" actId="1076"/>
          <ac:picMkLst>
            <pc:docMk/>
            <pc:sldMk cId="1167661820" sldId="266"/>
            <ac:picMk id="7" creationId="{6B838829-6779-0ED7-4C78-3AC70BEE56EF}"/>
          </ac:picMkLst>
        </pc:picChg>
      </pc:sldChg>
      <pc:sldChg chg="modNotesTx">
        <pc:chgData name="Christian Rodrick" userId="bab10831-414f-4798-aab0-b3d30eb4ae01" providerId="ADAL" clId="{864E7098-F1D9-436B-9C0C-E2E8046D1DDF}" dt="2026-06-02T12:46:15.723" v="1563" actId="20577"/>
        <pc:sldMkLst>
          <pc:docMk/>
          <pc:sldMk cId="1874489660" sldId="276"/>
        </pc:sldMkLst>
      </pc:sldChg>
      <pc:sldChg chg="modNotesTx">
        <pc:chgData name="Christian Rodrick" userId="bab10831-414f-4798-aab0-b3d30eb4ae01" providerId="ADAL" clId="{864E7098-F1D9-436B-9C0C-E2E8046D1DDF}" dt="2026-06-04T18:41:46.810" v="3448" actId="20577"/>
        <pc:sldMkLst>
          <pc:docMk/>
          <pc:sldMk cId="1847570083" sldId="289"/>
        </pc:sldMkLst>
      </pc:sldChg>
      <pc:sldChg chg="addSp delSp modSp mod">
        <pc:chgData name="Christian Rodrick" userId="bab10831-414f-4798-aab0-b3d30eb4ae01" providerId="ADAL" clId="{864E7098-F1D9-436B-9C0C-E2E8046D1DDF}" dt="2026-06-05T10:33:28.470" v="6369" actId="20577"/>
        <pc:sldMkLst>
          <pc:docMk/>
          <pc:sldMk cId="2425877643" sldId="292"/>
        </pc:sldMkLst>
        <pc:spChg chg="mod">
          <ac:chgData name="Christian Rodrick" userId="bab10831-414f-4798-aab0-b3d30eb4ae01" providerId="ADAL" clId="{864E7098-F1D9-436B-9C0C-E2E8046D1DDF}" dt="2026-06-05T10:33:28.470" v="6369" actId="20577"/>
          <ac:spMkLst>
            <pc:docMk/>
            <pc:sldMk cId="2425877643" sldId="292"/>
            <ac:spMk id="5" creationId="{641DB088-C4C4-267C-0D53-6E02413D26C8}"/>
          </ac:spMkLst>
        </pc:spChg>
        <pc:picChg chg="add mod">
          <ac:chgData name="Christian Rodrick" userId="bab10831-414f-4798-aab0-b3d30eb4ae01" providerId="ADAL" clId="{864E7098-F1D9-436B-9C0C-E2E8046D1DDF}" dt="2026-06-05T10:33:04.324" v="6336" actId="1076"/>
          <ac:picMkLst>
            <pc:docMk/>
            <pc:sldMk cId="2425877643" sldId="292"/>
            <ac:picMk id="6" creationId="{97275CFB-54D1-6ADE-7284-0EA8906D5ABB}"/>
          </ac:picMkLst>
        </pc:picChg>
        <pc:picChg chg="del">
          <ac:chgData name="Christian Rodrick" userId="bab10831-414f-4798-aab0-b3d30eb4ae01" providerId="ADAL" clId="{864E7098-F1D9-436B-9C0C-E2E8046D1DDF}" dt="2026-06-05T10:32:42.218" v="6328" actId="478"/>
          <ac:picMkLst>
            <pc:docMk/>
            <pc:sldMk cId="2425877643" sldId="292"/>
            <ac:picMk id="8" creationId="{92E1C285-42EE-7F4C-86E0-56124EECBA3C}"/>
          </ac:picMkLst>
        </pc:picChg>
      </pc:sldChg>
      <pc:sldChg chg="addSp delSp modSp mod modNotesTx">
        <pc:chgData name="Christian Rodrick" userId="bab10831-414f-4798-aab0-b3d30eb4ae01" providerId="ADAL" clId="{864E7098-F1D9-436B-9C0C-E2E8046D1DDF}" dt="2026-06-04T18:44:00.714" v="3666" actId="20577"/>
        <pc:sldMkLst>
          <pc:docMk/>
          <pc:sldMk cId="2244522081" sldId="294"/>
        </pc:sldMkLst>
        <pc:picChg chg="add mod">
          <ac:chgData name="Christian Rodrick" userId="bab10831-414f-4798-aab0-b3d30eb4ae01" providerId="ADAL" clId="{864E7098-F1D9-436B-9C0C-E2E8046D1DDF}" dt="2026-05-27T17:23:32.460" v="269" actId="1076"/>
          <ac:picMkLst>
            <pc:docMk/>
            <pc:sldMk cId="2244522081" sldId="294"/>
            <ac:picMk id="5" creationId="{73B953AA-6911-5DC7-094E-0E07F9951A9B}"/>
          </ac:picMkLst>
        </pc:picChg>
      </pc:sldChg>
      <pc:sldChg chg="modSp mod modNotesTx">
        <pc:chgData name="Christian Rodrick" userId="bab10831-414f-4798-aab0-b3d30eb4ae01" providerId="ADAL" clId="{864E7098-F1D9-436B-9C0C-E2E8046D1DDF}" dt="2026-06-04T19:27:12.622" v="3709" actId="20577"/>
        <pc:sldMkLst>
          <pc:docMk/>
          <pc:sldMk cId="401409898" sldId="313"/>
        </pc:sldMkLst>
        <pc:spChg chg="mod">
          <ac:chgData name="Christian Rodrick" userId="bab10831-414f-4798-aab0-b3d30eb4ae01" providerId="ADAL" clId="{864E7098-F1D9-436B-9C0C-E2E8046D1DDF}" dt="2026-06-03T15:10:56.631" v="2763" actId="6549"/>
          <ac:spMkLst>
            <pc:docMk/>
            <pc:sldMk cId="401409898" sldId="313"/>
            <ac:spMk id="8" creationId="{F6AFF00F-3761-82CF-03B1-F7716433B653}"/>
          </ac:spMkLst>
        </pc:spChg>
      </pc:sldChg>
      <pc:sldChg chg="add ord modNotesTx">
        <pc:chgData name="Christian Rodrick" userId="bab10831-414f-4798-aab0-b3d30eb4ae01" providerId="ADAL" clId="{864E7098-F1D9-436B-9C0C-E2E8046D1DDF}" dt="2026-06-04T19:32:13.630" v="3996" actId="20577"/>
        <pc:sldMkLst>
          <pc:docMk/>
          <pc:sldMk cId="3324670516" sldId="314"/>
        </pc:sldMkLst>
      </pc:sldChg>
      <pc:sldChg chg="modSp mod">
        <pc:chgData name="Christian Rodrick" userId="bab10831-414f-4798-aab0-b3d30eb4ae01" providerId="ADAL" clId="{864E7098-F1D9-436B-9C0C-E2E8046D1DDF}" dt="2026-06-03T14:40:57.273" v="2641" actId="20577"/>
        <pc:sldMkLst>
          <pc:docMk/>
          <pc:sldMk cId="3647146289" sldId="317"/>
        </pc:sldMkLst>
        <pc:spChg chg="mod">
          <ac:chgData name="Christian Rodrick" userId="bab10831-414f-4798-aab0-b3d30eb4ae01" providerId="ADAL" clId="{864E7098-F1D9-436B-9C0C-E2E8046D1DDF}" dt="2026-06-03T14:40:57.273" v="2641" actId="20577"/>
          <ac:spMkLst>
            <pc:docMk/>
            <pc:sldMk cId="3647146289" sldId="317"/>
            <ac:spMk id="6" creationId="{B2121BFF-F6E4-E060-1D1F-6B8496A6E8B5}"/>
          </ac:spMkLst>
        </pc:spChg>
      </pc:sldChg>
      <pc:sldChg chg="modNotesTx">
        <pc:chgData name="Christian Rodrick" userId="bab10831-414f-4798-aab0-b3d30eb4ae01" providerId="ADAL" clId="{864E7098-F1D9-436B-9C0C-E2E8046D1DDF}" dt="2026-06-02T12:53:35.927" v="1564" actId="20577"/>
        <pc:sldMkLst>
          <pc:docMk/>
          <pc:sldMk cId="4217443963" sldId="318"/>
        </pc:sldMkLst>
      </pc:sldChg>
      <pc:sldChg chg="modNotesTx">
        <pc:chgData name="Christian Rodrick" userId="bab10831-414f-4798-aab0-b3d30eb4ae01" providerId="ADAL" clId="{864E7098-F1D9-436B-9C0C-E2E8046D1DDF}" dt="2026-06-04T18:34:32.226" v="3437" actId="6549"/>
        <pc:sldMkLst>
          <pc:docMk/>
          <pc:sldMk cId="1926650476" sldId="326"/>
        </pc:sldMkLst>
      </pc:sldChg>
      <pc:sldChg chg="addSp delSp modSp mod modNotesTx">
        <pc:chgData name="Christian Rodrick" userId="bab10831-414f-4798-aab0-b3d30eb4ae01" providerId="ADAL" clId="{864E7098-F1D9-436B-9C0C-E2E8046D1DDF}" dt="2026-05-27T17:48:54.179" v="910" actId="20577"/>
        <pc:sldMkLst>
          <pc:docMk/>
          <pc:sldMk cId="2020214413" sldId="327"/>
        </pc:sldMkLst>
        <pc:spChg chg="add mod">
          <ac:chgData name="Christian Rodrick" userId="bab10831-414f-4798-aab0-b3d30eb4ae01" providerId="ADAL" clId="{864E7098-F1D9-436B-9C0C-E2E8046D1DDF}" dt="2026-05-27T17:48:16.839" v="905" actId="14100"/>
          <ac:spMkLst>
            <pc:docMk/>
            <pc:sldMk cId="2020214413" sldId="327"/>
            <ac:spMk id="3" creationId="{96434258-65B1-845E-DAF7-2A5931DFAD3B}"/>
          </ac:spMkLst>
        </pc:spChg>
        <pc:picChg chg="add mod">
          <ac:chgData name="Christian Rodrick" userId="bab10831-414f-4798-aab0-b3d30eb4ae01" providerId="ADAL" clId="{864E7098-F1D9-436B-9C0C-E2E8046D1DDF}" dt="2026-05-27T17:48:34.926" v="909" actId="1076"/>
          <ac:picMkLst>
            <pc:docMk/>
            <pc:sldMk cId="2020214413" sldId="327"/>
            <ac:picMk id="5" creationId="{86E48F53-7747-87D6-CB20-A3581249D90A}"/>
          </ac:picMkLst>
        </pc:picChg>
      </pc:sldChg>
      <pc:sldChg chg="addSp delSp modSp mod modNotesTx">
        <pc:chgData name="Christian Rodrick" userId="bab10831-414f-4798-aab0-b3d30eb4ae01" providerId="ADAL" clId="{864E7098-F1D9-436B-9C0C-E2E8046D1DDF}" dt="2026-05-27T17:51:26.926" v="1004" actId="20577"/>
        <pc:sldMkLst>
          <pc:docMk/>
          <pc:sldMk cId="2374486608" sldId="328"/>
        </pc:sldMkLst>
        <pc:spChg chg="add mod">
          <ac:chgData name="Christian Rodrick" userId="bab10831-414f-4798-aab0-b3d30eb4ae01" providerId="ADAL" clId="{864E7098-F1D9-436B-9C0C-E2E8046D1DDF}" dt="2026-05-27T17:49:39.421" v="913" actId="14100"/>
          <ac:spMkLst>
            <pc:docMk/>
            <pc:sldMk cId="2374486608" sldId="328"/>
            <ac:spMk id="4" creationId="{0DE8F8BF-2CAC-A2AE-A5C0-9080A25ACC2B}"/>
          </ac:spMkLst>
        </pc:spChg>
        <pc:picChg chg="add mod">
          <ac:chgData name="Christian Rodrick" userId="bab10831-414f-4798-aab0-b3d30eb4ae01" providerId="ADAL" clId="{864E7098-F1D9-436B-9C0C-E2E8046D1DDF}" dt="2026-05-27T17:49:52.809" v="920" actId="1076"/>
          <ac:picMkLst>
            <pc:docMk/>
            <pc:sldMk cId="2374486608" sldId="328"/>
            <ac:picMk id="6" creationId="{6515B6A1-7956-38D8-6817-A4B3E6D133D9}"/>
          </ac:picMkLst>
        </pc:picChg>
      </pc:sldChg>
      <pc:sldChg chg="modNotesTx">
        <pc:chgData name="Christian Rodrick" userId="bab10831-414f-4798-aab0-b3d30eb4ae01" providerId="ADAL" clId="{864E7098-F1D9-436B-9C0C-E2E8046D1DDF}" dt="2026-06-04T18:26:54.628" v="3436" actId="20577"/>
        <pc:sldMkLst>
          <pc:docMk/>
          <pc:sldMk cId="2621339553" sldId="331"/>
        </pc:sldMkLst>
      </pc:sldChg>
      <pc:sldChg chg="modNotesTx">
        <pc:chgData name="Christian Rodrick" userId="bab10831-414f-4798-aab0-b3d30eb4ae01" providerId="ADAL" clId="{864E7098-F1D9-436B-9C0C-E2E8046D1DDF}" dt="2026-06-04T20:43:44.412" v="5290" actId="20577"/>
        <pc:sldMkLst>
          <pc:docMk/>
          <pc:sldMk cId="191747936" sldId="334"/>
        </pc:sldMkLst>
      </pc:sldChg>
      <pc:sldChg chg="addSp delSp modSp mod">
        <pc:chgData name="Christian Rodrick" userId="bab10831-414f-4798-aab0-b3d30eb4ae01" providerId="ADAL" clId="{864E7098-F1D9-436B-9C0C-E2E8046D1DDF}" dt="2026-06-03T14:53:04.816" v="2648" actId="1076"/>
        <pc:sldMkLst>
          <pc:docMk/>
          <pc:sldMk cId="1854530744" sldId="335"/>
        </pc:sldMkLst>
        <pc:spChg chg="mod">
          <ac:chgData name="Christian Rodrick" userId="bab10831-414f-4798-aab0-b3d30eb4ae01" providerId="ADAL" clId="{864E7098-F1D9-436B-9C0C-E2E8046D1DDF}" dt="2026-06-03T14:52:57.943" v="2646" actId="1076"/>
          <ac:spMkLst>
            <pc:docMk/>
            <pc:sldMk cId="1854530744" sldId="335"/>
            <ac:spMk id="2" creationId="{480B0590-49F8-ADAF-D7D2-D85E3967EE53}"/>
          </ac:spMkLst>
        </pc:spChg>
        <pc:picChg chg="add mod">
          <ac:chgData name="Christian Rodrick" userId="bab10831-414f-4798-aab0-b3d30eb4ae01" providerId="ADAL" clId="{864E7098-F1D9-436B-9C0C-E2E8046D1DDF}" dt="2026-06-03T14:53:04.816" v="2648" actId="1076"/>
          <ac:picMkLst>
            <pc:docMk/>
            <pc:sldMk cId="1854530744" sldId="335"/>
            <ac:picMk id="5" creationId="{8A850F72-E202-0EA8-E1B6-108F6F5B2AD6}"/>
          </ac:picMkLst>
        </pc:picChg>
      </pc:sldChg>
      <pc:sldChg chg="modNotesTx">
        <pc:chgData name="Christian Rodrick" userId="bab10831-414f-4798-aab0-b3d30eb4ae01" providerId="ADAL" clId="{864E7098-F1D9-436B-9C0C-E2E8046D1DDF}" dt="2026-06-02T14:18:08.752" v="1834" actId="6549"/>
        <pc:sldMkLst>
          <pc:docMk/>
          <pc:sldMk cId="34864633" sldId="338"/>
        </pc:sldMkLst>
      </pc:sldChg>
      <pc:sldChg chg="addSp modSp mod modNotesTx">
        <pc:chgData name="Christian Rodrick" userId="bab10831-414f-4798-aab0-b3d30eb4ae01" providerId="ADAL" clId="{864E7098-F1D9-436B-9C0C-E2E8046D1DDF}" dt="2026-06-04T21:04:34.762" v="6327" actId="20577"/>
        <pc:sldMkLst>
          <pc:docMk/>
          <pc:sldMk cId="3635454149" sldId="342"/>
        </pc:sldMkLst>
        <pc:picChg chg="mod">
          <ac:chgData name="Christian Rodrick" userId="bab10831-414f-4798-aab0-b3d30eb4ae01" providerId="ADAL" clId="{864E7098-F1D9-436B-9C0C-E2E8046D1DDF}" dt="2026-05-27T18:32:55.414" v="1269" actId="208"/>
          <ac:picMkLst>
            <pc:docMk/>
            <pc:sldMk cId="3635454149" sldId="342"/>
            <ac:picMk id="3" creationId="{9046A1DF-CF9A-E264-CECF-55E112856590}"/>
          </ac:picMkLst>
        </pc:picChg>
        <pc:picChg chg="add mod">
          <ac:chgData name="Christian Rodrick" userId="bab10831-414f-4798-aab0-b3d30eb4ae01" providerId="ADAL" clId="{864E7098-F1D9-436B-9C0C-E2E8046D1DDF}" dt="2026-05-27T18:33:06.183" v="1273" actId="1076"/>
          <ac:picMkLst>
            <pc:docMk/>
            <pc:sldMk cId="3635454149" sldId="342"/>
            <ac:picMk id="4" creationId="{3E8CA897-891A-7F9E-2158-148CE991D1E4}"/>
          </ac:picMkLst>
        </pc:picChg>
        <pc:picChg chg="mod">
          <ac:chgData name="Christian Rodrick" userId="bab10831-414f-4798-aab0-b3d30eb4ae01" providerId="ADAL" clId="{864E7098-F1D9-436B-9C0C-E2E8046D1DDF}" dt="2026-05-27T18:32:59.422" v="1271" actId="208"/>
          <ac:picMkLst>
            <pc:docMk/>
            <pc:sldMk cId="3635454149" sldId="342"/>
            <ac:picMk id="5" creationId="{09EA41B1-501D-C12E-45CD-1496E24296D3}"/>
          </ac:picMkLst>
        </pc:picChg>
        <pc:picChg chg="add mod">
          <ac:chgData name="Christian Rodrick" userId="bab10831-414f-4798-aab0-b3d30eb4ae01" providerId="ADAL" clId="{864E7098-F1D9-436B-9C0C-E2E8046D1DDF}" dt="2026-05-27T18:34:23.303" v="1279" actId="1076"/>
          <ac:picMkLst>
            <pc:docMk/>
            <pc:sldMk cId="3635454149" sldId="342"/>
            <ac:picMk id="7" creationId="{39B4B907-ECE6-83E6-CD6B-8C7BE1893FE0}"/>
          </ac:picMkLst>
        </pc:picChg>
        <pc:picChg chg="mod">
          <ac:chgData name="Christian Rodrick" userId="bab10831-414f-4798-aab0-b3d30eb4ae01" providerId="ADAL" clId="{864E7098-F1D9-436B-9C0C-E2E8046D1DDF}" dt="2026-05-27T18:34:26.283" v="1281" actId="1076"/>
          <ac:picMkLst>
            <pc:docMk/>
            <pc:sldMk cId="3635454149" sldId="342"/>
            <ac:picMk id="9" creationId="{6BEB9BCF-FF4F-401D-1DB7-BA1DDF326B5D}"/>
          </ac:picMkLst>
        </pc:picChg>
      </pc:sldChg>
      <pc:sldChg chg="addSp delSp modSp mod modNotesTx">
        <pc:chgData name="Christian Rodrick" userId="bab10831-414f-4798-aab0-b3d30eb4ae01" providerId="ADAL" clId="{864E7098-F1D9-436B-9C0C-E2E8046D1DDF}" dt="2026-06-04T19:36:22.837" v="4730" actId="20577"/>
        <pc:sldMkLst>
          <pc:docMk/>
          <pc:sldMk cId="530640451" sldId="343"/>
        </pc:sldMkLst>
        <pc:spChg chg="mod">
          <ac:chgData name="Christian Rodrick" userId="bab10831-414f-4798-aab0-b3d30eb4ae01" providerId="ADAL" clId="{864E7098-F1D9-436B-9C0C-E2E8046D1DDF}" dt="2026-05-29T19:27:38.263" v="1302" actId="1076"/>
          <ac:spMkLst>
            <pc:docMk/>
            <pc:sldMk cId="530640451" sldId="343"/>
            <ac:spMk id="10" creationId="{47E5D543-DE35-FAD7-AD09-616DEEEF44EC}"/>
          </ac:spMkLst>
        </pc:spChg>
        <pc:picChg chg="add mod">
          <ac:chgData name="Christian Rodrick" userId="bab10831-414f-4798-aab0-b3d30eb4ae01" providerId="ADAL" clId="{864E7098-F1D9-436B-9C0C-E2E8046D1DDF}" dt="2026-05-29T19:27:47.532" v="1305" actId="1076"/>
          <ac:picMkLst>
            <pc:docMk/>
            <pc:sldMk cId="530640451" sldId="343"/>
            <ac:picMk id="7" creationId="{98B2CA7A-0568-7288-2200-BEC5E0FFBEA9}"/>
          </ac:picMkLst>
        </pc:picChg>
        <pc:picChg chg="add mod">
          <ac:chgData name="Christian Rodrick" userId="bab10831-414f-4798-aab0-b3d30eb4ae01" providerId="ADAL" clId="{864E7098-F1D9-436B-9C0C-E2E8046D1DDF}" dt="2026-05-29T19:27:56.388" v="1309" actId="1076"/>
          <ac:picMkLst>
            <pc:docMk/>
            <pc:sldMk cId="530640451" sldId="343"/>
            <ac:picMk id="9" creationId="{957C80F6-7380-FCEC-08BE-33766FD354C8}"/>
          </ac:picMkLst>
        </pc:picChg>
        <pc:picChg chg="add mod">
          <ac:chgData name="Christian Rodrick" userId="bab10831-414f-4798-aab0-b3d30eb4ae01" providerId="ADAL" clId="{864E7098-F1D9-436B-9C0C-E2E8046D1DDF}" dt="2026-05-29T19:27:58.813" v="1310" actId="1076"/>
          <ac:picMkLst>
            <pc:docMk/>
            <pc:sldMk cId="530640451" sldId="343"/>
            <ac:picMk id="1026" creationId="{3C4948C5-DCDE-2697-7249-5243770ABB6D}"/>
          </ac:picMkLst>
        </pc:picChg>
        <pc:picChg chg="add mod">
          <ac:chgData name="Christian Rodrick" userId="bab10831-414f-4798-aab0-b3d30eb4ae01" providerId="ADAL" clId="{864E7098-F1D9-436B-9C0C-E2E8046D1DDF}" dt="2026-05-29T19:28:07.897" v="1312" actId="1076"/>
          <ac:picMkLst>
            <pc:docMk/>
            <pc:sldMk cId="530640451" sldId="343"/>
            <ac:picMk id="1028" creationId="{FEF2696B-4393-4048-BFBD-374E2734B81E}"/>
          </ac:picMkLst>
        </pc:picChg>
      </pc:sldChg>
      <pc:sldChg chg="addSp modSp mod modNotesTx">
        <pc:chgData name="Christian Rodrick" userId="bab10831-414f-4798-aab0-b3d30eb4ae01" providerId="ADAL" clId="{864E7098-F1D9-436B-9C0C-E2E8046D1DDF}" dt="2026-06-04T20:05:56.055" v="5221" actId="20577"/>
        <pc:sldMkLst>
          <pc:docMk/>
          <pc:sldMk cId="679225736" sldId="344"/>
        </pc:sldMkLst>
        <pc:spChg chg="mod">
          <ac:chgData name="Christian Rodrick" userId="bab10831-414f-4798-aab0-b3d30eb4ae01" providerId="ADAL" clId="{864E7098-F1D9-436B-9C0C-E2E8046D1DDF}" dt="2026-05-29T19:34:45.909" v="1509" actId="1076"/>
          <ac:spMkLst>
            <pc:docMk/>
            <pc:sldMk cId="679225736" sldId="344"/>
            <ac:spMk id="10" creationId="{4F732F6E-2F0D-625C-5433-51978A2C0D90}"/>
          </ac:spMkLst>
        </pc:spChg>
        <pc:picChg chg="add mod">
          <ac:chgData name="Christian Rodrick" userId="bab10831-414f-4798-aab0-b3d30eb4ae01" providerId="ADAL" clId="{864E7098-F1D9-436B-9C0C-E2E8046D1DDF}" dt="2026-05-29T19:34:48.562" v="1510" actId="1076"/>
          <ac:picMkLst>
            <pc:docMk/>
            <pc:sldMk cId="679225736" sldId="344"/>
            <ac:picMk id="2050" creationId="{814DC4B2-D816-99F2-BDC6-D3E7BA0DCB73}"/>
          </ac:picMkLst>
        </pc:picChg>
      </pc:sldChg>
      <pc:sldChg chg="addSp delSp modSp mod ord modNotesTx">
        <pc:chgData name="Christian Rodrick" userId="bab10831-414f-4798-aab0-b3d30eb4ae01" providerId="ADAL" clId="{864E7098-F1D9-436B-9C0C-E2E8046D1DDF}" dt="2026-06-04T19:39:02.152" v="5190" actId="20577"/>
        <pc:sldMkLst>
          <pc:docMk/>
          <pc:sldMk cId="1106110522" sldId="345"/>
        </pc:sldMkLst>
        <pc:spChg chg="mod">
          <ac:chgData name="Christian Rodrick" userId="bab10831-414f-4798-aab0-b3d30eb4ae01" providerId="ADAL" clId="{864E7098-F1D9-436B-9C0C-E2E8046D1DDF}" dt="2026-05-27T17:34:59.801" v="612" actId="113"/>
          <ac:spMkLst>
            <pc:docMk/>
            <pc:sldMk cId="1106110522" sldId="345"/>
            <ac:spMk id="2" creationId="{48EC38C6-405E-860B-0525-99ADD4FED7C1}"/>
          </ac:spMkLst>
        </pc:spChg>
        <pc:picChg chg="add mod">
          <ac:chgData name="Christian Rodrick" userId="bab10831-414f-4798-aab0-b3d30eb4ae01" providerId="ADAL" clId="{864E7098-F1D9-436B-9C0C-E2E8046D1DDF}" dt="2026-05-29T20:02:35.494" v="1532" actId="14100"/>
          <ac:picMkLst>
            <pc:docMk/>
            <pc:sldMk cId="1106110522" sldId="345"/>
            <ac:picMk id="6" creationId="{148D424B-4933-0164-5088-1D79282174A3}"/>
          </ac:picMkLst>
        </pc:picChg>
      </pc:sldChg>
      <pc:sldChg chg="modSp mod modNotesTx">
        <pc:chgData name="Christian Rodrick" userId="bab10831-414f-4798-aab0-b3d30eb4ae01" providerId="ADAL" clId="{864E7098-F1D9-436B-9C0C-E2E8046D1DDF}" dt="2026-06-02T12:55:19.296" v="1676" actId="20577"/>
        <pc:sldMkLst>
          <pc:docMk/>
          <pc:sldMk cId="1050233208" sldId="347"/>
        </pc:sldMkLst>
        <pc:spChg chg="mod">
          <ac:chgData name="Christian Rodrick" userId="bab10831-414f-4798-aab0-b3d30eb4ae01" providerId="ADAL" clId="{864E7098-F1D9-436B-9C0C-E2E8046D1DDF}" dt="2026-05-27T18:24:10.643" v="1126" actId="403"/>
          <ac:spMkLst>
            <pc:docMk/>
            <pc:sldMk cId="1050233208" sldId="347"/>
            <ac:spMk id="4" creationId="{35A9E156-97FB-77E0-962A-B7D4F0ED6410}"/>
          </ac:spMkLst>
        </pc:spChg>
      </pc:sldChg>
      <pc:sldChg chg="modNotesTx">
        <pc:chgData name="Christian Rodrick" userId="bab10831-414f-4798-aab0-b3d30eb4ae01" providerId="ADAL" clId="{864E7098-F1D9-436B-9C0C-E2E8046D1DDF}" dt="2026-06-04T20:10:49.520" v="5236" actId="20577"/>
        <pc:sldMkLst>
          <pc:docMk/>
          <pc:sldMk cId="2485789900" sldId="348"/>
        </pc:sldMkLst>
      </pc:sldChg>
      <pc:sldChg chg="addSp delSp modSp add mod modNotesTx">
        <pc:chgData name="Christian Rodrick" userId="bab10831-414f-4798-aab0-b3d30eb4ae01" providerId="ADAL" clId="{864E7098-F1D9-436B-9C0C-E2E8046D1DDF}" dt="2026-06-02T14:26:26.295" v="2349" actId="5793"/>
        <pc:sldMkLst>
          <pc:docMk/>
          <pc:sldMk cId="1270146762" sldId="349"/>
        </pc:sldMkLst>
        <pc:spChg chg="mod">
          <ac:chgData name="Christian Rodrick" userId="bab10831-414f-4798-aab0-b3d30eb4ae01" providerId="ADAL" clId="{864E7098-F1D9-436B-9C0C-E2E8046D1DDF}" dt="2026-06-02T14:24:45.420" v="2081" actId="1076"/>
          <ac:spMkLst>
            <pc:docMk/>
            <pc:sldMk cId="1270146762" sldId="349"/>
            <ac:spMk id="10" creationId="{2223BF29-43A2-F1C2-C6F8-76F3946FF92E}"/>
          </ac:spMkLst>
        </pc:spChg>
        <pc:picChg chg="add mod">
          <ac:chgData name="Christian Rodrick" userId="bab10831-414f-4798-aab0-b3d30eb4ae01" providerId="ADAL" clId="{864E7098-F1D9-436B-9C0C-E2E8046D1DDF}" dt="2026-06-02T14:24:42.294" v="2080" actId="14100"/>
          <ac:picMkLst>
            <pc:docMk/>
            <pc:sldMk cId="1270146762" sldId="349"/>
            <ac:picMk id="3" creationId="{8A73F95E-606F-D00C-A267-7F131A8D14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AC804-D994-444B-879D-BD58D1893518}"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76EB14-7BC9-BF4C-8728-4B186E00EAF5}" type="slidenum">
              <a:rPr lang="en-US" smtClean="0"/>
              <a:t>‹#›</a:t>
            </a:fld>
            <a:endParaRPr lang="en-US"/>
          </a:p>
        </p:txBody>
      </p:sp>
    </p:spTree>
    <p:extLst>
      <p:ext uri="{BB962C8B-B14F-4D97-AF65-F5344CB8AC3E}">
        <p14:creationId xmlns:p14="http://schemas.microsoft.com/office/powerpoint/2010/main" val="114159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New_York_Mercantile_Exchange" TargetMode="External"/><Relationship Id="rId3" Type="http://schemas.openxmlformats.org/officeDocument/2006/relationships/hyperlink" Target="https://en.wikipedia.org/wiki/Distribution_center" TargetMode="External"/><Relationship Id="rId7" Type="http://schemas.openxmlformats.org/officeDocument/2006/relationships/hyperlink" Target="https://en.wikipedia.org/wiki/Futures_contrac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Pricing_point" TargetMode="External"/><Relationship Id="rId11" Type="http://schemas.openxmlformats.org/officeDocument/2006/relationships/hyperlink" Target="https://en.wikipedia.org/wiki/Intercontinental_Exchange" TargetMode="External"/><Relationship Id="rId5" Type="http://schemas.openxmlformats.org/officeDocument/2006/relationships/hyperlink" Target="https://en.wikipedia.org/wiki/Erath,_Louisiana" TargetMode="External"/><Relationship Id="rId10" Type="http://schemas.openxmlformats.org/officeDocument/2006/relationships/hyperlink" Target="https://en.wikipedia.org/wiki/Swap_(finance)" TargetMode="External"/><Relationship Id="rId4" Type="http://schemas.openxmlformats.org/officeDocument/2006/relationships/hyperlink" Target="https://en.wikipedia.org/wiki/Natural_gas" TargetMode="External"/><Relationship Id="rId9" Type="http://schemas.openxmlformats.org/officeDocument/2006/relationships/hyperlink" Target="https://en.wikipedia.org/wiki/Over-the-counter_(financ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maritime.dot.gov/outreach/publications/comparison-us-and-foreign-flag-operating-costs" TargetMode="External"/><Relationship Id="rId3" Type="http://schemas.openxmlformats.org/officeDocument/2006/relationships/hyperlink" Target="https://www.eia.gov/todayinenergy/detail.php?id=39432" TargetMode="External"/><Relationship Id="rId7" Type="http://schemas.openxmlformats.org/officeDocument/2006/relationships/hyperlink" Target="https://twitter.com/cpgrabow/status/1598718719714201600"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xcelerateenergy.com/projects/northeast-gateway-deepwater-port/" TargetMode="External"/><Relationship Id="rId5" Type="http://schemas.openxmlformats.org/officeDocument/2006/relationships/hyperlink" Target="https://www.constellationenergy.com/our-company/locations/location-sites/everett-lng-facility.html" TargetMode="External"/><Relationship Id="rId4" Type="http://schemas.openxmlformats.org/officeDocument/2006/relationships/hyperlink" Target="https://www.eia.gov/todayinenergy/detail.php?id=51158"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endParaRPr lang="en-US" dirty="0"/>
          </a:p>
          <a:p>
            <a:r>
              <a:rPr lang="en-US" dirty="0"/>
              <a:t>My name is Christian Rodrick</a:t>
            </a:r>
          </a:p>
          <a:p>
            <a:endParaRPr lang="en-US" dirty="0"/>
          </a:p>
          <a:p>
            <a:r>
              <a:rPr lang="en-US" dirty="0"/>
              <a:t>Director of Public Affairs and industry engagement for NGA – been here for nearly 3 years</a:t>
            </a:r>
          </a:p>
          <a:p>
            <a:endParaRPr lang="en-US" dirty="0"/>
          </a:p>
          <a:p>
            <a:r>
              <a:rPr lang="en-US" dirty="0"/>
              <a:t>Prior to NGA I worked in Washington, D.C. Most recently as a public affairs consultant working for energy companies and associations.</a:t>
            </a:r>
          </a:p>
          <a:p>
            <a:endParaRPr lang="en-US" dirty="0"/>
          </a:p>
          <a:p>
            <a:r>
              <a:rPr lang="en-US" dirty="0"/>
              <a:t>Before that I worked at the United States EPA as the director of congressional affairs. I also worked for a couple for years in the United States Congress. </a:t>
            </a:r>
          </a:p>
          <a:p>
            <a:endParaRPr lang="en-US" dirty="0"/>
          </a:p>
          <a:p>
            <a:r>
              <a:rPr lang="en-US" dirty="0"/>
              <a:t>Today, we’re going to talk about energy policy in the Northeast</a:t>
            </a:r>
          </a:p>
          <a:p>
            <a:endParaRPr lang="en-US" dirty="0"/>
          </a:p>
          <a:p>
            <a:r>
              <a:rPr lang="en-US" dirty="0"/>
              <a:t>Show of hands – who regularly works on policy issues?</a:t>
            </a:r>
          </a:p>
          <a:p>
            <a:endParaRPr lang="en-US" dirty="0"/>
          </a:p>
        </p:txBody>
      </p:sp>
      <p:sp>
        <p:nvSpPr>
          <p:cNvPr id="4" name="Slide Number Placeholder 3"/>
          <p:cNvSpPr>
            <a:spLocks noGrp="1"/>
          </p:cNvSpPr>
          <p:nvPr>
            <p:ph type="sldNum" sz="quarter" idx="5"/>
          </p:nvPr>
        </p:nvSpPr>
        <p:spPr/>
        <p:txBody>
          <a:bodyPr/>
          <a:lstStyle/>
          <a:p>
            <a:fld id="{5876EB14-7BC9-BF4C-8728-4B186E00EAF5}" type="slidenum">
              <a:rPr lang="en-US" smtClean="0"/>
              <a:t>1</a:t>
            </a:fld>
            <a:endParaRPr lang="en-US"/>
          </a:p>
        </p:txBody>
      </p:sp>
    </p:spTree>
    <p:extLst>
      <p:ext uri="{BB962C8B-B14F-4D97-AF65-F5344CB8AC3E}">
        <p14:creationId xmlns:p14="http://schemas.microsoft.com/office/powerpoint/2010/main" val="296150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dirty="0">
                <a:effectLst/>
                <a:latin typeface="Times New Roman" panose="02020603050405020304" pitchFamily="18" charset="0"/>
                <a:ea typeface="Calibri" panose="020F0502020204030204" pitchFamily="34" charset="0"/>
              </a:rPr>
              <a:t>within The eleven-state region more than </a:t>
            </a:r>
            <a:r>
              <a:rPr lang="en-US" sz="1800" b="1" dirty="0">
                <a:effectLst/>
                <a:latin typeface="Times New Roman" panose="02020603050405020304" pitchFamily="18" charset="0"/>
                <a:ea typeface="Calibri" panose="020F0502020204030204" pitchFamily="34" charset="0"/>
              </a:rPr>
              <a:t>13 million residential natural gas customers</a:t>
            </a:r>
            <a:r>
              <a:rPr lang="en-US" sz="1800" dirty="0">
                <a:effectLst/>
                <a:latin typeface="Times New Roman" panose="02020603050405020304" pitchFamily="18" charset="0"/>
                <a:ea typeface="Calibri" panose="020F0502020204030204" pitchFamily="34" charset="0"/>
              </a:rPr>
              <a:t>, more than 17% of the U.S. total of 72 million. Additionally, the Northeast has more than </a:t>
            </a:r>
            <a:r>
              <a:rPr lang="en-US" sz="1800" b="1" dirty="0">
                <a:effectLst/>
                <a:latin typeface="Times New Roman" panose="02020603050405020304" pitchFamily="18" charset="0"/>
                <a:ea typeface="Calibri" panose="020F0502020204030204" pitchFamily="34" charset="0"/>
              </a:rPr>
              <a:t>1.2 million commercial natural gas customers and more than 32,000 industrial customers</a:t>
            </a:r>
            <a:r>
              <a:rPr lang="en-US" sz="1800" dirty="0">
                <a:effectLst/>
                <a:latin typeface="Times New Roman" panose="02020603050405020304" pitchFamily="18" charset="0"/>
                <a:ea typeface="Calibri" panose="020F0502020204030204" pitchFamily="34" charset="0"/>
              </a:rPr>
              <a:t>. Respectively, these numbers represent 21 percent and 18 percent of the U.S. total.</a:t>
            </a:r>
          </a:p>
          <a:p>
            <a:pPr marL="0" marR="0" lvl="0" indent="0">
              <a:spcBef>
                <a:spcPts val="0"/>
              </a:spcBef>
              <a:spcAft>
                <a:spcPts val="0"/>
              </a:spcAft>
              <a:buFont typeface="+mj-lt"/>
              <a:buNone/>
            </a:pPr>
            <a:endParaRPr lang="en-US" sz="18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800" dirty="0">
                <a:effectLst/>
                <a:latin typeface="Times New Roman" panose="02020603050405020304" pitchFamily="18" charset="0"/>
                <a:ea typeface="Calibri" panose="020F0502020204030204" pitchFamily="34" charset="0"/>
              </a:rPr>
              <a:t>In many parts of our region, natural gas is the dominant fuel for home heating. In New York and New Jersey, more than 58% and 72% of homes are heated by gas, respectively.</a:t>
            </a:r>
          </a:p>
          <a:p>
            <a:pPr marL="0" marR="0" lvl="0" indent="0">
              <a:spcBef>
                <a:spcPts val="0"/>
              </a:spcBef>
              <a:spcAft>
                <a:spcPts val="0"/>
              </a:spcAft>
              <a:buFont typeface="+mj-lt"/>
              <a:buNone/>
            </a:pPr>
            <a:endParaRPr lang="en-US" sz="18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800" dirty="0">
                <a:effectLst/>
                <a:latin typeface="Times New Roman" panose="02020603050405020304" pitchFamily="18" charset="0"/>
                <a:ea typeface="Calibri" panose="020F0502020204030204" pitchFamily="34" charset="0"/>
              </a:rPr>
              <a:t>That said, as we move into the northern parts of New England, due to insufficient gas infrastructure and supply, that number drops significantly, with homes relying more on oil/ propane, or other fuels like wood for home heating. in New Hampshire, 20% of homes heat with natural gas, compared to nearly 40% of homes that heat with oil.</a:t>
            </a:r>
          </a:p>
          <a:p>
            <a:pPr marL="0" marR="0" lvl="0" indent="0">
              <a:spcBef>
                <a:spcPts val="0"/>
              </a:spcBef>
              <a:spcAft>
                <a:spcPts val="0"/>
              </a:spcAft>
              <a:buFont typeface="+mj-lt"/>
              <a:buNone/>
            </a:pPr>
            <a:endParaRPr lang="en-US" sz="18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876EB14-7BC9-BF4C-8728-4B186E00EAF5}" type="slidenum">
              <a:rPr lang="en-US" smtClean="0"/>
              <a:t>10</a:t>
            </a:fld>
            <a:endParaRPr lang="en-US"/>
          </a:p>
        </p:txBody>
      </p:sp>
    </p:spTree>
    <p:extLst>
      <p:ext uri="{BB962C8B-B14F-4D97-AF65-F5344CB8AC3E}">
        <p14:creationId xmlns:p14="http://schemas.microsoft.com/office/powerpoint/2010/main" val="2953755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Verdana" panose="020B0604030504040204" pitchFamily="34" charset="0"/>
              </a:rPr>
              <a:t>ISO-NE and NYISO are the most natural gas dependent RTO/ISOs [in the U.S.] with over 50% of their respective electricity generation output forecast tied to natural gas-fired power plants.</a:t>
            </a:r>
          </a:p>
          <a:p>
            <a:endParaRPr lang="en-US" b="0" i="0">
              <a:solidFill>
                <a:srgbClr val="000000"/>
              </a:solidFill>
              <a:effectLst/>
              <a:latin typeface="Verdana" panose="020B0604030504040204" pitchFamily="34" charset="0"/>
            </a:endParaRPr>
          </a:p>
          <a:p>
            <a:r>
              <a:rPr lang="en-US" b="0" i="0">
                <a:solidFill>
                  <a:srgbClr val="000000"/>
                </a:solidFill>
                <a:effectLst/>
                <a:latin typeface="Verdana" panose="020B0604030504040204" pitchFamily="34" charset="0"/>
              </a:rPr>
              <a:t> With the proliferation of distributed energy resources like wind and solar, we need increasing amounts of dispatchable, baseload generation.  The only technology that exists in most Northeast states are quick start gas or oil generators.  </a:t>
            </a:r>
          </a:p>
          <a:p>
            <a:endParaRPr lang="en-US" b="0" i="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A5E67"/>
              </a:solidFill>
              <a:effectLst/>
              <a:latin typeface="inherit"/>
            </a:endParaRPr>
          </a:p>
        </p:txBody>
      </p:sp>
      <p:sp>
        <p:nvSpPr>
          <p:cNvPr id="4" name="Slide Number Placeholder 3"/>
          <p:cNvSpPr>
            <a:spLocks noGrp="1"/>
          </p:cNvSpPr>
          <p:nvPr>
            <p:ph type="sldNum" sz="quarter" idx="5"/>
          </p:nvPr>
        </p:nvSpPr>
        <p:spPr/>
        <p:txBody>
          <a:bodyPr/>
          <a:lstStyle/>
          <a:p>
            <a:fld id="{5876EB14-7BC9-BF4C-8728-4B186E00EAF5}" type="slidenum">
              <a:rPr lang="en-US" smtClean="0"/>
              <a:t>11</a:t>
            </a:fld>
            <a:endParaRPr lang="en-US"/>
          </a:p>
        </p:txBody>
      </p:sp>
    </p:spTree>
    <p:extLst>
      <p:ext uri="{BB962C8B-B14F-4D97-AF65-F5344CB8AC3E}">
        <p14:creationId xmlns:p14="http://schemas.microsoft.com/office/powerpoint/2010/main" val="1280980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0C2EE-91E1-1CBD-6465-76BA35875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6F7D6-B8DB-DAB7-D8F3-0293313B8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AFF90-4DA4-8CC2-1E23-27DA57AEBB10}"/>
              </a:ext>
            </a:extLst>
          </p:cNvPr>
          <p:cNvSpPr>
            <a:spLocks noGrp="1"/>
          </p:cNvSpPr>
          <p:nvPr>
            <p:ph type="body" idx="1"/>
          </p:nvPr>
        </p:nvSpPr>
        <p:spPr/>
        <p:txBody>
          <a:bodyPr/>
          <a:lstStyle/>
          <a:p>
            <a:r>
              <a:rPr lang="en-US" dirty="0"/>
              <a:t>I know you can’t read this. But these slides will be published later. So. The point of this slide is to show that, both nationally, and even here in the Northeast Gas LDCs are still adding customers. </a:t>
            </a:r>
          </a:p>
          <a:p>
            <a:endParaRPr lang="en-US" b="0" i="0" dirty="0">
              <a:solidFill>
                <a:srgbClr val="000000"/>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CE8FA3CA-37A9-527B-651A-57CCD84925AB}"/>
              </a:ext>
            </a:extLst>
          </p:cNvPr>
          <p:cNvSpPr>
            <a:spLocks noGrp="1"/>
          </p:cNvSpPr>
          <p:nvPr>
            <p:ph type="sldNum" sz="quarter" idx="5"/>
          </p:nvPr>
        </p:nvSpPr>
        <p:spPr/>
        <p:txBody>
          <a:bodyPr/>
          <a:lstStyle/>
          <a:p>
            <a:fld id="{5876EB14-7BC9-BF4C-8728-4B186E00EAF5}" type="slidenum">
              <a:rPr lang="en-US" smtClean="0"/>
              <a:t>12</a:t>
            </a:fld>
            <a:endParaRPr lang="en-US"/>
          </a:p>
        </p:txBody>
      </p:sp>
    </p:spTree>
    <p:extLst>
      <p:ext uri="{BB962C8B-B14F-4D97-AF65-F5344CB8AC3E}">
        <p14:creationId xmlns:p14="http://schemas.microsoft.com/office/powerpoint/2010/main" val="1170877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E4DEA-B211-23D3-B63C-FFF1E6D3D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0A262-42B9-6814-6522-CAEDB1F1F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EB8FE-990E-1D25-CFDA-86FD1400EA35}"/>
              </a:ext>
            </a:extLst>
          </p:cNvPr>
          <p:cNvSpPr>
            <a:spLocks noGrp="1"/>
          </p:cNvSpPr>
          <p:nvPr>
            <p:ph type="body" idx="1"/>
          </p:nvPr>
        </p:nvSpPr>
        <p:spPr/>
        <p:txBody>
          <a:bodyPr/>
          <a:lstStyle/>
          <a:p>
            <a:pPr marL="0" marR="0" lvl="0" indent="0">
              <a:spcBef>
                <a:spcPts val="0"/>
              </a:spcBef>
              <a:spcAft>
                <a:spcPts val="0"/>
              </a:spcAft>
              <a:buFont typeface="+mj-lt"/>
              <a:buNone/>
            </a:pPr>
            <a:r>
              <a:rPr lang="en-US" dirty="0"/>
              <a:t>Are we really going to meet this without gas infrastructure?</a:t>
            </a:r>
          </a:p>
          <a:p>
            <a:pPr marL="0" marR="0" lvl="0" indent="0">
              <a:spcBef>
                <a:spcPts val="0"/>
              </a:spcBef>
              <a:spcAft>
                <a:spcPts val="0"/>
              </a:spcAft>
              <a:buFont typeface="+mj-lt"/>
              <a:buNone/>
            </a:pPr>
            <a:endParaRPr lang="en-US" dirty="0"/>
          </a:p>
          <a:p>
            <a:pPr marL="0" marR="0" lvl="0" indent="0">
              <a:spcBef>
                <a:spcPts val="0"/>
              </a:spcBef>
              <a:spcAft>
                <a:spcPts val="0"/>
              </a:spcAft>
              <a:buFont typeface="+mj-lt"/>
              <a:buNone/>
            </a:pPr>
            <a:r>
              <a:rPr lang="en-US" dirty="0"/>
              <a:t>Initially this growth is based on large load – think AI and Data centers – not electrification.. so even if all these electrify everything plans fall through – they will still be growing. </a:t>
            </a:r>
          </a:p>
          <a:p>
            <a:pPr marL="0" marR="0" lvl="0" indent="0">
              <a:spcBef>
                <a:spcPts val="0"/>
              </a:spcBef>
              <a:spcAft>
                <a:spcPts val="0"/>
              </a:spcAft>
              <a:buFont typeface="+mj-lt"/>
              <a:buNone/>
            </a:pPr>
            <a:br>
              <a:rPr lang="en-US" dirty="0"/>
            </a:br>
            <a:r>
              <a:rPr lang="en-US" dirty="0"/>
              <a:t>And should we really be electrifying home heating with these projections?</a:t>
            </a:r>
          </a:p>
          <a:p>
            <a:pPr marL="0" marR="0" lvl="0" indent="0">
              <a:spcBef>
                <a:spcPts val="0"/>
              </a:spcBef>
              <a:spcAft>
                <a:spcPts val="0"/>
              </a:spcAft>
              <a:buFont typeface="+mj-lt"/>
              <a:buNone/>
            </a:pPr>
            <a:endParaRPr lang="en-US" dirty="0"/>
          </a:p>
          <a:p>
            <a:pPr marL="0" marR="0" lvl="0" indent="0">
              <a:spcBef>
                <a:spcPts val="0"/>
              </a:spcBef>
              <a:spcAft>
                <a:spcPts val="0"/>
              </a:spcAft>
              <a:buFont typeface="+mj-lt"/>
              <a:buNone/>
            </a:pPr>
            <a:r>
              <a:rPr lang="en-US" dirty="0"/>
              <a:t>By the way, as a quick aside, according to EIA more than 60% of energy used in generation is lost in conversion – so until we have a totally clean grid, shifting to electrification isn’t even efficient.</a:t>
            </a:r>
          </a:p>
          <a:p>
            <a:pPr marL="0" marR="0" lvl="0" indent="0">
              <a:spcBef>
                <a:spcPts val="0"/>
              </a:spcBef>
              <a:spcAft>
                <a:spcPts val="0"/>
              </a:spcAft>
              <a:buFont typeface="+mj-lt"/>
              <a:buNone/>
            </a:pPr>
            <a:endParaRPr lang="en-US" dirty="0"/>
          </a:p>
          <a:p>
            <a:pPr marL="0" marR="0" lvl="0" indent="0">
              <a:spcBef>
                <a:spcPts val="0"/>
              </a:spcBef>
              <a:spcAft>
                <a:spcPts val="0"/>
              </a:spcAft>
              <a:buFont typeface="+mj-lt"/>
              <a:buNone/>
            </a:pPr>
            <a:endParaRPr lang="en-US" dirty="0"/>
          </a:p>
          <a:p>
            <a:pPr marL="0" marR="0" lvl="0" indent="0">
              <a:spcBef>
                <a:spcPts val="0"/>
              </a:spcBef>
              <a:spcAft>
                <a:spcPts val="0"/>
              </a:spcAft>
              <a:buFont typeface="+mj-lt"/>
              <a:buNone/>
            </a:pPr>
            <a:r>
              <a:rPr lang="en-US" dirty="0"/>
              <a:t>Further, </a:t>
            </a:r>
            <a:r>
              <a:rPr lang="en-US" sz="1200" b="0" i="0" kern="1200" dirty="0">
                <a:solidFill>
                  <a:schemeClr val="tx1"/>
                </a:solidFill>
                <a:effectLst/>
                <a:latin typeface="+mn-lt"/>
                <a:ea typeface="+mn-ea"/>
                <a:cs typeface="+mn-cs"/>
              </a:rPr>
              <a:t>The U.S. Energy Information Administration (EIA) estimates that annual electricity transmission and distribution (T&amp;D) losses averaged about 5% of the electricity transmitted and distributed in the United States in 2018 through 2022.</a:t>
            </a:r>
          </a:p>
          <a:p>
            <a:pPr marL="0" marR="0" lvl="0" indent="0">
              <a:spcBef>
                <a:spcPts val="0"/>
              </a:spcBef>
              <a:spcAft>
                <a:spcPts val="0"/>
              </a:spcAft>
              <a:buFont typeface="+mj-lt"/>
              <a:buNone/>
            </a:pPr>
            <a:endParaRPr lang="en-US" dirty="0"/>
          </a:p>
          <a:p>
            <a:pPr marL="0" marR="0" lvl="0" indent="0">
              <a:spcBef>
                <a:spcPts val="0"/>
              </a:spcBef>
              <a:spcAft>
                <a:spcPts val="0"/>
              </a:spcAft>
              <a:buFont typeface="+mj-lt"/>
              <a:buNone/>
            </a:pPr>
            <a:r>
              <a:rPr lang="en-US" dirty="0"/>
              <a:t> Its more environmentally friendly to heat or cook with gas at your house, rather than with electricity generated at some power plant.</a:t>
            </a:r>
          </a:p>
        </p:txBody>
      </p:sp>
      <p:sp>
        <p:nvSpPr>
          <p:cNvPr id="4" name="Slide Number Placeholder 3">
            <a:extLst>
              <a:ext uri="{FF2B5EF4-FFF2-40B4-BE49-F238E27FC236}">
                <a16:creationId xmlns:a16="http://schemas.microsoft.com/office/drawing/2014/main" id="{4518A0A3-5FF1-8AE8-3B99-E1E9D3D71C87}"/>
              </a:ext>
            </a:extLst>
          </p:cNvPr>
          <p:cNvSpPr>
            <a:spLocks noGrp="1"/>
          </p:cNvSpPr>
          <p:nvPr>
            <p:ph type="sldNum" sz="quarter" idx="5"/>
          </p:nvPr>
        </p:nvSpPr>
        <p:spPr/>
        <p:txBody>
          <a:bodyPr/>
          <a:lstStyle/>
          <a:p>
            <a:fld id="{5876EB14-7BC9-BF4C-8728-4B186E00EAF5}" type="slidenum">
              <a:rPr lang="en-US" smtClean="0"/>
              <a:t>13</a:t>
            </a:fld>
            <a:endParaRPr lang="en-US"/>
          </a:p>
        </p:txBody>
      </p:sp>
    </p:spTree>
    <p:extLst>
      <p:ext uri="{BB962C8B-B14F-4D97-AF65-F5344CB8AC3E}">
        <p14:creationId xmlns:p14="http://schemas.microsoft.com/office/powerpoint/2010/main" val="995237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825DD-BCDB-0B42-DC30-EF14AA7F2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1D480-B03D-CA5B-798D-254E7C8F2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2BACD-2750-6EE2-4399-7C973CBC9E7E}"/>
              </a:ext>
            </a:extLst>
          </p:cNvPr>
          <p:cNvSpPr>
            <a:spLocks noGrp="1"/>
          </p:cNvSpPr>
          <p:nvPr>
            <p:ph type="body" idx="1"/>
          </p:nvPr>
        </p:nvSpPr>
        <p:spPr/>
        <p:txBody>
          <a:bodyPr/>
          <a:lstStyle/>
          <a:p>
            <a:r>
              <a:rPr lang="en-US" dirty="0"/>
              <a:t>3 key things I want to touch on. </a:t>
            </a:r>
          </a:p>
        </p:txBody>
      </p:sp>
      <p:sp>
        <p:nvSpPr>
          <p:cNvPr id="4" name="Slide Number Placeholder 3">
            <a:extLst>
              <a:ext uri="{FF2B5EF4-FFF2-40B4-BE49-F238E27FC236}">
                <a16:creationId xmlns:a16="http://schemas.microsoft.com/office/drawing/2014/main" id="{08BDB261-B43A-341C-443E-885F1581FF25}"/>
              </a:ext>
            </a:extLst>
          </p:cNvPr>
          <p:cNvSpPr>
            <a:spLocks noGrp="1"/>
          </p:cNvSpPr>
          <p:nvPr>
            <p:ph type="sldNum" sz="quarter" idx="5"/>
          </p:nvPr>
        </p:nvSpPr>
        <p:spPr/>
        <p:txBody>
          <a:bodyPr/>
          <a:lstStyle/>
          <a:p>
            <a:fld id="{5876EB14-7BC9-BF4C-8728-4B186E00EAF5}" type="slidenum">
              <a:rPr lang="en-US" smtClean="0"/>
              <a:t>14</a:t>
            </a:fld>
            <a:endParaRPr lang="en-US"/>
          </a:p>
        </p:txBody>
      </p:sp>
    </p:spTree>
    <p:extLst>
      <p:ext uri="{BB962C8B-B14F-4D97-AF65-F5344CB8AC3E}">
        <p14:creationId xmlns:p14="http://schemas.microsoft.com/office/powerpoint/2010/main" val="1380199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what is often the narrative about natural gas today, for New England, Natural Gas has been a major climate success story. The above data from ISO-NE shows a remarkable story of emissions reductions.</a:t>
            </a:r>
          </a:p>
          <a:p>
            <a:endParaRPr lang="en-US" dirty="0"/>
          </a:p>
          <a:p>
            <a:r>
              <a:rPr lang="en-US" dirty="0"/>
              <a:t>Its worth noting, that these reductions aren’t only a climate success story, but an environmental success story more broadly. Fewer emissions means cleaner air for our communities to breath.</a:t>
            </a:r>
          </a:p>
          <a:p>
            <a:endParaRPr lang="en-US" dirty="0"/>
          </a:p>
          <a:p>
            <a:r>
              <a:rPr lang="en-US" dirty="0"/>
              <a:t>According to ISO-NE, the biggest driver of this success? Natural gas.</a:t>
            </a:r>
          </a:p>
          <a:p>
            <a:endParaRPr lang="en-US" dirty="0"/>
          </a:p>
          <a:p>
            <a:r>
              <a:rPr lang="en-US" sz="1200" b="0" i="0" kern="1200" dirty="0">
                <a:solidFill>
                  <a:schemeClr val="tx1"/>
                </a:solidFill>
                <a:effectLst/>
                <a:latin typeface="+mn-lt"/>
                <a:ea typeface="+mn-ea"/>
                <a:cs typeface="+mn-cs"/>
              </a:rPr>
              <a:t>However, several factors—including increasing oil-fired generation during winter cold snaps due to natural gas pipeline constraints and the retirement of nuclear generation—have slowed the declines or led to increases in some recent years.</a:t>
            </a:r>
            <a:endParaRPr lang="en-US" dirty="0"/>
          </a:p>
        </p:txBody>
      </p:sp>
      <p:sp>
        <p:nvSpPr>
          <p:cNvPr id="4" name="Slide Number Placeholder 3"/>
          <p:cNvSpPr>
            <a:spLocks noGrp="1"/>
          </p:cNvSpPr>
          <p:nvPr>
            <p:ph type="sldNum" sz="quarter" idx="5"/>
          </p:nvPr>
        </p:nvSpPr>
        <p:spPr/>
        <p:txBody>
          <a:bodyPr/>
          <a:lstStyle/>
          <a:p>
            <a:fld id="{5876EB14-7BC9-BF4C-8728-4B186E00EAF5}" type="slidenum">
              <a:rPr lang="en-US" smtClean="0"/>
              <a:t>15</a:t>
            </a:fld>
            <a:endParaRPr lang="en-US"/>
          </a:p>
        </p:txBody>
      </p:sp>
    </p:spTree>
    <p:extLst>
      <p:ext uri="{BB962C8B-B14F-4D97-AF65-F5344CB8AC3E}">
        <p14:creationId xmlns:p14="http://schemas.microsoft.com/office/powerpoint/2010/main" val="2238114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 you see here represents Henry Hub natural gas Spot prices in dollars per million BTU. </a:t>
            </a:r>
          </a:p>
          <a:p>
            <a:endParaRPr lang="en-US" dirty="0"/>
          </a:p>
          <a:p>
            <a:r>
              <a:rPr lang="en-US" dirty="0"/>
              <a:t>As you can see – prices are LOW.</a:t>
            </a:r>
          </a:p>
          <a:p>
            <a:endParaRPr lang="en-US" b="0" i="0" dirty="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NOTE: </a:t>
            </a:r>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Henry Hub</a:t>
            </a:r>
            <a:r>
              <a:rPr lang="en-US" b="0" i="0" dirty="0">
                <a:solidFill>
                  <a:srgbClr val="202122"/>
                </a:solidFill>
                <a:effectLst/>
                <a:latin typeface="Arial" panose="020B0604020202020204" pitchFamily="34" charset="0"/>
              </a:rPr>
              <a:t> is a </a:t>
            </a:r>
            <a:r>
              <a:rPr lang="en-US" b="0" i="0" u="none" strike="noStrike" dirty="0">
                <a:solidFill>
                  <a:srgbClr val="3366CC"/>
                </a:solidFill>
                <a:effectLst/>
                <a:latin typeface="Arial" panose="020B0604020202020204" pitchFamily="34" charset="0"/>
                <a:hlinkClick r:id="rId3" tooltip="Distribution center"/>
              </a:rPr>
              <a:t>distribution hub</a:t>
            </a:r>
            <a:r>
              <a:rPr lang="en-US" b="0" i="0" dirty="0">
                <a:solidFill>
                  <a:srgbClr val="202122"/>
                </a:solidFill>
                <a:effectLst/>
                <a:latin typeface="Arial" panose="020B0604020202020204" pitchFamily="34" charset="0"/>
              </a:rPr>
              <a:t> on the </a:t>
            </a:r>
            <a:r>
              <a:rPr lang="en-US" b="0" i="0" u="none" strike="noStrike" dirty="0">
                <a:solidFill>
                  <a:srgbClr val="3366CC"/>
                </a:solidFill>
                <a:effectLst/>
                <a:latin typeface="Arial" panose="020B0604020202020204" pitchFamily="34" charset="0"/>
                <a:hlinkClick r:id="rId4" tooltip="Natural gas"/>
              </a:rPr>
              <a:t>natural gas</a:t>
            </a:r>
            <a:r>
              <a:rPr lang="en-US" b="0" i="0" dirty="0">
                <a:solidFill>
                  <a:srgbClr val="202122"/>
                </a:solidFill>
                <a:effectLst/>
                <a:latin typeface="Arial" panose="020B0604020202020204" pitchFamily="34" charset="0"/>
              </a:rPr>
              <a:t> pipeline system in </a:t>
            </a:r>
            <a:r>
              <a:rPr lang="en-US" b="0" i="0" u="none" strike="noStrike" dirty="0">
                <a:solidFill>
                  <a:srgbClr val="3366CC"/>
                </a:solidFill>
                <a:effectLst/>
                <a:latin typeface="Arial" panose="020B0604020202020204" pitchFamily="34" charset="0"/>
                <a:hlinkClick r:id="rId5" tooltip="Erath, Louisiana"/>
              </a:rPr>
              <a:t>Erath, Louisiana</a:t>
            </a:r>
            <a:r>
              <a:rPr lang="en-US" b="0" i="0" u="none" strike="noStrike"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Due to its importance, it lends its name to the </a:t>
            </a:r>
            <a:r>
              <a:rPr lang="en-US" b="0" i="0" u="none" strike="noStrike" dirty="0">
                <a:solidFill>
                  <a:srgbClr val="3366CC"/>
                </a:solidFill>
                <a:effectLst/>
                <a:latin typeface="Arial" panose="020B0604020202020204" pitchFamily="34" charset="0"/>
                <a:hlinkClick r:id="rId6" tooltip="Pricing point"/>
              </a:rPr>
              <a:t>pricing point</a:t>
            </a:r>
            <a:r>
              <a:rPr lang="en-US" b="0" i="0" dirty="0">
                <a:solidFill>
                  <a:srgbClr val="202122"/>
                </a:solidFill>
                <a:effectLst/>
                <a:latin typeface="Arial" panose="020B0604020202020204" pitchFamily="34" charset="0"/>
              </a:rPr>
              <a:t> for </a:t>
            </a:r>
            <a:r>
              <a:rPr lang="en-US" b="0" i="0" u="none" strike="noStrike" dirty="0">
                <a:solidFill>
                  <a:srgbClr val="3366CC"/>
                </a:solidFill>
                <a:effectLst/>
                <a:latin typeface="Arial" panose="020B0604020202020204" pitchFamily="34" charset="0"/>
                <a:hlinkClick r:id="rId4" tooltip="Natural gas"/>
              </a:rPr>
              <a:t>natural gas</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7" tooltip="Futures contract"/>
              </a:rPr>
              <a:t>futures contracts</a:t>
            </a:r>
            <a:r>
              <a:rPr lang="en-US" b="0" i="0" dirty="0">
                <a:solidFill>
                  <a:srgbClr val="202122"/>
                </a:solidFill>
                <a:effectLst/>
                <a:latin typeface="Arial" panose="020B0604020202020204" pitchFamily="34" charset="0"/>
              </a:rPr>
              <a:t> traded on the </a:t>
            </a:r>
            <a:r>
              <a:rPr lang="en-US" b="0" i="0" u="none" strike="noStrike" dirty="0">
                <a:solidFill>
                  <a:srgbClr val="3366CC"/>
                </a:solidFill>
                <a:effectLst/>
                <a:latin typeface="Arial" panose="020B0604020202020204" pitchFamily="34" charset="0"/>
                <a:hlinkClick r:id="rId8" tooltip="New York Mercantile Exchange"/>
              </a:rPr>
              <a:t>New York Mercantile Exchange</a:t>
            </a:r>
            <a:r>
              <a:rPr lang="en-US" b="0" i="0" dirty="0">
                <a:solidFill>
                  <a:srgbClr val="202122"/>
                </a:solidFill>
                <a:effectLst/>
                <a:latin typeface="Arial" panose="020B0604020202020204" pitchFamily="34" charset="0"/>
              </a:rPr>
              <a:t> (NYMEX) and the </a:t>
            </a:r>
            <a:r>
              <a:rPr lang="en-US" b="0" i="0" u="none" strike="noStrike" dirty="0">
                <a:solidFill>
                  <a:srgbClr val="3366CC"/>
                </a:solidFill>
                <a:effectLst/>
                <a:latin typeface="Arial" panose="020B0604020202020204" pitchFamily="34" charset="0"/>
                <a:hlinkClick r:id="rId9" tooltip="Over-the-counter (finance)"/>
              </a:rPr>
              <a:t>OTC</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10" tooltip="Swap (finance)"/>
              </a:rPr>
              <a:t>swaps</a:t>
            </a:r>
            <a:r>
              <a:rPr lang="en-US" b="0" i="0" dirty="0">
                <a:solidFill>
                  <a:srgbClr val="202122"/>
                </a:solidFill>
                <a:effectLst/>
                <a:latin typeface="Arial" panose="020B0604020202020204" pitchFamily="34" charset="0"/>
              </a:rPr>
              <a:t> traded on </a:t>
            </a:r>
            <a:r>
              <a:rPr lang="en-US" b="0" i="0" u="none" strike="noStrike" dirty="0">
                <a:solidFill>
                  <a:srgbClr val="3366CC"/>
                </a:solidFill>
                <a:effectLst/>
                <a:latin typeface="Arial" panose="020B0604020202020204" pitchFamily="34" charset="0"/>
                <a:hlinkClick r:id="rId11" tooltip="Intercontinental Exchange"/>
              </a:rPr>
              <a:t>Intercontinental Exchange</a:t>
            </a:r>
            <a:r>
              <a:rPr lang="en-US" b="0" i="0" dirty="0">
                <a:solidFill>
                  <a:srgbClr val="202122"/>
                </a:solidFill>
                <a:effectLst/>
                <a:latin typeface="Arial" panose="020B0604020202020204" pitchFamily="34" charset="0"/>
              </a:rPr>
              <a:t> (ICE).</a:t>
            </a:r>
            <a:endParaRPr lang="en-US" dirty="0"/>
          </a:p>
          <a:p>
            <a:endParaRPr lang="en-US" dirty="0"/>
          </a:p>
          <a:p>
            <a:r>
              <a:rPr lang="en-US" dirty="0"/>
              <a:t>HOWEVER: </a:t>
            </a:r>
          </a:p>
          <a:p>
            <a:endParaRPr lang="en-US" dirty="0"/>
          </a:p>
          <a:p>
            <a:r>
              <a:rPr lang="en-US" dirty="0"/>
              <a:t>FERC: </a:t>
            </a:r>
            <a:r>
              <a:rPr lang="en-US" b="0" i="0" dirty="0">
                <a:solidFill>
                  <a:srgbClr val="000000"/>
                </a:solidFill>
                <a:effectLst/>
                <a:latin typeface="Verdana" panose="020B0604030504040204" pitchFamily="34" charset="0"/>
              </a:rPr>
              <a:t>"Because the [New England] region's supplying pipeline capacity is somewhat limited, consumers of natural gas tend to compete for supply when demand induced by cold weather soars. Due to the high winter demand and limited pipeline capacity, winter natural gas prices often peak during the coldest days of the year.“</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In fact New England prices frequently track more closely with Europe than mid-Atlantic. Talked about the Jones Act earlier, which is part of the reason for that</a:t>
            </a:r>
          </a:p>
          <a:p>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5876EB14-7BC9-BF4C-8728-4B186E00EAF5}" type="slidenum">
              <a:rPr lang="en-US" smtClean="0"/>
              <a:t>16</a:t>
            </a:fld>
            <a:endParaRPr lang="en-US"/>
          </a:p>
        </p:txBody>
      </p:sp>
    </p:spTree>
    <p:extLst>
      <p:ext uri="{BB962C8B-B14F-4D97-AF65-F5344CB8AC3E}">
        <p14:creationId xmlns:p14="http://schemas.microsoft.com/office/powerpoint/2010/main" val="1679781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12B8B-4D21-8F5F-C76A-93723FDEE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E91C6-910A-C6C3-C4F7-26369FE8E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2C5C1-A4C7-EDAC-66A2-7616ECA91A59}"/>
              </a:ext>
            </a:extLst>
          </p:cNvPr>
          <p:cNvSpPr>
            <a:spLocks noGrp="1"/>
          </p:cNvSpPr>
          <p:nvPr>
            <p:ph type="body" idx="1"/>
          </p:nvPr>
        </p:nvSpPr>
        <p:spPr/>
        <p:txBody>
          <a:bodyPr/>
          <a:lstStyle/>
          <a:p>
            <a:endParaRPr lang="en-US" dirty="0"/>
          </a:p>
          <a:p>
            <a:r>
              <a:rPr lang="en-US" dirty="0"/>
              <a:t>HOWEVER: </a:t>
            </a:r>
          </a:p>
          <a:p>
            <a:endParaRPr lang="en-US" dirty="0"/>
          </a:p>
          <a:p>
            <a:r>
              <a:rPr lang="en-US" dirty="0"/>
              <a:t>As you can see, the Northeast is much more susceptible to generally higher prices, and to price spikes. When you limit our infrastructure, you can often pay the price.</a:t>
            </a:r>
          </a:p>
          <a:p>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The spike you see one the screen was during the cold snap this winter.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Worth noting: the price of natural gas is not the price that the consumer pays on their utility bill, and a number of other factors contribute to that. </a:t>
            </a:r>
          </a:p>
          <a:p>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5ACD8514-5AD8-3873-42F9-B0AE8FC758BC}"/>
              </a:ext>
            </a:extLst>
          </p:cNvPr>
          <p:cNvSpPr>
            <a:spLocks noGrp="1"/>
          </p:cNvSpPr>
          <p:nvPr>
            <p:ph type="sldNum" sz="quarter" idx="5"/>
          </p:nvPr>
        </p:nvSpPr>
        <p:spPr/>
        <p:txBody>
          <a:bodyPr/>
          <a:lstStyle/>
          <a:p>
            <a:fld id="{5876EB14-7BC9-BF4C-8728-4B186E00EAF5}" type="slidenum">
              <a:rPr lang="en-US" smtClean="0"/>
              <a:t>17</a:t>
            </a:fld>
            <a:endParaRPr lang="en-US"/>
          </a:p>
        </p:txBody>
      </p:sp>
    </p:spTree>
    <p:extLst>
      <p:ext uri="{BB962C8B-B14F-4D97-AF65-F5344CB8AC3E}">
        <p14:creationId xmlns:p14="http://schemas.microsoft.com/office/powerpoint/2010/main" val="3299709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B2C8-125B-CDB0-5494-CE4DB3516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37F6C-2EFB-8968-9956-1015E2505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E52ED-0860-674C-AB6F-17CD9B4E264E}"/>
              </a:ext>
            </a:extLst>
          </p:cNvPr>
          <p:cNvSpPr>
            <a:spLocks noGrp="1"/>
          </p:cNvSpPr>
          <p:nvPr>
            <p:ph type="body" idx="1"/>
          </p:nvPr>
        </p:nvSpPr>
        <p:spPr/>
        <p:txBody>
          <a:bodyPr/>
          <a:lstStyle/>
          <a:p>
            <a:endParaRPr lang="en-US" dirty="0"/>
          </a:p>
          <a:p>
            <a:r>
              <a:rPr lang="en-US" dirty="0"/>
              <a:t>HOWEVER: </a:t>
            </a:r>
          </a:p>
          <a:p>
            <a:endParaRPr lang="en-US" dirty="0"/>
          </a:p>
          <a:p>
            <a:r>
              <a:rPr lang="en-US" dirty="0"/>
              <a:t>The chart you see above is from EIA… this is national, but, despite the high prices New England, natural gas still tends to be the most affordable fuel for heating. </a:t>
            </a:r>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1D439C84-E2C5-1C09-CB41-8E1A3C37CC0E}"/>
              </a:ext>
            </a:extLst>
          </p:cNvPr>
          <p:cNvSpPr>
            <a:spLocks noGrp="1"/>
          </p:cNvSpPr>
          <p:nvPr>
            <p:ph type="sldNum" sz="quarter" idx="5"/>
          </p:nvPr>
        </p:nvSpPr>
        <p:spPr/>
        <p:txBody>
          <a:bodyPr/>
          <a:lstStyle/>
          <a:p>
            <a:fld id="{5876EB14-7BC9-BF4C-8728-4B186E00EAF5}" type="slidenum">
              <a:rPr lang="en-US" smtClean="0"/>
              <a:t>18</a:t>
            </a:fld>
            <a:endParaRPr lang="en-US"/>
          </a:p>
        </p:txBody>
      </p:sp>
    </p:spTree>
    <p:extLst>
      <p:ext uri="{BB962C8B-B14F-4D97-AF65-F5344CB8AC3E}">
        <p14:creationId xmlns:p14="http://schemas.microsoft.com/office/powerpoint/2010/main" val="275548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9392F-3E31-0043-B840-2A62B8F3B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695B8-5C2A-9036-D09B-820370BF2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50CCF-437F-A111-1AF2-30D84AF6450A}"/>
              </a:ext>
            </a:extLst>
          </p:cNvPr>
          <p:cNvSpPr>
            <a:spLocks noGrp="1"/>
          </p:cNvSpPr>
          <p:nvPr>
            <p:ph type="body" idx="1"/>
          </p:nvPr>
        </p:nvSpPr>
        <p:spPr/>
        <p:txBody>
          <a:bodyPr/>
          <a:lstStyle/>
          <a:p>
            <a:r>
              <a:rPr lang="en-US" dirty="0"/>
              <a:t>So much gas. Near perfect reliability. Gas almost never runs out. Successfully meeting crazy demand</a:t>
            </a:r>
          </a:p>
          <a:p>
            <a:endParaRPr lang="en-US" dirty="0"/>
          </a:p>
          <a:p>
            <a:endParaRPr lang="en-US" dirty="0"/>
          </a:p>
          <a:p>
            <a:r>
              <a:rPr lang="en-US" dirty="0"/>
              <a:t>The natural gas system set a record for total daily domestic demand of 162.0 Bcf on 1/16/2024. This was a significant increase over the record previously set on 12/24/2022 when total daily demand reached 158.4 Bcf. </a:t>
            </a:r>
          </a:p>
          <a:p>
            <a:r>
              <a:rPr lang="en-US" dirty="0"/>
              <a:t>• Domestic demand only includes power generation, residential, commercial, and industrial end users. Additional natural gas demand for </a:t>
            </a:r>
            <a:r>
              <a:rPr lang="en-US" dirty="0" err="1"/>
              <a:t>feedgas</a:t>
            </a:r>
            <a:r>
              <a:rPr lang="en-US" dirty="0"/>
              <a:t> for liquefied natural gas exports and pipeline exports to Mexico were not included.</a:t>
            </a:r>
            <a:endParaRPr lang="en-US" b="0" i="0" dirty="0">
              <a:solidFill>
                <a:srgbClr val="000000"/>
              </a:solidFill>
              <a:effectLst/>
              <a:latin typeface="Verdana" panose="020B0604030504040204" pitchFamily="34" charset="0"/>
            </a:endParaRPr>
          </a:p>
          <a:p>
            <a:r>
              <a:rPr lang="en-US" dirty="0"/>
              <a:t>During the hottest day in the summer when cooling demand will be at its highest, the electric grid set a record of 14,843 GWh in total sales compared to last year’s record of 14,769 GWh. Approximately 45% of electricity supplied on 7/15/2024 was from natural gas power generation.</a:t>
            </a:r>
          </a:p>
          <a:p>
            <a:endParaRPr lang="en-US" b="0" i="0" dirty="0">
              <a:solidFill>
                <a:srgbClr val="000000"/>
              </a:solidFill>
              <a:effectLst/>
              <a:latin typeface="Verdana" panose="020B0604030504040204" pitchFamily="34" charset="0"/>
            </a:endParaRPr>
          </a:p>
          <a:p>
            <a:r>
              <a:rPr lang="en-US" dirty="0"/>
              <a:t>Converting the two sources of energy to total daily GWh, the record demand day for gas was 49,182 GWh compared to 14,843 GWh for electricity. This demonstrates that the gas distribution system on the coldest days can supply 3.3 times as much energy per 24-hour period as the electric grid on the hottest days. Residential and commercial users accounted for 44% of natural gas delivered on 1/16/2024 or 1.5 times as much energy as the electric grid supplied during the peak summer day. </a:t>
            </a:r>
          </a:p>
          <a:p>
            <a:endParaRPr lang="en-US" b="0" i="0" dirty="0">
              <a:solidFill>
                <a:srgbClr val="000000"/>
              </a:solidFill>
              <a:effectLst/>
              <a:latin typeface="Verdana" panose="020B0604030504040204" pitchFamily="34" charset="0"/>
            </a:endParaRPr>
          </a:p>
          <a:p>
            <a:r>
              <a:rPr lang="en-US" sz="1200" dirty="0"/>
              <a:t>“NERC has long stated that natural gas is essential to the reliability of the grid during the electricity industry’s unprecedented transformation.”</a:t>
            </a:r>
          </a:p>
          <a:p>
            <a:pPr algn="r"/>
            <a:r>
              <a:rPr lang="en-US" sz="1200" dirty="0"/>
              <a:t>-North American Electric Reliability Council</a:t>
            </a:r>
          </a:p>
          <a:p>
            <a:pPr algn="r"/>
            <a:r>
              <a:rPr lang="en-US" sz="1200" dirty="0"/>
              <a:t>9/6/2024</a:t>
            </a:r>
          </a:p>
          <a:p>
            <a:endParaRPr lang="en-US" b="0" i="0" dirty="0">
              <a:solidFill>
                <a:srgbClr val="000000"/>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DF2EDA5D-F709-9ED0-4562-85FBF276CF05}"/>
              </a:ext>
            </a:extLst>
          </p:cNvPr>
          <p:cNvSpPr>
            <a:spLocks noGrp="1"/>
          </p:cNvSpPr>
          <p:nvPr>
            <p:ph type="sldNum" sz="quarter" idx="5"/>
          </p:nvPr>
        </p:nvSpPr>
        <p:spPr/>
        <p:txBody>
          <a:bodyPr/>
          <a:lstStyle/>
          <a:p>
            <a:fld id="{5876EB14-7BC9-BF4C-8728-4B186E00EAF5}" type="slidenum">
              <a:rPr lang="en-US" smtClean="0"/>
              <a:t>19</a:t>
            </a:fld>
            <a:endParaRPr lang="en-US"/>
          </a:p>
        </p:txBody>
      </p:sp>
    </p:spTree>
    <p:extLst>
      <p:ext uri="{BB962C8B-B14F-4D97-AF65-F5344CB8AC3E}">
        <p14:creationId xmlns:p14="http://schemas.microsoft.com/office/powerpoint/2010/main" val="20542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some of this will have been covered already in past sessions within this track, so bear with me.</a:t>
            </a:r>
          </a:p>
        </p:txBody>
      </p:sp>
      <p:sp>
        <p:nvSpPr>
          <p:cNvPr id="4" name="Slide Number Placeholder 3"/>
          <p:cNvSpPr>
            <a:spLocks noGrp="1"/>
          </p:cNvSpPr>
          <p:nvPr>
            <p:ph type="sldNum" sz="quarter" idx="5"/>
          </p:nvPr>
        </p:nvSpPr>
        <p:spPr/>
        <p:txBody>
          <a:bodyPr/>
          <a:lstStyle/>
          <a:p>
            <a:fld id="{5876EB14-7BC9-BF4C-8728-4B186E00EAF5}" type="slidenum">
              <a:rPr lang="en-US" smtClean="0"/>
              <a:t>2</a:t>
            </a:fld>
            <a:endParaRPr lang="en-US"/>
          </a:p>
        </p:txBody>
      </p:sp>
    </p:spTree>
    <p:extLst>
      <p:ext uri="{BB962C8B-B14F-4D97-AF65-F5344CB8AC3E}">
        <p14:creationId xmlns:p14="http://schemas.microsoft.com/office/powerpoint/2010/main" val="1228883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59756-179E-E863-5990-C40678BF1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1751F-A58F-F299-5442-048C9738E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87784-C5C2-B50C-80C6-AF0AF17F944F}"/>
              </a:ext>
            </a:extLst>
          </p:cNvPr>
          <p:cNvSpPr>
            <a:spLocks noGrp="1"/>
          </p:cNvSpPr>
          <p:nvPr>
            <p:ph type="body" idx="1"/>
          </p:nvPr>
        </p:nvSpPr>
        <p:spPr/>
        <p:txBody>
          <a:bodyPr/>
          <a:lstStyle/>
          <a:p>
            <a:r>
              <a:rPr lang="en-US" dirty="0"/>
              <a:t>So with that background, lets dive into the policy landscape.</a:t>
            </a:r>
          </a:p>
          <a:p>
            <a:endParaRPr lang="en-US" dirty="0"/>
          </a:p>
          <a:p>
            <a:r>
              <a:rPr lang="en-US" dirty="0"/>
              <a:t>First,  I am going to quick touch on the Trump Administration and Washington</a:t>
            </a:r>
          </a:p>
          <a:p>
            <a:endParaRPr lang="en-US" dirty="0"/>
          </a:p>
          <a:p>
            <a:r>
              <a:rPr lang="en-US" dirty="0"/>
              <a:t>Then we will look at the northeast states at a high level.</a:t>
            </a:r>
          </a:p>
          <a:p>
            <a:endParaRPr lang="en-US" dirty="0"/>
          </a:p>
          <a:p>
            <a:r>
              <a:rPr lang="en-US" dirty="0"/>
              <a:t>After that we are going to broadly look at some of the issues and concepts really animating the policy debates in the region, including that “Affordability” buzzword, the future of gas, utility scrutiny, and the “energy transition” and who pays for it.</a:t>
            </a:r>
          </a:p>
        </p:txBody>
      </p:sp>
      <p:sp>
        <p:nvSpPr>
          <p:cNvPr id="4" name="Slide Number Placeholder 3">
            <a:extLst>
              <a:ext uri="{FF2B5EF4-FFF2-40B4-BE49-F238E27FC236}">
                <a16:creationId xmlns:a16="http://schemas.microsoft.com/office/drawing/2014/main" id="{98A9E37C-81C8-E5B8-46A4-D9B9A85F4A04}"/>
              </a:ext>
            </a:extLst>
          </p:cNvPr>
          <p:cNvSpPr>
            <a:spLocks noGrp="1"/>
          </p:cNvSpPr>
          <p:nvPr>
            <p:ph type="sldNum" sz="quarter" idx="5"/>
          </p:nvPr>
        </p:nvSpPr>
        <p:spPr/>
        <p:txBody>
          <a:bodyPr/>
          <a:lstStyle/>
          <a:p>
            <a:fld id="{5876EB14-7BC9-BF4C-8728-4B186E00EAF5}" type="slidenum">
              <a:rPr lang="en-US" smtClean="0"/>
              <a:t>20</a:t>
            </a:fld>
            <a:endParaRPr lang="en-US"/>
          </a:p>
        </p:txBody>
      </p:sp>
    </p:spTree>
    <p:extLst>
      <p:ext uri="{BB962C8B-B14F-4D97-AF65-F5344CB8AC3E}">
        <p14:creationId xmlns:p14="http://schemas.microsoft.com/office/powerpoint/2010/main" val="2970168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dive into some of policy debates taking place I want you to be thoughtful about this triangle.</a:t>
            </a:r>
          </a:p>
          <a:p>
            <a:endParaRPr lang="en-US" dirty="0"/>
          </a:p>
          <a:p>
            <a:r>
              <a:rPr lang="en-US" dirty="0"/>
              <a:t>Today, these three forces are the defining points impacting energy policy – federally and in the Northeast. </a:t>
            </a:r>
          </a:p>
          <a:p>
            <a:endParaRPr lang="en-US" dirty="0"/>
          </a:p>
          <a:p>
            <a:r>
              <a:rPr lang="en-US" dirty="0"/>
              <a:t>Everyone agrees. We all want affordable energy. We all want reliability. We all want a clean environment. (and please, please remember, the environment is </a:t>
            </a:r>
            <a:r>
              <a:rPr lang="en-US" i="1" dirty="0"/>
              <a:t>more than just climate change.)</a:t>
            </a:r>
          </a:p>
          <a:p>
            <a:endParaRPr lang="en-US" i="1" dirty="0"/>
          </a:p>
          <a:p>
            <a:r>
              <a:rPr lang="en-US" i="0" dirty="0"/>
              <a:t>The challenge is… policy debates today are increasingly pitting one against the other. </a:t>
            </a:r>
          </a:p>
          <a:p>
            <a:endParaRPr lang="en-US" i="0" dirty="0"/>
          </a:p>
          <a:p>
            <a:r>
              <a:rPr lang="en-US" i="0" dirty="0"/>
              <a:t>So…  which one do you think policymakers in your state CARE about  the most?</a:t>
            </a:r>
          </a:p>
          <a:p>
            <a:endParaRPr lang="en-US" i="0" dirty="0"/>
          </a:p>
          <a:p>
            <a:r>
              <a:rPr lang="en-US" i="0" dirty="0"/>
              <a:t>Which do they TALK the most about? Is it the same?</a:t>
            </a:r>
          </a:p>
          <a:p>
            <a:endParaRPr lang="en-US" i="0" dirty="0"/>
          </a:p>
          <a:p>
            <a:r>
              <a:rPr lang="en-US" i="0" dirty="0"/>
              <a:t>Which one do YOU worry about the most in your job?</a:t>
            </a:r>
          </a:p>
          <a:p>
            <a:endParaRPr lang="en-US" i="0" dirty="0"/>
          </a:p>
        </p:txBody>
      </p:sp>
      <p:sp>
        <p:nvSpPr>
          <p:cNvPr id="4" name="Slide Number Placeholder 3"/>
          <p:cNvSpPr>
            <a:spLocks noGrp="1"/>
          </p:cNvSpPr>
          <p:nvPr>
            <p:ph type="sldNum" sz="quarter" idx="5"/>
          </p:nvPr>
        </p:nvSpPr>
        <p:spPr/>
        <p:txBody>
          <a:bodyPr/>
          <a:lstStyle/>
          <a:p>
            <a:fld id="{5876EB14-7BC9-BF4C-8728-4B186E00EAF5}" type="slidenum">
              <a:rPr lang="en-US" smtClean="0"/>
              <a:t>21</a:t>
            </a:fld>
            <a:endParaRPr lang="en-US"/>
          </a:p>
        </p:txBody>
      </p:sp>
    </p:spTree>
    <p:extLst>
      <p:ext uri="{BB962C8B-B14F-4D97-AF65-F5344CB8AC3E}">
        <p14:creationId xmlns:p14="http://schemas.microsoft.com/office/powerpoint/2010/main" val="1228883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400" kern="100" dirty="0">
                <a:effectLst/>
                <a:latin typeface="Times New Roman" panose="02020603050405020304" pitchFamily="18" charset="0"/>
                <a:ea typeface="Calibri" panose="020F0502020204030204" pitchFamily="34" charset="0"/>
              </a:rPr>
              <a:t> </a:t>
            </a:r>
            <a:r>
              <a:rPr lang="en-US" sz="1400" b="1" u="sng" kern="100" dirty="0">
                <a:effectLst/>
                <a:latin typeface="Times New Roman" panose="02020603050405020304" pitchFamily="18" charset="0"/>
                <a:ea typeface="Calibri" panose="020F0502020204030204" pitchFamily="34" charset="0"/>
              </a:rPr>
              <a:t>So lets look at Washington</a:t>
            </a:r>
          </a:p>
          <a:p>
            <a:pPr marL="0" marR="0" lvl="0" indent="0">
              <a:spcBef>
                <a:spcPts val="0"/>
              </a:spcBef>
              <a:spcAft>
                <a:spcPts val="0"/>
              </a:spcAft>
              <a:buFont typeface="+mj-lt"/>
              <a:buNone/>
            </a:pPr>
            <a:endParaRPr lang="en-US" sz="1400" b="1" u="sng"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1" u="sng" kern="100" dirty="0">
                <a:effectLst/>
                <a:latin typeface="Times New Roman" panose="02020603050405020304" pitchFamily="18" charset="0"/>
                <a:ea typeface="Calibri" panose="020F0502020204030204" pitchFamily="34" charset="0"/>
              </a:rPr>
              <a:t>President Trump is the President… That is basically the only story that matters in Washington, D.C. in terms of policymaking right now.</a:t>
            </a:r>
            <a:endParaRPr lang="en-US" sz="1400" b="0" u="none"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endParaRPr lang="en-US" sz="1400" b="1" u="sng"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1" u="sng" kern="100" dirty="0">
                <a:effectLst/>
                <a:latin typeface="Times New Roman" panose="02020603050405020304" pitchFamily="18" charset="0"/>
                <a:ea typeface="Calibri" panose="020F0502020204030204" pitchFamily="34" charset="0"/>
              </a:rPr>
              <a:t>Trump is also unique in the ways he goes about trying to achieve his policy goals… I know. Shocker, right?</a:t>
            </a:r>
          </a:p>
          <a:p>
            <a:pPr marL="0" marR="0" lvl="0" indent="0">
              <a:spcBef>
                <a:spcPts val="0"/>
              </a:spcBef>
              <a:spcAft>
                <a:spcPts val="0"/>
              </a:spcAft>
              <a:buFont typeface="+mj-lt"/>
              <a:buNone/>
            </a:pPr>
            <a:r>
              <a:rPr lang="en-US" sz="1400" b="1" u="sng" kern="100" dirty="0">
                <a:effectLst/>
                <a:latin typeface="Times New Roman" panose="02020603050405020304" pitchFamily="18" charset="0"/>
                <a:ea typeface="Calibri" panose="020F0502020204030204" pitchFamily="34" charset="0"/>
              </a:rPr>
              <a:t> </a:t>
            </a:r>
          </a:p>
          <a:p>
            <a:pPr marL="0" marR="0" lvl="0" indent="0">
              <a:spcBef>
                <a:spcPts val="0"/>
              </a:spcBef>
              <a:spcAft>
                <a:spcPts val="0"/>
              </a:spcAft>
              <a:buFont typeface="+mj-lt"/>
              <a:buNone/>
            </a:pPr>
            <a:r>
              <a:rPr lang="en-US" sz="1400" b="1" u="sng" kern="100" dirty="0">
                <a:effectLst/>
                <a:latin typeface="Times New Roman" panose="02020603050405020304" pitchFamily="18" charset="0"/>
                <a:ea typeface="Calibri" panose="020F0502020204030204" pitchFamily="34" charset="0"/>
              </a:rPr>
              <a:t>But, to</a:t>
            </a:r>
            <a:r>
              <a:rPr lang="en-US" sz="1400" b="0" u="none" kern="100" dirty="0">
                <a:effectLst/>
                <a:latin typeface="Times New Roman" panose="02020603050405020304" pitchFamily="18" charset="0"/>
                <a:ea typeface="Calibri" panose="020F0502020204030204" pitchFamily="34" charset="0"/>
              </a:rPr>
              <a:t> explain what I mean by this, look at the Constitution pipeline situation.. Most presidents try and create a regulatory atmosphere that supports their goals and hinders things they don’t want. Look at Obama using the EPA and the clean air act to create a regulatory environment that specifically targets the coal industry or Biden creating a positive environment for offshore wind.</a:t>
            </a:r>
          </a:p>
          <a:p>
            <a:pPr marL="0" marR="0" lvl="0" indent="0">
              <a:spcBef>
                <a:spcPts val="0"/>
              </a:spcBef>
              <a:spcAft>
                <a:spcPts val="0"/>
              </a:spcAft>
              <a:buFont typeface="+mj-lt"/>
              <a:buNone/>
            </a:pPr>
            <a:endParaRPr lang="en-US" sz="1400" b="0" u="none"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0" u="none" kern="100" dirty="0">
                <a:effectLst/>
                <a:latin typeface="Times New Roman" panose="02020603050405020304" pitchFamily="18" charset="0"/>
                <a:ea typeface="Calibri" panose="020F0502020204030204" pitchFamily="34" charset="0"/>
              </a:rPr>
              <a:t>Trump on the other hand just tries to revive a specific project he is interested in and goes and meets with governors on that specific project.</a:t>
            </a:r>
          </a:p>
          <a:p>
            <a:pPr marL="0" marR="0" lvl="0" indent="0">
              <a:spcBef>
                <a:spcPts val="0"/>
              </a:spcBef>
              <a:spcAft>
                <a:spcPts val="0"/>
              </a:spcAft>
              <a:buFont typeface="+mj-lt"/>
              <a:buNone/>
            </a:pPr>
            <a:endParaRPr lang="en-US" sz="1400" b="0" u="none"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0" u="none" kern="100" dirty="0">
                <a:effectLst/>
                <a:latin typeface="Times New Roman" panose="02020603050405020304" pitchFamily="18" charset="0"/>
                <a:ea typeface="Calibri" panose="020F0502020204030204" pitchFamily="34" charset="0"/>
              </a:rPr>
              <a:t>That’s not to say that no president has ever put their thumb on the scale of a specific project. But this is the way trump operates.</a:t>
            </a:r>
            <a:endParaRPr lang="en-US" sz="1400" b="1" u="sng"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endParaRPr lang="en-US" sz="1400" b="1" u="sng"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1" u="sng" kern="100" dirty="0">
                <a:effectLst/>
                <a:latin typeface="Times New Roman" panose="02020603050405020304" pitchFamily="18" charset="0"/>
                <a:ea typeface="Calibri" panose="020F0502020204030204" pitchFamily="34" charset="0"/>
              </a:rPr>
              <a:t>Wind:</a:t>
            </a:r>
          </a:p>
          <a:p>
            <a:pPr marL="0" marR="0" lvl="0" indent="0">
              <a:spcBef>
                <a:spcPts val="0"/>
              </a:spcBef>
              <a:spcAft>
                <a:spcPts val="0"/>
              </a:spcAft>
              <a:buFont typeface="+mj-lt"/>
              <a:buNone/>
            </a:pPr>
            <a:endParaRPr lang="en-US" sz="1400" b="1" u="sng"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0" u="none" kern="100" dirty="0">
                <a:effectLst/>
                <a:latin typeface="Times New Roman" panose="02020603050405020304" pitchFamily="18" charset="0"/>
                <a:ea typeface="Calibri" panose="020F0502020204030204" pitchFamily="34" charset="0"/>
              </a:rPr>
              <a:t>I would be remiss if I didn’t at least mention that President Trump is doing A LOT to make sure offshore wind does not get built. This is important here in the Northeast, where a lot of our green energy targets are tied to developing a lot of offshore wind.</a:t>
            </a:r>
          </a:p>
          <a:p>
            <a:pPr marL="0" marR="0" lvl="0" indent="0">
              <a:spcBef>
                <a:spcPts val="0"/>
              </a:spcBef>
              <a:spcAft>
                <a:spcPts val="0"/>
              </a:spcAft>
              <a:buFont typeface="+mj-lt"/>
              <a:buNone/>
            </a:pPr>
            <a:endParaRPr lang="en-US" sz="1400" b="0" u="none"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1" u="none" kern="100" dirty="0">
                <a:effectLst/>
                <a:latin typeface="Times New Roman" panose="02020603050405020304" pitchFamily="18" charset="0"/>
                <a:ea typeface="Calibri" panose="020F0502020204030204" pitchFamily="34" charset="0"/>
              </a:rPr>
              <a:t>Emerging technologies like Hydrogen </a:t>
            </a:r>
          </a:p>
          <a:p>
            <a:pPr marL="0" marR="0" lvl="0" indent="0">
              <a:spcBef>
                <a:spcPts val="0"/>
              </a:spcBef>
              <a:spcAft>
                <a:spcPts val="0"/>
              </a:spcAft>
              <a:buFont typeface="+mj-lt"/>
              <a:buNone/>
            </a:pPr>
            <a:endParaRPr lang="en-US" sz="1400" b="1" u="sng"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0" u="none" kern="100" dirty="0">
                <a:effectLst/>
                <a:latin typeface="Times New Roman" panose="02020603050405020304" pitchFamily="18" charset="0"/>
                <a:ea typeface="Calibri" panose="020F0502020204030204" pitchFamily="34" charset="0"/>
              </a:rPr>
              <a:t>Less funding go out the door.</a:t>
            </a:r>
          </a:p>
          <a:p>
            <a:pPr marL="0" marR="0" lvl="0" indent="0">
              <a:spcBef>
                <a:spcPts val="0"/>
              </a:spcBef>
              <a:spcAft>
                <a:spcPts val="0"/>
              </a:spcAft>
              <a:buFont typeface="+mj-lt"/>
              <a:buNone/>
            </a:pPr>
            <a:r>
              <a:rPr lang="en-US" sz="1400" b="1" u="sng" kern="100" dirty="0">
                <a:effectLst/>
                <a:latin typeface="Times New Roman" panose="02020603050405020304" pitchFamily="18" charset="0"/>
                <a:ea typeface="Calibri" panose="020F0502020204030204" pitchFamily="34" charset="0"/>
              </a:rPr>
              <a:t>Cap hill is trying, but not doing much</a:t>
            </a:r>
          </a:p>
          <a:p>
            <a:pPr marL="0" marR="0" lvl="0" indent="0">
              <a:spcBef>
                <a:spcPts val="0"/>
              </a:spcBef>
              <a:spcAft>
                <a:spcPts val="0"/>
              </a:spcAft>
              <a:buFont typeface="+mj-lt"/>
              <a:buNone/>
            </a:pPr>
            <a:r>
              <a:rPr lang="en-US" sz="1400" b="0" u="none" kern="100" dirty="0">
                <a:effectLst/>
                <a:latin typeface="Times New Roman" panose="02020603050405020304" pitchFamily="18" charset="0"/>
                <a:ea typeface="Calibri" panose="020F0502020204030204" pitchFamily="34" charset="0"/>
              </a:rPr>
              <a:t>	Nick Langworthy Energy Choice Bill</a:t>
            </a:r>
          </a:p>
          <a:p>
            <a:pPr marL="0" marR="0" lvl="0" indent="0">
              <a:spcBef>
                <a:spcPts val="0"/>
              </a:spcBef>
              <a:spcAft>
                <a:spcPts val="0"/>
              </a:spcAft>
              <a:buFont typeface="+mj-lt"/>
              <a:buNone/>
            </a:pPr>
            <a:r>
              <a:rPr lang="en-US" sz="1400" b="0" u="none" kern="100" dirty="0">
                <a:effectLst/>
                <a:latin typeface="Times New Roman" panose="02020603050405020304" pitchFamily="18" charset="0"/>
                <a:ea typeface="Calibri" panose="020F0502020204030204" pitchFamily="34" charset="0"/>
              </a:rPr>
              <a:t>Interest in Energy reliability… permitting reform…</a:t>
            </a:r>
          </a:p>
          <a:p>
            <a:pPr marL="0" marR="0" lvl="0" indent="0">
              <a:spcBef>
                <a:spcPts val="0"/>
              </a:spcBef>
              <a:spcAft>
                <a:spcPts val="0"/>
              </a:spcAft>
              <a:buFont typeface="+mj-lt"/>
              <a:buNone/>
            </a:pPr>
            <a:endParaRPr lang="en-US" sz="1400" b="0" u="none" kern="100" dirty="0">
              <a:effectLst/>
              <a:latin typeface="Times New Roman" panose="02020603050405020304" pitchFamily="18" charset="0"/>
              <a:ea typeface="Calibri" panose="020F0502020204030204" pitchFamily="34" charset="0"/>
            </a:endParaRPr>
          </a:p>
          <a:p>
            <a:pPr marL="0" marR="0" lvl="0" indent="0">
              <a:spcBef>
                <a:spcPts val="0"/>
              </a:spcBef>
              <a:spcAft>
                <a:spcPts val="0"/>
              </a:spcAft>
              <a:buFont typeface="+mj-lt"/>
              <a:buNone/>
            </a:pPr>
            <a:r>
              <a:rPr lang="en-US" sz="1400" b="0" u="none" kern="100" dirty="0">
                <a:effectLst/>
                <a:latin typeface="Times New Roman" panose="02020603050405020304" pitchFamily="18" charset="0"/>
                <a:ea typeface="Calibri" panose="020F0502020204030204" pitchFamily="34" charset="0"/>
              </a:rPr>
              <a:t>But. How do you get there? How do you agree? What do you trade?</a:t>
            </a:r>
          </a:p>
        </p:txBody>
      </p:sp>
      <p:sp>
        <p:nvSpPr>
          <p:cNvPr id="4" name="Slide Number Placeholder 3"/>
          <p:cNvSpPr>
            <a:spLocks noGrp="1"/>
          </p:cNvSpPr>
          <p:nvPr>
            <p:ph type="sldNum" sz="quarter" idx="5"/>
          </p:nvPr>
        </p:nvSpPr>
        <p:spPr/>
        <p:txBody>
          <a:bodyPr/>
          <a:lstStyle/>
          <a:p>
            <a:fld id="{5876EB14-7BC9-BF4C-8728-4B186E00EAF5}" type="slidenum">
              <a:rPr lang="en-US" smtClean="0"/>
              <a:t>22</a:t>
            </a:fld>
            <a:endParaRPr lang="en-US"/>
          </a:p>
        </p:txBody>
      </p:sp>
    </p:spTree>
    <p:extLst>
      <p:ext uri="{BB962C8B-B14F-4D97-AF65-F5344CB8AC3E}">
        <p14:creationId xmlns:p14="http://schemas.microsoft.com/office/powerpoint/2010/main" val="2828759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things to understand about the Northeast energy landscape is that almost every state in our region now has formal climate or emissions reduction goals.”</a:t>
            </a:r>
          </a:p>
          <a:p>
            <a:r>
              <a:rPr lang="en-US" dirty="0"/>
              <a:t>“Those goals vary in aggressiveness, vary in enforceability, and vary politically — but they are fundamentally shaping the policy conversation, and therefore how utilities operate within each state.”</a:t>
            </a:r>
          </a:p>
          <a:p>
            <a:br>
              <a:rPr lang="en-US" b="1" i="0" dirty="0">
                <a:solidFill>
                  <a:srgbClr val="2E3C43"/>
                </a:solidFill>
                <a:effectLst/>
                <a:latin typeface="Open Sans" panose="020B0606030504020204" pitchFamily="34" charset="0"/>
              </a:rPr>
            </a:br>
            <a:r>
              <a:rPr lang="en-US" b="1" dirty="0"/>
              <a:t>Important Point #1 — NOT ALL GOALS ARE THE SAME</a:t>
            </a:r>
          </a:p>
          <a:p>
            <a:r>
              <a:rPr lang="en-US" dirty="0"/>
              <a:t>This is a critical nuance.</a:t>
            </a:r>
          </a:p>
          <a:p>
            <a:r>
              <a:rPr lang="en-US" dirty="0"/>
              <a:t>“Some states have extremely aggressive statutory mandates. Others have more aspirational executive goals. Some are actively debating whether those goals are achievable or affordable.”</a:t>
            </a:r>
          </a:p>
          <a:p>
            <a:endParaRPr lang="en-US" b="1" dirty="0"/>
          </a:p>
          <a:p>
            <a:r>
              <a:rPr lang="en-US" dirty="0"/>
              <a:t>New York and Massachusetts → among the most aggressive – though New York currently reconsidering some of theirs </a:t>
            </a:r>
          </a:p>
          <a:p>
            <a:r>
              <a:rPr lang="en-US" dirty="0"/>
              <a:t>Pennsylvania → less stringent / executive-oriented </a:t>
            </a:r>
          </a:p>
          <a:p>
            <a:r>
              <a:rPr lang="en-US" dirty="0"/>
              <a:t>New Jersey → ambitious goals, but political winds are changing</a:t>
            </a:r>
          </a:p>
          <a:p>
            <a:endParaRPr lang="en-US" dirty="0"/>
          </a:p>
          <a:p>
            <a:r>
              <a:rPr lang="en-US" dirty="0"/>
              <a:t>“And one distinction that really matters — especially for utilities — is whether these goals were created by legislation or by executive action.”</a:t>
            </a:r>
            <a:br>
              <a:rPr lang="en-US" dirty="0"/>
            </a:br>
            <a:endParaRPr lang="en-US" dirty="0"/>
          </a:p>
          <a:p>
            <a:r>
              <a:rPr lang="en-US" b="1" dirty="0"/>
              <a:t>If Legislative:</a:t>
            </a:r>
          </a:p>
          <a:p>
            <a:r>
              <a:rPr lang="en-US" dirty="0"/>
              <a:t>“When goals are written into law by the legislature, utilities and regulators are often legally obligated to work toward them.”</a:t>
            </a:r>
          </a:p>
          <a:p>
            <a:r>
              <a:rPr lang="en-US" dirty="0"/>
              <a:t>Examples:</a:t>
            </a:r>
          </a:p>
          <a:p>
            <a:r>
              <a:rPr lang="en-US" dirty="0"/>
              <a:t>CLCPA in New York </a:t>
            </a:r>
          </a:p>
          <a:p>
            <a:r>
              <a:rPr lang="en-US" dirty="0"/>
              <a:t>Massachusetts climate statutes </a:t>
            </a:r>
          </a:p>
          <a:p>
            <a:r>
              <a:rPr lang="en-US" dirty="0"/>
              <a:t>Rhode Island Act on Climate </a:t>
            </a:r>
          </a:p>
          <a:p>
            <a:r>
              <a:rPr lang="en-US" dirty="0"/>
              <a:t>“That creates long-term legal and regulatory pressure that survives changes in governors or administrations.”</a:t>
            </a:r>
          </a:p>
          <a:p>
            <a:br>
              <a:rPr lang="en-US" dirty="0"/>
            </a:br>
            <a:endParaRPr lang="en-US" dirty="0"/>
          </a:p>
          <a:p>
            <a:r>
              <a:rPr lang="en-US" b="1" dirty="0"/>
              <a:t>If Executive Action:</a:t>
            </a:r>
          </a:p>
          <a:p>
            <a:r>
              <a:rPr lang="en-US" dirty="0"/>
              <a:t>“Executive actions can still be very influential — but they’re generally easier for future administrations to revise, reinterpret, or reverse.”</a:t>
            </a:r>
          </a:p>
          <a:p>
            <a:r>
              <a:rPr lang="en-US" dirty="0"/>
              <a:t>“That creates a very different level of certainty and legal exposure for utilities.”</a:t>
            </a:r>
          </a:p>
          <a:p>
            <a:endParaRPr lang="en-US" dirty="0"/>
          </a:p>
          <a:p>
            <a:endParaRPr lang="en-US" dirty="0"/>
          </a:p>
          <a:p>
            <a:pPr marL="0" marR="0" lvl="0" indent="0">
              <a:spcBef>
                <a:spcPts val="0"/>
              </a:spcBef>
              <a:spcAft>
                <a:spcPts val="0"/>
              </a:spcAft>
              <a:buFont typeface="+mj-lt"/>
              <a:buNone/>
            </a:pPr>
            <a:br>
              <a:rPr lang="en-US" b="1" i="0" dirty="0">
                <a:solidFill>
                  <a:srgbClr val="2E3C43"/>
                </a:solidFill>
                <a:effectLst/>
                <a:latin typeface="Open Sans" panose="020B0606030504020204" pitchFamily="34" charset="0"/>
              </a:rPr>
            </a:br>
            <a:endParaRPr lang="en-US" dirty="0">
              <a:effectLst/>
            </a:endParaRPr>
          </a:p>
        </p:txBody>
      </p:sp>
      <p:sp>
        <p:nvSpPr>
          <p:cNvPr id="4" name="Slide Number Placeholder 3"/>
          <p:cNvSpPr>
            <a:spLocks noGrp="1"/>
          </p:cNvSpPr>
          <p:nvPr>
            <p:ph type="sldNum" sz="quarter" idx="5"/>
          </p:nvPr>
        </p:nvSpPr>
        <p:spPr/>
        <p:txBody>
          <a:bodyPr/>
          <a:lstStyle/>
          <a:p>
            <a:fld id="{5876EB14-7BC9-BF4C-8728-4B186E00EAF5}" type="slidenum">
              <a:rPr lang="en-US" smtClean="0"/>
              <a:t>23</a:t>
            </a:fld>
            <a:endParaRPr lang="en-US"/>
          </a:p>
        </p:txBody>
      </p:sp>
    </p:spTree>
    <p:extLst>
      <p:ext uri="{BB962C8B-B14F-4D97-AF65-F5344CB8AC3E}">
        <p14:creationId xmlns:p14="http://schemas.microsoft.com/office/powerpoint/2010/main" val="691772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how regulators are implanting these climate goals, ne of the most significant developments in Northeast energy policy over the last several years has been the emergence of so-called 'Future of Gas' proceedings. At a high level, these are regulatory proceedings, where regulators are asking a pretty fundamental question: What role should natural gas utilities play in states’ future energy make up?</a:t>
            </a:r>
            <a:br>
              <a:rPr lang="en-US" dirty="0"/>
            </a:br>
            <a:endParaRPr lang="en-US" dirty="0"/>
          </a:p>
          <a:p>
            <a:r>
              <a:rPr lang="en-US" b="1" dirty="0"/>
              <a:t>Massachusetts</a:t>
            </a:r>
          </a:p>
          <a:p>
            <a:r>
              <a:rPr lang="en-US" dirty="0"/>
              <a:t>Massachusetts is probably the furthest down this path.</a:t>
            </a:r>
          </a:p>
          <a:p>
            <a:r>
              <a:rPr lang="en-US" dirty="0"/>
              <a:t>After several years of debate, the DPU issued Order 20-80 a couple of years ago. 20-80 fundamentally changes how gas utilities approach long-term planning.</a:t>
            </a:r>
          </a:p>
          <a:p>
            <a:endParaRPr lang="en-US" dirty="0"/>
          </a:p>
          <a:p>
            <a:r>
              <a:rPr lang="en-US" dirty="0"/>
              <a:t>The order places a strong emphasis on electrification over new gas customers or over replacing older pipe, requires utilities to file climate compliance plans, and creates additional hurdles for traditional gas infrastructure investments. </a:t>
            </a:r>
          </a:p>
          <a:p>
            <a:endParaRPr lang="en-US" dirty="0"/>
          </a:p>
          <a:p>
            <a:r>
              <a:rPr lang="en-US" dirty="0"/>
              <a:t>They acknowledged that in some cases – this would raise costs, including for low income folks.</a:t>
            </a:r>
          </a:p>
          <a:p>
            <a:endParaRPr lang="en-US" dirty="0"/>
          </a:p>
          <a:p>
            <a:r>
              <a:rPr lang="en-US" dirty="0"/>
              <a:t>DPU has also targeted the 100 foot rule and the GSEP</a:t>
            </a:r>
          </a:p>
          <a:p>
            <a:endParaRPr lang="en-US" dirty="0"/>
          </a:p>
          <a:p>
            <a:r>
              <a:rPr lang="en-US" dirty="0"/>
              <a:t>Explain 100 foot rule</a:t>
            </a:r>
          </a:p>
          <a:p>
            <a:endParaRPr lang="en-US" dirty="0"/>
          </a:p>
          <a:p>
            <a:r>
              <a:rPr lang="en-US" dirty="0"/>
              <a:t>Explain mass GSEP</a:t>
            </a:r>
          </a:p>
          <a:p>
            <a:endParaRPr lang="en-US" dirty="0"/>
          </a:p>
          <a:p>
            <a:r>
              <a:rPr lang="en-US" dirty="0"/>
              <a:t>These are very important, fundamental pieces of what we do and how utilities make money.</a:t>
            </a:r>
            <a:br>
              <a:rPr lang="en-US" dirty="0"/>
            </a:br>
            <a:endParaRPr lang="en-US" dirty="0"/>
          </a:p>
          <a:p>
            <a:r>
              <a:rPr lang="en-US" b="1" dirty="0"/>
              <a:t>New York</a:t>
            </a:r>
          </a:p>
          <a:p>
            <a:r>
              <a:rPr lang="en-US" dirty="0"/>
              <a:t>New York is asking many of the same questions of gas LDCs.</a:t>
            </a:r>
          </a:p>
          <a:p>
            <a:endParaRPr lang="en-US" dirty="0"/>
          </a:p>
          <a:p>
            <a:r>
              <a:rPr lang="en-US" dirty="0"/>
              <a:t>"The state continues to evaluate long-term gas planning, infrastructure investments, customer growth policies, and how utilities align with the Climate Leadership and Community Protection Act.</a:t>
            </a:r>
          </a:p>
          <a:p>
            <a:endParaRPr lang="en-US" dirty="0"/>
          </a:p>
          <a:p>
            <a:r>
              <a:rPr lang="en-US" dirty="0"/>
              <a:t>Issues like the proposed changes to the 100-foot rule are part of a much broader conversation about the future shape of the gas system.</a:t>
            </a:r>
          </a:p>
          <a:p>
            <a:br>
              <a:rPr lang="en-US" dirty="0"/>
            </a:br>
            <a:endParaRPr lang="en-US" dirty="0"/>
          </a:p>
          <a:p>
            <a:r>
              <a:rPr lang="en-US" b="1" dirty="0"/>
              <a:t>New Jersey / Rhode Island / Maine</a:t>
            </a:r>
          </a:p>
          <a:p>
            <a:r>
              <a:rPr lang="en-US" dirty="0"/>
              <a:t>New Jersey, Rhode Island, and Maine have all launched similar efforts.</a:t>
            </a:r>
          </a:p>
          <a:p>
            <a:endParaRPr lang="en-US" dirty="0"/>
          </a:p>
          <a:p>
            <a:r>
              <a:rPr lang="en-US" dirty="0"/>
              <a:t>The details differ from state to state, but the underlying question remains the same: How do utilities function while states pursue emissions reduction goals – in some cases with their eyes on – theoretically – not using gas at some point in the future.</a:t>
            </a:r>
          </a:p>
          <a:p>
            <a:br>
              <a:rPr lang="en-US" dirty="0"/>
            </a:br>
            <a:endParaRPr lang="en-US" dirty="0"/>
          </a:p>
          <a:p>
            <a:r>
              <a:rPr lang="en-US" dirty="0"/>
              <a:t>And whether you're in engineering, operations, planning, customer service, or public affairs, those decisions will eventually impact how your company operates.</a:t>
            </a:r>
          </a:p>
          <a:p>
            <a:br>
              <a:rPr lang="en-US" dirty="0"/>
            </a:br>
            <a:endParaRPr lang="en-US" dirty="0"/>
          </a:p>
          <a:p>
            <a:r>
              <a:rPr lang="en-US" dirty="0"/>
              <a:t>For most of the last century, utilities planned around growing demand. Increasingly, they're being asked to plan around managing decline – despite the fact that, as we discussed earlier, they’re still adding customers. That's a fundamentally different challenge.</a:t>
            </a:r>
          </a:p>
        </p:txBody>
      </p:sp>
      <p:sp>
        <p:nvSpPr>
          <p:cNvPr id="4" name="Slide Number Placeholder 3"/>
          <p:cNvSpPr>
            <a:spLocks noGrp="1"/>
          </p:cNvSpPr>
          <p:nvPr>
            <p:ph type="sldNum" sz="quarter" idx="5"/>
          </p:nvPr>
        </p:nvSpPr>
        <p:spPr/>
        <p:txBody>
          <a:bodyPr/>
          <a:lstStyle/>
          <a:p>
            <a:fld id="{5876EB14-7BC9-BF4C-8728-4B186E00EAF5}" type="slidenum">
              <a:rPr lang="en-US" smtClean="0"/>
              <a:t>24</a:t>
            </a:fld>
            <a:endParaRPr lang="en-US"/>
          </a:p>
        </p:txBody>
      </p:sp>
    </p:spTree>
    <p:extLst>
      <p:ext uri="{BB962C8B-B14F-4D97-AF65-F5344CB8AC3E}">
        <p14:creationId xmlns:p14="http://schemas.microsoft.com/office/powerpoint/2010/main" val="3739166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09D8B-C4E0-CF5B-F59B-6DE9CD8B8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06296-0149-987A-BBC1-F240120D8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1364B-5B5D-2375-958C-84AEEDBF794F}"/>
              </a:ext>
            </a:extLst>
          </p:cNvPr>
          <p:cNvSpPr>
            <a:spLocks noGrp="1"/>
          </p:cNvSpPr>
          <p:nvPr>
            <p:ph type="body" idx="1"/>
          </p:nvPr>
        </p:nvSpPr>
        <p:spPr/>
        <p:txBody>
          <a:bodyPr/>
          <a:lstStyle/>
          <a:p>
            <a:r>
              <a:rPr lang="en-US" dirty="0"/>
              <a:t>"Over the last year or two, affordability has become the dominant energy policy issue in the Northeast."</a:t>
            </a:r>
          </a:p>
          <a:p>
            <a:r>
              <a:rPr lang="en-US" dirty="0"/>
              <a:t>"Not reliability. Not decarbonization. Not even emissions."</a:t>
            </a:r>
          </a:p>
          <a:p>
            <a:r>
              <a:rPr lang="en-US" dirty="0"/>
              <a:t>"Affordability."</a:t>
            </a:r>
          </a:p>
          <a:p>
            <a:endParaRPr lang="en-US" dirty="0"/>
          </a:p>
          <a:p>
            <a:r>
              <a:rPr lang="en-US" dirty="0"/>
              <a:t>"How many of you have seen energy bills become a political issue in your state?"</a:t>
            </a:r>
          </a:p>
          <a:p>
            <a:endParaRPr lang="en-US" dirty="0"/>
          </a:p>
          <a:p>
            <a:r>
              <a:rPr lang="en-US" dirty="0"/>
              <a:t>Of course. All of us have.</a:t>
            </a:r>
            <a:br>
              <a:rPr lang="en-US" dirty="0"/>
            </a:br>
            <a:endParaRPr lang="en-US" dirty="0"/>
          </a:p>
          <a:p>
            <a:r>
              <a:rPr lang="en-US" dirty="0"/>
              <a:t>"Energy is unique because almost every resident and every business gets a bill every month."</a:t>
            </a:r>
          </a:p>
          <a:p>
            <a:r>
              <a:rPr lang="en-US" dirty="0"/>
              <a:t>"Most people don't know what the wholesale gas price is. They don't know what a capacity market is. They don't know what the CLCPA is."</a:t>
            </a:r>
          </a:p>
          <a:p>
            <a:r>
              <a:rPr lang="en-US" dirty="0"/>
              <a:t>"But they know exactly what their bill says."</a:t>
            </a:r>
          </a:p>
          <a:p>
            <a:endParaRPr lang="en-US" b="1" dirty="0"/>
          </a:p>
          <a:p>
            <a:r>
              <a:rPr lang="en-US" b="1" dirty="0"/>
              <a:t>And increasingly…Customers vote on energy bills.</a:t>
            </a:r>
            <a:endParaRPr lang="en-US" dirty="0"/>
          </a:p>
          <a:p>
            <a:br>
              <a:rPr lang="en-US" dirty="0"/>
            </a:br>
            <a:endParaRPr lang="en-US" dirty="0"/>
          </a:p>
          <a:p>
            <a:r>
              <a:rPr lang="en-US" b="1" dirty="0"/>
              <a:t>Massachusetts</a:t>
            </a:r>
          </a:p>
          <a:p>
            <a:r>
              <a:rPr lang="en-US" dirty="0"/>
              <a:t>"Last winter, bill increases became a major political issue."</a:t>
            </a:r>
          </a:p>
          <a:p>
            <a:r>
              <a:rPr lang="en-US" dirty="0"/>
              <a:t>"The state ultimately ordered bill credits and deferred certain charges."</a:t>
            </a:r>
          </a:p>
          <a:p>
            <a:r>
              <a:rPr lang="en-US" dirty="0"/>
              <a:t>"The bills got smaller, but the underlying costs didn't disappear."</a:t>
            </a:r>
          </a:p>
          <a:p>
            <a:br>
              <a:rPr lang="en-US" dirty="0"/>
            </a:br>
            <a:endParaRPr lang="en-US" dirty="0"/>
          </a:p>
          <a:p>
            <a:r>
              <a:rPr lang="en-US" b="1" dirty="0"/>
              <a:t>New Jersey</a:t>
            </a:r>
          </a:p>
          <a:p>
            <a:r>
              <a:rPr lang="en-US" dirty="0"/>
              <a:t>"Affordability became a central issue during the gubernatorial campaign."</a:t>
            </a:r>
          </a:p>
          <a:p>
            <a:r>
              <a:rPr lang="en-US" dirty="0"/>
              <a:t>"Candidates from both parties spent significant time talking about energy costs."</a:t>
            </a:r>
          </a:p>
          <a:p>
            <a:r>
              <a:rPr lang="en-US" dirty="0"/>
              <a:t>Mikie Sherrill clearly did a more effective job of it. She promised rate freezes and that became a major point for her campaign.</a:t>
            </a:r>
            <a:br>
              <a:rPr lang="en-US" dirty="0"/>
            </a:br>
            <a:endParaRPr lang="en-US" dirty="0"/>
          </a:p>
          <a:p>
            <a:r>
              <a:rPr lang="en-US" b="1" dirty="0"/>
              <a:t>New York</a:t>
            </a:r>
          </a:p>
          <a:p>
            <a:endParaRPr lang="en-US" dirty="0"/>
          </a:p>
          <a:p>
            <a:r>
              <a:rPr lang="en-US" dirty="0"/>
              <a:t>New York is an interesting example, because they’re really at a crossroads…</a:t>
            </a:r>
          </a:p>
          <a:p>
            <a:r>
              <a:rPr lang="en-US" dirty="0"/>
              <a:t>On one end, in the budget they just seriously rolled back climate goals…</a:t>
            </a:r>
          </a:p>
          <a:p>
            <a:r>
              <a:rPr lang="en-US" dirty="0"/>
              <a:t>On the other end, we see things that are long standing climate advocacy goals being reframed as affordability bills.</a:t>
            </a:r>
          </a:p>
          <a:p>
            <a:r>
              <a:rPr lang="en-US" dirty="0"/>
              <a:t>" policies like the NY HEAT Act are increasingly being framed through an affordability lens.“ They aren’t. But that is now how they’re being pitched</a:t>
            </a:r>
          </a:p>
          <a:p>
            <a:br>
              <a:rPr lang="en-US" dirty="0"/>
            </a:br>
            <a:endParaRPr lang="en-US" dirty="0"/>
          </a:p>
          <a:p>
            <a:r>
              <a:rPr lang="en-US" dirty="0"/>
              <a:t>"The challenge is that affordability means different things to different people."</a:t>
            </a:r>
          </a:p>
          <a:p>
            <a:endParaRPr lang="en-US" b="1" dirty="0"/>
          </a:p>
          <a:p>
            <a:r>
              <a:rPr lang="en-US" b="1" dirty="0"/>
              <a:t>Politician affordability</a:t>
            </a:r>
          </a:p>
          <a:p>
            <a:r>
              <a:rPr lang="en-US" dirty="0"/>
              <a:t>Monthly bill </a:t>
            </a:r>
          </a:p>
          <a:p>
            <a:r>
              <a:rPr lang="en-US" b="1" dirty="0"/>
              <a:t>Utility affordability</a:t>
            </a:r>
          </a:p>
          <a:p>
            <a:r>
              <a:rPr lang="en-US" dirty="0"/>
              <a:t>Long-term system cost </a:t>
            </a:r>
          </a:p>
          <a:p>
            <a:r>
              <a:rPr lang="en-US" b="1" dirty="0"/>
              <a:t>Customer affordability</a:t>
            </a:r>
          </a:p>
          <a:p>
            <a:r>
              <a:rPr lang="en-US" dirty="0"/>
              <a:t>What they pay today and tomorrow </a:t>
            </a:r>
          </a:p>
          <a:p>
            <a:r>
              <a:rPr lang="en-US" b="1" dirty="0"/>
              <a:t>Regulator affordability</a:t>
            </a:r>
          </a:p>
          <a:p>
            <a:r>
              <a:rPr lang="en-US" dirty="0"/>
              <a:t>Balancing all of the above </a:t>
            </a:r>
          </a:p>
          <a:p>
            <a:br>
              <a:rPr lang="en-US" dirty="0"/>
            </a:br>
            <a:endParaRPr lang="en-US" dirty="0"/>
          </a:p>
          <a:p>
            <a:r>
              <a:rPr lang="en-US" b="1" dirty="0"/>
              <a:t>Bring Back Future of Gas</a:t>
            </a:r>
          </a:p>
          <a:p>
            <a:r>
              <a:rPr lang="en-US" dirty="0"/>
              <a:t>"Remember when we talked about the Future of Gas proceedings?"</a:t>
            </a:r>
          </a:p>
          <a:p>
            <a:r>
              <a:rPr lang="en-US" dirty="0"/>
              <a:t>"One of the debates happening in both Massachusetts and New York is whether policies that historically encouraged new gas customers should continue."</a:t>
            </a:r>
          </a:p>
          <a:p>
            <a:r>
              <a:rPr lang="en-US" dirty="0"/>
              <a:t>"Supporters argue those changes support climate goals."</a:t>
            </a:r>
          </a:p>
          <a:p>
            <a:r>
              <a:rPr lang="en-US" dirty="0"/>
              <a:t>"Critics argue they make it more difficult and more expensive for new customers to access natural gas service – which is historically the most affordable way to heat a home.</a:t>
            </a:r>
          </a:p>
          <a:p>
            <a:endParaRPr lang="en-US" dirty="0"/>
          </a:p>
          <a:p>
            <a:r>
              <a:rPr lang="en-US" dirty="0"/>
              <a:t>These things also make it more expensive for everyone else. As fewer people are on the system, or fewer people get added, it means those that don’t transition will spend more money…</a:t>
            </a:r>
            <a:br>
              <a:rPr lang="en-US" dirty="0"/>
            </a:br>
            <a:endParaRPr lang="en-US" dirty="0"/>
          </a:p>
          <a:p>
            <a:br>
              <a:rPr lang="en-US" dirty="0"/>
            </a:br>
            <a:endParaRPr lang="en-US" dirty="0"/>
          </a:p>
          <a:p>
            <a:r>
              <a:rPr lang="en-US" dirty="0"/>
              <a:t>"And when bills go up, regardless of why they went up, somebody gets blamed."</a:t>
            </a:r>
          </a:p>
          <a:p>
            <a:r>
              <a:rPr lang="en-US" dirty="0"/>
              <a:t>"Increasingly, that somebody is the utility."</a:t>
            </a:r>
          </a:p>
        </p:txBody>
      </p:sp>
      <p:sp>
        <p:nvSpPr>
          <p:cNvPr id="4" name="Slide Number Placeholder 3">
            <a:extLst>
              <a:ext uri="{FF2B5EF4-FFF2-40B4-BE49-F238E27FC236}">
                <a16:creationId xmlns:a16="http://schemas.microsoft.com/office/drawing/2014/main" id="{E6FC2D5C-3535-E240-6608-D8D40F1BCA28}"/>
              </a:ext>
            </a:extLst>
          </p:cNvPr>
          <p:cNvSpPr>
            <a:spLocks noGrp="1"/>
          </p:cNvSpPr>
          <p:nvPr>
            <p:ph type="sldNum" sz="quarter" idx="5"/>
          </p:nvPr>
        </p:nvSpPr>
        <p:spPr/>
        <p:txBody>
          <a:bodyPr/>
          <a:lstStyle/>
          <a:p>
            <a:fld id="{5876EB14-7BC9-BF4C-8728-4B186E00EAF5}" type="slidenum">
              <a:rPr lang="en-US" smtClean="0"/>
              <a:t>25</a:t>
            </a:fld>
            <a:endParaRPr lang="en-US"/>
          </a:p>
        </p:txBody>
      </p:sp>
    </p:spTree>
    <p:extLst>
      <p:ext uri="{BB962C8B-B14F-4D97-AF65-F5344CB8AC3E}">
        <p14:creationId xmlns:p14="http://schemas.microsoft.com/office/powerpoint/2010/main" val="3357300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98A32-E6AC-38E8-4DBB-6071E51EC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56702-06C4-0475-5C74-93A0FD6A6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BBF3E-A724-B448-ABCD-6E5855EC9742}"/>
              </a:ext>
            </a:extLst>
          </p:cNvPr>
          <p:cNvSpPr>
            <a:spLocks noGrp="1"/>
          </p:cNvSpPr>
          <p:nvPr>
            <p:ph type="body" idx="1"/>
          </p:nvPr>
        </p:nvSpPr>
        <p:spPr/>
        <p:txBody>
          <a:bodyPr/>
          <a:lstStyle/>
          <a:p>
            <a:r>
              <a:rPr lang="en-US" dirty="0"/>
              <a:t>I suspect this is an issue you all feel personally.</a:t>
            </a:r>
          </a:p>
          <a:p>
            <a:endParaRPr lang="en-US" dirty="0"/>
          </a:p>
          <a:p>
            <a:endParaRPr lang="en-US" dirty="0"/>
          </a:p>
          <a:p>
            <a:r>
              <a:rPr lang="en-US" dirty="0"/>
              <a:t>“Utilities used to largely operate in the background. That’s changing.”</a:t>
            </a:r>
          </a:p>
          <a:p>
            <a:br>
              <a:rPr lang="en-US" dirty="0"/>
            </a:br>
            <a:r>
              <a:rPr lang="en-US" dirty="0"/>
              <a:t>“As energy bills rise and climate policy intensifies, utilities are increasingly becoming easy political targets.”</a:t>
            </a:r>
          </a:p>
          <a:p>
            <a:br>
              <a:rPr lang="en-US" dirty="0"/>
            </a:br>
            <a:endParaRPr lang="en-US" dirty="0"/>
          </a:p>
          <a:p>
            <a:r>
              <a:rPr lang="en-US" b="1" dirty="0"/>
              <a:t>Then examples:</a:t>
            </a:r>
          </a:p>
          <a:p>
            <a:r>
              <a:rPr lang="en-US" dirty="0"/>
              <a:t>CEO pay scrutiny </a:t>
            </a:r>
          </a:p>
          <a:p>
            <a:r>
              <a:rPr lang="en-US" dirty="0"/>
              <a:t>profits scrutiny </a:t>
            </a:r>
          </a:p>
          <a:p>
            <a:r>
              <a:rPr lang="en-US" dirty="0"/>
              <a:t>infrastructure investment criticism </a:t>
            </a:r>
          </a:p>
          <a:p>
            <a:r>
              <a:rPr lang="en-US" dirty="0"/>
              <a:t>rate case backlash </a:t>
            </a:r>
          </a:p>
          <a:p>
            <a:r>
              <a:rPr lang="en-US" dirty="0"/>
              <a:t>even scrutiny of safety/training spending </a:t>
            </a:r>
          </a:p>
          <a:p>
            <a:r>
              <a:rPr lang="en-US" dirty="0"/>
              <a:t>NGA feels this personally… legislation has targeted your company’s membership in our organization.</a:t>
            </a:r>
          </a:p>
          <a:p>
            <a:br>
              <a:rPr lang="en-US" dirty="0"/>
            </a:br>
            <a:r>
              <a:rPr lang="en-US" dirty="0"/>
              <a:t>“Customers don’t always distinguish between commodity prices, public policy costs, and utility delivery costs. They just see the bill.”</a:t>
            </a:r>
          </a:p>
          <a:p>
            <a:br>
              <a:rPr lang="en-US" dirty="0"/>
            </a:br>
            <a:r>
              <a:rPr lang="en-US" dirty="0"/>
              <a:t>At the same time…</a:t>
            </a:r>
          </a:p>
          <a:p>
            <a:endParaRPr lang="en-US" b="1" dirty="0"/>
          </a:p>
          <a:p>
            <a:r>
              <a:rPr lang="en-US" dirty="0"/>
              <a:t>“Utilities are increasingly expected to deliver affordability, reliability, decarbonization, resiliency, workforce development, and equity — all simultaneously.”</a:t>
            </a:r>
          </a:p>
          <a:p>
            <a:endParaRPr lang="en-US" dirty="0"/>
          </a:p>
          <a:p>
            <a:r>
              <a:rPr lang="en-US" dirty="0"/>
              <a:t>Its worth exploring this a little more… why are utilities such easy targets for policymakers? We’re highly regulated. We have to get every dollar we spend and every cent of profit we earned approved by regulators, who are appointed by elected officials. Why are those elected officials targeting us?</a:t>
            </a:r>
          </a:p>
          <a:p>
            <a:endParaRPr lang="en-US" dirty="0"/>
          </a:p>
          <a:p>
            <a:endParaRPr lang="en-US" dirty="0"/>
          </a:p>
          <a:p>
            <a:r>
              <a:rPr lang="en-US" dirty="0"/>
              <a:t>Picture: Josh Riley from NY</a:t>
            </a:r>
          </a:p>
          <a:p>
            <a:endParaRPr lang="en-US" dirty="0"/>
          </a:p>
        </p:txBody>
      </p:sp>
      <p:sp>
        <p:nvSpPr>
          <p:cNvPr id="4" name="Slide Number Placeholder 3">
            <a:extLst>
              <a:ext uri="{FF2B5EF4-FFF2-40B4-BE49-F238E27FC236}">
                <a16:creationId xmlns:a16="http://schemas.microsoft.com/office/drawing/2014/main" id="{23BADB8A-0448-FF69-4E44-53DA9CEC4942}"/>
              </a:ext>
            </a:extLst>
          </p:cNvPr>
          <p:cNvSpPr>
            <a:spLocks noGrp="1"/>
          </p:cNvSpPr>
          <p:nvPr>
            <p:ph type="sldNum" sz="quarter" idx="5"/>
          </p:nvPr>
        </p:nvSpPr>
        <p:spPr/>
        <p:txBody>
          <a:bodyPr/>
          <a:lstStyle/>
          <a:p>
            <a:fld id="{5876EB14-7BC9-BF4C-8728-4B186E00EAF5}" type="slidenum">
              <a:rPr lang="en-US" smtClean="0"/>
              <a:t>26</a:t>
            </a:fld>
            <a:endParaRPr lang="en-US"/>
          </a:p>
        </p:txBody>
      </p:sp>
    </p:spTree>
    <p:extLst>
      <p:ext uri="{BB962C8B-B14F-4D97-AF65-F5344CB8AC3E}">
        <p14:creationId xmlns:p14="http://schemas.microsoft.com/office/powerpoint/2010/main" val="433912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1 — The easy part</a:t>
            </a:r>
          </a:p>
          <a:p>
            <a:r>
              <a:rPr lang="en-US" dirty="0"/>
              <a:t>“In the Northeast - Setting climate goals is politically popular.” you’ll get fundraising from the Sierra Club and other environmental NGOs. People will like that. </a:t>
            </a:r>
          </a:p>
          <a:p>
            <a:br>
              <a:rPr lang="en-US" dirty="0"/>
            </a:br>
            <a:endParaRPr lang="en-US" dirty="0"/>
          </a:p>
          <a:p>
            <a:r>
              <a:rPr lang="en-US" b="1" dirty="0"/>
              <a:t>PART 2 — The hard part</a:t>
            </a:r>
          </a:p>
          <a:p>
            <a:r>
              <a:rPr lang="en-US" dirty="0"/>
              <a:t>“Paying for the transition is where things become difficult.”</a:t>
            </a:r>
          </a:p>
          <a:p>
            <a:endParaRPr lang="en-US" dirty="0"/>
          </a:p>
          <a:p>
            <a:r>
              <a:rPr lang="en-US" dirty="0"/>
              <a:t>Climate superfund </a:t>
            </a:r>
          </a:p>
          <a:p>
            <a:r>
              <a:rPr lang="en-US" dirty="0"/>
              <a:t>moving costs off utility bills </a:t>
            </a:r>
          </a:p>
          <a:p>
            <a:r>
              <a:rPr lang="en-US" dirty="0"/>
              <a:t>state financing concepts </a:t>
            </a:r>
          </a:p>
          <a:p>
            <a:r>
              <a:rPr lang="en-US" dirty="0"/>
              <a:t>affordability backlash </a:t>
            </a:r>
          </a:p>
          <a:p>
            <a:endParaRPr lang="en-US" dirty="0"/>
          </a:p>
          <a:p>
            <a:r>
              <a:rPr lang="en-US" dirty="0"/>
              <a:t>Everybody supports the energy transition in theory… they just don’t think they should be the one to pay for it…</a:t>
            </a:r>
          </a:p>
          <a:p>
            <a:endParaRPr lang="en-US" dirty="0"/>
          </a:p>
          <a:p>
            <a:r>
              <a:rPr lang="en-US" dirty="0"/>
              <a:t>And by the way – these questions have huge implications for financing…</a:t>
            </a:r>
          </a:p>
          <a:p>
            <a:endParaRPr lang="en-US" dirty="0"/>
          </a:p>
          <a:p>
            <a:r>
              <a:rPr lang="en-US" dirty="0"/>
              <a:t>I sit on the Massachusetts Financing the Transition Working Group…</a:t>
            </a:r>
            <a:br>
              <a:rPr lang="en-US" dirty="0"/>
            </a:br>
            <a:endParaRPr lang="en-US" dirty="0"/>
          </a:p>
          <a:p>
            <a:r>
              <a:rPr lang="en-US" b="1" dirty="0"/>
              <a:t>PART 3 — Financing reality</a:t>
            </a:r>
          </a:p>
          <a:p>
            <a:r>
              <a:rPr lang="en-US" dirty="0"/>
              <a:t>This is where your presentation becomes VERY smart.</a:t>
            </a:r>
          </a:p>
          <a:p>
            <a:r>
              <a:rPr lang="en-US" b="1" dirty="0"/>
              <a:t>Talk about:</a:t>
            </a:r>
          </a:p>
          <a:p>
            <a:r>
              <a:rPr lang="en-US" dirty="0"/>
              <a:t>long asset lives </a:t>
            </a:r>
          </a:p>
          <a:p>
            <a:r>
              <a:rPr lang="en-US" dirty="0"/>
              <a:t>financing assumptions </a:t>
            </a:r>
          </a:p>
          <a:p>
            <a:r>
              <a:rPr lang="en-US" dirty="0"/>
              <a:t>investor certainty </a:t>
            </a:r>
          </a:p>
          <a:p>
            <a:r>
              <a:rPr lang="en-US" dirty="0"/>
              <a:t>future customer uncertainty </a:t>
            </a:r>
          </a:p>
          <a:p>
            <a:br>
              <a:rPr lang="en-US" dirty="0"/>
            </a:br>
            <a:endParaRPr lang="en-US" dirty="0"/>
          </a:p>
          <a:p>
            <a:r>
              <a:rPr lang="en-US" b="1" dirty="0"/>
              <a:t>VERY STRONG LINE</a:t>
            </a:r>
          </a:p>
          <a:p>
            <a:r>
              <a:rPr lang="en-US" dirty="0"/>
              <a:t>“Infrastructure financing depends on long-term certainty. But many current policy debates are creating long-term uncertainty.”</a:t>
            </a:r>
          </a:p>
          <a:p>
            <a:r>
              <a:rPr lang="en-US" dirty="0"/>
              <a:t>That’s excellent.</a:t>
            </a:r>
          </a:p>
          <a:p>
            <a:endParaRPr lang="en-US" dirty="0"/>
          </a:p>
        </p:txBody>
      </p:sp>
      <p:sp>
        <p:nvSpPr>
          <p:cNvPr id="4" name="Slide Number Placeholder 3"/>
          <p:cNvSpPr>
            <a:spLocks noGrp="1"/>
          </p:cNvSpPr>
          <p:nvPr>
            <p:ph type="sldNum" sz="quarter" idx="5"/>
          </p:nvPr>
        </p:nvSpPr>
        <p:spPr/>
        <p:txBody>
          <a:bodyPr/>
          <a:lstStyle/>
          <a:p>
            <a:fld id="{5876EB14-7BC9-BF4C-8728-4B186E00EAF5}" type="slidenum">
              <a:rPr lang="en-US" smtClean="0"/>
              <a:t>27</a:t>
            </a:fld>
            <a:endParaRPr lang="en-US"/>
          </a:p>
        </p:txBody>
      </p:sp>
    </p:spTree>
    <p:extLst>
      <p:ext uri="{BB962C8B-B14F-4D97-AF65-F5344CB8AC3E}">
        <p14:creationId xmlns:p14="http://schemas.microsoft.com/office/powerpoint/2010/main" val="230997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570EE-3A4C-33CD-71EC-6D3B7D25F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6AFB0-582C-28D6-A540-47479E0E3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3690D-C0B1-E451-F8A0-8BC9A355898F}"/>
              </a:ext>
            </a:extLst>
          </p:cNvPr>
          <p:cNvSpPr>
            <a:spLocks noGrp="1"/>
          </p:cNvSpPr>
          <p:nvPr>
            <p:ph type="body" idx="1"/>
          </p:nvPr>
        </p:nvSpPr>
        <p:spPr/>
        <p:txBody>
          <a:bodyPr/>
          <a:lstStyle/>
          <a:p>
            <a:r>
              <a:rPr lang="en-US" b="1" dirty="0"/>
              <a:t>So given all of this…</a:t>
            </a:r>
          </a:p>
          <a:p>
            <a:endParaRPr lang="en-US" b="1" dirty="0"/>
          </a:p>
          <a:p>
            <a:endParaRPr lang="en-US" b="1" dirty="0"/>
          </a:p>
          <a:p>
            <a:r>
              <a:rPr lang="en-US" dirty="0"/>
              <a:t>“The Northeast has some of the most aggressive climate goals in the country.”</a:t>
            </a:r>
          </a:p>
          <a:p>
            <a:endParaRPr lang="en-US" dirty="0"/>
          </a:p>
          <a:p>
            <a:r>
              <a:rPr lang="en-US" dirty="0"/>
              <a:t>“But the pathway to achieving them is getting increasingly complicated and increasingly policy dependent.</a:t>
            </a:r>
          </a:p>
          <a:p>
            <a:br>
              <a:rPr lang="en-US" dirty="0"/>
            </a:br>
            <a:endParaRPr lang="en-US" dirty="0"/>
          </a:p>
          <a:p>
            <a:r>
              <a:rPr lang="en-US" b="1" dirty="0"/>
              <a:t>Examples:</a:t>
            </a:r>
          </a:p>
          <a:p>
            <a:r>
              <a:rPr lang="en-US" b="1" dirty="0"/>
              <a:t>Offshore wind</a:t>
            </a:r>
          </a:p>
          <a:p>
            <a:r>
              <a:rPr lang="en-US" dirty="0"/>
              <a:t>once centerpiece of transition </a:t>
            </a:r>
          </a:p>
          <a:p>
            <a:r>
              <a:rPr lang="en-US" dirty="0"/>
              <a:t>now facing federal hostility + cost pressures </a:t>
            </a:r>
          </a:p>
          <a:p>
            <a:r>
              <a:rPr lang="en-US" b="1" dirty="0"/>
              <a:t>Hydrogen</a:t>
            </a:r>
          </a:p>
          <a:p>
            <a:r>
              <a:rPr lang="en-US" dirty="0"/>
              <a:t>massive excitement 2 years ago </a:t>
            </a:r>
          </a:p>
          <a:p>
            <a:r>
              <a:rPr lang="en-US" dirty="0"/>
              <a:t>momentum has cooled significantly </a:t>
            </a:r>
          </a:p>
          <a:p>
            <a:r>
              <a:rPr lang="en-US" b="1" dirty="0"/>
              <a:t>Electrification</a:t>
            </a:r>
          </a:p>
          <a:p>
            <a:r>
              <a:rPr lang="en-US" dirty="0"/>
              <a:t>raises major grid questions </a:t>
            </a:r>
          </a:p>
          <a:p>
            <a:r>
              <a:rPr lang="en-US" b="1" dirty="0"/>
              <a:t>Load growth</a:t>
            </a:r>
          </a:p>
          <a:p>
            <a:r>
              <a:rPr lang="en-US" dirty="0"/>
              <a:t>AI/data centers changing forecasts </a:t>
            </a:r>
          </a:p>
          <a:p>
            <a:br>
              <a:rPr lang="en-US" dirty="0"/>
            </a:br>
            <a:endParaRPr lang="en-US" dirty="0"/>
          </a:p>
          <a:p>
            <a:r>
              <a:rPr lang="en-US" dirty="0"/>
              <a:t>“The challenge isn’t setting goals. The challenge is building systems that can actually achieve them reliably and affordably.”</a:t>
            </a:r>
          </a:p>
          <a:p>
            <a:endParaRPr lang="en-US" dirty="0"/>
          </a:p>
          <a:p>
            <a:r>
              <a:rPr lang="en-US" dirty="0"/>
              <a:t>“Policy ambition and infrastructure reality are not always moving at the same speed.”</a:t>
            </a:r>
          </a:p>
          <a:p>
            <a:r>
              <a:rPr lang="en-US" dirty="0"/>
              <a:t>.</a:t>
            </a:r>
          </a:p>
          <a:p>
            <a:pPr marL="0" marR="0" lvl="0" indent="0">
              <a:spcBef>
                <a:spcPts val="0"/>
              </a:spcBef>
              <a:spcAft>
                <a:spcPts val="0"/>
              </a:spcAft>
              <a:buFont typeface="+mj-lt"/>
              <a:buNone/>
            </a:pPr>
            <a:endParaRPr lang="en-US" dirty="0">
              <a:effectLst/>
            </a:endParaRPr>
          </a:p>
        </p:txBody>
      </p:sp>
      <p:sp>
        <p:nvSpPr>
          <p:cNvPr id="4" name="Slide Number Placeholder 3">
            <a:extLst>
              <a:ext uri="{FF2B5EF4-FFF2-40B4-BE49-F238E27FC236}">
                <a16:creationId xmlns:a16="http://schemas.microsoft.com/office/drawing/2014/main" id="{7D5B1CFF-BA3D-A1E8-3119-265CAEAEB241}"/>
              </a:ext>
            </a:extLst>
          </p:cNvPr>
          <p:cNvSpPr>
            <a:spLocks noGrp="1"/>
          </p:cNvSpPr>
          <p:nvPr>
            <p:ph type="sldNum" sz="quarter" idx="5"/>
          </p:nvPr>
        </p:nvSpPr>
        <p:spPr/>
        <p:txBody>
          <a:bodyPr/>
          <a:lstStyle/>
          <a:p>
            <a:fld id="{5876EB14-7BC9-BF4C-8728-4B186E00EAF5}" type="slidenum">
              <a:rPr lang="en-US" smtClean="0"/>
              <a:t>28</a:t>
            </a:fld>
            <a:endParaRPr lang="en-US"/>
          </a:p>
        </p:txBody>
      </p:sp>
    </p:spTree>
    <p:extLst>
      <p:ext uri="{BB962C8B-B14F-4D97-AF65-F5344CB8AC3E}">
        <p14:creationId xmlns:p14="http://schemas.microsoft.com/office/powerpoint/2010/main" val="4053246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F2172-0730-7E43-EFFE-7470E18BB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06D02-39B8-3DD8-906A-64FD66997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44C44-B261-B37F-7853-3D70DA0D042B}"/>
              </a:ext>
            </a:extLst>
          </p:cNvPr>
          <p:cNvSpPr>
            <a:spLocks noGrp="1"/>
          </p:cNvSpPr>
          <p:nvPr>
            <p:ph type="body" idx="1"/>
          </p:nvPr>
        </p:nvSpPr>
        <p:spPr/>
        <p:txBody>
          <a:bodyPr/>
          <a:lstStyle/>
          <a:p>
            <a:pPr marL="0" marR="0" lvl="0" indent="0">
              <a:spcBef>
                <a:spcPts val="0"/>
              </a:spcBef>
              <a:spcAft>
                <a:spcPts val="0"/>
              </a:spcAft>
              <a:buFont typeface="+mj-lt"/>
              <a:buNone/>
            </a:pPr>
            <a:r>
              <a:rPr lang="en-US" dirty="0"/>
              <a:t>"For years, the conversation in the Northeast was largely about stopping infrastructure. Increasingly, the conversation is becoming whether we can meet reliability, affordability, and climate goals without building infrastructure.</a:t>
            </a:r>
          </a:p>
          <a:p>
            <a:pPr marL="0" marR="0" lvl="0" indent="0">
              <a:spcBef>
                <a:spcPts val="0"/>
              </a:spcBef>
              <a:spcAft>
                <a:spcPts val="0"/>
              </a:spcAft>
              <a:buFont typeface="+mj-lt"/>
              <a:buNone/>
            </a:pPr>
            <a:endParaRPr lang="en-US" dirty="0">
              <a:effectLst/>
            </a:endParaRPr>
          </a:p>
          <a:p>
            <a:pPr marL="0" marR="0" lvl="0" indent="0">
              <a:spcBef>
                <a:spcPts val="0"/>
              </a:spcBef>
              <a:spcAft>
                <a:spcPts val="0"/>
              </a:spcAft>
              <a:buFont typeface="+mj-lt"/>
              <a:buNone/>
            </a:pPr>
            <a:r>
              <a:rPr lang="en-US" dirty="0">
                <a:effectLst/>
              </a:rPr>
              <a:t>NESE just broke Ground</a:t>
            </a:r>
          </a:p>
          <a:p>
            <a:pPr marL="0" marR="0" lvl="0" indent="0">
              <a:spcBef>
                <a:spcPts val="0"/>
              </a:spcBef>
              <a:spcAft>
                <a:spcPts val="0"/>
              </a:spcAft>
              <a:buFont typeface="+mj-lt"/>
              <a:buNone/>
            </a:pPr>
            <a:endParaRPr lang="en-US" dirty="0">
              <a:effectLst/>
            </a:endParaRPr>
          </a:p>
          <a:p>
            <a:pPr marL="0" marR="0" lvl="0" indent="0">
              <a:spcBef>
                <a:spcPts val="0"/>
              </a:spcBef>
              <a:spcAft>
                <a:spcPts val="0"/>
              </a:spcAft>
              <a:buFont typeface="+mj-lt"/>
              <a:buNone/>
            </a:pPr>
            <a:r>
              <a:rPr lang="en-US" dirty="0">
                <a:effectLst/>
              </a:rPr>
              <a:t>Constitution…</a:t>
            </a:r>
          </a:p>
          <a:p>
            <a:pPr marL="0" marR="0" lvl="0" indent="0">
              <a:spcBef>
                <a:spcPts val="0"/>
              </a:spcBef>
              <a:spcAft>
                <a:spcPts val="0"/>
              </a:spcAft>
              <a:buFont typeface="+mj-lt"/>
              <a:buNone/>
            </a:pPr>
            <a:endParaRPr lang="en-US" dirty="0">
              <a:effectLst/>
            </a:endParaRPr>
          </a:p>
          <a:p>
            <a:pPr marL="0" marR="0" lvl="0" indent="0">
              <a:spcBef>
                <a:spcPts val="0"/>
              </a:spcBef>
              <a:spcAft>
                <a:spcPts val="0"/>
              </a:spcAft>
              <a:buFont typeface="+mj-lt"/>
              <a:buNone/>
            </a:pPr>
            <a:r>
              <a:rPr lang="en-US" dirty="0">
                <a:effectLst/>
              </a:rPr>
              <a:t>Enbridge has Project Beacon and Algonquin Reliability…</a:t>
            </a:r>
          </a:p>
          <a:p>
            <a:pPr marL="0" marR="0" lvl="0" indent="0">
              <a:spcBef>
                <a:spcPts val="0"/>
              </a:spcBef>
              <a:spcAft>
                <a:spcPts val="0"/>
              </a:spcAft>
              <a:buFont typeface="+mj-lt"/>
              <a:buNone/>
            </a:pPr>
            <a:endParaRPr lang="en-US" dirty="0">
              <a:effectLst/>
            </a:endParaRPr>
          </a:p>
          <a:p>
            <a:pPr marL="0" marR="0" lvl="0" indent="0">
              <a:spcBef>
                <a:spcPts val="0"/>
              </a:spcBef>
              <a:spcAft>
                <a:spcPts val="0"/>
              </a:spcAft>
              <a:buFont typeface="+mj-lt"/>
              <a:buNone/>
            </a:pPr>
            <a:r>
              <a:rPr lang="en-US" dirty="0">
                <a:effectLst/>
              </a:rPr>
              <a:t>Iroquois has EXC…</a:t>
            </a:r>
          </a:p>
          <a:p>
            <a:pPr marL="0" marR="0" lvl="0" indent="0">
              <a:spcBef>
                <a:spcPts val="0"/>
              </a:spcBef>
              <a:spcAft>
                <a:spcPts val="0"/>
              </a:spcAft>
              <a:buFont typeface="+mj-lt"/>
              <a:buNone/>
            </a:pPr>
            <a:endParaRPr lang="en-US" dirty="0">
              <a:effectLst/>
            </a:endParaRPr>
          </a:p>
          <a:p>
            <a:pPr marL="0" marR="0" lvl="0" indent="0">
              <a:spcBef>
                <a:spcPts val="0"/>
              </a:spcBef>
              <a:spcAft>
                <a:spcPts val="0"/>
              </a:spcAft>
              <a:buFont typeface="+mj-lt"/>
              <a:buNone/>
            </a:pPr>
            <a:r>
              <a:rPr lang="en-US" dirty="0">
                <a:effectLst/>
              </a:rPr>
              <a:t>As electoral politics comes face to face with pricing reality the conversation may be shifting…</a:t>
            </a:r>
          </a:p>
        </p:txBody>
      </p:sp>
      <p:sp>
        <p:nvSpPr>
          <p:cNvPr id="4" name="Slide Number Placeholder 3">
            <a:extLst>
              <a:ext uri="{FF2B5EF4-FFF2-40B4-BE49-F238E27FC236}">
                <a16:creationId xmlns:a16="http://schemas.microsoft.com/office/drawing/2014/main" id="{CC93F5CE-71A8-AB84-4764-ED9994B64AAF}"/>
              </a:ext>
            </a:extLst>
          </p:cNvPr>
          <p:cNvSpPr>
            <a:spLocks noGrp="1"/>
          </p:cNvSpPr>
          <p:nvPr>
            <p:ph type="sldNum" sz="quarter" idx="5"/>
          </p:nvPr>
        </p:nvSpPr>
        <p:spPr/>
        <p:txBody>
          <a:bodyPr/>
          <a:lstStyle/>
          <a:p>
            <a:fld id="{5876EB14-7BC9-BF4C-8728-4B186E00EAF5}" type="slidenum">
              <a:rPr lang="en-US" smtClean="0"/>
              <a:t>29</a:t>
            </a:fld>
            <a:endParaRPr lang="en-US"/>
          </a:p>
        </p:txBody>
      </p:sp>
    </p:spTree>
    <p:extLst>
      <p:ext uri="{BB962C8B-B14F-4D97-AF65-F5344CB8AC3E}">
        <p14:creationId xmlns:p14="http://schemas.microsoft.com/office/powerpoint/2010/main" val="421653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CFA7C-E57D-463D-4A9D-77DCAF4AD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785A1-A531-0E11-FBE0-F956BF443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5C1B9D-9E5F-6418-3266-CD64CFC6B8E9}"/>
              </a:ext>
            </a:extLst>
          </p:cNvPr>
          <p:cNvSpPr>
            <a:spLocks noGrp="1"/>
          </p:cNvSpPr>
          <p:nvPr>
            <p:ph type="body" idx="1"/>
          </p:nvPr>
        </p:nvSpPr>
        <p:spPr/>
        <p:txBody>
          <a:bodyPr/>
          <a:lstStyle/>
          <a:p>
            <a:r>
              <a:rPr lang="en-US" dirty="0"/>
              <a:t>First lets set the table with the current supply and demand dynamics in the Northeast.</a:t>
            </a:r>
          </a:p>
        </p:txBody>
      </p:sp>
      <p:sp>
        <p:nvSpPr>
          <p:cNvPr id="4" name="Slide Number Placeholder 3">
            <a:extLst>
              <a:ext uri="{FF2B5EF4-FFF2-40B4-BE49-F238E27FC236}">
                <a16:creationId xmlns:a16="http://schemas.microsoft.com/office/drawing/2014/main" id="{A506E3F8-8BE3-345E-81EA-F092B9A9D327}"/>
              </a:ext>
            </a:extLst>
          </p:cNvPr>
          <p:cNvSpPr>
            <a:spLocks noGrp="1"/>
          </p:cNvSpPr>
          <p:nvPr>
            <p:ph type="sldNum" sz="quarter" idx="5"/>
          </p:nvPr>
        </p:nvSpPr>
        <p:spPr/>
        <p:txBody>
          <a:bodyPr/>
          <a:lstStyle/>
          <a:p>
            <a:fld id="{5876EB14-7BC9-BF4C-8728-4B186E00EAF5}" type="slidenum">
              <a:rPr lang="en-US" smtClean="0"/>
              <a:t>3</a:t>
            </a:fld>
            <a:endParaRPr lang="en-US"/>
          </a:p>
        </p:txBody>
      </p:sp>
    </p:spTree>
    <p:extLst>
      <p:ext uri="{BB962C8B-B14F-4D97-AF65-F5344CB8AC3E}">
        <p14:creationId xmlns:p14="http://schemas.microsoft.com/office/powerpoint/2010/main" val="4129455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84259-D45D-B248-FB59-2E20FCC16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E4671-3300-B3A0-E87E-65C955E94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6CB01-DBCA-7488-2EA3-66636DACB18B}"/>
              </a:ext>
            </a:extLst>
          </p:cNvPr>
          <p:cNvSpPr>
            <a:spLocks noGrp="1"/>
          </p:cNvSpPr>
          <p:nvPr>
            <p:ph type="body" idx="1"/>
          </p:nvPr>
        </p:nvSpPr>
        <p:spPr/>
        <p:txBody>
          <a:bodyPr/>
          <a:lstStyle/>
          <a:p>
            <a:r>
              <a:rPr lang="en-US" dirty="0"/>
              <a:t>So given the current importance of natural gas to our region, and the current political status, what does the future really look like?</a:t>
            </a:r>
          </a:p>
        </p:txBody>
      </p:sp>
      <p:sp>
        <p:nvSpPr>
          <p:cNvPr id="4" name="Slide Number Placeholder 3">
            <a:extLst>
              <a:ext uri="{FF2B5EF4-FFF2-40B4-BE49-F238E27FC236}">
                <a16:creationId xmlns:a16="http://schemas.microsoft.com/office/drawing/2014/main" id="{F23EA922-2045-C8A5-120F-5403E0056943}"/>
              </a:ext>
            </a:extLst>
          </p:cNvPr>
          <p:cNvSpPr>
            <a:spLocks noGrp="1"/>
          </p:cNvSpPr>
          <p:nvPr>
            <p:ph type="sldNum" sz="quarter" idx="5"/>
          </p:nvPr>
        </p:nvSpPr>
        <p:spPr/>
        <p:txBody>
          <a:bodyPr/>
          <a:lstStyle/>
          <a:p>
            <a:fld id="{5876EB14-7BC9-BF4C-8728-4B186E00EAF5}" type="slidenum">
              <a:rPr lang="en-US" smtClean="0"/>
              <a:t>30</a:t>
            </a:fld>
            <a:endParaRPr lang="en-US"/>
          </a:p>
        </p:txBody>
      </p:sp>
    </p:spTree>
    <p:extLst>
      <p:ext uri="{BB962C8B-B14F-4D97-AF65-F5344CB8AC3E}">
        <p14:creationId xmlns:p14="http://schemas.microsoft.com/office/powerpoint/2010/main" val="152331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5 Points:</a:t>
            </a:r>
          </a:p>
          <a:p>
            <a:r>
              <a:rPr lang="en-US" sz="1200" b="1" dirty="0"/>
              <a:t>1. Your job is getting harder</a:t>
            </a:r>
          </a:p>
          <a:p>
            <a:r>
              <a:rPr lang="en-US" sz="1200" dirty="0"/>
              <a:t>More scrutiny </a:t>
            </a:r>
          </a:p>
          <a:p>
            <a:r>
              <a:rPr lang="en-US" sz="1200" dirty="0"/>
              <a:t>More regulation </a:t>
            </a:r>
          </a:p>
          <a:p>
            <a:r>
              <a:rPr lang="en-US" sz="1200" dirty="0"/>
              <a:t>More expectations </a:t>
            </a:r>
          </a:p>
          <a:p>
            <a:r>
              <a:rPr lang="en-US" sz="1200" b="1" dirty="0"/>
              <a:t>2. The system still depends on you</a:t>
            </a:r>
          </a:p>
          <a:p>
            <a:r>
              <a:rPr lang="en-US" sz="1200" dirty="0"/>
              <a:t>Winter reliability </a:t>
            </a:r>
          </a:p>
          <a:p>
            <a:r>
              <a:rPr lang="en-US" sz="1200" dirty="0"/>
              <a:t>Emergency response </a:t>
            </a:r>
          </a:p>
          <a:p>
            <a:r>
              <a:rPr lang="en-US" sz="1200" dirty="0"/>
              <a:t>Safety </a:t>
            </a:r>
          </a:p>
          <a:p>
            <a:r>
              <a:rPr lang="en-US" sz="1200" b="1" dirty="0"/>
              <a:t>3. The narrative doesn’t always match reality</a:t>
            </a:r>
          </a:p>
          <a:p>
            <a:r>
              <a:rPr lang="en-US" sz="1200" dirty="0"/>
              <a:t>You’ll hear things that don’t align with what you see </a:t>
            </a:r>
          </a:p>
          <a:p>
            <a:r>
              <a:rPr lang="en-US" sz="1200" b="1" dirty="0"/>
              <a:t>4. You are credible messengers</a:t>
            </a:r>
          </a:p>
          <a:p>
            <a:r>
              <a:rPr lang="en-US" sz="1200" dirty="0"/>
              <a:t>Local, trusted, real-world experience </a:t>
            </a:r>
          </a:p>
          <a:p>
            <a:r>
              <a:rPr lang="en-US" sz="1200" dirty="0"/>
              <a:t>5.Future of our industry can and is being dramatically impacted. </a:t>
            </a:r>
            <a:r>
              <a:rPr lang="en-US" sz="1200" dirty="0" err="1"/>
              <a:t>Insuccifient</a:t>
            </a:r>
            <a:r>
              <a:rPr lang="en-US" sz="1200" dirty="0"/>
              <a:t> investment today is a nightmare for the future. </a:t>
            </a:r>
          </a:p>
          <a:p>
            <a:endParaRPr lang="en-US" dirty="0"/>
          </a:p>
        </p:txBody>
      </p:sp>
      <p:sp>
        <p:nvSpPr>
          <p:cNvPr id="4" name="Slide Number Placeholder 3"/>
          <p:cNvSpPr>
            <a:spLocks noGrp="1"/>
          </p:cNvSpPr>
          <p:nvPr>
            <p:ph type="sldNum" sz="quarter" idx="5"/>
          </p:nvPr>
        </p:nvSpPr>
        <p:spPr/>
        <p:txBody>
          <a:bodyPr/>
          <a:lstStyle/>
          <a:p>
            <a:fld id="{5876EB14-7BC9-BF4C-8728-4B186E00EAF5}" type="slidenum">
              <a:rPr lang="en-US" smtClean="0"/>
              <a:t>31</a:t>
            </a:fld>
            <a:endParaRPr lang="en-US"/>
          </a:p>
        </p:txBody>
      </p:sp>
    </p:spTree>
    <p:extLst>
      <p:ext uri="{BB962C8B-B14F-4D97-AF65-F5344CB8AC3E}">
        <p14:creationId xmlns:p14="http://schemas.microsoft.com/office/powerpoint/2010/main" val="3466912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6B58-93D7-45B3-D3EB-292C697E8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BB0CE-55EA-FDB7-9741-BDC4C48A9E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17211-4B40-5938-1538-D35D677A96F5}"/>
              </a:ext>
            </a:extLst>
          </p:cNvPr>
          <p:cNvSpPr>
            <a:spLocks noGrp="1"/>
          </p:cNvSpPr>
          <p:nvPr>
            <p:ph type="body" idx="1"/>
          </p:nvPr>
        </p:nvSpPr>
        <p:spPr/>
        <p:txBody>
          <a:bodyPr/>
          <a:lstStyle/>
          <a:p>
            <a:r>
              <a:rPr lang="en-US" dirty="0"/>
              <a:t>“If we’re serious about affordability, reliability, and emissions — we need solutions that actually work in the real world.”</a:t>
            </a:r>
          </a:p>
          <a:p>
            <a:endParaRPr lang="en-US" i="0" dirty="0"/>
          </a:p>
          <a:p>
            <a:r>
              <a:rPr lang="en-US" dirty="0"/>
              <a:t>The future of this industry isn't going to be determined by geology. We have the gas.</a:t>
            </a:r>
          </a:p>
          <a:p>
            <a:r>
              <a:rPr lang="en-US" dirty="0"/>
              <a:t>It's not going to be determined by engineering. We know how to build and operate these systems safely and reliably.</a:t>
            </a:r>
          </a:p>
          <a:p>
            <a:r>
              <a:rPr lang="en-US" dirty="0"/>
              <a:t>Increasingly, it's going to be determined by policy choices.</a:t>
            </a:r>
          </a:p>
          <a:p>
            <a:r>
              <a:rPr lang="en-US" dirty="0"/>
              <a:t>And that's why understanding this landscape matters.</a:t>
            </a:r>
          </a:p>
          <a:p>
            <a:endParaRPr lang="en-US" i="0" dirty="0"/>
          </a:p>
          <a:p>
            <a:endParaRPr lang="en-US" i="0" dirty="0"/>
          </a:p>
          <a:p>
            <a:r>
              <a:rPr lang="en-US" dirty="0"/>
              <a:t>“You can debate policy all day long.</a:t>
            </a:r>
            <a:br>
              <a:rPr lang="en-US" dirty="0"/>
            </a:br>
            <a:r>
              <a:rPr lang="en-US" dirty="0"/>
              <a:t>But when it’s 10 degrees in January —</a:t>
            </a:r>
            <a:br>
              <a:rPr lang="en-US" dirty="0"/>
            </a:br>
            <a:r>
              <a:rPr lang="en-US" dirty="0"/>
              <a:t>none of that matters if the system doesn’t work.”</a:t>
            </a:r>
            <a:endParaRPr lang="en-US" i="0" dirty="0"/>
          </a:p>
        </p:txBody>
      </p:sp>
      <p:sp>
        <p:nvSpPr>
          <p:cNvPr id="4" name="Slide Number Placeholder 3">
            <a:extLst>
              <a:ext uri="{FF2B5EF4-FFF2-40B4-BE49-F238E27FC236}">
                <a16:creationId xmlns:a16="http://schemas.microsoft.com/office/drawing/2014/main" id="{3FD1E2CE-20BD-B7A3-668F-BBC9E7CAFF2B}"/>
              </a:ext>
            </a:extLst>
          </p:cNvPr>
          <p:cNvSpPr>
            <a:spLocks noGrp="1"/>
          </p:cNvSpPr>
          <p:nvPr>
            <p:ph type="sldNum" sz="quarter" idx="5"/>
          </p:nvPr>
        </p:nvSpPr>
        <p:spPr/>
        <p:txBody>
          <a:bodyPr/>
          <a:lstStyle/>
          <a:p>
            <a:fld id="{5876EB14-7BC9-BF4C-8728-4B186E00EAF5}" type="slidenum">
              <a:rPr lang="en-US" smtClean="0"/>
              <a:t>32</a:t>
            </a:fld>
            <a:endParaRPr lang="en-US"/>
          </a:p>
        </p:txBody>
      </p:sp>
    </p:spTree>
    <p:extLst>
      <p:ext uri="{BB962C8B-B14F-4D97-AF65-F5344CB8AC3E}">
        <p14:creationId xmlns:p14="http://schemas.microsoft.com/office/powerpoint/2010/main" val="2993588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AF1CB-8EBB-3858-1CF6-96C32F809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2F332-E526-1419-F61B-F2B4407E9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C06C9-10AD-5412-8231-B37CB00957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believe today, natural gas is absolutely essential for the Northeast’s Energy landscape. I believe that is not going to change anytime soon.  I hope you agree.</a:t>
            </a:r>
          </a:p>
        </p:txBody>
      </p:sp>
      <p:sp>
        <p:nvSpPr>
          <p:cNvPr id="4" name="Slide Number Placeholder 3">
            <a:extLst>
              <a:ext uri="{FF2B5EF4-FFF2-40B4-BE49-F238E27FC236}">
                <a16:creationId xmlns:a16="http://schemas.microsoft.com/office/drawing/2014/main" id="{EFE2D1C0-7C42-9D35-5FD5-FD9A735CF61F}"/>
              </a:ext>
            </a:extLst>
          </p:cNvPr>
          <p:cNvSpPr>
            <a:spLocks noGrp="1"/>
          </p:cNvSpPr>
          <p:nvPr>
            <p:ph type="sldNum" sz="quarter" idx="5"/>
          </p:nvPr>
        </p:nvSpPr>
        <p:spPr/>
        <p:txBody>
          <a:bodyPr/>
          <a:lstStyle/>
          <a:p>
            <a:fld id="{5876EB14-7BC9-BF4C-8728-4B186E00EAF5}" type="slidenum">
              <a:rPr lang="en-US" smtClean="0"/>
              <a:t>33</a:t>
            </a:fld>
            <a:endParaRPr lang="en-US"/>
          </a:p>
        </p:txBody>
      </p:sp>
    </p:spTree>
    <p:extLst>
      <p:ext uri="{BB962C8B-B14F-4D97-AF65-F5344CB8AC3E}">
        <p14:creationId xmlns:p14="http://schemas.microsoft.com/office/powerpoint/2010/main" val="402866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Lets start w Natural gas production.</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The Appalachian region is the largest natural gas production area in the United States, and the Marcellus Shale basin is the largest source of that regional production. Relatively new, but rapidly exploded in production. </a:t>
            </a:r>
            <a:r>
              <a:rPr lang="en-US" b="0" i="0" dirty="0">
                <a:solidFill>
                  <a:srgbClr val="333738"/>
                </a:solidFill>
                <a:effectLst/>
                <a:latin typeface="urw-din"/>
              </a:rPr>
              <a:t>Technological advances such as horizontal drilling paired with hydraulic fracturing have allowed energy companies to unlock the energy resources from the Marcellus Shale, while protecting drinking water sources and the environment.</a:t>
            </a: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 … this is production by the way. </a:t>
            </a:r>
            <a:r>
              <a:rPr lang="en-US" b="0" i="0" dirty="0">
                <a:solidFill>
                  <a:srgbClr val="1F1F1F"/>
                </a:solidFill>
                <a:effectLst/>
                <a:latin typeface="Google Sans"/>
              </a:rPr>
              <a:t>The 400-million-year-old rock contains approximately </a:t>
            </a:r>
            <a:r>
              <a:rPr lang="en-US" b="0" i="0" dirty="0">
                <a:solidFill>
                  <a:srgbClr val="040C28"/>
                </a:solidFill>
                <a:effectLst/>
                <a:latin typeface="Google Sans"/>
              </a:rPr>
              <a:t>410 trillion cubic feet</a:t>
            </a:r>
            <a:r>
              <a:rPr lang="en-US" b="0" i="0" dirty="0">
                <a:solidFill>
                  <a:srgbClr val="1F1F1F"/>
                </a:solidFill>
                <a:effectLst/>
                <a:latin typeface="Google Sans"/>
              </a:rPr>
              <a:t> of shale gas and could supply U.S. consumers' energy needs for hundreds of years, according to the U.S. Energy Information Administration.</a:t>
            </a: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876EB14-7BC9-BF4C-8728-4B186E00EAF5}" type="slidenum">
              <a:rPr lang="en-US" smtClean="0"/>
              <a:t>4</a:t>
            </a:fld>
            <a:endParaRPr lang="en-US"/>
          </a:p>
        </p:txBody>
      </p:sp>
    </p:spTree>
    <p:extLst>
      <p:ext uri="{BB962C8B-B14F-4D97-AF65-F5344CB8AC3E}">
        <p14:creationId xmlns:p14="http://schemas.microsoft.com/office/powerpoint/2010/main" val="156375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an extensive and vast network.  Traditionally we’ve imported gas from Western Canada and the Gulf of Mexico, but Marcellus Shale changed that dynamic.  </a:t>
            </a:r>
          </a:p>
          <a:p>
            <a:endParaRPr lang="en-US" dirty="0"/>
          </a:p>
        </p:txBody>
      </p:sp>
      <p:sp>
        <p:nvSpPr>
          <p:cNvPr id="4" name="Slide Number Placeholder 3"/>
          <p:cNvSpPr>
            <a:spLocks noGrp="1"/>
          </p:cNvSpPr>
          <p:nvPr>
            <p:ph type="sldNum" sz="quarter" idx="5"/>
          </p:nvPr>
        </p:nvSpPr>
        <p:spPr/>
        <p:txBody>
          <a:bodyPr/>
          <a:lstStyle/>
          <a:p>
            <a:fld id="{5876EB14-7BC9-BF4C-8728-4B186E00EAF5}" type="slidenum">
              <a:rPr lang="en-US" smtClean="0"/>
              <a:t>5</a:t>
            </a:fld>
            <a:endParaRPr lang="en-US"/>
          </a:p>
        </p:txBody>
      </p:sp>
    </p:spTree>
    <p:extLst>
      <p:ext uri="{BB962C8B-B14F-4D97-AF65-F5344CB8AC3E}">
        <p14:creationId xmlns:p14="http://schemas.microsoft.com/office/powerpoint/2010/main" val="2341186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here in the Northeast, we’ve got all this transmission infrastructure, and we’ve got all this accessible gas. Yet only a couple hundred miles away there is a world of difference in the amount of infrastructure, and as a result, the price.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New England is the end of the line</a:t>
            </a:r>
          </a:p>
          <a:p>
            <a:pPr algn="l"/>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FFFFFF"/>
                </a:solidFill>
                <a:latin typeface="Calibri" panose="020F0502020204030204" pitchFamily="34" charset="0"/>
              </a:rPr>
              <a:t>Pipeline constraints have resulted in higher prices in New York and New England, but lower prices in producing regions. Fern 17x talking point</a:t>
            </a:r>
          </a:p>
          <a:p>
            <a:endParaRPr lang="en-US" dirty="0"/>
          </a:p>
          <a:p>
            <a:r>
              <a:rPr lang="en-US" dirty="0"/>
              <a:t>These pipeline constraints have also forced the region to Rely on LNG to meet peak demand and for storage</a:t>
            </a:r>
            <a:endParaRPr lang="en-US" b="0" i="0" dirty="0">
              <a:solidFill>
                <a:srgbClr val="1A1714"/>
              </a:solidFill>
              <a:effectLst/>
              <a:latin typeface="Inter Variabl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r>
              <a:rPr lang="en-US" b="0" i="0" dirty="0">
                <a:solidFill>
                  <a:srgbClr val="1A1714"/>
                </a:solidFill>
                <a:effectLst/>
                <a:latin typeface="Inter Variable"/>
              </a:rPr>
              <a:t> </a:t>
            </a:r>
            <a:endParaRPr lang="en-US" dirty="0"/>
          </a:p>
        </p:txBody>
      </p:sp>
      <p:sp>
        <p:nvSpPr>
          <p:cNvPr id="4" name="Slide Number Placeholder 3"/>
          <p:cNvSpPr>
            <a:spLocks noGrp="1"/>
          </p:cNvSpPr>
          <p:nvPr>
            <p:ph type="sldNum" sz="quarter" idx="5"/>
          </p:nvPr>
        </p:nvSpPr>
        <p:spPr/>
        <p:txBody>
          <a:bodyPr/>
          <a:lstStyle/>
          <a:p>
            <a:fld id="{5876EB14-7BC9-BF4C-8728-4B186E00EAF5}" type="slidenum">
              <a:rPr lang="en-US" smtClean="0"/>
              <a:t>6</a:t>
            </a:fld>
            <a:endParaRPr lang="en-US"/>
          </a:p>
        </p:txBody>
      </p:sp>
    </p:spTree>
    <p:extLst>
      <p:ext uri="{BB962C8B-B14F-4D97-AF65-F5344CB8AC3E}">
        <p14:creationId xmlns:p14="http://schemas.microsoft.com/office/powerpoint/2010/main" val="2177159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6904-ED48-8CD2-BF93-1AED92240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6A4DC-03C9-75A3-5C92-AF237B877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C3213-B146-8B72-92D1-DAAB8415F368}"/>
              </a:ext>
            </a:extLst>
          </p:cNvPr>
          <p:cNvSpPr>
            <a:spLocks noGrp="1"/>
          </p:cNvSpPr>
          <p:nvPr>
            <p:ph type="body" idx="1"/>
          </p:nvPr>
        </p:nvSpPr>
        <p:spPr/>
        <p:txBody>
          <a:bodyPr/>
          <a:lstStyle/>
          <a:p>
            <a:r>
              <a:rPr lang="en-US" b="0" i="0" dirty="0">
                <a:solidFill>
                  <a:srgbClr val="000000"/>
                </a:solidFill>
                <a:effectLst/>
                <a:latin typeface="Jost"/>
              </a:rPr>
              <a:t>LNG imports can be a </a:t>
            </a:r>
            <a:r>
              <a:rPr lang="en-US" b="0" i="0" u="none" strike="noStrike" dirty="0">
                <a:solidFill>
                  <a:srgbClr val="007EB5"/>
                </a:solidFill>
                <a:effectLst/>
                <a:latin typeface="Jost"/>
                <a:hlinkClick r:id="rId3"/>
              </a:rPr>
              <a:t>key marginal source of supply</a:t>
            </a:r>
            <a:r>
              <a:rPr lang="en-US" b="0" i="0" dirty="0">
                <a:solidFill>
                  <a:srgbClr val="000000"/>
                </a:solidFill>
                <a:effectLst/>
                <a:latin typeface="Jost"/>
              </a:rPr>
              <a:t> during times of high demand. On </a:t>
            </a:r>
            <a:r>
              <a:rPr lang="en-US" b="0" i="0" u="none" strike="noStrike" dirty="0">
                <a:solidFill>
                  <a:srgbClr val="007EB5"/>
                </a:solidFill>
                <a:effectLst/>
                <a:latin typeface="Jost"/>
                <a:hlinkClick r:id="rId4"/>
              </a:rPr>
              <a:t>peak demand days</a:t>
            </a:r>
            <a:r>
              <a:rPr lang="en-US" b="0" i="0" dirty="0">
                <a:solidFill>
                  <a:srgbClr val="000000"/>
                </a:solidFill>
                <a:effectLst/>
                <a:latin typeface="Jost"/>
              </a:rPr>
              <a:t>, imported LNG can contribute up to 35% of New England’s natural gas supply. Almost all U.S. LNG imports are delivered into the New England market at import terminals in the Boston, Massachusetts, area—Constellation Energy’s </a:t>
            </a:r>
            <a:r>
              <a:rPr lang="en-US" b="0" i="0" u="none" strike="noStrike" dirty="0">
                <a:solidFill>
                  <a:srgbClr val="007EB5"/>
                </a:solidFill>
                <a:effectLst/>
                <a:latin typeface="Jost"/>
                <a:hlinkClick r:id="rId5"/>
              </a:rPr>
              <a:t>Everett LNG Facility</a:t>
            </a:r>
            <a:r>
              <a:rPr lang="en-US" b="0" i="0" dirty="0">
                <a:solidFill>
                  <a:srgbClr val="000000"/>
                </a:solidFill>
                <a:effectLst/>
                <a:latin typeface="Jost"/>
              </a:rPr>
              <a:t> in Boston Harbor and </a:t>
            </a:r>
            <a:r>
              <a:rPr lang="en-US" b="0" i="0" dirty="0" err="1">
                <a:solidFill>
                  <a:srgbClr val="000000"/>
                </a:solidFill>
                <a:effectLst/>
                <a:latin typeface="Jost"/>
              </a:rPr>
              <a:t>Excelerate</a:t>
            </a:r>
            <a:r>
              <a:rPr lang="en-US" b="0" i="0" dirty="0">
                <a:solidFill>
                  <a:srgbClr val="000000"/>
                </a:solidFill>
                <a:effectLst/>
                <a:latin typeface="Jost"/>
              </a:rPr>
              <a:t> Energy’s </a:t>
            </a:r>
            <a:r>
              <a:rPr lang="en-US" b="0" i="0" u="none" strike="noStrike" dirty="0">
                <a:solidFill>
                  <a:srgbClr val="007EB5"/>
                </a:solidFill>
                <a:effectLst/>
                <a:latin typeface="Jost"/>
                <a:hlinkClick r:id="rId6"/>
              </a:rPr>
              <a:t>Northeast Gateway</a:t>
            </a:r>
            <a:r>
              <a:rPr lang="en-US" b="0" i="0" dirty="0">
                <a:solidFill>
                  <a:srgbClr val="000000"/>
                </a:solidFill>
                <a:effectLst/>
                <a:latin typeface="Jost"/>
              </a:rPr>
              <a:t> in Massachusetts Bay. </a:t>
            </a:r>
          </a:p>
          <a:p>
            <a:endParaRPr lang="en-US" b="0" i="0" dirty="0">
              <a:solidFill>
                <a:srgbClr val="000000"/>
              </a:solidFill>
              <a:effectLst/>
              <a:latin typeface="Jost"/>
            </a:endParaRPr>
          </a:p>
          <a:p>
            <a:r>
              <a:rPr lang="en-US" b="0" i="0" dirty="0">
                <a:solidFill>
                  <a:srgbClr val="000000"/>
                </a:solidFill>
                <a:effectLst/>
                <a:latin typeface="Jost"/>
              </a:rPr>
              <a:t>Also highly reliant on imported LNG through Repsol’s St. John terminal in St. John Canada.</a:t>
            </a:r>
          </a:p>
          <a:p>
            <a:endParaRPr lang="en-US" b="0" i="0" dirty="0">
              <a:solidFill>
                <a:srgbClr val="000000"/>
              </a:solidFill>
              <a:effectLst/>
              <a:latin typeface="Jost"/>
            </a:endParaRPr>
          </a:p>
          <a:p>
            <a:r>
              <a:rPr lang="en-US" b="0" i="0" dirty="0">
                <a:solidFill>
                  <a:srgbClr val="000000"/>
                </a:solidFill>
                <a:effectLst/>
                <a:latin typeface="Jost"/>
              </a:rPr>
              <a:t>Quick moment on Exports:</a:t>
            </a:r>
            <a:br>
              <a:rPr lang="en-US" b="0" i="0" dirty="0">
                <a:solidFill>
                  <a:srgbClr val="000000"/>
                </a:solidFill>
                <a:effectLst/>
                <a:latin typeface="Jost"/>
              </a:rPr>
            </a:br>
            <a:br>
              <a:rPr lang="en-US" b="0" i="0" dirty="0">
                <a:solidFill>
                  <a:srgbClr val="000000"/>
                </a:solidFill>
                <a:effectLst/>
                <a:latin typeface="Jost"/>
              </a:rPr>
            </a:br>
            <a:r>
              <a:rPr lang="en-US" sz="1200" dirty="0">
                <a:effectLst/>
                <a:latin typeface="Calibri" panose="020F0502020204030204" pitchFamily="34" charset="0"/>
                <a:ea typeface="Times New Roman" panose="02020603050405020304" pitchFamily="18" charset="0"/>
              </a:rPr>
              <a:t>With the increase in the shale production but constrained Northeast pipeline, producers and transmission companies began reversing the flow down to the south for shipments of LNG to the rest of the world. </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The U.S. only began exporting natural gas from the lower 48 states in 2016, when the first LNG  export terminal came online, and since then exports have exploded. </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In 2022 the U.S. became the world’s largest exporter.</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This is important for New England and I think often misunderstood – that if gas prices are higher here, then why are we shipping them to other countries?</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touch on the Jones Act and how LNG from US terminals cannot be shipped to the Everett terminal in MA thus we have to pay global pricing</a:t>
            </a:r>
          </a:p>
          <a:p>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impacted by Jones Act. </a:t>
            </a:r>
            <a:r>
              <a:rPr lang="en-US" b="0" i="0" dirty="0">
                <a:solidFill>
                  <a:srgbClr val="1A1714"/>
                </a:solidFill>
                <a:effectLst/>
                <a:latin typeface="Inter Variable"/>
              </a:rPr>
              <a:t>Passed in 1920, the Jones Act restricts domestic shipping to vessels that are U.S.-flagged, built, owned, and crewed. But such ships are significantly more costly to</a:t>
            </a:r>
            <a:r>
              <a:rPr lang="en-US" i="0" dirty="0">
                <a:effectLst/>
                <a:latin typeface="Inter Variable"/>
                <a:hlinkClick r:id="rId7"/>
              </a:rPr>
              <a:t> build</a:t>
            </a:r>
            <a:r>
              <a:rPr lang="en-US" b="0" i="0" dirty="0">
                <a:solidFill>
                  <a:srgbClr val="1A1714"/>
                </a:solidFill>
                <a:effectLst/>
                <a:latin typeface="Inter Variable"/>
              </a:rPr>
              <a:t> and </a:t>
            </a:r>
            <a:r>
              <a:rPr lang="en-US" i="0" dirty="0">
                <a:effectLst/>
                <a:latin typeface="Inter Variable"/>
                <a:hlinkClick r:id="rId8"/>
              </a:rPr>
              <a:t>operate</a:t>
            </a:r>
            <a:r>
              <a:rPr lang="en-US" b="0" i="0" dirty="0">
                <a:solidFill>
                  <a:srgbClr val="1A1714"/>
                </a:solidFill>
                <a:effectLst/>
                <a:latin typeface="Inter Variable"/>
              </a:rPr>
              <a:t> than their international counterparts. There are no U.S. LNG ships.</a:t>
            </a:r>
          </a:p>
          <a:p>
            <a:endParaRPr lang="en-US" b="0" i="0" dirty="0">
              <a:solidFill>
                <a:srgbClr val="000000"/>
              </a:solidFill>
              <a:effectLst/>
              <a:latin typeface="Jost"/>
            </a:endParaRPr>
          </a:p>
        </p:txBody>
      </p:sp>
      <p:sp>
        <p:nvSpPr>
          <p:cNvPr id="4" name="Slide Number Placeholder 3">
            <a:extLst>
              <a:ext uri="{FF2B5EF4-FFF2-40B4-BE49-F238E27FC236}">
                <a16:creationId xmlns:a16="http://schemas.microsoft.com/office/drawing/2014/main" id="{A6B8F38F-162F-D1FE-2B91-077A06CA75EE}"/>
              </a:ext>
            </a:extLst>
          </p:cNvPr>
          <p:cNvSpPr>
            <a:spLocks noGrp="1"/>
          </p:cNvSpPr>
          <p:nvPr>
            <p:ph type="sldNum" sz="quarter" idx="5"/>
          </p:nvPr>
        </p:nvSpPr>
        <p:spPr/>
        <p:txBody>
          <a:bodyPr/>
          <a:lstStyle/>
          <a:p>
            <a:fld id="{5876EB14-7BC9-BF4C-8728-4B186E00EAF5}" type="slidenum">
              <a:rPr lang="en-US" smtClean="0"/>
              <a:t>7</a:t>
            </a:fld>
            <a:endParaRPr lang="en-US"/>
          </a:p>
        </p:txBody>
      </p:sp>
    </p:spTree>
    <p:extLst>
      <p:ext uri="{BB962C8B-B14F-4D97-AF65-F5344CB8AC3E}">
        <p14:creationId xmlns:p14="http://schemas.microsoft.com/office/powerpoint/2010/main" val="2695067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FDFAB-746F-6928-869C-D3599D047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C2FF9-2ED6-5575-5E4C-1199E083D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E05CF-147C-D6A1-8B9F-B69A38BD3940}"/>
              </a:ext>
            </a:extLst>
          </p:cNvPr>
          <p:cNvSpPr>
            <a:spLocks noGrp="1"/>
          </p:cNvSpPr>
          <p:nvPr>
            <p:ph type="body" idx="1"/>
          </p:nvPr>
        </p:nvSpPr>
        <p:spPr/>
        <p:txBody>
          <a:bodyPr/>
          <a:lstStyle/>
          <a:p>
            <a:pPr algn="l">
              <a:spcAft>
                <a:spcPts val="2250"/>
              </a:spcAft>
              <a:buNone/>
            </a:pPr>
            <a:r>
              <a:rPr lang="en-US" b="1" i="0" dirty="0">
                <a:solidFill>
                  <a:srgbClr val="181818"/>
                </a:solidFill>
                <a:effectLst/>
                <a:latin typeface="Jost"/>
              </a:rPr>
              <a:t>Everyone familiar with the Northeast power Coordinating Council?</a:t>
            </a:r>
          </a:p>
          <a:p>
            <a:pPr algn="l">
              <a:spcAft>
                <a:spcPts val="2250"/>
              </a:spcAft>
              <a:buNone/>
            </a:pPr>
            <a:endParaRPr lang="en-US" b="1" i="0" dirty="0">
              <a:solidFill>
                <a:srgbClr val="181818"/>
              </a:solidFill>
              <a:effectLst/>
              <a:latin typeface="Jost"/>
            </a:endParaRPr>
          </a:p>
          <a:p>
            <a:pPr algn="l">
              <a:spcAft>
                <a:spcPts val="2250"/>
              </a:spcAft>
              <a:buNone/>
            </a:pPr>
            <a:r>
              <a:rPr lang="en-US" b="1" i="0" dirty="0">
                <a:solidFill>
                  <a:srgbClr val="181818"/>
                </a:solidFill>
                <a:effectLst/>
                <a:latin typeface="Jost"/>
              </a:rPr>
              <a:t>Study came out in January 2025 examining system</a:t>
            </a:r>
          </a:p>
          <a:p>
            <a:pPr algn="l">
              <a:spcAft>
                <a:spcPts val="2250"/>
              </a:spcAft>
              <a:buNone/>
            </a:pPr>
            <a:endParaRPr lang="en-US" b="1" i="0" dirty="0">
              <a:solidFill>
                <a:srgbClr val="181818"/>
              </a:solidFill>
              <a:effectLst/>
              <a:latin typeface="Jost"/>
            </a:endParaRPr>
          </a:p>
          <a:p>
            <a:pPr algn="l">
              <a:spcAft>
                <a:spcPts val="2250"/>
              </a:spcAft>
              <a:buNone/>
            </a:pPr>
            <a:r>
              <a:rPr lang="en-US" b="1" i="0" dirty="0">
                <a:solidFill>
                  <a:srgbClr val="181818"/>
                </a:solidFill>
                <a:effectLst/>
                <a:latin typeface="Jost"/>
              </a:rPr>
              <a:t>NGA was a steering committee member on this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A5E67"/>
              </a:solidFill>
              <a:effectLst/>
              <a:latin typeface="inherit"/>
            </a:endParaRPr>
          </a:p>
        </p:txBody>
      </p:sp>
      <p:sp>
        <p:nvSpPr>
          <p:cNvPr id="4" name="Slide Number Placeholder 3">
            <a:extLst>
              <a:ext uri="{FF2B5EF4-FFF2-40B4-BE49-F238E27FC236}">
                <a16:creationId xmlns:a16="http://schemas.microsoft.com/office/drawing/2014/main" id="{665A323A-1F4B-9A40-A0FB-A5D6097B7000}"/>
              </a:ext>
            </a:extLst>
          </p:cNvPr>
          <p:cNvSpPr>
            <a:spLocks noGrp="1"/>
          </p:cNvSpPr>
          <p:nvPr>
            <p:ph type="sldNum" sz="quarter" idx="5"/>
          </p:nvPr>
        </p:nvSpPr>
        <p:spPr/>
        <p:txBody>
          <a:bodyPr/>
          <a:lstStyle/>
          <a:p>
            <a:fld id="{5876EB14-7BC9-BF4C-8728-4B186E00EAF5}" type="slidenum">
              <a:rPr lang="en-US" smtClean="0"/>
              <a:t>8</a:t>
            </a:fld>
            <a:endParaRPr lang="en-US"/>
          </a:p>
        </p:txBody>
      </p:sp>
    </p:spTree>
    <p:extLst>
      <p:ext uri="{BB962C8B-B14F-4D97-AF65-F5344CB8AC3E}">
        <p14:creationId xmlns:p14="http://schemas.microsoft.com/office/powerpoint/2010/main" val="197522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5E67"/>
                </a:solidFill>
                <a:effectLst/>
                <a:latin typeface="inherit"/>
              </a:rPr>
              <a:t>So we’ve talked about the region from the production and infrastructure side… what is happening with all this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A5E6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5E67"/>
                </a:solidFill>
                <a:effectLst/>
                <a:latin typeface="inherit"/>
              </a:rPr>
              <a:t>Cricket Valley Energy Center, Dover New York (Began operations April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A5E6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5E67"/>
                </a:solidFill>
                <a:effectLst/>
                <a:latin typeface="inherit"/>
              </a:rPr>
              <a:t>And Bobby Flay. </a:t>
            </a:r>
          </a:p>
        </p:txBody>
      </p:sp>
      <p:sp>
        <p:nvSpPr>
          <p:cNvPr id="4" name="Slide Number Placeholder 3"/>
          <p:cNvSpPr>
            <a:spLocks noGrp="1"/>
          </p:cNvSpPr>
          <p:nvPr>
            <p:ph type="sldNum" sz="quarter" idx="5"/>
          </p:nvPr>
        </p:nvSpPr>
        <p:spPr/>
        <p:txBody>
          <a:bodyPr/>
          <a:lstStyle/>
          <a:p>
            <a:fld id="{5876EB14-7BC9-BF4C-8728-4B186E00EAF5}" type="slidenum">
              <a:rPr lang="en-US" smtClean="0"/>
              <a:t>9</a:t>
            </a:fld>
            <a:endParaRPr lang="en-US"/>
          </a:p>
        </p:txBody>
      </p:sp>
    </p:spTree>
    <p:extLst>
      <p:ext uri="{BB962C8B-B14F-4D97-AF65-F5344CB8AC3E}">
        <p14:creationId xmlns:p14="http://schemas.microsoft.com/office/powerpoint/2010/main" val="321334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7CAF65-C565-5344-D191-2366EC3980EA}"/>
              </a:ext>
            </a:extLst>
          </p:cNvPr>
          <p:cNvSpPr>
            <a:spLocks noGrp="1"/>
          </p:cNvSpPr>
          <p:nvPr>
            <p:ph type="subTitle" idx="1" hasCustomPrompt="1"/>
          </p:nvPr>
        </p:nvSpPr>
        <p:spPr>
          <a:xfrm>
            <a:off x="1055688" y="2855278"/>
            <a:ext cx="3678872" cy="1655762"/>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p>
          <a:p>
            <a:r>
              <a:rPr lang="en-US" dirty="0" err="1"/>
              <a:t>amet</a:t>
            </a:r>
            <a:r>
              <a:rPr lang="en-US" dirty="0"/>
              <a:t>, </a:t>
            </a:r>
            <a:r>
              <a:rPr lang="en-US" dirty="0" err="1"/>
              <a:t>consectetur</a:t>
            </a:r>
            <a:r>
              <a:rPr lang="en-US" dirty="0"/>
              <a:t> </a:t>
            </a:r>
          </a:p>
          <a:p>
            <a:r>
              <a:rPr lang="en-US" dirty="0" err="1"/>
              <a:t>adipiscing</a:t>
            </a:r>
            <a:r>
              <a:rPr lang="en-US" dirty="0"/>
              <a:t> </a:t>
            </a:r>
            <a:r>
              <a:rPr lang="en-US" dirty="0" err="1"/>
              <a:t>elit</a:t>
            </a:r>
            <a:endParaRPr lang="en-US" dirty="0"/>
          </a:p>
        </p:txBody>
      </p:sp>
      <p:cxnSp>
        <p:nvCxnSpPr>
          <p:cNvPr id="9" name="Straight Connector 8">
            <a:extLst>
              <a:ext uri="{FF2B5EF4-FFF2-40B4-BE49-F238E27FC236}">
                <a16:creationId xmlns:a16="http://schemas.microsoft.com/office/drawing/2014/main" id="{C99A11BE-81C1-B91D-B3DE-C54D54942855}"/>
              </a:ext>
            </a:extLst>
          </p:cNvPr>
          <p:cNvCxnSpPr/>
          <p:nvPr userDrawn="1"/>
        </p:nvCxnSpPr>
        <p:spPr>
          <a:xfrm>
            <a:off x="1155005" y="2432368"/>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AEC1A583-58B2-FF11-A04B-2B5404F565DF}"/>
              </a:ext>
            </a:extLst>
          </p:cNvPr>
          <p:cNvSpPr>
            <a:spLocks noGrp="1"/>
          </p:cNvSpPr>
          <p:nvPr>
            <p:ph type="title" hasCustomPrompt="1"/>
          </p:nvPr>
        </p:nvSpPr>
        <p:spPr>
          <a:xfrm>
            <a:off x="1055688" y="767536"/>
            <a:ext cx="5609272" cy="1325563"/>
          </a:xfrm>
        </p:spPr>
        <p:txBody>
          <a:bodyPr anchor="b"/>
          <a:lstStyle>
            <a:lvl1pPr>
              <a:defRPr b="0">
                <a:solidFill>
                  <a:schemeClr val="bg1"/>
                </a:solidFill>
              </a:defRPr>
            </a:lvl1pPr>
          </a:lstStyle>
          <a:p>
            <a:r>
              <a:rPr lang="en-US" dirty="0"/>
              <a:t>Insert Title</a:t>
            </a:r>
          </a:p>
        </p:txBody>
      </p:sp>
    </p:spTree>
    <p:extLst>
      <p:ext uri="{BB962C8B-B14F-4D97-AF65-F5344CB8AC3E}">
        <p14:creationId xmlns:p14="http://schemas.microsoft.com/office/powerpoint/2010/main" val="2696816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5F9F1-064D-2384-3E6A-1603F0101D14}"/>
              </a:ext>
            </a:extLst>
          </p:cNvPr>
          <p:cNvSpPr>
            <a:spLocks noGrp="1"/>
          </p:cNvSpPr>
          <p:nvPr>
            <p:ph type="dt" sz="half" idx="10"/>
          </p:nvPr>
        </p:nvSpPr>
        <p:spPr/>
        <p:txBody>
          <a:bodyPr/>
          <a:lstStyle/>
          <a:p>
            <a:fld id="{9024E924-63CC-4B42-B5B4-3314CDF308A5}" type="datetime1">
              <a:rPr lang="en-CA" smtClean="0"/>
              <a:t>2026-06-04</a:t>
            </a:fld>
            <a:endParaRPr lang="en-US"/>
          </a:p>
        </p:txBody>
      </p:sp>
      <p:sp>
        <p:nvSpPr>
          <p:cNvPr id="3" name="Footer Placeholder 2">
            <a:extLst>
              <a:ext uri="{FF2B5EF4-FFF2-40B4-BE49-F238E27FC236}">
                <a16:creationId xmlns:a16="http://schemas.microsoft.com/office/drawing/2014/main" id="{239DDDBD-5049-A391-DE4C-23171BE6A7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091CB-5FF4-A06C-3569-D8198AF38A78}"/>
              </a:ext>
            </a:extLst>
          </p:cNvPr>
          <p:cNvSpPr>
            <a:spLocks noGrp="1"/>
          </p:cNvSpPr>
          <p:nvPr>
            <p:ph type="sldNum" sz="quarter" idx="12"/>
          </p:nvPr>
        </p:nvSpPr>
        <p:spPr/>
        <p:txBody>
          <a:bodyPr/>
          <a:lstStyle/>
          <a:p>
            <a:fld id="{D2116F40-713B-854C-87D7-4325435532B8}" type="slidenum">
              <a:rPr lang="en-US" smtClean="0"/>
              <a:t>‹#›</a:t>
            </a:fld>
            <a:endParaRPr lang="en-US"/>
          </a:p>
        </p:txBody>
      </p:sp>
    </p:spTree>
    <p:extLst>
      <p:ext uri="{BB962C8B-B14F-4D97-AF65-F5344CB8AC3E}">
        <p14:creationId xmlns:p14="http://schemas.microsoft.com/office/powerpoint/2010/main" val="279015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31DB8-F6BC-6F74-E325-6ECBED61AB9F}"/>
              </a:ext>
            </a:extLst>
          </p:cNvPr>
          <p:cNvSpPr>
            <a:spLocks noGrp="1"/>
          </p:cNvSpPr>
          <p:nvPr>
            <p:ph type="title"/>
          </p:nvPr>
        </p:nvSpPr>
        <p:spPr>
          <a:xfrm>
            <a:off x="1055688" y="457200"/>
            <a:ext cx="3716337" cy="1255078"/>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1A933-2B87-1695-CE46-8C0B7BEE6519}"/>
              </a:ext>
            </a:extLst>
          </p:cNvPr>
          <p:cNvSpPr>
            <a:spLocks noGrp="1"/>
          </p:cNvSpPr>
          <p:nvPr>
            <p:ph idx="1"/>
          </p:nvPr>
        </p:nvSpPr>
        <p:spPr>
          <a:xfrm>
            <a:off x="5183188" y="987426"/>
            <a:ext cx="6172200" cy="478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BA60C45-3C05-04C4-D031-A994F9B08D12}"/>
              </a:ext>
            </a:extLst>
          </p:cNvPr>
          <p:cNvSpPr>
            <a:spLocks noGrp="1"/>
          </p:cNvSpPr>
          <p:nvPr>
            <p:ph type="body" sz="half" idx="2"/>
          </p:nvPr>
        </p:nvSpPr>
        <p:spPr>
          <a:xfrm>
            <a:off x="1055688" y="2157412"/>
            <a:ext cx="3716337" cy="36358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F17938C-57E2-15D0-0607-CC8FD316E56A}"/>
              </a:ext>
            </a:extLst>
          </p:cNvPr>
          <p:cNvSpPr>
            <a:spLocks noGrp="1"/>
          </p:cNvSpPr>
          <p:nvPr>
            <p:ph type="dt" sz="half" idx="10"/>
          </p:nvPr>
        </p:nvSpPr>
        <p:spPr/>
        <p:txBody>
          <a:bodyPr/>
          <a:lstStyle/>
          <a:p>
            <a:fld id="{F2B71EBA-04C7-E548-830B-43E31EBE5BC4}" type="datetime1">
              <a:rPr lang="en-CA" smtClean="0"/>
              <a:t>2026-06-04</a:t>
            </a:fld>
            <a:endParaRPr lang="en-US"/>
          </a:p>
        </p:txBody>
      </p:sp>
      <p:sp>
        <p:nvSpPr>
          <p:cNvPr id="6" name="Footer Placeholder 5">
            <a:extLst>
              <a:ext uri="{FF2B5EF4-FFF2-40B4-BE49-F238E27FC236}">
                <a16:creationId xmlns:a16="http://schemas.microsoft.com/office/drawing/2014/main" id="{46107F7A-51B2-3ED7-8708-B508B824A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1A7CD-19A7-0818-3D78-17FBA4E96AD7}"/>
              </a:ext>
            </a:extLst>
          </p:cNvPr>
          <p:cNvSpPr>
            <a:spLocks noGrp="1"/>
          </p:cNvSpPr>
          <p:nvPr>
            <p:ph type="sldNum" sz="quarter" idx="12"/>
          </p:nvPr>
        </p:nvSpPr>
        <p:spPr/>
        <p:txBody>
          <a:bodyPr/>
          <a:lstStyle/>
          <a:p>
            <a:fld id="{D2116F40-713B-854C-87D7-4325435532B8}" type="slidenum">
              <a:rPr lang="en-US" smtClean="0"/>
              <a:t>‹#›</a:t>
            </a:fld>
            <a:endParaRPr lang="en-US"/>
          </a:p>
        </p:txBody>
      </p:sp>
      <p:cxnSp>
        <p:nvCxnSpPr>
          <p:cNvPr id="8" name="Straight Connector 7">
            <a:extLst>
              <a:ext uri="{FF2B5EF4-FFF2-40B4-BE49-F238E27FC236}">
                <a16:creationId xmlns:a16="http://schemas.microsoft.com/office/drawing/2014/main" id="{40CADE0E-8E21-1048-60EF-BCE25A2D934F}"/>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64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D0EE-7C48-15CD-BF43-B43B0398EC3D}"/>
              </a:ext>
            </a:extLst>
          </p:cNvPr>
          <p:cNvSpPr>
            <a:spLocks noGrp="1"/>
          </p:cNvSpPr>
          <p:nvPr>
            <p:ph type="title"/>
          </p:nvPr>
        </p:nvSpPr>
        <p:spPr>
          <a:xfrm>
            <a:off x="1055688" y="457200"/>
            <a:ext cx="3716337" cy="124301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BDE4BFC-1757-C418-3338-CBF15122E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F5F692-21F9-FACD-497A-A007769B78A5}"/>
              </a:ext>
            </a:extLst>
          </p:cNvPr>
          <p:cNvSpPr>
            <a:spLocks noGrp="1"/>
          </p:cNvSpPr>
          <p:nvPr>
            <p:ph type="body" sz="half" idx="2"/>
          </p:nvPr>
        </p:nvSpPr>
        <p:spPr>
          <a:xfrm>
            <a:off x="1055688" y="2168525"/>
            <a:ext cx="3716337" cy="37004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BA2FF83-C4E7-CB39-F2BC-6E7767E5276B}"/>
              </a:ext>
            </a:extLst>
          </p:cNvPr>
          <p:cNvSpPr>
            <a:spLocks noGrp="1"/>
          </p:cNvSpPr>
          <p:nvPr>
            <p:ph type="dt" sz="half" idx="10"/>
          </p:nvPr>
        </p:nvSpPr>
        <p:spPr/>
        <p:txBody>
          <a:bodyPr/>
          <a:lstStyle/>
          <a:p>
            <a:fld id="{4E758627-627B-184C-A597-D1AE549D5482}" type="datetime1">
              <a:rPr lang="en-CA" smtClean="0"/>
              <a:t>2026-06-04</a:t>
            </a:fld>
            <a:endParaRPr lang="en-US"/>
          </a:p>
        </p:txBody>
      </p:sp>
      <p:sp>
        <p:nvSpPr>
          <p:cNvPr id="6" name="Footer Placeholder 5">
            <a:extLst>
              <a:ext uri="{FF2B5EF4-FFF2-40B4-BE49-F238E27FC236}">
                <a16:creationId xmlns:a16="http://schemas.microsoft.com/office/drawing/2014/main" id="{120A4DF7-B2BC-DF87-5F16-E34DF4E6B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012E9-243F-9A8D-DA16-2FCE2B0BC3F8}"/>
              </a:ext>
            </a:extLst>
          </p:cNvPr>
          <p:cNvSpPr>
            <a:spLocks noGrp="1"/>
          </p:cNvSpPr>
          <p:nvPr>
            <p:ph type="sldNum" sz="quarter" idx="12"/>
          </p:nvPr>
        </p:nvSpPr>
        <p:spPr/>
        <p:txBody>
          <a:bodyPr/>
          <a:lstStyle/>
          <a:p>
            <a:fld id="{D2116F40-713B-854C-87D7-4325435532B8}" type="slidenum">
              <a:rPr lang="en-US" smtClean="0"/>
              <a:t>‹#›</a:t>
            </a:fld>
            <a:endParaRPr lang="en-US"/>
          </a:p>
        </p:txBody>
      </p:sp>
      <p:cxnSp>
        <p:nvCxnSpPr>
          <p:cNvPr id="8" name="Straight Connector 7">
            <a:extLst>
              <a:ext uri="{FF2B5EF4-FFF2-40B4-BE49-F238E27FC236}">
                <a16:creationId xmlns:a16="http://schemas.microsoft.com/office/drawing/2014/main" id="{1F600B7B-CE80-8D07-4482-A8F67F073D6C}"/>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770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D926A-B8D1-DCFD-1200-DC36D098B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07DF43-2FB7-3BF6-6AF4-F93A0F7E3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977AD-230D-9400-352B-89329CABECC2}"/>
              </a:ext>
            </a:extLst>
          </p:cNvPr>
          <p:cNvSpPr>
            <a:spLocks noGrp="1"/>
          </p:cNvSpPr>
          <p:nvPr>
            <p:ph type="dt" sz="half" idx="10"/>
          </p:nvPr>
        </p:nvSpPr>
        <p:spPr/>
        <p:txBody>
          <a:bodyPr/>
          <a:lstStyle/>
          <a:p>
            <a:fld id="{05FE9DD8-E413-6C4F-AABB-0AA574B3ED92}" type="datetime1">
              <a:rPr lang="en-CA" smtClean="0"/>
              <a:t>2026-06-04</a:t>
            </a:fld>
            <a:endParaRPr lang="en-US"/>
          </a:p>
        </p:txBody>
      </p:sp>
      <p:sp>
        <p:nvSpPr>
          <p:cNvPr id="5" name="Footer Placeholder 4">
            <a:extLst>
              <a:ext uri="{FF2B5EF4-FFF2-40B4-BE49-F238E27FC236}">
                <a16:creationId xmlns:a16="http://schemas.microsoft.com/office/drawing/2014/main" id="{9391AB20-C212-358B-12CB-DBE56C04F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CA3E4-3F8C-2259-A927-DC866DD2B0D4}"/>
              </a:ext>
            </a:extLst>
          </p:cNvPr>
          <p:cNvSpPr>
            <a:spLocks noGrp="1"/>
          </p:cNvSpPr>
          <p:nvPr>
            <p:ph type="sldNum" sz="quarter" idx="12"/>
          </p:nvPr>
        </p:nvSpPr>
        <p:spPr/>
        <p:txBody>
          <a:bodyPr/>
          <a:lstStyle/>
          <a:p>
            <a:fld id="{D2116F40-713B-854C-87D7-4325435532B8}" type="slidenum">
              <a:rPr lang="en-US" smtClean="0"/>
              <a:t>‹#›</a:t>
            </a:fld>
            <a:endParaRPr lang="en-US"/>
          </a:p>
        </p:txBody>
      </p:sp>
      <p:cxnSp>
        <p:nvCxnSpPr>
          <p:cNvPr id="7" name="Straight Connector 6">
            <a:extLst>
              <a:ext uri="{FF2B5EF4-FFF2-40B4-BE49-F238E27FC236}">
                <a16:creationId xmlns:a16="http://schemas.microsoft.com/office/drawing/2014/main" id="{BCC81A8F-F5DF-C5FF-CBBD-0B3D5C7E44BA}"/>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071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7F644-9E7E-8F66-C637-8966601C35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B2FCB4-56D3-CD79-5CC5-286BDE65FF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9EEFA-0874-8C2F-73BE-CFD1BF91F922}"/>
              </a:ext>
            </a:extLst>
          </p:cNvPr>
          <p:cNvSpPr>
            <a:spLocks noGrp="1"/>
          </p:cNvSpPr>
          <p:nvPr>
            <p:ph type="dt" sz="half" idx="10"/>
          </p:nvPr>
        </p:nvSpPr>
        <p:spPr/>
        <p:txBody>
          <a:bodyPr/>
          <a:lstStyle/>
          <a:p>
            <a:fld id="{4A03E3BD-241E-6F4E-B126-ACA1659E88DD}" type="datetime1">
              <a:rPr lang="en-CA" smtClean="0"/>
              <a:t>2026-06-04</a:t>
            </a:fld>
            <a:endParaRPr lang="en-US"/>
          </a:p>
        </p:txBody>
      </p:sp>
      <p:sp>
        <p:nvSpPr>
          <p:cNvPr id="5" name="Footer Placeholder 4">
            <a:extLst>
              <a:ext uri="{FF2B5EF4-FFF2-40B4-BE49-F238E27FC236}">
                <a16:creationId xmlns:a16="http://schemas.microsoft.com/office/drawing/2014/main" id="{85C5A47C-D93D-984E-E43B-39C366E0A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194E2-AE98-C5B9-197C-D4ADF3DFCE74}"/>
              </a:ext>
            </a:extLst>
          </p:cNvPr>
          <p:cNvSpPr>
            <a:spLocks noGrp="1"/>
          </p:cNvSpPr>
          <p:nvPr>
            <p:ph type="sldNum" sz="quarter" idx="12"/>
          </p:nvPr>
        </p:nvSpPr>
        <p:spPr/>
        <p:txBody>
          <a:bodyPr/>
          <a:lstStyle/>
          <a:p>
            <a:fld id="{D2116F40-713B-854C-87D7-4325435532B8}" type="slidenum">
              <a:rPr lang="en-US" smtClean="0"/>
              <a:t>‹#›</a:t>
            </a:fld>
            <a:endParaRPr lang="en-US"/>
          </a:p>
        </p:txBody>
      </p:sp>
    </p:spTree>
    <p:extLst>
      <p:ext uri="{BB962C8B-B14F-4D97-AF65-F5344CB8AC3E}">
        <p14:creationId xmlns:p14="http://schemas.microsoft.com/office/powerpoint/2010/main" val="116400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fram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492ACE3-D553-24F7-4DA7-29DBCFC055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 y="0"/>
            <a:ext cx="8288866" cy="6857999"/>
          </a:xfrm>
          <a:prstGeom prst="rect">
            <a:avLst/>
          </a:prstGeom>
        </p:spPr>
      </p:pic>
      <p:sp>
        <p:nvSpPr>
          <p:cNvPr id="3" name="Subtitle 2">
            <a:extLst>
              <a:ext uri="{FF2B5EF4-FFF2-40B4-BE49-F238E27FC236}">
                <a16:creationId xmlns:a16="http://schemas.microsoft.com/office/drawing/2014/main" id="{DB7CAF65-C565-5344-D191-2366EC3980EA}"/>
              </a:ext>
            </a:extLst>
          </p:cNvPr>
          <p:cNvSpPr>
            <a:spLocks noGrp="1"/>
          </p:cNvSpPr>
          <p:nvPr>
            <p:ph type="subTitle" idx="1" hasCustomPrompt="1"/>
          </p:nvPr>
        </p:nvSpPr>
        <p:spPr>
          <a:xfrm>
            <a:off x="1055688" y="2855278"/>
            <a:ext cx="3678872" cy="1655762"/>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p>
          <a:p>
            <a:r>
              <a:rPr lang="en-US" dirty="0" err="1"/>
              <a:t>amet</a:t>
            </a:r>
            <a:r>
              <a:rPr lang="en-US" dirty="0"/>
              <a:t>, </a:t>
            </a:r>
            <a:r>
              <a:rPr lang="en-US" dirty="0" err="1"/>
              <a:t>consectetur</a:t>
            </a:r>
            <a:r>
              <a:rPr lang="en-US" dirty="0"/>
              <a:t> </a:t>
            </a:r>
          </a:p>
          <a:p>
            <a:r>
              <a:rPr lang="en-US" dirty="0" err="1"/>
              <a:t>adipiscing</a:t>
            </a:r>
            <a:r>
              <a:rPr lang="en-US" dirty="0"/>
              <a:t> </a:t>
            </a:r>
            <a:r>
              <a:rPr lang="en-US" dirty="0" err="1"/>
              <a:t>elit</a:t>
            </a:r>
            <a:endParaRPr lang="en-US" dirty="0"/>
          </a:p>
        </p:txBody>
      </p:sp>
      <p:sp>
        <p:nvSpPr>
          <p:cNvPr id="11" name="Title 10">
            <a:extLst>
              <a:ext uri="{FF2B5EF4-FFF2-40B4-BE49-F238E27FC236}">
                <a16:creationId xmlns:a16="http://schemas.microsoft.com/office/drawing/2014/main" id="{AEC1A583-58B2-FF11-A04B-2B5404F565DF}"/>
              </a:ext>
            </a:extLst>
          </p:cNvPr>
          <p:cNvSpPr>
            <a:spLocks noGrp="1"/>
          </p:cNvSpPr>
          <p:nvPr>
            <p:ph type="title" hasCustomPrompt="1"/>
          </p:nvPr>
        </p:nvSpPr>
        <p:spPr>
          <a:xfrm>
            <a:off x="1055688" y="767536"/>
            <a:ext cx="5609272" cy="1325563"/>
          </a:xfrm>
        </p:spPr>
        <p:txBody>
          <a:bodyPr anchor="b"/>
          <a:lstStyle>
            <a:lvl1pPr>
              <a:defRPr b="0">
                <a:solidFill>
                  <a:schemeClr val="bg1"/>
                </a:solidFill>
              </a:defRPr>
            </a:lvl1pPr>
          </a:lstStyle>
          <a:p>
            <a:r>
              <a:rPr lang="en-US" dirty="0"/>
              <a:t>Insert Title</a:t>
            </a:r>
          </a:p>
        </p:txBody>
      </p:sp>
      <p:sp>
        <p:nvSpPr>
          <p:cNvPr id="22" name="Picture Placeholder 21">
            <a:extLst>
              <a:ext uri="{FF2B5EF4-FFF2-40B4-BE49-F238E27FC236}">
                <a16:creationId xmlns:a16="http://schemas.microsoft.com/office/drawing/2014/main" id="{A7011525-CFC6-06DE-15E0-576C9A74B363}"/>
              </a:ext>
            </a:extLst>
          </p:cNvPr>
          <p:cNvSpPr>
            <a:spLocks noGrp="1"/>
          </p:cNvSpPr>
          <p:nvPr>
            <p:ph type="pic" sz="quarter" idx="10"/>
          </p:nvPr>
        </p:nvSpPr>
        <p:spPr>
          <a:xfrm>
            <a:off x="4875149" y="1"/>
            <a:ext cx="7316851" cy="6860945"/>
          </a:xfrm>
          <a:custGeom>
            <a:avLst/>
            <a:gdLst>
              <a:gd name="connsiteX0" fmla="*/ 3019972 w 7315200"/>
              <a:gd name="connsiteY0" fmla="*/ 0 h 6857998"/>
              <a:gd name="connsiteX1" fmla="*/ 7315200 w 7315200"/>
              <a:gd name="connsiteY1" fmla="*/ 0 h 6857998"/>
              <a:gd name="connsiteX2" fmla="*/ 7315200 w 7315200"/>
              <a:gd name="connsiteY2" fmla="*/ 6857998 h 6857998"/>
              <a:gd name="connsiteX3" fmla="*/ 0 w 7315200"/>
              <a:gd name="connsiteY3" fmla="*/ 6857998 h 6857998"/>
              <a:gd name="connsiteX4" fmla="*/ 0 w 7315200"/>
              <a:gd name="connsiteY4" fmla="*/ 6847881 h 6857998"/>
              <a:gd name="connsiteX5" fmla="*/ 20319 w 7315200"/>
              <a:gd name="connsiteY5" fmla="*/ 6847839 h 6857998"/>
              <a:gd name="connsiteX6" fmla="*/ 3104511 w 7315200"/>
              <a:gd name="connsiteY6" fmla="*/ 350232 h 6857998"/>
              <a:gd name="connsiteX0" fmla="*/ 3019972 w 7315200"/>
              <a:gd name="connsiteY0" fmla="*/ 0 h 6857998"/>
              <a:gd name="connsiteX1" fmla="*/ 7315200 w 7315200"/>
              <a:gd name="connsiteY1" fmla="*/ 0 h 6857998"/>
              <a:gd name="connsiteX2" fmla="*/ 7315200 w 7315200"/>
              <a:gd name="connsiteY2" fmla="*/ 6857998 h 6857998"/>
              <a:gd name="connsiteX3" fmla="*/ 0 w 7315200"/>
              <a:gd name="connsiteY3" fmla="*/ 6857998 h 6857998"/>
              <a:gd name="connsiteX4" fmla="*/ 0 w 7315200"/>
              <a:gd name="connsiteY4" fmla="*/ 6847881 h 6857998"/>
              <a:gd name="connsiteX5" fmla="*/ 20319 w 7315200"/>
              <a:gd name="connsiteY5" fmla="*/ 6847839 h 6857998"/>
              <a:gd name="connsiteX6" fmla="*/ 3104511 w 7315200"/>
              <a:gd name="connsiteY6" fmla="*/ 350232 h 6857998"/>
              <a:gd name="connsiteX7" fmla="*/ 3019972 w 7315200"/>
              <a:gd name="connsiteY7" fmla="*/ 0 h 6857998"/>
              <a:gd name="connsiteX0" fmla="*/ 3019972 w 7315200"/>
              <a:gd name="connsiteY0" fmla="*/ 0 h 6857998"/>
              <a:gd name="connsiteX1" fmla="*/ 7315200 w 7315200"/>
              <a:gd name="connsiteY1" fmla="*/ 0 h 6857998"/>
              <a:gd name="connsiteX2" fmla="*/ 7315200 w 7315200"/>
              <a:gd name="connsiteY2" fmla="*/ 6857998 h 6857998"/>
              <a:gd name="connsiteX3" fmla="*/ 0 w 7315200"/>
              <a:gd name="connsiteY3" fmla="*/ 6857998 h 6857998"/>
              <a:gd name="connsiteX4" fmla="*/ 0 w 7315200"/>
              <a:gd name="connsiteY4" fmla="*/ 6847881 h 6857998"/>
              <a:gd name="connsiteX5" fmla="*/ 58419 w 7315200"/>
              <a:gd name="connsiteY5" fmla="*/ 6627706 h 6857998"/>
              <a:gd name="connsiteX6" fmla="*/ 3104511 w 7315200"/>
              <a:gd name="connsiteY6" fmla="*/ 350232 h 6857998"/>
              <a:gd name="connsiteX7" fmla="*/ 3019972 w 7315200"/>
              <a:gd name="connsiteY7" fmla="*/ 0 h 6857998"/>
              <a:gd name="connsiteX0" fmla="*/ 3019972 w 7315200"/>
              <a:gd name="connsiteY0" fmla="*/ 0 h 6857998"/>
              <a:gd name="connsiteX1" fmla="*/ 7315200 w 7315200"/>
              <a:gd name="connsiteY1" fmla="*/ 0 h 6857998"/>
              <a:gd name="connsiteX2" fmla="*/ 7315200 w 7315200"/>
              <a:gd name="connsiteY2" fmla="*/ 6857998 h 6857998"/>
              <a:gd name="connsiteX3" fmla="*/ 0 w 7315200"/>
              <a:gd name="connsiteY3" fmla="*/ 6857998 h 6857998"/>
              <a:gd name="connsiteX4" fmla="*/ 58419 w 7315200"/>
              <a:gd name="connsiteY4" fmla="*/ 6627706 h 6857998"/>
              <a:gd name="connsiteX5" fmla="*/ 3104511 w 7315200"/>
              <a:gd name="connsiteY5" fmla="*/ 350232 h 6857998"/>
              <a:gd name="connsiteX6" fmla="*/ 3019972 w 7315200"/>
              <a:gd name="connsiteY6" fmla="*/ 0 h 6857998"/>
              <a:gd name="connsiteX0" fmla="*/ 2961553 w 7256781"/>
              <a:gd name="connsiteY0" fmla="*/ 0 h 6857998"/>
              <a:gd name="connsiteX1" fmla="*/ 7256781 w 7256781"/>
              <a:gd name="connsiteY1" fmla="*/ 0 h 6857998"/>
              <a:gd name="connsiteX2" fmla="*/ 7256781 w 7256781"/>
              <a:gd name="connsiteY2" fmla="*/ 6857998 h 6857998"/>
              <a:gd name="connsiteX3" fmla="*/ 0 w 7256781"/>
              <a:gd name="connsiteY3" fmla="*/ 6627706 h 6857998"/>
              <a:gd name="connsiteX4" fmla="*/ 3046092 w 7256781"/>
              <a:gd name="connsiteY4" fmla="*/ 350232 h 6857998"/>
              <a:gd name="connsiteX5" fmla="*/ 2961553 w 7256781"/>
              <a:gd name="connsiteY5" fmla="*/ 0 h 6857998"/>
              <a:gd name="connsiteX0" fmla="*/ 3021623 w 7316851"/>
              <a:gd name="connsiteY0" fmla="*/ 0 h 6874661"/>
              <a:gd name="connsiteX1" fmla="*/ 7316851 w 7316851"/>
              <a:gd name="connsiteY1" fmla="*/ 0 h 6874661"/>
              <a:gd name="connsiteX2" fmla="*/ 7316851 w 7316851"/>
              <a:gd name="connsiteY2" fmla="*/ 6857998 h 6874661"/>
              <a:gd name="connsiteX3" fmla="*/ 0 w 7316851"/>
              <a:gd name="connsiteY3" fmla="*/ 6874661 h 6874661"/>
              <a:gd name="connsiteX4" fmla="*/ 3106162 w 7316851"/>
              <a:gd name="connsiteY4" fmla="*/ 350232 h 6874661"/>
              <a:gd name="connsiteX5" fmla="*/ 3021623 w 7316851"/>
              <a:gd name="connsiteY5" fmla="*/ 0 h 6874661"/>
              <a:gd name="connsiteX0" fmla="*/ 3021623 w 7316851"/>
              <a:gd name="connsiteY0" fmla="*/ 0 h 6860945"/>
              <a:gd name="connsiteX1" fmla="*/ 7316851 w 7316851"/>
              <a:gd name="connsiteY1" fmla="*/ 0 h 6860945"/>
              <a:gd name="connsiteX2" fmla="*/ 7316851 w 7316851"/>
              <a:gd name="connsiteY2" fmla="*/ 6857998 h 6860945"/>
              <a:gd name="connsiteX3" fmla="*/ 0 w 7316851"/>
              <a:gd name="connsiteY3" fmla="*/ 6860945 h 6860945"/>
              <a:gd name="connsiteX4" fmla="*/ 3106162 w 7316851"/>
              <a:gd name="connsiteY4" fmla="*/ 350232 h 6860945"/>
              <a:gd name="connsiteX5" fmla="*/ 3021623 w 7316851"/>
              <a:gd name="connsiteY5" fmla="*/ 0 h 68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851" h="6860945">
                <a:moveTo>
                  <a:pt x="3021623" y="0"/>
                </a:moveTo>
                <a:lnTo>
                  <a:pt x="7316851" y="0"/>
                </a:lnTo>
                <a:lnTo>
                  <a:pt x="7316851" y="6857998"/>
                </a:lnTo>
                <a:lnTo>
                  <a:pt x="0" y="6860945"/>
                </a:lnTo>
                <a:cubicBezTo>
                  <a:pt x="285433" y="4774335"/>
                  <a:pt x="3832833" y="3889463"/>
                  <a:pt x="3106162" y="350232"/>
                </a:cubicBezTo>
                <a:lnTo>
                  <a:pt x="3021623" y="0"/>
                </a:lnTo>
                <a:close/>
              </a:path>
            </a:pathLst>
          </a:custGeom>
        </p:spPr>
        <p:txBody>
          <a:bodyPr wrap="square">
            <a:noAutofit/>
          </a:bodyPr>
          <a:lstStyle>
            <a:lvl1pPr algn="r">
              <a:defRPr/>
            </a:lvl1pPr>
          </a:lstStyle>
          <a:p>
            <a:endParaRPr lang="en-US" dirty="0"/>
          </a:p>
        </p:txBody>
      </p:sp>
      <p:cxnSp>
        <p:nvCxnSpPr>
          <p:cNvPr id="2" name="Straight Connector 1">
            <a:extLst>
              <a:ext uri="{FF2B5EF4-FFF2-40B4-BE49-F238E27FC236}">
                <a16:creationId xmlns:a16="http://schemas.microsoft.com/office/drawing/2014/main" id="{3D9B3DA6-91E3-F2C0-3942-D5007FDD399D}"/>
              </a:ext>
            </a:extLst>
          </p:cNvPr>
          <p:cNvCxnSpPr/>
          <p:nvPr userDrawn="1"/>
        </p:nvCxnSpPr>
        <p:spPr>
          <a:xfrm>
            <a:off x="1155005" y="2432368"/>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66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9B34-5E0B-C9B8-BAA2-F7FE64270473}"/>
              </a:ext>
            </a:extLst>
          </p:cNvPr>
          <p:cNvSpPr>
            <a:spLocks noGrp="1"/>
          </p:cNvSpPr>
          <p:nvPr>
            <p:ph type="title"/>
          </p:nvPr>
        </p:nvSpPr>
        <p:spPr/>
        <p:txBody>
          <a:bodyPr anchor="b"/>
          <a:lstStyle/>
          <a:p>
            <a:r>
              <a:rPr lang="en-US" dirty="0"/>
              <a:t>Click to edit Master title style</a:t>
            </a:r>
          </a:p>
        </p:txBody>
      </p:sp>
      <p:sp>
        <p:nvSpPr>
          <p:cNvPr id="4" name="Date Placeholder 3">
            <a:extLst>
              <a:ext uri="{FF2B5EF4-FFF2-40B4-BE49-F238E27FC236}">
                <a16:creationId xmlns:a16="http://schemas.microsoft.com/office/drawing/2014/main" id="{DAFC1EA5-D951-F0DF-37D3-C39C736BF675}"/>
              </a:ext>
            </a:extLst>
          </p:cNvPr>
          <p:cNvSpPr>
            <a:spLocks noGrp="1"/>
          </p:cNvSpPr>
          <p:nvPr>
            <p:ph type="dt" sz="half" idx="10"/>
          </p:nvPr>
        </p:nvSpPr>
        <p:spPr/>
        <p:txBody>
          <a:bodyPr/>
          <a:lstStyle/>
          <a:p>
            <a:fld id="{22B6FB90-AAEA-1240-A021-12A11C842B2A}" type="datetime1">
              <a:rPr lang="en-CA" smtClean="0"/>
              <a:t>2026-06-04</a:t>
            </a:fld>
            <a:endParaRPr lang="en-US"/>
          </a:p>
        </p:txBody>
      </p:sp>
      <p:sp>
        <p:nvSpPr>
          <p:cNvPr id="5" name="Footer Placeholder 4">
            <a:extLst>
              <a:ext uri="{FF2B5EF4-FFF2-40B4-BE49-F238E27FC236}">
                <a16:creationId xmlns:a16="http://schemas.microsoft.com/office/drawing/2014/main" id="{C239E5BF-04AD-F49B-4B8A-3E298309A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F9694-CA0E-3248-37A5-272FAD363883}"/>
              </a:ext>
            </a:extLst>
          </p:cNvPr>
          <p:cNvSpPr>
            <a:spLocks noGrp="1"/>
          </p:cNvSpPr>
          <p:nvPr>
            <p:ph type="sldNum" sz="quarter" idx="12"/>
          </p:nvPr>
        </p:nvSpPr>
        <p:spPr/>
        <p:txBody>
          <a:bodyPr/>
          <a:lstStyle/>
          <a:p>
            <a:fld id="{D2116F40-713B-854C-87D7-4325435532B8}" type="slidenum">
              <a:rPr lang="en-US" smtClean="0"/>
              <a:t>‹#›</a:t>
            </a:fld>
            <a:endParaRPr lang="en-US"/>
          </a:p>
        </p:txBody>
      </p:sp>
      <p:sp>
        <p:nvSpPr>
          <p:cNvPr id="10" name="Text Placeholder 3">
            <a:extLst>
              <a:ext uri="{FF2B5EF4-FFF2-40B4-BE49-F238E27FC236}">
                <a16:creationId xmlns:a16="http://schemas.microsoft.com/office/drawing/2014/main" id="{1A392D69-3DDC-2302-F76F-F6E72B917167}"/>
              </a:ext>
            </a:extLst>
          </p:cNvPr>
          <p:cNvSpPr>
            <a:spLocks noGrp="1"/>
          </p:cNvSpPr>
          <p:nvPr>
            <p:ph type="body" sz="half" idx="2"/>
          </p:nvPr>
        </p:nvSpPr>
        <p:spPr>
          <a:xfrm>
            <a:off x="1055688" y="2168525"/>
            <a:ext cx="4765992" cy="3624711"/>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ext Placeholder 3">
            <a:extLst>
              <a:ext uri="{FF2B5EF4-FFF2-40B4-BE49-F238E27FC236}">
                <a16:creationId xmlns:a16="http://schemas.microsoft.com/office/drawing/2014/main" id="{ADA18405-D3FF-182A-955C-AB6949F3403E}"/>
              </a:ext>
            </a:extLst>
          </p:cNvPr>
          <p:cNvSpPr>
            <a:spLocks noGrp="1"/>
          </p:cNvSpPr>
          <p:nvPr>
            <p:ph type="body" sz="half" idx="13"/>
          </p:nvPr>
        </p:nvSpPr>
        <p:spPr>
          <a:xfrm>
            <a:off x="6370322" y="2168525"/>
            <a:ext cx="5013958" cy="3624711"/>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3" name="Straight Connector 2">
            <a:extLst>
              <a:ext uri="{FF2B5EF4-FFF2-40B4-BE49-F238E27FC236}">
                <a16:creationId xmlns:a16="http://schemas.microsoft.com/office/drawing/2014/main" id="{2667BE7D-38D4-CA22-6B74-CEBB6CB8CD06}"/>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012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9B34-5E0B-C9B8-BAA2-F7FE64270473}"/>
              </a:ext>
            </a:extLst>
          </p:cNvPr>
          <p:cNvSpPr>
            <a:spLocks noGrp="1"/>
          </p:cNvSpPr>
          <p:nvPr>
            <p:ph type="title"/>
          </p:nvPr>
        </p:nvSpPr>
        <p:spPr>
          <a:xfrm>
            <a:off x="1055688" y="365125"/>
            <a:ext cx="4765992" cy="1325563"/>
          </a:xfrm>
        </p:spPr>
        <p:txBody>
          <a:bodyPr anchor="b"/>
          <a:lstStyle/>
          <a:p>
            <a:r>
              <a:rPr lang="en-US" dirty="0"/>
              <a:t>Click to edit Master title style</a:t>
            </a:r>
          </a:p>
        </p:txBody>
      </p:sp>
      <p:sp>
        <p:nvSpPr>
          <p:cNvPr id="4" name="Date Placeholder 3">
            <a:extLst>
              <a:ext uri="{FF2B5EF4-FFF2-40B4-BE49-F238E27FC236}">
                <a16:creationId xmlns:a16="http://schemas.microsoft.com/office/drawing/2014/main" id="{DAFC1EA5-D951-F0DF-37D3-C39C736BF675}"/>
              </a:ext>
            </a:extLst>
          </p:cNvPr>
          <p:cNvSpPr>
            <a:spLocks noGrp="1"/>
          </p:cNvSpPr>
          <p:nvPr>
            <p:ph type="dt" sz="half" idx="10"/>
          </p:nvPr>
        </p:nvSpPr>
        <p:spPr/>
        <p:txBody>
          <a:bodyPr/>
          <a:lstStyle/>
          <a:p>
            <a:fld id="{22B6FB90-AAEA-1240-A021-12A11C842B2A}" type="datetime1">
              <a:rPr lang="en-CA" smtClean="0"/>
              <a:t>2026-06-04</a:t>
            </a:fld>
            <a:endParaRPr lang="en-US"/>
          </a:p>
        </p:txBody>
      </p:sp>
      <p:sp>
        <p:nvSpPr>
          <p:cNvPr id="5" name="Footer Placeholder 4">
            <a:extLst>
              <a:ext uri="{FF2B5EF4-FFF2-40B4-BE49-F238E27FC236}">
                <a16:creationId xmlns:a16="http://schemas.microsoft.com/office/drawing/2014/main" id="{C239E5BF-04AD-F49B-4B8A-3E298309A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F9694-CA0E-3248-37A5-272FAD363883}"/>
              </a:ext>
            </a:extLst>
          </p:cNvPr>
          <p:cNvSpPr>
            <a:spLocks noGrp="1"/>
          </p:cNvSpPr>
          <p:nvPr>
            <p:ph type="sldNum" sz="quarter" idx="12"/>
          </p:nvPr>
        </p:nvSpPr>
        <p:spPr/>
        <p:txBody>
          <a:bodyPr/>
          <a:lstStyle/>
          <a:p>
            <a:fld id="{D2116F40-713B-854C-87D7-4325435532B8}" type="slidenum">
              <a:rPr lang="en-US" smtClean="0"/>
              <a:t>‹#›</a:t>
            </a:fld>
            <a:endParaRPr lang="en-US"/>
          </a:p>
        </p:txBody>
      </p:sp>
      <p:sp>
        <p:nvSpPr>
          <p:cNvPr id="10" name="Text Placeholder 3">
            <a:extLst>
              <a:ext uri="{FF2B5EF4-FFF2-40B4-BE49-F238E27FC236}">
                <a16:creationId xmlns:a16="http://schemas.microsoft.com/office/drawing/2014/main" id="{1A392D69-3DDC-2302-F76F-F6E72B917167}"/>
              </a:ext>
            </a:extLst>
          </p:cNvPr>
          <p:cNvSpPr>
            <a:spLocks noGrp="1"/>
          </p:cNvSpPr>
          <p:nvPr>
            <p:ph type="body" sz="half" idx="2"/>
          </p:nvPr>
        </p:nvSpPr>
        <p:spPr>
          <a:xfrm>
            <a:off x="1055688" y="2168525"/>
            <a:ext cx="4765992" cy="3624711"/>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3" name="Straight Connector 2">
            <a:extLst>
              <a:ext uri="{FF2B5EF4-FFF2-40B4-BE49-F238E27FC236}">
                <a16:creationId xmlns:a16="http://schemas.microsoft.com/office/drawing/2014/main" id="{2667BE7D-38D4-CA22-6B74-CEBB6CB8CD06}"/>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1349CE5B-B9AD-8E05-DBDB-8208C9B916A9}"/>
              </a:ext>
            </a:extLst>
          </p:cNvPr>
          <p:cNvSpPr>
            <a:spLocks noGrp="1"/>
          </p:cNvSpPr>
          <p:nvPr>
            <p:ph type="pic" sz="quarter" idx="13"/>
          </p:nvPr>
        </p:nvSpPr>
        <p:spPr>
          <a:xfrm>
            <a:off x="6446838" y="1030151"/>
            <a:ext cx="4906962" cy="3842786"/>
          </a:xfrm>
          <a:prstGeom prst="roundRect">
            <a:avLst/>
          </a:prstGeom>
        </p:spPr>
        <p:txBody>
          <a:bodyPr/>
          <a:lstStyle/>
          <a:p>
            <a:endParaRPr lang="en-US" dirty="0"/>
          </a:p>
        </p:txBody>
      </p:sp>
    </p:spTree>
    <p:extLst>
      <p:ext uri="{BB962C8B-B14F-4D97-AF65-F5344CB8AC3E}">
        <p14:creationId xmlns:p14="http://schemas.microsoft.com/office/powerpoint/2010/main" val="192830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9B34-5E0B-C9B8-BAA2-F7FE64270473}"/>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D52F0D5C-ED97-FBF8-9B3E-5C8F9605F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C1EA5-D951-F0DF-37D3-C39C736BF675}"/>
              </a:ext>
            </a:extLst>
          </p:cNvPr>
          <p:cNvSpPr>
            <a:spLocks noGrp="1"/>
          </p:cNvSpPr>
          <p:nvPr>
            <p:ph type="dt" sz="half" idx="10"/>
          </p:nvPr>
        </p:nvSpPr>
        <p:spPr/>
        <p:txBody>
          <a:bodyPr/>
          <a:lstStyle/>
          <a:p>
            <a:fld id="{A5B308CD-0F6D-3A44-9E70-5F0F8A124103}" type="datetime1">
              <a:rPr lang="en-CA" smtClean="0"/>
              <a:t>2026-06-04</a:t>
            </a:fld>
            <a:endParaRPr lang="en-US"/>
          </a:p>
        </p:txBody>
      </p:sp>
      <p:sp>
        <p:nvSpPr>
          <p:cNvPr id="5" name="Footer Placeholder 4">
            <a:extLst>
              <a:ext uri="{FF2B5EF4-FFF2-40B4-BE49-F238E27FC236}">
                <a16:creationId xmlns:a16="http://schemas.microsoft.com/office/drawing/2014/main" id="{C239E5BF-04AD-F49B-4B8A-3E298309A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F9694-CA0E-3248-37A5-272FAD363883}"/>
              </a:ext>
            </a:extLst>
          </p:cNvPr>
          <p:cNvSpPr>
            <a:spLocks noGrp="1"/>
          </p:cNvSpPr>
          <p:nvPr>
            <p:ph type="sldNum" sz="quarter" idx="12"/>
          </p:nvPr>
        </p:nvSpPr>
        <p:spPr/>
        <p:txBody>
          <a:bodyPr/>
          <a:lstStyle/>
          <a:p>
            <a:fld id="{D2116F40-713B-854C-87D7-4325435532B8}" type="slidenum">
              <a:rPr lang="en-US" smtClean="0"/>
              <a:t>‹#›</a:t>
            </a:fld>
            <a:endParaRPr lang="en-US"/>
          </a:p>
        </p:txBody>
      </p:sp>
      <p:cxnSp>
        <p:nvCxnSpPr>
          <p:cNvPr id="7" name="Straight Connector 6">
            <a:extLst>
              <a:ext uri="{FF2B5EF4-FFF2-40B4-BE49-F238E27FC236}">
                <a16:creationId xmlns:a16="http://schemas.microsoft.com/office/drawing/2014/main" id="{C03E68BE-DADE-B185-C198-BD8674D6C66E}"/>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21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3AE50-CDBD-3887-9766-514108B29086}"/>
              </a:ext>
            </a:extLst>
          </p:cNvPr>
          <p:cNvSpPr>
            <a:spLocks noGrp="1"/>
          </p:cNvSpPr>
          <p:nvPr>
            <p:ph type="title"/>
          </p:nvPr>
        </p:nvSpPr>
        <p:spPr>
          <a:xfrm>
            <a:off x="1055688" y="1709738"/>
            <a:ext cx="1029176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8D39E30-D94B-183A-40DF-F66F615D5768}"/>
              </a:ext>
            </a:extLst>
          </p:cNvPr>
          <p:cNvSpPr>
            <a:spLocks noGrp="1"/>
          </p:cNvSpPr>
          <p:nvPr>
            <p:ph type="body" idx="1"/>
          </p:nvPr>
        </p:nvSpPr>
        <p:spPr>
          <a:xfrm>
            <a:off x="1055688" y="4589463"/>
            <a:ext cx="10291762" cy="118141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BB8057-8524-5679-EE50-AF49C6163C8C}"/>
              </a:ext>
            </a:extLst>
          </p:cNvPr>
          <p:cNvSpPr>
            <a:spLocks noGrp="1"/>
          </p:cNvSpPr>
          <p:nvPr>
            <p:ph type="dt" sz="half" idx="10"/>
          </p:nvPr>
        </p:nvSpPr>
        <p:spPr/>
        <p:txBody>
          <a:bodyPr/>
          <a:lstStyle/>
          <a:p>
            <a:fld id="{B4184A91-DC8A-5841-B038-B338D47FC084}" type="datetime1">
              <a:rPr lang="en-CA" smtClean="0"/>
              <a:t>2026-06-04</a:t>
            </a:fld>
            <a:endParaRPr lang="en-US"/>
          </a:p>
        </p:txBody>
      </p:sp>
      <p:sp>
        <p:nvSpPr>
          <p:cNvPr id="5" name="Footer Placeholder 4">
            <a:extLst>
              <a:ext uri="{FF2B5EF4-FFF2-40B4-BE49-F238E27FC236}">
                <a16:creationId xmlns:a16="http://schemas.microsoft.com/office/drawing/2014/main" id="{37808A11-E05C-6D97-DB73-9D2D261C4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3AA92-3DB1-3F52-DE16-C9BC33761D2D}"/>
              </a:ext>
            </a:extLst>
          </p:cNvPr>
          <p:cNvSpPr>
            <a:spLocks noGrp="1"/>
          </p:cNvSpPr>
          <p:nvPr>
            <p:ph type="sldNum" sz="quarter" idx="12"/>
          </p:nvPr>
        </p:nvSpPr>
        <p:spPr/>
        <p:txBody>
          <a:bodyPr/>
          <a:lstStyle/>
          <a:p>
            <a:fld id="{D2116F40-713B-854C-87D7-4325435532B8}" type="slidenum">
              <a:rPr lang="en-US" smtClean="0"/>
              <a:t>‹#›</a:t>
            </a:fld>
            <a:endParaRPr lang="en-US"/>
          </a:p>
        </p:txBody>
      </p:sp>
      <p:cxnSp>
        <p:nvCxnSpPr>
          <p:cNvPr id="7" name="Straight Connector 6">
            <a:extLst>
              <a:ext uri="{FF2B5EF4-FFF2-40B4-BE49-F238E27FC236}">
                <a16:creationId xmlns:a16="http://schemas.microsoft.com/office/drawing/2014/main" id="{5529FC26-1499-0741-D9FB-E018F0E582C8}"/>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93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AB33-CB5F-BB68-57FB-21A3642D98C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315F4108-09A4-F57E-89FD-6C188110522A}"/>
              </a:ext>
            </a:extLst>
          </p:cNvPr>
          <p:cNvSpPr>
            <a:spLocks noGrp="1"/>
          </p:cNvSpPr>
          <p:nvPr>
            <p:ph sz="half" idx="1"/>
          </p:nvPr>
        </p:nvSpPr>
        <p:spPr>
          <a:xfrm>
            <a:off x="1055688" y="2168525"/>
            <a:ext cx="4964112" cy="3600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D70EE6F-2597-1CCE-F1CF-23FD1384173B}"/>
              </a:ext>
            </a:extLst>
          </p:cNvPr>
          <p:cNvSpPr>
            <a:spLocks noGrp="1"/>
          </p:cNvSpPr>
          <p:nvPr>
            <p:ph sz="half" idx="2"/>
          </p:nvPr>
        </p:nvSpPr>
        <p:spPr>
          <a:xfrm>
            <a:off x="6172200" y="2168525"/>
            <a:ext cx="518160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78E6E6-9AC7-9E1D-27FA-7B665233BF4B}"/>
              </a:ext>
            </a:extLst>
          </p:cNvPr>
          <p:cNvSpPr>
            <a:spLocks noGrp="1"/>
          </p:cNvSpPr>
          <p:nvPr>
            <p:ph type="dt" sz="half" idx="10"/>
          </p:nvPr>
        </p:nvSpPr>
        <p:spPr/>
        <p:txBody>
          <a:bodyPr/>
          <a:lstStyle/>
          <a:p>
            <a:fld id="{40DD8FDF-B7D3-4F41-A25B-922D5DD2E1D3}" type="datetime1">
              <a:rPr lang="en-CA" smtClean="0"/>
              <a:t>2026-06-04</a:t>
            </a:fld>
            <a:endParaRPr lang="en-US"/>
          </a:p>
        </p:txBody>
      </p:sp>
      <p:sp>
        <p:nvSpPr>
          <p:cNvPr id="6" name="Footer Placeholder 5">
            <a:extLst>
              <a:ext uri="{FF2B5EF4-FFF2-40B4-BE49-F238E27FC236}">
                <a16:creationId xmlns:a16="http://schemas.microsoft.com/office/drawing/2014/main" id="{A0A962FD-25EF-FCF9-C082-D2C5694C8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A627E-F1B3-0574-0050-A43907AFF660}"/>
              </a:ext>
            </a:extLst>
          </p:cNvPr>
          <p:cNvSpPr>
            <a:spLocks noGrp="1"/>
          </p:cNvSpPr>
          <p:nvPr>
            <p:ph type="sldNum" sz="quarter" idx="12"/>
          </p:nvPr>
        </p:nvSpPr>
        <p:spPr/>
        <p:txBody>
          <a:bodyPr/>
          <a:lstStyle/>
          <a:p>
            <a:fld id="{D2116F40-713B-854C-87D7-4325435532B8}" type="slidenum">
              <a:rPr lang="en-US" smtClean="0"/>
              <a:t>‹#›</a:t>
            </a:fld>
            <a:endParaRPr lang="en-US"/>
          </a:p>
        </p:txBody>
      </p:sp>
      <p:cxnSp>
        <p:nvCxnSpPr>
          <p:cNvPr id="8" name="Straight Connector 7">
            <a:extLst>
              <a:ext uri="{FF2B5EF4-FFF2-40B4-BE49-F238E27FC236}">
                <a16:creationId xmlns:a16="http://schemas.microsoft.com/office/drawing/2014/main" id="{F5712E9D-BDEF-D90A-0ED5-392731DA8507}"/>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53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09EF-6CB7-E047-FF87-CFF752ADBAFD}"/>
              </a:ext>
            </a:extLst>
          </p:cNvPr>
          <p:cNvSpPr>
            <a:spLocks noGrp="1"/>
          </p:cNvSpPr>
          <p:nvPr>
            <p:ph type="title"/>
          </p:nvPr>
        </p:nvSpPr>
        <p:spPr>
          <a:xfrm>
            <a:off x="1055688" y="365125"/>
            <a:ext cx="10299699"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EC49181-3F83-6A50-C035-483920F596FD}"/>
              </a:ext>
            </a:extLst>
          </p:cNvPr>
          <p:cNvSpPr>
            <a:spLocks noGrp="1"/>
          </p:cNvSpPr>
          <p:nvPr>
            <p:ph type="body" idx="1"/>
          </p:nvPr>
        </p:nvSpPr>
        <p:spPr>
          <a:xfrm>
            <a:off x="1055688" y="2168525"/>
            <a:ext cx="4941887" cy="863917"/>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6E7CF9-9528-7A1E-8914-AD5E06B89D00}"/>
              </a:ext>
            </a:extLst>
          </p:cNvPr>
          <p:cNvSpPr>
            <a:spLocks noGrp="1"/>
          </p:cNvSpPr>
          <p:nvPr>
            <p:ph sz="half" idx="2"/>
          </p:nvPr>
        </p:nvSpPr>
        <p:spPr>
          <a:xfrm>
            <a:off x="1055688" y="3184842"/>
            <a:ext cx="4941887" cy="2584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40DD981-B340-02FE-078B-009212EA2744}"/>
              </a:ext>
            </a:extLst>
          </p:cNvPr>
          <p:cNvSpPr>
            <a:spLocks noGrp="1"/>
          </p:cNvSpPr>
          <p:nvPr>
            <p:ph type="body" sz="quarter" idx="3"/>
          </p:nvPr>
        </p:nvSpPr>
        <p:spPr>
          <a:xfrm>
            <a:off x="6172200" y="2168525"/>
            <a:ext cx="5183188" cy="863917"/>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B0D390-28CE-B021-C9D1-57472018187E}"/>
              </a:ext>
            </a:extLst>
          </p:cNvPr>
          <p:cNvSpPr>
            <a:spLocks noGrp="1"/>
          </p:cNvSpPr>
          <p:nvPr>
            <p:ph sz="quarter" idx="4"/>
          </p:nvPr>
        </p:nvSpPr>
        <p:spPr>
          <a:xfrm>
            <a:off x="6172200" y="3184842"/>
            <a:ext cx="5183188" cy="2584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9DCB0C-7C2D-4E6C-D400-88D87E12F5B1}"/>
              </a:ext>
            </a:extLst>
          </p:cNvPr>
          <p:cNvSpPr>
            <a:spLocks noGrp="1"/>
          </p:cNvSpPr>
          <p:nvPr>
            <p:ph type="dt" sz="half" idx="10"/>
          </p:nvPr>
        </p:nvSpPr>
        <p:spPr/>
        <p:txBody>
          <a:bodyPr/>
          <a:lstStyle/>
          <a:p>
            <a:fld id="{BDDCAF49-B166-EB4A-94AE-B9CBBFDAEADB}" type="datetime1">
              <a:rPr lang="en-CA" smtClean="0"/>
              <a:t>2026-06-04</a:t>
            </a:fld>
            <a:endParaRPr lang="en-US"/>
          </a:p>
        </p:txBody>
      </p:sp>
      <p:sp>
        <p:nvSpPr>
          <p:cNvPr id="8" name="Footer Placeholder 7">
            <a:extLst>
              <a:ext uri="{FF2B5EF4-FFF2-40B4-BE49-F238E27FC236}">
                <a16:creationId xmlns:a16="http://schemas.microsoft.com/office/drawing/2014/main" id="{B9A5FCD8-B9AB-94E4-AECA-BB97B1C425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94321A-6418-B854-41C3-97DF03B8C386}"/>
              </a:ext>
            </a:extLst>
          </p:cNvPr>
          <p:cNvSpPr>
            <a:spLocks noGrp="1"/>
          </p:cNvSpPr>
          <p:nvPr>
            <p:ph type="sldNum" sz="quarter" idx="12"/>
          </p:nvPr>
        </p:nvSpPr>
        <p:spPr/>
        <p:txBody>
          <a:bodyPr/>
          <a:lstStyle/>
          <a:p>
            <a:fld id="{D2116F40-713B-854C-87D7-4325435532B8}" type="slidenum">
              <a:rPr lang="en-US" smtClean="0"/>
              <a:t>‹#›</a:t>
            </a:fld>
            <a:endParaRPr lang="en-US"/>
          </a:p>
        </p:txBody>
      </p:sp>
      <p:cxnSp>
        <p:nvCxnSpPr>
          <p:cNvPr id="10" name="Straight Connector 9">
            <a:extLst>
              <a:ext uri="{FF2B5EF4-FFF2-40B4-BE49-F238E27FC236}">
                <a16:creationId xmlns:a16="http://schemas.microsoft.com/office/drawing/2014/main" id="{434DB672-9E2F-56C4-BC67-F26B6526675A}"/>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58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BB2B-4A9A-9BB8-2485-3686ADD0F7BE}"/>
              </a:ext>
            </a:extLst>
          </p:cNvPr>
          <p:cNvSpPr>
            <a:spLocks noGrp="1"/>
          </p:cNvSpPr>
          <p:nvPr>
            <p:ph type="title"/>
          </p:nvPr>
        </p:nvSpPr>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893B5686-83EA-22EC-F7C8-F4019386FF7A}"/>
              </a:ext>
            </a:extLst>
          </p:cNvPr>
          <p:cNvSpPr>
            <a:spLocks noGrp="1"/>
          </p:cNvSpPr>
          <p:nvPr>
            <p:ph type="dt" sz="half" idx="10"/>
          </p:nvPr>
        </p:nvSpPr>
        <p:spPr/>
        <p:txBody>
          <a:bodyPr/>
          <a:lstStyle/>
          <a:p>
            <a:fld id="{9DFEE537-0159-6F44-81E3-76A156C66713}" type="datetime1">
              <a:rPr lang="en-CA" smtClean="0"/>
              <a:t>2026-06-04</a:t>
            </a:fld>
            <a:endParaRPr lang="en-US"/>
          </a:p>
        </p:txBody>
      </p:sp>
      <p:sp>
        <p:nvSpPr>
          <p:cNvPr id="4" name="Footer Placeholder 3">
            <a:extLst>
              <a:ext uri="{FF2B5EF4-FFF2-40B4-BE49-F238E27FC236}">
                <a16:creationId xmlns:a16="http://schemas.microsoft.com/office/drawing/2014/main" id="{1BB4366E-A954-72F6-5B84-22936AE6FB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343595-550B-61BF-2087-DAB429C98639}"/>
              </a:ext>
            </a:extLst>
          </p:cNvPr>
          <p:cNvSpPr>
            <a:spLocks noGrp="1"/>
          </p:cNvSpPr>
          <p:nvPr>
            <p:ph type="sldNum" sz="quarter" idx="12"/>
          </p:nvPr>
        </p:nvSpPr>
        <p:spPr/>
        <p:txBody>
          <a:bodyPr/>
          <a:lstStyle/>
          <a:p>
            <a:fld id="{D2116F40-713B-854C-87D7-4325435532B8}" type="slidenum">
              <a:rPr lang="en-US" smtClean="0"/>
              <a:t>‹#›</a:t>
            </a:fld>
            <a:endParaRPr lang="en-US"/>
          </a:p>
        </p:txBody>
      </p:sp>
      <p:cxnSp>
        <p:nvCxnSpPr>
          <p:cNvPr id="6" name="Straight Connector 5">
            <a:extLst>
              <a:ext uri="{FF2B5EF4-FFF2-40B4-BE49-F238E27FC236}">
                <a16:creationId xmlns:a16="http://schemas.microsoft.com/office/drawing/2014/main" id="{6573162B-9CF9-1895-043A-4570BCE6FCF7}"/>
              </a:ext>
            </a:extLst>
          </p:cNvPr>
          <p:cNvCxnSpPr/>
          <p:nvPr userDrawn="1"/>
        </p:nvCxnSpPr>
        <p:spPr>
          <a:xfrm>
            <a:off x="1145496" y="1916113"/>
            <a:ext cx="123952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463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9ED2079-4994-299C-7EC2-8A78BAA1383D}"/>
              </a:ext>
            </a:extLst>
          </p:cNvPr>
          <p:cNvPicPr>
            <a:picLocks noChangeAspect="1"/>
          </p:cNvPicPr>
          <p:nvPr userDrawn="1"/>
        </p:nvPicPr>
        <p:blipFill>
          <a:blip>
            <a:extLst>
              <a:ext uri="{96DAC541-7B7A-43D3-8B79-37D633B846F1}">
                <asvg:svgBlip xmlns:asvg="http://schemas.microsoft.com/office/drawing/2016/SVG/main" r:embed="rId16"/>
              </a:ext>
            </a:extLst>
          </a:blip>
          <a:stretch>
            <a:fillRect/>
          </a:stretch>
        </p:blipFill>
        <p:spPr>
          <a:xfrm>
            <a:off x="0" y="5909734"/>
            <a:ext cx="12191992" cy="948266"/>
          </a:xfrm>
          <a:prstGeom prst="rect">
            <a:avLst/>
          </a:prstGeom>
        </p:spPr>
      </p:pic>
      <p:sp>
        <p:nvSpPr>
          <p:cNvPr id="2" name="Title Placeholder 1">
            <a:extLst>
              <a:ext uri="{FF2B5EF4-FFF2-40B4-BE49-F238E27FC236}">
                <a16:creationId xmlns:a16="http://schemas.microsoft.com/office/drawing/2014/main" id="{B6C84BB5-0AD1-F841-1E7D-79881B40701D}"/>
              </a:ext>
            </a:extLst>
          </p:cNvPr>
          <p:cNvSpPr>
            <a:spLocks noGrp="1"/>
          </p:cNvSpPr>
          <p:nvPr>
            <p:ph type="title"/>
          </p:nvPr>
        </p:nvSpPr>
        <p:spPr>
          <a:xfrm>
            <a:off x="1055688" y="365125"/>
            <a:ext cx="10298112"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C2958-4F3F-5D0F-4577-09A260452147}"/>
              </a:ext>
            </a:extLst>
          </p:cNvPr>
          <p:cNvSpPr>
            <a:spLocks noGrp="1"/>
          </p:cNvSpPr>
          <p:nvPr>
            <p:ph type="body" idx="1"/>
          </p:nvPr>
        </p:nvSpPr>
        <p:spPr>
          <a:xfrm>
            <a:off x="1055688" y="2168525"/>
            <a:ext cx="10298112" cy="36023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B86E4DC-A7BF-D8B2-D9D2-FFF2385FC8DF}"/>
              </a:ext>
            </a:extLst>
          </p:cNvPr>
          <p:cNvSpPr>
            <a:spLocks noGrp="1"/>
          </p:cNvSpPr>
          <p:nvPr>
            <p:ph type="dt" sz="half" idx="2"/>
          </p:nvPr>
        </p:nvSpPr>
        <p:spPr>
          <a:xfrm>
            <a:off x="1055688" y="6214110"/>
            <a:ext cx="252571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06698-4EA1-9A44-8505-698B4F777BCE}" type="datetime1">
              <a:rPr lang="en-CA" smtClean="0"/>
              <a:t>2026-06-04</a:t>
            </a:fld>
            <a:endParaRPr lang="en-US" dirty="0"/>
          </a:p>
        </p:txBody>
      </p:sp>
      <p:sp>
        <p:nvSpPr>
          <p:cNvPr id="5" name="Footer Placeholder 4">
            <a:extLst>
              <a:ext uri="{FF2B5EF4-FFF2-40B4-BE49-F238E27FC236}">
                <a16:creationId xmlns:a16="http://schemas.microsoft.com/office/drawing/2014/main" id="{AB4CFC36-D21B-6F21-B74F-EE7ECB928FCA}"/>
              </a:ext>
            </a:extLst>
          </p:cNvPr>
          <p:cNvSpPr>
            <a:spLocks noGrp="1"/>
          </p:cNvSpPr>
          <p:nvPr>
            <p:ph type="ftr" sz="quarter" idx="3"/>
          </p:nvPr>
        </p:nvSpPr>
        <p:spPr>
          <a:xfrm>
            <a:off x="4038600" y="621411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7FC3EA6-5ADE-9BE3-476C-56699A6534AD}"/>
              </a:ext>
            </a:extLst>
          </p:cNvPr>
          <p:cNvSpPr>
            <a:spLocks noGrp="1"/>
          </p:cNvSpPr>
          <p:nvPr>
            <p:ph type="sldNum" sz="quarter" idx="4"/>
          </p:nvPr>
        </p:nvSpPr>
        <p:spPr>
          <a:xfrm>
            <a:off x="10698480" y="6214110"/>
            <a:ext cx="655320" cy="365125"/>
          </a:xfrm>
          <a:prstGeom prst="rect">
            <a:avLst/>
          </a:prstGeom>
        </p:spPr>
        <p:txBody>
          <a:bodyPr vert="horz" lIns="91440" tIns="45720" rIns="91440" bIns="45720" rtlCol="0" anchor="ctr"/>
          <a:lstStyle>
            <a:lvl1pPr algn="ctr">
              <a:defRPr sz="2000" b="0">
                <a:solidFill>
                  <a:schemeClr val="bg1"/>
                </a:solidFill>
              </a:defRPr>
            </a:lvl1pPr>
          </a:lstStyle>
          <a:p>
            <a:fld id="{D2116F40-713B-854C-87D7-4325435532B8}" type="slidenum">
              <a:rPr lang="en-US" smtClean="0"/>
              <a:pPr/>
              <a:t>‹#›</a:t>
            </a:fld>
            <a:endParaRPr lang="en-US" dirty="0"/>
          </a:p>
        </p:txBody>
      </p:sp>
    </p:spTree>
    <p:extLst>
      <p:ext uri="{BB962C8B-B14F-4D97-AF65-F5344CB8AC3E}">
        <p14:creationId xmlns:p14="http://schemas.microsoft.com/office/powerpoint/2010/main" val="40304604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665" userDrawn="1">
          <p15:clr>
            <a:srgbClr val="F26B43"/>
          </p15:clr>
        </p15:guide>
        <p15:guide id="3" pos="3840" userDrawn="1">
          <p15:clr>
            <a:srgbClr val="F26B43"/>
          </p15:clr>
        </p15:guide>
        <p15:guide id="4" orient="horz" pos="3634" userDrawn="1">
          <p15:clr>
            <a:srgbClr val="F26B43"/>
          </p15:clr>
        </p15:guide>
        <p15:guide id="5" orient="horz" pos="1071" userDrawn="1">
          <p15:clr>
            <a:srgbClr val="F26B43"/>
          </p15:clr>
        </p15:guide>
        <p15:guide id="6" orient="horz" pos="1366" userDrawn="1">
          <p15:clr>
            <a:srgbClr val="F26B43"/>
          </p15:clr>
        </p15:guide>
        <p15:guide id="7" orient="horz" pos="120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www.iso-ne.com/about/key-stats/resource-mix#mix-has-chang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AFC4A6-8C12-7A8C-F712-146D554DA820}"/>
              </a:ext>
            </a:extLst>
          </p:cNvPr>
          <p:cNvSpPr>
            <a:spLocks noGrp="1"/>
          </p:cNvSpPr>
          <p:nvPr>
            <p:ph type="subTitle" idx="1"/>
          </p:nvPr>
        </p:nvSpPr>
        <p:spPr>
          <a:xfrm>
            <a:off x="796413" y="2855277"/>
            <a:ext cx="4562168" cy="2179709"/>
          </a:xfrm>
        </p:spPr>
        <p:txBody>
          <a:bodyPr>
            <a:normAutofit fontScale="70000" lnSpcReduction="20000"/>
          </a:bodyPr>
          <a:lstStyle/>
          <a:p>
            <a:pPr algn="ctr"/>
            <a:r>
              <a:rPr lang="en-US" dirty="0"/>
              <a:t>Gas Operations School</a:t>
            </a:r>
          </a:p>
          <a:p>
            <a:pPr algn="ctr"/>
            <a:r>
              <a:rPr lang="en-US" dirty="0"/>
              <a:t>June 2026</a:t>
            </a:r>
          </a:p>
          <a:p>
            <a:pPr algn="ctr"/>
            <a:endParaRPr lang="en-US" dirty="0"/>
          </a:p>
          <a:p>
            <a:pPr algn="ctr"/>
            <a:r>
              <a:rPr lang="en-US" dirty="0"/>
              <a:t>Christian Rodrick</a:t>
            </a:r>
          </a:p>
          <a:p>
            <a:pPr algn="ctr"/>
            <a:r>
              <a:rPr lang="en-US" dirty="0"/>
              <a:t>Director of Public Affairs &amp; Industry Engagement</a:t>
            </a:r>
          </a:p>
          <a:p>
            <a:pPr algn="ctr"/>
            <a:r>
              <a:rPr lang="en-US" dirty="0"/>
              <a:t>Northeast Gas Association</a:t>
            </a:r>
          </a:p>
        </p:txBody>
      </p:sp>
      <p:sp>
        <p:nvSpPr>
          <p:cNvPr id="2" name="Title 1">
            <a:extLst>
              <a:ext uri="{FF2B5EF4-FFF2-40B4-BE49-F238E27FC236}">
                <a16:creationId xmlns:a16="http://schemas.microsoft.com/office/drawing/2014/main" id="{264C821B-F40F-FE0D-C21C-FA1FA6A0F46D}"/>
              </a:ext>
            </a:extLst>
          </p:cNvPr>
          <p:cNvSpPr>
            <a:spLocks noGrp="1"/>
          </p:cNvSpPr>
          <p:nvPr>
            <p:ph type="title"/>
          </p:nvPr>
        </p:nvSpPr>
        <p:spPr>
          <a:xfrm>
            <a:off x="1025708" y="1029318"/>
            <a:ext cx="5609272" cy="1325563"/>
          </a:xfrm>
        </p:spPr>
        <p:txBody>
          <a:bodyPr>
            <a:noAutofit/>
          </a:bodyPr>
          <a:lstStyle/>
          <a:p>
            <a:r>
              <a:rPr lang="en-US" dirty="0"/>
              <a:t>Energy Policy In The Northeast</a:t>
            </a:r>
          </a:p>
        </p:txBody>
      </p:sp>
      <p:pic>
        <p:nvPicPr>
          <p:cNvPr id="6" name="Picture Placeholder 5" descr="Piping in a building in blue tone color">
            <a:extLst>
              <a:ext uri="{FF2B5EF4-FFF2-40B4-BE49-F238E27FC236}">
                <a16:creationId xmlns:a16="http://schemas.microsoft.com/office/drawing/2014/main" id="{F73A85C7-E23A-4DBA-6276-1A13A84BC8A6}"/>
              </a:ext>
            </a:extLst>
          </p:cNvPr>
          <p:cNvPicPr>
            <a:picLocks noGrp="1" noChangeAspect="1"/>
          </p:cNvPicPr>
          <p:nvPr>
            <p:ph type="pic" sz="quarter" idx="10"/>
          </p:nvPr>
        </p:nvPicPr>
        <p:blipFill>
          <a:blip r:embed="rId3">
            <a:alphaModFix amt="58000"/>
          </a:blip>
          <a:srcRect l="14449" r="14449"/>
          <a:stretch>
            <a:fillRect/>
          </a:stretch>
        </p:blipFill>
        <p:spPr>
          <a:xfrm>
            <a:off x="4875149" y="0"/>
            <a:ext cx="7316851" cy="6860945"/>
          </a:xfrm>
          <a:effectLst>
            <a:innerShdw blurRad="63500" dist="50800">
              <a:prstClr val="black">
                <a:alpha val="50000"/>
              </a:prstClr>
            </a:innerShdw>
          </a:effectLst>
        </p:spPr>
      </p:pic>
    </p:spTree>
    <p:extLst>
      <p:ext uri="{BB962C8B-B14F-4D97-AF65-F5344CB8AC3E}">
        <p14:creationId xmlns:p14="http://schemas.microsoft.com/office/powerpoint/2010/main" val="112241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7E99368-8207-5CEE-4C6F-D250D3AC0559}"/>
              </a:ext>
            </a:extLst>
          </p:cNvPr>
          <p:cNvSpPr>
            <a:spLocks noGrp="1"/>
          </p:cNvSpPr>
          <p:nvPr>
            <p:ph type="title"/>
          </p:nvPr>
        </p:nvSpPr>
        <p:spPr>
          <a:xfrm>
            <a:off x="1011667" y="478356"/>
            <a:ext cx="10168665" cy="710974"/>
          </a:xfrm>
        </p:spPr>
        <p:txBody>
          <a:bodyPr>
            <a:normAutofit/>
          </a:bodyPr>
          <a:lstStyle/>
          <a:p>
            <a:r>
              <a:rPr lang="en-US" altLang="en-US" sz="4400" b="1">
                <a:solidFill>
                  <a:srgbClr val="3C509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The Northeast Gas Heating Market</a:t>
            </a:r>
            <a:endParaRPr lang="en-US"/>
          </a:p>
        </p:txBody>
      </p:sp>
      <p:pic>
        <p:nvPicPr>
          <p:cNvPr id="6" name="Picture 5">
            <a:extLst>
              <a:ext uri="{FF2B5EF4-FFF2-40B4-BE49-F238E27FC236}">
                <a16:creationId xmlns:a16="http://schemas.microsoft.com/office/drawing/2014/main" id="{87A32AFF-550C-4F76-4095-252817FA8BCF}"/>
              </a:ext>
            </a:extLst>
          </p:cNvPr>
          <p:cNvPicPr>
            <a:picLocks noChangeAspect="1"/>
          </p:cNvPicPr>
          <p:nvPr/>
        </p:nvPicPr>
        <p:blipFill>
          <a:blip r:embed="rId3"/>
          <a:stretch>
            <a:fillRect/>
          </a:stretch>
        </p:blipFill>
        <p:spPr>
          <a:xfrm>
            <a:off x="2622549" y="1189330"/>
            <a:ext cx="6946900" cy="4640558"/>
          </a:xfrm>
          <a:prstGeom prst="rect">
            <a:avLst/>
          </a:prstGeom>
        </p:spPr>
      </p:pic>
    </p:spTree>
    <p:extLst>
      <p:ext uri="{BB962C8B-B14F-4D97-AF65-F5344CB8AC3E}">
        <p14:creationId xmlns:p14="http://schemas.microsoft.com/office/powerpoint/2010/main" val="3657901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07FAAB-A397-60DD-49E5-57FF025CD489}"/>
              </a:ext>
            </a:extLst>
          </p:cNvPr>
          <p:cNvSpPr>
            <a:spLocks noGrp="1"/>
          </p:cNvSpPr>
          <p:nvPr>
            <p:ph type="sldNum" sz="quarter" idx="12"/>
          </p:nvPr>
        </p:nvSpPr>
        <p:spPr>
          <a:xfrm>
            <a:off x="9030986" y="5145231"/>
            <a:ext cx="444482" cy="247652"/>
          </a:xfrm>
        </p:spPr>
        <p:txBody>
          <a:bodyPr/>
          <a:lstStyle/>
          <a:p>
            <a:pPr defTabSz="612648">
              <a:spcAft>
                <a:spcPts val="600"/>
              </a:spcAft>
            </a:pPr>
            <a:fld id="{D2116F40-713B-854C-87D7-4325435532B8}" type="slidenum">
              <a:rPr lang="en-US" sz="1340" b="0" kern="1200">
                <a:solidFill>
                  <a:schemeClr val="bg1"/>
                </a:solidFill>
                <a:latin typeface="+mn-lt"/>
                <a:ea typeface="+mn-ea"/>
                <a:cs typeface="+mn-cs"/>
              </a:rPr>
              <a:pPr defTabSz="612648">
                <a:spcAft>
                  <a:spcPts val="600"/>
                </a:spcAft>
              </a:pPr>
              <a:t>11</a:t>
            </a:fld>
            <a:endParaRPr lang="en-US"/>
          </a:p>
        </p:txBody>
      </p:sp>
      <p:sp>
        <p:nvSpPr>
          <p:cNvPr id="7" name="TextBox 6">
            <a:extLst>
              <a:ext uri="{FF2B5EF4-FFF2-40B4-BE49-F238E27FC236}">
                <a16:creationId xmlns:a16="http://schemas.microsoft.com/office/drawing/2014/main" id="{F543DB47-ADDA-711D-81DA-05997BEBDC34}"/>
              </a:ext>
            </a:extLst>
          </p:cNvPr>
          <p:cNvSpPr txBox="1"/>
          <p:nvPr/>
        </p:nvSpPr>
        <p:spPr>
          <a:xfrm>
            <a:off x="1260743" y="1453745"/>
            <a:ext cx="3378178" cy="4093428"/>
          </a:xfrm>
          <a:prstGeom prst="rect">
            <a:avLst/>
          </a:prstGeom>
          <a:noFill/>
        </p:spPr>
        <p:txBody>
          <a:bodyPr wrap="square" rtlCol="0">
            <a:spAutoFit/>
          </a:bodyPr>
          <a:lstStyle/>
          <a:p>
            <a:pPr defTabSz="612648">
              <a:spcAft>
                <a:spcPts val="600"/>
              </a:spcAft>
            </a:pPr>
            <a:r>
              <a:rPr lang="en-US" sz="1600" b="1" kern="1200" dirty="0">
                <a:solidFill>
                  <a:schemeClr val="tx1"/>
                </a:solidFill>
                <a:latin typeface="+mn-lt"/>
                <a:ea typeface="+mn-ea"/>
                <a:cs typeface="+mn-cs"/>
              </a:rPr>
              <a:t>New England Electric Generation by Fuel Source, 2023</a:t>
            </a:r>
          </a:p>
          <a:p>
            <a:pPr marL="285750"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Natural Gas: 55%</a:t>
            </a:r>
          </a:p>
          <a:p>
            <a:pPr marL="285750"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Nuclear: 23%</a:t>
            </a:r>
          </a:p>
          <a:p>
            <a:pPr marL="285750"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Renewables: 12%</a:t>
            </a:r>
          </a:p>
          <a:p>
            <a:pPr marL="742950" lvl="1" indent="-285750" defTabSz="612648">
              <a:spcAft>
                <a:spcPts val="600"/>
              </a:spcAft>
              <a:buFont typeface="Arial" panose="020B0604020202020204" pitchFamily="34" charset="0"/>
              <a:buChar char="•"/>
            </a:pPr>
            <a:r>
              <a:rPr lang="en-US" sz="1400" b="1" dirty="0"/>
              <a:t>Wind: 4%</a:t>
            </a:r>
          </a:p>
          <a:p>
            <a:pPr marL="742950" lvl="1"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Refuse: 3%</a:t>
            </a:r>
          </a:p>
          <a:p>
            <a:pPr marL="742950" lvl="1" indent="-285750" defTabSz="612648">
              <a:spcAft>
                <a:spcPts val="600"/>
              </a:spcAft>
              <a:buFont typeface="Arial" panose="020B0604020202020204" pitchFamily="34" charset="0"/>
              <a:buChar char="•"/>
            </a:pPr>
            <a:r>
              <a:rPr lang="en-US" sz="1400" b="1" dirty="0"/>
              <a:t>Wood: 2%</a:t>
            </a:r>
          </a:p>
          <a:p>
            <a:pPr marL="742950" lvl="1"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Solar 4%</a:t>
            </a:r>
          </a:p>
          <a:p>
            <a:pPr marL="742950" lvl="1" indent="-285750" defTabSz="612648">
              <a:spcAft>
                <a:spcPts val="600"/>
              </a:spcAft>
              <a:buFont typeface="Arial" panose="020B0604020202020204" pitchFamily="34" charset="0"/>
              <a:buChar char="•"/>
            </a:pPr>
            <a:r>
              <a:rPr lang="en-US" sz="1400" b="1" dirty="0"/>
              <a:t>Landfill Gas: 0.45%</a:t>
            </a:r>
            <a:endParaRPr lang="en-US" sz="1400" b="1" kern="1200" dirty="0">
              <a:solidFill>
                <a:schemeClr val="tx1"/>
              </a:solidFill>
              <a:latin typeface="+mn-lt"/>
              <a:ea typeface="+mn-ea"/>
              <a:cs typeface="+mn-cs"/>
            </a:endParaRPr>
          </a:p>
          <a:p>
            <a:pPr marL="285750"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Hydro: 10%</a:t>
            </a:r>
          </a:p>
          <a:p>
            <a:pPr marL="285750"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Other: 5%</a:t>
            </a:r>
          </a:p>
          <a:p>
            <a:pPr marL="285750"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Oil: 0.32%</a:t>
            </a:r>
          </a:p>
          <a:p>
            <a:pPr marL="285750" indent="-285750" defTabSz="612648">
              <a:spcAft>
                <a:spcPts val="600"/>
              </a:spcAft>
              <a:buFont typeface="Arial" panose="020B0604020202020204" pitchFamily="34" charset="0"/>
              <a:buChar char="•"/>
            </a:pPr>
            <a:r>
              <a:rPr lang="en-US" sz="1400" b="1" kern="1200" dirty="0">
                <a:solidFill>
                  <a:schemeClr val="tx1"/>
                </a:solidFill>
                <a:latin typeface="+mn-lt"/>
                <a:ea typeface="+mn-ea"/>
                <a:cs typeface="+mn-cs"/>
              </a:rPr>
              <a:t>Coal: 0.2%</a:t>
            </a:r>
            <a:endParaRPr lang="en-US" sz="2000" b="1" dirty="0"/>
          </a:p>
        </p:txBody>
      </p:sp>
      <p:sp>
        <p:nvSpPr>
          <p:cNvPr id="5" name="TextBox 4">
            <a:extLst>
              <a:ext uri="{FF2B5EF4-FFF2-40B4-BE49-F238E27FC236}">
                <a16:creationId xmlns:a16="http://schemas.microsoft.com/office/drawing/2014/main" id="{641DB088-C4C4-267C-0D53-6E02413D26C8}"/>
              </a:ext>
            </a:extLst>
          </p:cNvPr>
          <p:cNvSpPr txBox="1"/>
          <p:nvPr/>
        </p:nvSpPr>
        <p:spPr>
          <a:xfrm>
            <a:off x="5803788" y="5516265"/>
            <a:ext cx="468630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ISO-NE Resource Mix, June 3, 2026, 7:00PM</a:t>
            </a:r>
          </a:p>
        </p:txBody>
      </p:sp>
      <p:sp>
        <p:nvSpPr>
          <p:cNvPr id="3" name="Title 9">
            <a:extLst>
              <a:ext uri="{FF2B5EF4-FFF2-40B4-BE49-F238E27FC236}">
                <a16:creationId xmlns:a16="http://schemas.microsoft.com/office/drawing/2014/main" id="{626B73B3-F2AA-9760-2E33-02AD3ADCC062}"/>
              </a:ext>
            </a:extLst>
          </p:cNvPr>
          <p:cNvSpPr txBox="1">
            <a:spLocks/>
          </p:cNvSpPr>
          <p:nvPr/>
        </p:nvSpPr>
        <p:spPr>
          <a:xfrm>
            <a:off x="719456" y="292207"/>
            <a:ext cx="10168665" cy="710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3C509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The Northeast Electric Market</a:t>
            </a:r>
            <a:endParaRPr lang="en-US" dirty="0"/>
          </a:p>
        </p:txBody>
      </p:sp>
      <p:pic>
        <p:nvPicPr>
          <p:cNvPr id="6" name="Picture 5">
            <a:extLst>
              <a:ext uri="{FF2B5EF4-FFF2-40B4-BE49-F238E27FC236}">
                <a16:creationId xmlns:a16="http://schemas.microsoft.com/office/drawing/2014/main" id="{97275CFB-54D1-6ADE-7284-0EA8906D5ABB}"/>
              </a:ext>
            </a:extLst>
          </p:cNvPr>
          <p:cNvPicPr>
            <a:picLocks noChangeAspect="1"/>
          </p:cNvPicPr>
          <p:nvPr/>
        </p:nvPicPr>
        <p:blipFill>
          <a:blip r:embed="rId3"/>
          <a:stretch>
            <a:fillRect/>
          </a:stretch>
        </p:blipFill>
        <p:spPr>
          <a:xfrm>
            <a:off x="5956188" y="1003181"/>
            <a:ext cx="4383111" cy="4428066"/>
          </a:xfrm>
          <a:prstGeom prst="rect">
            <a:avLst/>
          </a:prstGeom>
        </p:spPr>
      </p:pic>
    </p:spTree>
    <p:extLst>
      <p:ext uri="{BB962C8B-B14F-4D97-AF65-F5344CB8AC3E}">
        <p14:creationId xmlns:p14="http://schemas.microsoft.com/office/powerpoint/2010/main" val="242587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80B2-A93B-AADA-DDFA-E76D75030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B0590-49F8-ADAF-D7D2-D85E3967EE53}"/>
              </a:ext>
            </a:extLst>
          </p:cNvPr>
          <p:cNvSpPr>
            <a:spLocks noGrp="1"/>
          </p:cNvSpPr>
          <p:nvPr>
            <p:ph type="title"/>
          </p:nvPr>
        </p:nvSpPr>
        <p:spPr>
          <a:xfrm>
            <a:off x="0" y="110250"/>
            <a:ext cx="6640835" cy="1097280"/>
          </a:xfrm>
        </p:spPr>
        <p:txBody>
          <a:bodyPr>
            <a:normAutofit fontScale="90000"/>
          </a:bodyPr>
          <a:lstStyle/>
          <a:p>
            <a:r>
              <a:rPr lang="en-US" dirty="0"/>
              <a:t>Gas Customer Growth</a:t>
            </a:r>
            <a:br>
              <a:rPr lang="en-US" dirty="0"/>
            </a:br>
            <a:endParaRPr lang="en-US" dirty="0"/>
          </a:p>
        </p:txBody>
      </p:sp>
      <p:pic>
        <p:nvPicPr>
          <p:cNvPr id="5" name="Picture 4">
            <a:extLst>
              <a:ext uri="{FF2B5EF4-FFF2-40B4-BE49-F238E27FC236}">
                <a16:creationId xmlns:a16="http://schemas.microsoft.com/office/drawing/2014/main" id="{8A850F72-E202-0EA8-E1B6-108F6F5B2AD6}"/>
              </a:ext>
            </a:extLst>
          </p:cNvPr>
          <p:cNvPicPr>
            <a:picLocks noChangeAspect="1"/>
          </p:cNvPicPr>
          <p:nvPr/>
        </p:nvPicPr>
        <p:blipFill>
          <a:blip r:embed="rId3"/>
          <a:stretch>
            <a:fillRect/>
          </a:stretch>
        </p:blipFill>
        <p:spPr>
          <a:xfrm>
            <a:off x="2713993" y="633395"/>
            <a:ext cx="6764014" cy="6224605"/>
          </a:xfrm>
          <a:prstGeom prst="rect">
            <a:avLst/>
          </a:prstGeom>
        </p:spPr>
      </p:pic>
    </p:spTree>
    <p:extLst>
      <p:ext uri="{BB962C8B-B14F-4D97-AF65-F5344CB8AC3E}">
        <p14:creationId xmlns:p14="http://schemas.microsoft.com/office/powerpoint/2010/main" val="1854530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A43E3-7B7C-CD4C-3E7F-D919BC052B7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683BE82-52C1-D7EE-7578-690C90E0595A}"/>
              </a:ext>
            </a:extLst>
          </p:cNvPr>
          <p:cNvSpPr>
            <a:spLocks noGrp="1"/>
          </p:cNvSpPr>
          <p:nvPr>
            <p:ph type="title"/>
          </p:nvPr>
        </p:nvSpPr>
        <p:spPr>
          <a:xfrm>
            <a:off x="956535" y="1000961"/>
            <a:ext cx="10168665" cy="710974"/>
          </a:xfrm>
        </p:spPr>
        <p:txBody>
          <a:bodyPr>
            <a:normAutofit/>
          </a:bodyPr>
          <a:lstStyle/>
          <a:p>
            <a:r>
              <a:rPr lang="en-US" b="1" dirty="0">
                <a:solidFill>
                  <a:srgbClr val="3C5090"/>
                </a:solidFill>
                <a:latin typeface="Helvetica" panose="020B0604020202020204" pitchFamily="34" charset="0"/>
                <a:cs typeface="Helvetica" panose="020B0604020202020204" pitchFamily="34" charset="0"/>
                <a:sym typeface="Helvetica" panose="020B0604020202020204" pitchFamily="34" charset="0"/>
              </a:rPr>
              <a:t>Energy Growth</a:t>
            </a:r>
            <a:endParaRPr lang="en-US" b="1" i="1" dirty="0">
              <a:solidFill>
                <a:srgbClr val="3C5090"/>
              </a:solidFill>
              <a:latin typeface="Helvetica" panose="020B0604020202020204" pitchFamily="34" charset="0"/>
              <a:cs typeface="Helvetica" panose="020B0604020202020204" pitchFamily="34" charset="0"/>
            </a:endParaRPr>
          </a:p>
        </p:txBody>
      </p:sp>
      <p:sp>
        <p:nvSpPr>
          <p:cNvPr id="11" name="Text Placeholder 10">
            <a:extLst>
              <a:ext uri="{FF2B5EF4-FFF2-40B4-BE49-F238E27FC236}">
                <a16:creationId xmlns:a16="http://schemas.microsoft.com/office/drawing/2014/main" id="{D7D5C866-D397-26DC-5009-3D6E23D5B95C}"/>
              </a:ext>
            </a:extLst>
          </p:cNvPr>
          <p:cNvSpPr>
            <a:spLocks noGrp="1"/>
          </p:cNvSpPr>
          <p:nvPr>
            <p:ph type="body" sz="half" idx="2"/>
          </p:nvPr>
        </p:nvSpPr>
        <p:spPr>
          <a:xfrm>
            <a:off x="468218" y="1958720"/>
            <a:ext cx="5504880" cy="4047784"/>
          </a:xfrm>
        </p:spPr>
        <p:txBody>
          <a:bodyPr>
            <a:normAutofit/>
          </a:bodyPr>
          <a:lstStyle/>
          <a:p>
            <a:pPr marL="285750" marR="0" indent="-285750">
              <a:lnSpc>
                <a:spcPct val="107000"/>
              </a:lnSpc>
              <a:spcBef>
                <a:spcPts val="0"/>
              </a:spcBef>
              <a:spcAft>
                <a:spcPts val="800"/>
              </a:spcAft>
              <a:buFont typeface="Arial" panose="020B0604020202020204" pitchFamily="34" charset="0"/>
              <a:buChar char="•"/>
            </a:pP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2073B787-3DAD-CB21-BF19-B49A8B3E40FC}"/>
              </a:ext>
            </a:extLst>
          </p:cNvPr>
          <p:cNvSpPr txBox="1"/>
          <p:nvPr/>
        </p:nvSpPr>
        <p:spPr>
          <a:xfrm>
            <a:off x="816671" y="2575693"/>
            <a:ext cx="4807974" cy="2262158"/>
          </a:xfrm>
          <a:prstGeom prst="rect">
            <a:avLst/>
          </a:prstGeom>
          <a:noFill/>
        </p:spPr>
        <p:txBody>
          <a:bodyPr wrap="square" rtlCol="0">
            <a:spAutoFit/>
          </a:bodyPr>
          <a:lstStyle/>
          <a:p>
            <a:r>
              <a:rPr lang="en-US" sz="2350" dirty="0"/>
              <a:t>“</a:t>
            </a:r>
            <a:r>
              <a:rPr lang="en-US" sz="2350" b="1" i="1" dirty="0"/>
              <a:t>Demand Growth is now higher than at any point in the past two decades</a:t>
            </a:r>
            <a:r>
              <a:rPr lang="en-US" sz="2350" dirty="0"/>
              <a:t>.”</a:t>
            </a:r>
          </a:p>
          <a:p>
            <a:pPr algn="r"/>
            <a:r>
              <a:rPr lang="en-US" sz="2350" dirty="0"/>
              <a:t>          </a:t>
            </a:r>
            <a:r>
              <a:rPr lang="en-US" sz="2000" dirty="0"/>
              <a:t>NERC 2024 Long-Term Reliability Assessment</a:t>
            </a:r>
            <a:endParaRPr lang="en-US" sz="2350" dirty="0"/>
          </a:p>
          <a:p>
            <a:pPr marL="285750" indent="-285750" algn="r">
              <a:buFont typeface="Arial" panose="020B0604020202020204" pitchFamily="34" charset="0"/>
              <a:buChar char="•"/>
            </a:pPr>
            <a:endParaRPr lang="en-US" sz="2350" dirty="0"/>
          </a:p>
        </p:txBody>
      </p:sp>
      <p:pic>
        <p:nvPicPr>
          <p:cNvPr id="5" name="Picture 4">
            <a:extLst>
              <a:ext uri="{FF2B5EF4-FFF2-40B4-BE49-F238E27FC236}">
                <a16:creationId xmlns:a16="http://schemas.microsoft.com/office/drawing/2014/main" id="{33FAC57F-0EF1-C6E1-A366-412E5FB3DA76}"/>
              </a:ext>
            </a:extLst>
          </p:cNvPr>
          <p:cNvPicPr>
            <a:picLocks noChangeAspect="1"/>
          </p:cNvPicPr>
          <p:nvPr/>
        </p:nvPicPr>
        <p:blipFill>
          <a:blip r:embed="rId3"/>
          <a:stretch>
            <a:fillRect/>
          </a:stretch>
        </p:blipFill>
        <p:spPr>
          <a:xfrm>
            <a:off x="6667114" y="1356448"/>
            <a:ext cx="4458086" cy="3711262"/>
          </a:xfrm>
          <a:prstGeom prst="rect">
            <a:avLst/>
          </a:prstGeom>
          <a:ln>
            <a:solidFill>
              <a:schemeClr val="accent1"/>
            </a:solidFill>
          </a:ln>
        </p:spPr>
      </p:pic>
      <p:sp>
        <p:nvSpPr>
          <p:cNvPr id="6" name="TextBox 5">
            <a:extLst>
              <a:ext uri="{FF2B5EF4-FFF2-40B4-BE49-F238E27FC236}">
                <a16:creationId xmlns:a16="http://schemas.microsoft.com/office/drawing/2014/main" id="{D43E0A31-6F78-2BAF-0D17-7FE42DB85713}"/>
              </a:ext>
            </a:extLst>
          </p:cNvPr>
          <p:cNvSpPr txBox="1"/>
          <p:nvPr/>
        </p:nvSpPr>
        <p:spPr>
          <a:xfrm>
            <a:off x="6020815" y="5089287"/>
            <a:ext cx="5750684" cy="646331"/>
          </a:xfrm>
          <a:prstGeom prst="rect">
            <a:avLst/>
          </a:prstGeom>
          <a:noFill/>
        </p:spPr>
        <p:txBody>
          <a:bodyPr wrap="square" rtlCol="0">
            <a:spAutoFit/>
          </a:bodyPr>
          <a:lstStyle/>
          <a:p>
            <a:pPr algn="ctr"/>
            <a:r>
              <a:rPr lang="en-US" dirty="0"/>
              <a:t>NY-ISO 2025 Power Trends – </a:t>
            </a:r>
          </a:p>
          <a:p>
            <a:pPr algn="ctr"/>
            <a:r>
              <a:rPr lang="en-US" dirty="0"/>
              <a:t>Summer and Winter Peak Demand Forecasts</a:t>
            </a:r>
          </a:p>
        </p:txBody>
      </p:sp>
    </p:spTree>
    <p:extLst>
      <p:ext uri="{BB962C8B-B14F-4D97-AF65-F5344CB8AC3E}">
        <p14:creationId xmlns:p14="http://schemas.microsoft.com/office/powerpoint/2010/main" val="34864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A6F3-B4D1-4B98-542A-CDA5906A403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5CA2E09-7A3A-27BB-7822-0A4163588677}"/>
              </a:ext>
            </a:extLst>
          </p:cNvPr>
          <p:cNvSpPr>
            <a:spLocks noGrp="1"/>
          </p:cNvSpPr>
          <p:nvPr>
            <p:ph type="subTitle" idx="1"/>
          </p:nvPr>
        </p:nvSpPr>
        <p:spPr>
          <a:xfrm>
            <a:off x="796413" y="2855277"/>
            <a:ext cx="4562168" cy="2179709"/>
          </a:xfrm>
        </p:spPr>
        <p:txBody>
          <a:bodyPr>
            <a:normAutofit/>
          </a:bodyPr>
          <a:lstStyle/>
          <a:p>
            <a:pPr algn="ctr"/>
            <a:r>
              <a:rPr lang="en-US" dirty="0"/>
              <a:t>Emissions, Affordability, Reliability</a:t>
            </a:r>
          </a:p>
        </p:txBody>
      </p:sp>
      <p:sp>
        <p:nvSpPr>
          <p:cNvPr id="2" name="Title 1">
            <a:extLst>
              <a:ext uri="{FF2B5EF4-FFF2-40B4-BE49-F238E27FC236}">
                <a16:creationId xmlns:a16="http://schemas.microsoft.com/office/drawing/2014/main" id="{41761C23-D120-082E-BCC9-91F7C431E2EB}"/>
              </a:ext>
            </a:extLst>
          </p:cNvPr>
          <p:cNvSpPr>
            <a:spLocks noGrp="1"/>
          </p:cNvSpPr>
          <p:nvPr>
            <p:ph type="title"/>
          </p:nvPr>
        </p:nvSpPr>
        <p:spPr/>
        <p:txBody>
          <a:bodyPr/>
          <a:lstStyle/>
          <a:p>
            <a:r>
              <a:rPr lang="en-US" dirty="0"/>
              <a:t>The Success Story</a:t>
            </a:r>
          </a:p>
        </p:txBody>
      </p:sp>
      <p:pic>
        <p:nvPicPr>
          <p:cNvPr id="6" name="Picture Placeholder 5" descr="Piping in a building in blue tone color">
            <a:extLst>
              <a:ext uri="{FF2B5EF4-FFF2-40B4-BE49-F238E27FC236}">
                <a16:creationId xmlns:a16="http://schemas.microsoft.com/office/drawing/2014/main" id="{BA38DBED-D293-122E-B77D-08E2FA059C3A}"/>
              </a:ext>
            </a:extLst>
          </p:cNvPr>
          <p:cNvPicPr>
            <a:picLocks noGrp="1" noChangeAspect="1"/>
          </p:cNvPicPr>
          <p:nvPr>
            <p:ph type="pic" sz="quarter" idx="10"/>
          </p:nvPr>
        </p:nvPicPr>
        <p:blipFill>
          <a:blip r:embed="rId3">
            <a:alphaModFix amt="58000"/>
          </a:blip>
          <a:srcRect l="14449" r="14449"/>
          <a:stretch>
            <a:fillRect/>
          </a:stretch>
        </p:blipFill>
        <p:spPr>
          <a:xfrm>
            <a:off x="4875149" y="0"/>
            <a:ext cx="7316851" cy="6860945"/>
          </a:xfrm>
          <a:effectLst>
            <a:innerShdw blurRad="63500" dist="50800">
              <a:prstClr val="black">
                <a:alpha val="50000"/>
              </a:prstClr>
            </a:innerShdw>
          </a:effectLst>
        </p:spPr>
      </p:pic>
    </p:spTree>
    <p:extLst>
      <p:ext uri="{BB962C8B-B14F-4D97-AF65-F5344CB8AC3E}">
        <p14:creationId xmlns:p14="http://schemas.microsoft.com/office/powerpoint/2010/main" val="1447782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87F331-444B-5569-D680-5789FA2634AD}"/>
              </a:ext>
            </a:extLst>
          </p:cNvPr>
          <p:cNvSpPr>
            <a:spLocks noGrp="1"/>
          </p:cNvSpPr>
          <p:nvPr>
            <p:ph type="sldNum" sz="quarter" idx="12"/>
          </p:nvPr>
        </p:nvSpPr>
        <p:spPr/>
        <p:txBody>
          <a:bodyPr/>
          <a:lstStyle/>
          <a:p>
            <a:fld id="{D2116F40-713B-854C-87D7-4325435532B8}" type="slidenum">
              <a:rPr lang="en-US" smtClean="0"/>
              <a:t>15</a:t>
            </a:fld>
            <a:endParaRPr lang="en-US"/>
          </a:p>
        </p:txBody>
      </p:sp>
      <p:pic>
        <p:nvPicPr>
          <p:cNvPr id="1026" name="Picture 2" descr="generator air emissions">
            <a:extLst>
              <a:ext uri="{FF2B5EF4-FFF2-40B4-BE49-F238E27FC236}">
                <a16:creationId xmlns:a16="http://schemas.microsoft.com/office/drawing/2014/main" id="{F45BB433-DCB6-0D77-E435-5BADB20E5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31" y="1442377"/>
            <a:ext cx="6306738" cy="39732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960B6B-3377-0BC6-934C-717F49DF0182}"/>
              </a:ext>
            </a:extLst>
          </p:cNvPr>
          <p:cNvSpPr txBox="1"/>
          <p:nvPr/>
        </p:nvSpPr>
        <p:spPr>
          <a:xfrm>
            <a:off x="431799" y="307885"/>
            <a:ext cx="10464800" cy="584775"/>
          </a:xfrm>
          <a:prstGeom prst="rect">
            <a:avLst/>
          </a:prstGeom>
          <a:noFill/>
        </p:spPr>
        <p:txBody>
          <a:bodyPr wrap="square" rtlCol="0">
            <a:spAutoFit/>
          </a:bodyPr>
          <a:lstStyle/>
          <a:p>
            <a:pPr algn="ctr"/>
            <a:r>
              <a:rPr lang="en-US" sz="3200" dirty="0"/>
              <a:t>New England Generator Emissions – 2001 vs 2023</a:t>
            </a:r>
          </a:p>
        </p:txBody>
      </p:sp>
      <p:sp>
        <p:nvSpPr>
          <p:cNvPr id="10" name="TextBox 9">
            <a:extLst>
              <a:ext uri="{FF2B5EF4-FFF2-40B4-BE49-F238E27FC236}">
                <a16:creationId xmlns:a16="http://schemas.microsoft.com/office/drawing/2014/main" id="{FE7CDD07-4F8D-319B-38C5-B340D864EAD5}"/>
              </a:ext>
            </a:extLst>
          </p:cNvPr>
          <p:cNvSpPr txBox="1"/>
          <p:nvPr/>
        </p:nvSpPr>
        <p:spPr>
          <a:xfrm>
            <a:off x="8064500" y="1892300"/>
            <a:ext cx="3771900" cy="2677656"/>
          </a:xfrm>
          <a:prstGeom prst="rect">
            <a:avLst/>
          </a:prstGeom>
          <a:noFill/>
        </p:spPr>
        <p:txBody>
          <a:bodyPr wrap="square">
            <a:spAutoFit/>
          </a:bodyPr>
          <a:lstStyle/>
          <a:p>
            <a:pPr algn="ctr"/>
            <a:r>
              <a:rPr lang="en-US" sz="2400" b="0" i="1" dirty="0">
                <a:solidFill>
                  <a:schemeClr val="accent1">
                    <a:lumMod val="50000"/>
                  </a:schemeClr>
                </a:solidFill>
                <a:effectLst/>
                <a:latin typeface="Open Sans" panose="020B0606030504020204" pitchFamily="34" charset="0"/>
              </a:rPr>
              <a:t>“The biggest contributor has been the </a:t>
            </a:r>
            <a:r>
              <a:rPr lang="en-US" sz="2400" b="1" i="1" u="none" strike="noStrike" dirty="0">
                <a:solidFill>
                  <a:schemeClr val="accent1">
                    <a:lumMod val="50000"/>
                  </a:schemeClr>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region’s shift to lower-emitting, highly efficient natural-gas-fired generation</a:t>
            </a:r>
            <a:r>
              <a:rPr lang="en-US" sz="2400" b="0" i="1" dirty="0">
                <a:solidFill>
                  <a:schemeClr val="accent1">
                    <a:lumMod val="50000"/>
                  </a:schemeClr>
                </a:solidFill>
                <a:effectLst/>
                <a:latin typeface="Open Sans" panose="020B0606030504020204" pitchFamily="34" charset="0"/>
              </a:rPr>
              <a:t>.” </a:t>
            </a:r>
          </a:p>
          <a:p>
            <a:pPr algn="ctr"/>
            <a:endParaRPr lang="en-US" sz="2400" b="0" i="1" dirty="0">
              <a:solidFill>
                <a:schemeClr val="accent1">
                  <a:lumMod val="50000"/>
                </a:schemeClr>
              </a:solidFill>
              <a:effectLst/>
              <a:latin typeface="Open Sans" panose="020B0606030504020204" pitchFamily="34" charset="0"/>
            </a:endParaRPr>
          </a:p>
          <a:p>
            <a:pPr algn="ctr"/>
            <a:r>
              <a:rPr lang="en-US" sz="2400" i="1" dirty="0">
                <a:solidFill>
                  <a:schemeClr val="accent1">
                    <a:lumMod val="50000"/>
                  </a:schemeClr>
                </a:solidFill>
                <a:latin typeface="Open Sans" panose="020B0606030504020204" pitchFamily="34" charset="0"/>
              </a:rPr>
              <a:t>-ISO-New England</a:t>
            </a:r>
            <a:endParaRPr lang="en-US" sz="2400" i="1" dirty="0">
              <a:solidFill>
                <a:schemeClr val="accent1">
                  <a:lumMod val="50000"/>
                </a:schemeClr>
              </a:solidFill>
            </a:endParaRPr>
          </a:p>
        </p:txBody>
      </p:sp>
    </p:spTree>
    <p:extLst>
      <p:ext uri="{BB962C8B-B14F-4D97-AF65-F5344CB8AC3E}">
        <p14:creationId xmlns:p14="http://schemas.microsoft.com/office/powerpoint/2010/main" val="192665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656DC4-3B99-C94A-38EA-DC6D5EF6DAC5}"/>
              </a:ext>
            </a:extLst>
          </p:cNvPr>
          <p:cNvSpPr>
            <a:spLocks noGrp="1"/>
          </p:cNvSpPr>
          <p:nvPr>
            <p:ph type="sldNum" sz="quarter" idx="12"/>
          </p:nvPr>
        </p:nvSpPr>
        <p:spPr/>
        <p:txBody>
          <a:bodyPr/>
          <a:lstStyle/>
          <a:p>
            <a:fld id="{7A840FD0-93BD-4A5B-B143-3368C97CCEDC}" type="slidenum">
              <a:rPr lang="en-US" smtClean="0"/>
              <a:pPr/>
              <a:t>16</a:t>
            </a:fld>
            <a:endParaRPr lang="en-US" dirty="0"/>
          </a:p>
        </p:txBody>
      </p:sp>
      <p:sp>
        <p:nvSpPr>
          <p:cNvPr id="3" name="TextBox 2">
            <a:extLst>
              <a:ext uri="{FF2B5EF4-FFF2-40B4-BE49-F238E27FC236}">
                <a16:creationId xmlns:a16="http://schemas.microsoft.com/office/drawing/2014/main" id="{7315C514-A1A1-F2C0-18D9-34C85AD3D7C7}"/>
              </a:ext>
            </a:extLst>
          </p:cNvPr>
          <p:cNvSpPr txBox="1"/>
          <p:nvPr/>
        </p:nvSpPr>
        <p:spPr>
          <a:xfrm>
            <a:off x="-1836" y="5835855"/>
            <a:ext cx="6097836" cy="369332"/>
          </a:xfrm>
          <a:prstGeom prst="rect">
            <a:avLst/>
          </a:prstGeom>
          <a:noFill/>
        </p:spPr>
        <p:txBody>
          <a:bodyPr wrap="square">
            <a:spAutoFit/>
          </a:bodyPr>
          <a:lstStyle/>
          <a:p>
            <a:r>
              <a:rPr lang="en-US" sz="1100" b="0" i="0" u="none" strike="noStrike" dirty="0">
                <a:solidFill>
                  <a:schemeClr val="tx1">
                    <a:lumMod val="50000"/>
                    <a:lumOff val="50000"/>
                  </a:schemeClr>
                </a:solidFill>
                <a:effectLst/>
                <a:latin typeface="Times New Roman" panose="02020603050405020304" pitchFamily="18" charset="0"/>
              </a:rPr>
              <a:t>Data Source: Thomson Reuters  https://www.eia.gov/dnav/ng/hist/rngwhhdm.htm</a:t>
            </a:r>
            <a:r>
              <a:rPr lang="en-US" dirty="0">
                <a:solidFill>
                  <a:schemeClr val="tx1">
                    <a:lumMod val="50000"/>
                    <a:lumOff val="50000"/>
                  </a:schemeClr>
                </a:solidFill>
              </a:rPr>
              <a:t> </a:t>
            </a:r>
          </a:p>
        </p:txBody>
      </p:sp>
      <p:pic>
        <p:nvPicPr>
          <p:cNvPr id="7" name="Picture 6">
            <a:extLst>
              <a:ext uri="{FF2B5EF4-FFF2-40B4-BE49-F238E27FC236}">
                <a16:creationId xmlns:a16="http://schemas.microsoft.com/office/drawing/2014/main" id="{6B838829-6779-0ED7-4C78-3AC70BEE56EF}"/>
              </a:ext>
            </a:extLst>
          </p:cNvPr>
          <p:cNvPicPr>
            <a:picLocks noChangeAspect="1"/>
          </p:cNvPicPr>
          <p:nvPr/>
        </p:nvPicPr>
        <p:blipFill>
          <a:blip r:embed="rId3"/>
          <a:stretch>
            <a:fillRect/>
          </a:stretch>
        </p:blipFill>
        <p:spPr>
          <a:xfrm>
            <a:off x="1245870" y="61533"/>
            <a:ext cx="10107930" cy="6734933"/>
          </a:xfrm>
          <a:prstGeom prst="rect">
            <a:avLst/>
          </a:prstGeom>
        </p:spPr>
      </p:pic>
    </p:spTree>
    <p:extLst>
      <p:ext uri="{BB962C8B-B14F-4D97-AF65-F5344CB8AC3E}">
        <p14:creationId xmlns:p14="http://schemas.microsoft.com/office/powerpoint/2010/main" val="116766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A4668-8FC3-E4EB-A971-42A55768D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5C777-922C-D665-B1BB-724D47813EA9}"/>
              </a:ext>
            </a:extLst>
          </p:cNvPr>
          <p:cNvSpPr>
            <a:spLocks noGrp="1"/>
          </p:cNvSpPr>
          <p:nvPr>
            <p:ph type="title"/>
          </p:nvPr>
        </p:nvSpPr>
        <p:spPr>
          <a:xfrm>
            <a:off x="181143" y="-266891"/>
            <a:ext cx="11234109" cy="1118114"/>
          </a:xfrm>
        </p:spPr>
        <p:txBody>
          <a:bodyPr>
            <a:normAutofit/>
          </a:bodyPr>
          <a:lstStyle/>
          <a:p>
            <a:r>
              <a:rPr lang="en-US" dirty="0"/>
              <a:t>Natural Gas Prices (Northeast)</a:t>
            </a:r>
          </a:p>
        </p:txBody>
      </p:sp>
      <p:sp>
        <p:nvSpPr>
          <p:cNvPr id="3" name="AutoShape 2" descr="Line chart of NGI Northeast regional average daily natural gas prices from May 2025 to May 2026, showing relatively stable prices under $10/MMBtu for most of the year before a dramatic winter spike above $120/MMBtu in early 2026, followed by a sharp decline back to lower levels.">
            <a:extLst>
              <a:ext uri="{FF2B5EF4-FFF2-40B4-BE49-F238E27FC236}">
                <a16:creationId xmlns:a16="http://schemas.microsoft.com/office/drawing/2014/main" id="{96434258-65B1-845E-DAF7-2A5931DFAD3B}"/>
              </a:ext>
            </a:extLst>
          </p:cNvPr>
          <p:cNvSpPr>
            <a:spLocks noChangeAspect="1" noChangeArrowheads="1"/>
          </p:cNvSpPr>
          <p:nvPr/>
        </p:nvSpPr>
        <p:spPr bwMode="auto">
          <a:xfrm>
            <a:off x="776748" y="-1890252"/>
            <a:ext cx="5471652" cy="54716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86E48F53-7747-87D6-CB20-A3581249D90A}"/>
              </a:ext>
            </a:extLst>
          </p:cNvPr>
          <p:cNvPicPr>
            <a:picLocks noChangeAspect="1"/>
          </p:cNvPicPr>
          <p:nvPr/>
        </p:nvPicPr>
        <p:blipFill>
          <a:blip r:embed="rId3"/>
          <a:stretch>
            <a:fillRect/>
          </a:stretch>
        </p:blipFill>
        <p:spPr>
          <a:xfrm>
            <a:off x="1581150" y="908946"/>
            <a:ext cx="9029699" cy="5040107"/>
          </a:xfrm>
          <a:prstGeom prst="rect">
            <a:avLst/>
          </a:prstGeom>
        </p:spPr>
      </p:pic>
    </p:spTree>
    <p:extLst>
      <p:ext uri="{BB962C8B-B14F-4D97-AF65-F5344CB8AC3E}">
        <p14:creationId xmlns:p14="http://schemas.microsoft.com/office/powerpoint/2010/main" val="2020214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BDF94-25C2-AC38-F3CA-A0C224B6D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E803F-1837-8B6A-6048-4790041999AF}"/>
              </a:ext>
            </a:extLst>
          </p:cNvPr>
          <p:cNvSpPr>
            <a:spLocks noGrp="1"/>
          </p:cNvSpPr>
          <p:nvPr>
            <p:ph type="title"/>
          </p:nvPr>
        </p:nvSpPr>
        <p:spPr>
          <a:xfrm>
            <a:off x="478945" y="455780"/>
            <a:ext cx="11234109" cy="1118114"/>
          </a:xfrm>
        </p:spPr>
        <p:txBody>
          <a:bodyPr>
            <a:normAutofit/>
          </a:bodyPr>
          <a:lstStyle/>
          <a:p>
            <a:r>
              <a:rPr lang="en-US" dirty="0"/>
              <a:t>Natural Gas: Affordable Home Heating</a:t>
            </a:r>
          </a:p>
        </p:txBody>
      </p:sp>
      <p:sp>
        <p:nvSpPr>
          <p:cNvPr id="4" name="AutoShape 2" descr="data visualization of energy expenditures based on household heating fuel, divided into space heating and other uses">
            <a:extLst>
              <a:ext uri="{FF2B5EF4-FFF2-40B4-BE49-F238E27FC236}">
                <a16:creationId xmlns:a16="http://schemas.microsoft.com/office/drawing/2014/main" id="{0DE8F8BF-2CAC-A2AE-A5C0-9080A25ACC2B}"/>
              </a:ext>
            </a:extLst>
          </p:cNvPr>
          <p:cNvSpPr>
            <a:spLocks noChangeAspect="1" noChangeArrowheads="1"/>
          </p:cNvSpPr>
          <p:nvPr/>
        </p:nvSpPr>
        <p:spPr bwMode="auto">
          <a:xfrm>
            <a:off x="4423410" y="1756410"/>
            <a:ext cx="1824990" cy="18249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6515B6A1-7956-38D8-6817-A4B3E6D133D9}"/>
              </a:ext>
            </a:extLst>
          </p:cNvPr>
          <p:cNvPicPr>
            <a:picLocks noChangeAspect="1"/>
          </p:cNvPicPr>
          <p:nvPr/>
        </p:nvPicPr>
        <p:blipFill>
          <a:blip r:embed="rId3"/>
          <a:stretch>
            <a:fillRect/>
          </a:stretch>
        </p:blipFill>
        <p:spPr>
          <a:xfrm>
            <a:off x="1183646" y="1573894"/>
            <a:ext cx="9824705" cy="4416155"/>
          </a:xfrm>
          <a:prstGeom prst="rect">
            <a:avLst/>
          </a:prstGeom>
        </p:spPr>
      </p:pic>
    </p:spTree>
    <p:extLst>
      <p:ext uri="{BB962C8B-B14F-4D97-AF65-F5344CB8AC3E}">
        <p14:creationId xmlns:p14="http://schemas.microsoft.com/office/powerpoint/2010/main" val="237448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A69F4-C976-16A1-BF5B-ED2442BC4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D4EDC-88CE-B58B-DFA3-1839E5EA4067}"/>
              </a:ext>
            </a:extLst>
          </p:cNvPr>
          <p:cNvSpPr>
            <a:spLocks noGrp="1"/>
          </p:cNvSpPr>
          <p:nvPr>
            <p:ph type="title"/>
          </p:nvPr>
        </p:nvSpPr>
        <p:spPr>
          <a:xfrm>
            <a:off x="464431" y="0"/>
            <a:ext cx="11234109" cy="1118114"/>
          </a:xfrm>
        </p:spPr>
        <p:txBody>
          <a:bodyPr>
            <a:normAutofit/>
          </a:bodyPr>
          <a:lstStyle/>
          <a:p>
            <a:r>
              <a:rPr lang="en-US" dirty="0"/>
              <a:t>Reliability - Meeting Peak Demand</a:t>
            </a:r>
          </a:p>
        </p:txBody>
      </p:sp>
      <p:pic>
        <p:nvPicPr>
          <p:cNvPr id="5" name="Picture 4">
            <a:extLst>
              <a:ext uri="{FF2B5EF4-FFF2-40B4-BE49-F238E27FC236}">
                <a16:creationId xmlns:a16="http://schemas.microsoft.com/office/drawing/2014/main" id="{C1B5B323-D3C8-B548-7CAF-65CF11C8F034}"/>
              </a:ext>
            </a:extLst>
          </p:cNvPr>
          <p:cNvPicPr>
            <a:picLocks noChangeAspect="1"/>
          </p:cNvPicPr>
          <p:nvPr/>
        </p:nvPicPr>
        <p:blipFill>
          <a:blip r:embed="rId3"/>
          <a:stretch>
            <a:fillRect/>
          </a:stretch>
        </p:blipFill>
        <p:spPr>
          <a:xfrm>
            <a:off x="2014900" y="1260377"/>
            <a:ext cx="8133172" cy="4228908"/>
          </a:xfrm>
          <a:prstGeom prst="rect">
            <a:avLst/>
          </a:prstGeom>
        </p:spPr>
      </p:pic>
      <p:sp>
        <p:nvSpPr>
          <p:cNvPr id="6" name="TextBox 5">
            <a:extLst>
              <a:ext uri="{FF2B5EF4-FFF2-40B4-BE49-F238E27FC236}">
                <a16:creationId xmlns:a16="http://schemas.microsoft.com/office/drawing/2014/main" id="{1985302F-D44E-600E-8EF6-9D0B8DCA5E1B}"/>
              </a:ext>
            </a:extLst>
          </p:cNvPr>
          <p:cNvSpPr txBox="1"/>
          <p:nvPr/>
        </p:nvSpPr>
        <p:spPr>
          <a:xfrm>
            <a:off x="3193143" y="5489285"/>
            <a:ext cx="5776686" cy="338554"/>
          </a:xfrm>
          <a:prstGeom prst="rect">
            <a:avLst/>
          </a:prstGeom>
          <a:noFill/>
        </p:spPr>
        <p:txBody>
          <a:bodyPr wrap="square" rtlCol="0">
            <a:spAutoFit/>
          </a:bodyPr>
          <a:lstStyle/>
          <a:p>
            <a:pPr algn="ctr"/>
            <a:r>
              <a:rPr lang="en-US" sz="1600" dirty="0"/>
              <a:t>Source: AGA Winter Heating Outlook</a:t>
            </a:r>
          </a:p>
        </p:txBody>
      </p:sp>
    </p:spTree>
    <p:extLst>
      <p:ext uri="{BB962C8B-B14F-4D97-AF65-F5344CB8AC3E}">
        <p14:creationId xmlns:p14="http://schemas.microsoft.com/office/powerpoint/2010/main" val="90486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30CD-BD38-616B-5883-A89B26F352B4}"/>
              </a:ext>
            </a:extLst>
          </p:cNvPr>
          <p:cNvSpPr>
            <a:spLocks noGrp="1"/>
          </p:cNvSpPr>
          <p:nvPr>
            <p:ph type="title"/>
          </p:nvPr>
        </p:nvSpPr>
        <p:spPr>
          <a:xfrm>
            <a:off x="842772" y="730283"/>
            <a:ext cx="10506456" cy="1010264"/>
          </a:xfrm>
        </p:spPr>
        <p:txBody>
          <a:bodyPr vert="horz" lIns="91440" tIns="45720" rIns="91440" bIns="45720" rtlCol="0" anchor="ctr">
            <a:normAutofit/>
          </a:bodyPr>
          <a:lstStyle/>
          <a:p>
            <a:r>
              <a:rPr lang="en-US" kern="1200" dirty="0">
                <a:solidFill>
                  <a:schemeClr val="tx1"/>
                </a:solidFill>
                <a:latin typeface="+mj-lt"/>
                <a:ea typeface="+mj-ea"/>
                <a:cs typeface="+mj-cs"/>
              </a:rPr>
              <a:t>The Plan for Today’s Presentation</a:t>
            </a:r>
          </a:p>
        </p:txBody>
      </p:sp>
      <p:sp>
        <p:nvSpPr>
          <p:cNvPr id="3" name="Slide Number Placeholder 2">
            <a:extLst>
              <a:ext uri="{FF2B5EF4-FFF2-40B4-BE49-F238E27FC236}">
                <a16:creationId xmlns:a16="http://schemas.microsoft.com/office/drawing/2014/main" id="{AB25FD20-772D-9930-07A8-93851D647F6D}"/>
              </a:ext>
            </a:extLst>
          </p:cNvPr>
          <p:cNvSpPr>
            <a:spLocks noGrp="1"/>
          </p:cNvSpPr>
          <p:nvPr>
            <p:ph type="sldNum" sz="quarter" idx="12"/>
          </p:nvPr>
        </p:nvSpPr>
        <p:spPr>
          <a:xfrm>
            <a:off x="8860536" y="6356350"/>
            <a:ext cx="2490216" cy="365125"/>
          </a:xfrm>
        </p:spPr>
        <p:txBody>
          <a:bodyPr vert="horz" lIns="91440" tIns="45720" rIns="91440" bIns="45720" rtlCol="0" anchor="ctr">
            <a:normAutofit/>
          </a:bodyPr>
          <a:lstStyle/>
          <a:p>
            <a:pPr algn="r">
              <a:spcAft>
                <a:spcPts val="600"/>
              </a:spcAft>
            </a:pPr>
            <a:fld id="{D2116F40-713B-854C-87D7-4325435532B8}" type="slidenum">
              <a:rPr lang="en-US" sz="1200">
                <a:solidFill>
                  <a:schemeClr val="tx1">
                    <a:lumMod val="50000"/>
                    <a:lumOff val="50000"/>
                  </a:schemeClr>
                </a:solidFill>
              </a:rPr>
              <a:pPr algn="r">
                <a:spcAft>
                  <a:spcPts val="600"/>
                </a:spcAft>
              </a:pPr>
              <a:t>2</a:t>
            </a:fld>
            <a:endParaRPr lang="en-US" sz="1200">
              <a:solidFill>
                <a:schemeClr val="tx1">
                  <a:lumMod val="50000"/>
                  <a:lumOff val="50000"/>
                </a:schemeClr>
              </a:solidFill>
            </a:endParaRPr>
          </a:p>
        </p:txBody>
      </p:sp>
      <p:sp>
        <p:nvSpPr>
          <p:cNvPr id="4" name="TextBox 3">
            <a:extLst>
              <a:ext uri="{FF2B5EF4-FFF2-40B4-BE49-F238E27FC236}">
                <a16:creationId xmlns:a16="http://schemas.microsoft.com/office/drawing/2014/main" id="{384BE591-7019-CACF-60C7-54D6B9D5ED14}"/>
              </a:ext>
            </a:extLst>
          </p:cNvPr>
          <p:cNvSpPr txBox="1"/>
          <p:nvPr/>
        </p:nvSpPr>
        <p:spPr>
          <a:xfrm>
            <a:off x="1066800" y="2177143"/>
            <a:ext cx="10282428" cy="2554545"/>
          </a:xfrm>
          <a:prstGeom prst="rect">
            <a:avLst/>
          </a:prstGeom>
          <a:noFill/>
        </p:spPr>
        <p:txBody>
          <a:bodyPr wrap="square" rtlCol="0">
            <a:spAutoFit/>
          </a:bodyPr>
          <a:lstStyle/>
          <a:p>
            <a:pPr marL="342900" indent="-342900">
              <a:buFont typeface="+mj-lt"/>
              <a:buAutoNum type="arabicPeriod"/>
            </a:pPr>
            <a:r>
              <a:rPr lang="en-US" sz="3200" dirty="0"/>
              <a:t>Intro to the Northeast Natural Gas System </a:t>
            </a:r>
          </a:p>
          <a:p>
            <a:pPr marL="342900" indent="-342900">
              <a:buFont typeface="+mj-lt"/>
              <a:buAutoNum type="arabicPeriod"/>
            </a:pPr>
            <a:r>
              <a:rPr lang="en-US" sz="3200" dirty="0"/>
              <a:t>The Natural Gas Success Story</a:t>
            </a:r>
          </a:p>
          <a:p>
            <a:pPr marL="342900" indent="-342900">
              <a:buFont typeface="+mj-lt"/>
              <a:buAutoNum type="arabicPeriod"/>
            </a:pPr>
            <a:r>
              <a:rPr lang="en-US" sz="3200" dirty="0"/>
              <a:t>The Policy Pressures Impacting the Natural Gas Industry</a:t>
            </a:r>
          </a:p>
          <a:p>
            <a:pPr marL="342900" indent="-342900">
              <a:buFont typeface="+mj-lt"/>
              <a:buAutoNum type="arabicPeriod"/>
            </a:pPr>
            <a:r>
              <a:rPr lang="en-US" sz="3200" dirty="0"/>
              <a:t>What this means for you?</a:t>
            </a:r>
          </a:p>
        </p:txBody>
      </p:sp>
    </p:spTree>
    <p:extLst>
      <p:ext uri="{BB962C8B-B14F-4D97-AF65-F5344CB8AC3E}">
        <p14:creationId xmlns:p14="http://schemas.microsoft.com/office/powerpoint/2010/main" val="2621339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7A33-5F76-1562-9E24-8D186775F78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4579B94-7DA6-8BE2-2DDA-265987E4AE14}"/>
              </a:ext>
            </a:extLst>
          </p:cNvPr>
          <p:cNvSpPr>
            <a:spLocks noGrp="1"/>
          </p:cNvSpPr>
          <p:nvPr>
            <p:ph type="subTitle" idx="1"/>
          </p:nvPr>
        </p:nvSpPr>
        <p:spPr>
          <a:xfrm>
            <a:off x="796413" y="2855277"/>
            <a:ext cx="4562168" cy="2179709"/>
          </a:xfrm>
        </p:spPr>
        <p:txBody>
          <a:bodyPr>
            <a:normAutofit lnSpcReduction="10000"/>
          </a:bodyPr>
          <a:lstStyle/>
          <a:p>
            <a:pPr algn="ctr"/>
            <a:r>
              <a:rPr lang="en-US" dirty="0"/>
              <a:t>Federal and State Divide</a:t>
            </a:r>
          </a:p>
          <a:p>
            <a:pPr algn="ctr"/>
            <a:r>
              <a:rPr lang="en-US" dirty="0"/>
              <a:t>Affordability policy</a:t>
            </a:r>
          </a:p>
          <a:p>
            <a:pPr algn="ctr"/>
            <a:r>
              <a:rPr lang="en-US" dirty="0"/>
              <a:t>Utility Scrutiny</a:t>
            </a:r>
          </a:p>
          <a:p>
            <a:pPr algn="ctr"/>
            <a:r>
              <a:rPr lang="en-US" dirty="0"/>
              <a:t>The Energy “transition” and who pays?</a:t>
            </a:r>
          </a:p>
          <a:p>
            <a:pPr algn="ctr"/>
            <a:endParaRPr lang="en-US" dirty="0"/>
          </a:p>
        </p:txBody>
      </p:sp>
      <p:sp>
        <p:nvSpPr>
          <p:cNvPr id="2" name="Title 1">
            <a:extLst>
              <a:ext uri="{FF2B5EF4-FFF2-40B4-BE49-F238E27FC236}">
                <a16:creationId xmlns:a16="http://schemas.microsoft.com/office/drawing/2014/main" id="{234B2A29-363B-677A-D62F-98BCFE62586B}"/>
              </a:ext>
            </a:extLst>
          </p:cNvPr>
          <p:cNvSpPr>
            <a:spLocks noGrp="1"/>
          </p:cNvSpPr>
          <p:nvPr>
            <p:ph type="title"/>
          </p:nvPr>
        </p:nvSpPr>
        <p:spPr/>
        <p:txBody>
          <a:bodyPr>
            <a:normAutofit/>
          </a:bodyPr>
          <a:lstStyle/>
          <a:p>
            <a:r>
              <a:rPr lang="en-US" dirty="0"/>
              <a:t>What is the policy landscape today?</a:t>
            </a:r>
          </a:p>
        </p:txBody>
      </p:sp>
      <p:pic>
        <p:nvPicPr>
          <p:cNvPr id="6" name="Picture Placeholder 5" descr="Piping in a building in blue tone color">
            <a:extLst>
              <a:ext uri="{FF2B5EF4-FFF2-40B4-BE49-F238E27FC236}">
                <a16:creationId xmlns:a16="http://schemas.microsoft.com/office/drawing/2014/main" id="{CC37A488-D41C-72DF-3153-314FEA97642F}"/>
              </a:ext>
            </a:extLst>
          </p:cNvPr>
          <p:cNvPicPr>
            <a:picLocks noGrp="1" noChangeAspect="1"/>
          </p:cNvPicPr>
          <p:nvPr>
            <p:ph type="pic" sz="quarter" idx="10"/>
          </p:nvPr>
        </p:nvPicPr>
        <p:blipFill>
          <a:blip r:embed="rId3">
            <a:alphaModFix amt="58000"/>
          </a:blip>
          <a:srcRect l="14449" r="14449"/>
          <a:stretch>
            <a:fillRect/>
          </a:stretch>
        </p:blipFill>
        <p:spPr>
          <a:xfrm>
            <a:off x="4875149" y="-2945"/>
            <a:ext cx="7316851" cy="6860945"/>
          </a:xfrm>
          <a:effectLst>
            <a:innerShdw blurRad="63500" dist="50800">
              <a:prstClr val="black">
                <a:alpha val="50000"/>
              </a:prstClr>
            </a:innerShdw>
          </a:effectLst>
        </p:spPr>
      </p:pic>
    </p:spTree>
    <p:extLst>
      <p:ext uri="{BB962C8B-B14F-4D97-AF65-F5344CB8AC3E}">
        <p14:creationId xmlns:p14="http://schemas.microsoft.com/office/powerpoint/2010/main" val="191747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330CD-BD38-616B-5883-A89B26F352B4}"/>
              </a:ext>
            </a:extLst>
          </p:cNvPr>
          <p:cNvSpPr>
            <a:spLocks noGrp="1"/>
          </p:cNvSpPr>
          <p:nvPr>
            <p:ph type="title"/>
          </p:nvPr>
        </p:nvSpPr>
        <p:spPr>
          <a:xfrm>
            <a:off x="841248" y="251312"/>
            <a:ext cx="10506456" cy="1010264"/>
          </a:xfrm>
        </p:spPr>
        <p:txBody>
          <a:bodyPr vert="horz" lIns="91440" tIns="45720" rIns="91440" bIns="45720" rtlCol="0" anchor="ctr">
            <a:normAutofit/>
          </a:bodyPr>
          <a:lstStyle/>
          <a:p>
            <a:r>
              <a:rPr lang="en-US" sz="3700" dirty="0"/>
              <a:t>Where are policymakers focused?</a:t>
            </a:r>
            <a:endParaRPr lang="en-US" sz="37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AB25FD20-772D-9930-07A8-93851D647F6D}"/>
              </a:ext>
            </a:extLst>
          </p:cNvPr>
          <p:cNvSpPr>
            <a:spLocks noGrp="1"/>
          </p:cNvSpPr>
          <p:nvPr>
            <p:ph type="sldNum" sz="quarter" idx="12"/>
          </p:nvPr>
        </p:nvSpPr>
        <p:spPr>
          <a:xfrm>
            <a:off x="8860536" y="6356350"/>
            <a:ext cx="2490216" cy="365125"/>
          </a:xfrm>
        </p:spPr>
        <p:txBody>
          <a:bodyPr vert="horz" lIns="91440" tIns="45720" rIns="91440" bIns="45720" rtlCol="0" anchor="ctr">
            <a:normAutofit/>
          </a:bodyPr>
          <a:lstStyle/>
          <a:p>
            <a:pPr algn="r">
              <a:spcAft>
                <a:spcPts val="600"/>
              </a:spcAft>
            </a:pPr>
            <a:fld id="{D2116F40-713B-854C-87D7-4325435532B8}" type="slidenum">
              <a:rPr lang="en-US" sz="1200">
                <a:solidFill>
                  <a:schemeClr val="tx1">
                    <a:lumMod val="50000"/>
                    <a:lumOff val="50000"/>
                  </a:schemeClr>
                </a:solidFill>
              </a:rPr>
              <a:pPr algn="r">
                <a:spcAft>
                  <a:spcPts val="600"/>
                </a:spcAft>
              </a:pPr>
              <a:t>21</a:t>
            </a:fld>
            <a:endParaRPr lang="en-US" sz="1200">
              <a:solidFill>
                <a:schemeClr val="tx1">
                  <a:lumMod val="50000"/>
                  <a:lumOff val="50000"/>
                </a:schemeClr>
              </a:solidFill>
            </a:endParaRPr>
          </a:p>
        </p:txBody>
      </p:sp>
      <p:sp>
        <p:nvSpPr>
          <p:cNvPr id="4" name="Isosceles Triangle 3">
            <a:extLst>
              <a:ext uri="{FF2B5EF4-FFF2-40B4-BE49-F238E27FC236}">
                <a16:creationId xmlns:a16="http://schemas.microsoft.com/office/drawing/2014/main" id="{3E96F0A1-8B98-3436-3709-71CC66552510}"/>
              </a:ext>
            </a:extLst>
          </p:cNvPr>
          <p:cNvSpPr/>
          <p:nvPr/>
        </p:nvSpPr>
        <p:spPr>
          <a:xfrm>
            <a:off x="3457575" y="2571394"/>
            <a:ext cx="4643438" cy="28392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FF4BD5-A60A-2D3D-956B-51BE5C4BC41D}"/>
              </a:ext>
            </a:extLst>
          </p:cNvPr>
          <p:cNvSpPr txBox="1"/>
          <p:nvPr/>
        </p:nvSpPr>
        <p:spPr>
          <a:xfrm>
            <a:off x="4336431" y="1925063"/>
            <a:ext cx="2885726" cy="646331"/>
          </a:xfrm>
          <a:prstGeom prst="rect">
            <a:avLst/>
          </a:prstGeom>
          <a:noFill/>
        </p:spPr>
        <p:txBody>
          <a:bodyPr wrap="none" rtlCol="0">
            <a:spAutoFit/>
          </a:bodyPr>
          <a:lstStyle/>
          <a:p>
            <a:r>
              <a:rPr lang="en-US" sz="3600" dirty="0"/>
              <a:t>Affordability</a:t>
            </a:r>
          </a:p>
        </p:txBody>
      </p:sp>
      <p:sp>
        <p:nvSpPr>
          <p:cNvPr id="6" name="TextBox 5">
            <a:extLst>
              <a:ext uri="{FF2B5EF4-FFF2-40B4-BE49-F238E27FC236}">
                <a16:creationId xmlns:a16="http://schemas.microsoft.com/office/drawing/2014/main" id="{18789A4D-4599-BCB5-3081-17D67FC2502C}"/>
              </a:ext>
            </a:extLst>
          </p:cNvPr>
          <p:cNvSpPr txBox="1"/>
          <p:nvPr/>
        </p:nvSpPr>
        <p:spPr>
          <a:xfrm>
            <a:off x="8388239" y="4830805"/>
            <a:ext cx="2959465" cy="646331"/>
          </a:xfrm>
          <a:prstGeom prst="rect">
            <a:avLst/>
          </a:prstGeom>
          <a:noFill/>
        </p:spPr>
        <p:txBody>
          <a:bodyPr wrap="none" rtlCol="0">
            <a:spAutoFit/>
          </a:bodyPr>
          <a:lstStyle/>
          <a:p>
            <a:r>
              <a:rPr lang="en-US" sz="3600" dirty="0"/>
              <a:t>Environment</a:t>
            </a:r>
          </a:p>
        </p:txBody>
      </p:sp>
      <p:sp>
        <p:nvSpPr>
          <p:cNvPr id="7" name="TextBox 6">
            <a:extLst>
              <a:ext uri="{FF2B5EF4-FFF2-40B4-BE49-F238E27FC236}">
                <a16:creationId xmlns:a16="http://schemas.microsoft.com/office/drawing/2014/main" id="{6F891461-00CE-98D0-8504-585CB9993985}"/>
              </a:ext>
            </a:extLst>
          </p:cNvPr>
          <p:cNvSpPr txBox="1"/>
          <p:nvPr/>
        </p:nvSpPr>
        <p:spPr>
          <a:xfrm>
            <a:off x="596907" y="4830805"/>
            <a:ext cx="2263761" cy="646331"/>
          </a:xfrm>
          <a:prstGeom prst="rect">
            <a:avLst/>
          </a:prstGeom>
          <a:noFill/>
        </p:spPr>
        <p:txBody>
          <a:bodyPr wrap="none" rtlCol="0">
            <a:spAutoFit/>
          </a:bodyPr>
          <a:lstStyle/>
          <a:p>
            <a:r>
              <a:rPr lang="en-US" sz="3600" dirty="0"/>
              <a:t>Reliability</a:t>
            </a:r>
          </a:p>
        </p:txBody>
      </p:sp>
    </p:spTree>
    <p:extLst>
      <p:ext uri="{BB962C8B-B14F-4D97-AF65-F5344CB8AC3E}">
        <p14:creationId xmlns:p14="http://schemas.microsoft.com/office/powerpoint/2010/main" val="1847570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7E99368-8207-5CEE-4C6F-D250D3AC0559}"/>
              </a:ext>
            </a:extLst>
          </p:cNvPr>
          <p:cNvSpPr>
            <a:spLocks noGrp="1"/>
          </p:cNvSpPr>
          <p:nvPr>
            <p:ph type="title"/>
          </p:nvPr>
        </p:nvSpPr>
        <p:spPr>
          <a:xfrm>
            <a:off x="956535" y="1000961"/>
            <a:ext cx="10168665" cy="710974"/>
          </a:xfrm>
        </p:spPr>
        <p:txBody>
          <a:bodyPr>
            <a:normAutofit/>
          </a:bodyPr>
          <a:lstStyle/>
          <a:p>
            <a:r>
              <a:rPr lang="en-US" altLang="en-US" sz="4400" b="1" dirty="0">
                <a:solidFill>
                  <a:srgbClr val="3C509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What’s Going on in Washington, DC?</a:t>
            </a:r>
            <a:endParaRPr lang="en-US" dirty="0"/>
          </a:p>
        </p:txBody>
      </p:sp>
      <p:pic>
        <p:nvPicPr>
          <p:cNvPr id="1026" name="Picture 2" descr="Donald Trump | Biography, Education, Business Career, Political Career,  Impeachments, Criminal Indictments, &amp; Facts | Britannica">
            <a:extLst>
              <a:ext uri="{FF2B5EF4-FFF2-40B4-BE49-F238E27FC236}">
                <a16:creationId xmlns:a16="http://schemas.microsoft.com/office/drawing/2014/main" id="{31DC871A-8E42-72DE-089E-2AF2DC77C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46" y="2084831"/>
            <a:ext cx="5444410" cy="3625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4BC9384-3E5B-3882-C3CB-A35600991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911" y="1804415"/>
            <a:ext cx="3752393" cy="20087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B953AA-6911-5DC7-094E-0E07F9951A9B}"/>
              </a:ext>
            </a:extLst>
          </p:cNvPr>
          <p:cNvPicPr>
            <a:picLocks noChangeAspect="1"/>
          </p:cNvPicPr>
          <p:nvPr/>
        </p:nvPicPr>
        <p:blipFill>
          <a:blip r:embed="rId5"/>
          <a:stretch>
            <a:fillRect/>
          </a:stretch>
        </p:blipFill>
        <p:spPr>
          <a:xfrm>
            <a:off x="7181969" y="3813153"/>
            <a:ext cx="3512275" cy="1805529"/>
          </a:xfrm>
          <a:prstGeom prst="rect">
            <a:avLst/>
          </a:prstGeom>
        </p:spPr>
      </p:pic>
    </p:spTree>
    <p:extLst>
      <p:ext uri="{BB962C8B-B14F-4D97-AF65-F5344CB8AC3E}">
        <p14:creationId xmlns:p14="http://schemas.microsoft.com/office/powerpoint/2010/main" val="2244522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7E99368-8207-5CEE-4C6F-D250D3AC0559}"/>
              </a:ext>
            </a:extLst>
          </p:cNvPr>
          <p:cNvSpPr>
            <a:spLocks noGrp="1"/>
          </p:cNvSpPr>
          <p:nvPr>
            <p:ph type="title"/>
          </p:nvPr>
        </p:nvSpPr>
        <p:spPr>
          <a:xfrm>
            <a:off x="956535" y="1000961"/>
            <a:ext cx="10168665" cy="710974"/>
          </a:xfrm>
        </p:spPr>
        <p:txBody>
          <a:bodyPr>
            <a:normAutofit/>
          </a:bodyPr>
          <a:lstStyle/>
          <a:p>
            <a:r>
              <a:rPr lang="en-US" b="1" dirty="0">
                <a:solidFill>
                  <a:srgbClr val="3C5090"/>
                </a:solidFill>
                <a:latin typeface="Helvetica" panose="020B0604020202020204" pitchFamily="34" charset="0"/>
                <a:cs typeface="Helvetica" panose="020B0604020202020204" pitchFamily="34" charset="0"/>
                <a:sym typeface="Helvetica" panose="020B0604020202020204" pitchFamily="34" charset="0"/>
              </a:rPr>
              <a:t>State Climate Goals</a:t>
            </a:r>
            <a:endParaRPr lang="en-US" dirty="0"/>
          </a:p>
        </p:txBody>
      </p:sp>
      <p:sp>
        <p:nvSpPr>
          <p:cNvPr id="11" name="Text Placeholder 10">
            <a:extLst>
              <a:ext uri="{FF2B5EF4-FFF2-40B4-BE49-F238E27FC236}">
                <a16:creationId xmlns:a16="http://schemas.microsoft.com/office/drawing/2014/main" id="{FCF4C2B7-3996-0066-11BD-2479CFD07BA6}"/>
              </a:ext>
            </a:extLst>
          </p:cNvPr>
          <p:cNvSpPr>
            <a:spLocks noGrp="1"/>
          </p:cNvSpPr>
          <p:nvPr>
            <p:ph type="body" sz="half" idx="2"/>
          </p:nvPr>
        </p:nvSpPr>
        <p:spPr>
          <a:xfrm>
            <a:off x="468217" y="1958720"/>
            <a:ext cx="11430639" cy="4047784"/>
          </a:xfrm>
        </p:spPr>
        <p:txBody>
          <a:bodyPr>
            <a:normAutofit/>
          </a:bodyPr>
          <a:lstStyle/>
          <a:p>
            <a:pPr marL="285750" indent="-285750">
              <a:lnSpc>
                <a:spcPct val="107000"/>
              </a:lnSpc>
              <a:spcBef>
                <a:spcPts val="0"/>
              </a:spcBef>
              <a:spcAft>
                <a:spcPts val="800"/>
              </a:spcAft>
              <a:buFont typeface="Arial" panose="020B0604020202020204" pitchFamily="34" charset="0"/>
              <a:buChar char="•"/>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C8E282AC-823F-B9D7-27F8-47AC63022E8B}"/>
              </a:ext>
            </a:extLst>
          </p:cNvPr>
          <p:cNvPicPr>
            <a:picLocks noChangeAspect="1"/>
          </p:cNvPicPr>
          <p:nvPr/>
        </p:nvPicPr>
        <p:blipFill>
          <a:blip r:embed="rId3"/>
          <a:stretch>
            <a:fillRect/>
          </a:stretch>
        </p:blipFill>
        <p:spPr>
          <a:xfrm>
            <a:off x="1005056" y="2201499"/>
            <a:ext cx="5090944" cy="4193429"/>
          </a:xfrm>
          <a:prstGeom prst="rect">
            <a:avLst/>
          </a:prstGeom>
        </p:spPr>
      </p:pic>
      <p:sp>
        <p:nvSpPr>
          <p:cNvPr id="8" name="TextBox 7">
            <a:extLst>
              <a:ext uri="{FF2B5EF4-FFF2-40B4-BE49-F238E27FC236}">
                <a16:creationId xmlns:a16="http://schemas.microsoft.com/office/drawing/2014/main" id="{F6AFF00F-3761-82CF-03B1-F7716433B653}"/>
              </a:ext>
            </a:extLst>
          </p:cNvPr>
          <p:cNvSpPr txBox="1"/>
          <p:nvPr/>
        </p:nvSpPr>
        <p:spPr>
          <a:xfrm>
            <a:off x="6096001" y="2536723"/>
            <a:ext cx="5802856" cy="2677656"/>
          </a:xfrm>
          <a:prstGeom prst="rect">
            <a:avLst/>
          </a:prstGeom>
          <a:noFill/>
        </p:spPr>
        <p:txBody>
          <a:bodyPr wrap="square">
            <a:spAutoFit/>
          </a:bodyPr>
          <a:lstStyle/>
          <a:p>
            <a:r>
              <a:rPr lang="en-US" sz="2800" b="0" i="0" u="none" strike="noStrike" baseline="0" dirty="0">
                <a:latin typeface="Cambria" panose="02040503050406030204" pitchFamily="18" charset="0"/>
              </a:rPr>
              <a:t>All states in the region, </a:t>
            </a:r>
            <a:r>
              <a:rPr lang="en-US" sz="2800" b="1" i="0" u="none" strike="noStrike" baseline="0" dirty="0">
                <a:latin typeface="Cambria" panose="02040503050406030204" pitchFamily="18" charset="0"/>
              </a:rPr>
              <a:t>except for New Hampshire</a:t>
            </a:r>
            <a:r>
              <a:rPr lang="en-US" sz="2800" b="0" i="0" u="none" strike="noStrike" baseline="0" dirty="0">
                <a:latin typeface="Cambria" panose="02040503050406030204" pitchFamily="18" charset="0"/>
              </a:rPr>
              <a:t>, have adopted formal economy-wide Net Zero targets that were established through legislation or executive declaration.</a:t>
            </a:r>
          </a:p>
        </p:txBody>
      </p:sp>
    </p:spTree>
    <p:extLst>
      <p:ext uri="{BB962C8B-B14F-4D97-AF65-F5344CB8AC3E}">
        <p14:creationId xmlns:p14="http://schemas.microsoft.com/office/powerpoint/2010/main" val="401409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7E99368-8207-5CEE-4C6F-D250D3AC0559}"/>
              </a:ext>
            </a:extLst>
          </p:cNvPr>
          <p:cNvSpPr>
            <a:spLocks noGrp="1"/>
          </p:cNvSpPr>
          <p:nvPr>
            <p:ph type="title"/>
          </p:nvPr>
        </p:nvSpPr>
        <p:spPr>
          <a:xfrm>
            <a:off x="956535" y="1000961"/>
            <a:ext cx="10168665" cy="710974"/>
          </a:xfrm>
        </p:spPr>
        <p:txBody>
          <a:bodyPr>
            <a:normAutofit/>
          </a:bodyPr>
          <a:lstStyle/>
          <a:p>
            <a:r>
              <a:rPr lang="en-US" b="1" dirty="0">
                <a:solidFill>
                  <a:srgbClr val="3C5090"/>
                </a:solidFill>
                <a:latin typeface="Helvetica" panose="020B0604020202020204" pitchFamily="34" charset="0"/>
                <a:cs typeface="Helvetica" panose="020B0604020202020204" pitchFamily="34" charset="0"/>
                <a:sym typeface="Helvetica" panose="020B0604020202020204" pitchFamily="34" charset="0"/>
              </a:rPr>
              <a:t>Future of Gas Proceedings</a:t>
            </a:r>
            <a:endParaRPr lang="en-US" dirty="0"/>
          </a:p>
        </p:txBody>
      </p:sp>
      <p:sp>
        <p:nvSpPr>
          <p:cNvPr id="11" name="Text Placeholder 10">
            <a:extLst>
              <a:ext uri="{FF2B5EF4-FFF2-40B4-BE49-F238E27FC236}">
                <a16:creationId xmlns:a16="http://schemas.microsoft.com/office/drawing/2014/main" id="{FCF4C2B7-3996-0066-11BD-2479CFD07BA6}"/>
              </a:ext>
            </a:extLst>
          </p:cNvPr>
          <p:cNvSpPr>
            <a:spLocks noGrp="1"/>
          </p:cNvSpPr>
          <p:nvPr>
            <p:ph type="body" sz="half" idx="2"/>
          </p:nvPr>
        </p:nvSpPr>
        <p:spPr>
          <a:xfrm>
            <a:off x="468217" y="1958720"/>
            <a:ext cx="11430639" cy="4047784"/>
          </a:xfrm>
        </p:spPr>
        <p:txBody>
          <a:bodyPr>
            <a:normAutofit/>
          </a:bodyPr>
          <a:lstStyle/>
          <a:p>
            <a:pPr marL="285750" marR="0" indent="-285750">
              <a:lnSpc>
                <a:spcPct val="107000"/>
              </a:lnSpc>
              <a:spcBef>
                <a:spcPts val="0"/>
              </a:spcBef>
              <a:spcAft>
                <a:spcPts val="800"/>
              </a:spcAft>
              <a:buFont typeface="Arial" panose="020B0604020202020204" pitchFamily="34" charset="0"/>
              <a:buChar char="•"/>
            </a:pP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06D16300-20CE-5437-D00B-348D24654C4B}"/>
              </a:ext>
            </a:extLst>
          </p:cNvPr>
          <p:cNvPicPr>
            <a:picLocks noChangeAspect="1"/>
          </p:cNvPicPr>
          <p:nvPr/>
        </p:nvPicPr>
        <p:blipFill>
          <a:blip r:embed="rId3"/>
          <a:stretch>
            <a:fillRect/>
          </a:stretch>
        </p:blipFill>
        <p:spPr>
          <a:xfrm>
            <a:off x="2277845" y="1915489"/>
            <a:ext cx="2059079" cy="2059079"/>
          </a:xfrm>
          <a:prstGeom prst="rect">
            <a:avLst/>
          </a:prstGeom>
        </p:spPr>
      </p:pic>
      <p:pic>
        <p:nvPicPr>
          <p:cNvPr id="1026" name="Picture 2">
            <a:extLst>
              <a:ext uri="{FF2B5EF4-FFF2-40B4-BE49-F238E27FC236}">
                <a16:creationId xmlns:a16="http://schemas.microsoft.com/office/drawing/2014/main" id="{9F995DB6-ECDD-8DCC-9706-269C77C90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6460" y="1915488"/>
            <a:ext cx="2059079" cy="2059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22D2E4A-BFBD-21F3-F8C8-D59B82BE3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5076" y="2021249"/>
            <a:ext cx="2059079" cy="20671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defined">
            <a:extLst>
              <a:ext uri="{FF2B5EF4-FFF2-40B4-BE49-F238E27FC236}">
                <a16:creationId xmlns:a16="http://schemas.microsoft.com/office/drawing/2014/main" id="{B9B15F9E-B61D-732C-6504-44BC3BD04F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0768" y="3803190"/>
            <a:ext cx="2059079" cy="20538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al of Maine - Wikipedia">
            <a:extLst>
              <a:ext uri="{FF2B5EF4-FFF2-40B4-BE49-F238E27FC236}">
                <a16:creationId xmlns:a16="http://schemas.microsoft.com/office/drawing/2014/main" id="{2D3C98A6-12E8-30C5-DCF5-4EC9BB040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8130" y="3789916"/>
            <a:ext cx="2067123" cy="206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670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DE5A-4147-72F2-A7C8-2622DBDE503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A7A0C3E-E1AA-5AEB-9268-7DBD0B65B358}"/>
              </a:ext>
            </a:extLst>
          </p:cNvPr>
          <p:cNvSpPr>
            <a:spLocks noGrp="1"/>
          </p:cNvSpPr>
          <p:nvPr>
            <p:ph type="title"/>
          </p:nvPr>
        </p:nvSpPr>
        <p:spPr>
          <a:xfrm>
            <a:off x="956535" y="1000961"/>
            <a:ext cx="10168665" cy="710974"/>
          </a:xfrm>
        </p:spPr>
        <p:txBody>
          <a:bodyPr>
            <a:normAutofit/>
          </a:bodyPr>
          <a:lstStyle/>
          <a:p>
            <a:r>
              <a:rPr lang="en-US" b="1" dirty="0">
                <a:solidFill>
                  <a:srgbClr val="3C5090"/>
                </a:solidFill>
                <a:latin typeface="Helvetica" panose="020B0604020202020204" pitchFamily="34" charset="0"/>
                <a:cs typeface="Helvetica" panose="020B0604020202020204" pitchFamily="34" charset="0"/>
                <a:sym typeface="Helvetica" panose="020B0604020202020204" pitchFamily="34" charset="0"/>
              </a:rPr>
              <a:t>Affordability</a:t>
            </a:r>
            <a:endParaRPr lang="en-US" dirty="0"/>
          </a:p>
        </p:txBody>
      </p:sp>
      <p:sp>
        <p:nvSpPr>
          <p:cNvPr id="11" name="Text Placeholder 10">
            <a:extLst>
              <a:ext uri="{FF2B5EF4-FFF2-40B4-BE49-F238E27FC236}">
                <a16:creationId xmlns:a16="http://schemas.microsoft.com/office/drawing/2014/main" id="{4CEFD03E-AF8F-80B3-6BCC-39C3F7EED5C9}"/>
              </a:ext>
            </a:extLst>
          </p:cNvPr>
          <p:cNvSpPr>
            <a:spLocks noGrp="1"/>
          </p:cNvSpPr>
          <p:nvPr>
            <p:ph type="body" sz="half" idx="2"/>
          </p:nvPr>
        </p:nvSpPr>
        <p:spPr>
          <a:xfrm>
            <a:off x="468217" y="1958720"/>
            <a:ext cx="11430639" cy="4047784"/>
          </a:xfrm>
        </p:spPr>
        <p:txBody>
          <a:bodyPr>
            <a:normAutofit/>
          </a:bodyPr>
          <a:lstStyle/>
          <a:p>
            <a:pPr marL="285750" indent="-285750">
              <a:lnSpc>
                <a:spcPct val="107000"/>
              </a:lnSpc>
              <a:spcBef>
                <a:spcPts val="0"/>
              </a:spcBef>
              <a:spcAft>
                <a:spcPts val="800"/>
              </a:spcAft>
              <a:buFont typeface="Arial" panose="020B0604020202020204" pitchFamily="34" charset="0"/>
              <a:buChar char="•"/>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9046A1DF-CF9A-E264-CECF-55E112856590}"/>
              </a:ext>
            </a:extLst>
          </p:cNvPr>
          <p:cNvPicPr>
            <a:picLocks noChangeAspect="1"/>
          </p:cNvPicPr>
          <p:nvPr/>
        </p:nvPicPr>
        <p:blipFill>
          <a:blip r:embed="rId3"/>
          <a:stretch>
            <a:fillRect/>
          </a:stretch>
        </p:blipFill>
        <p:spPr>
          <a:xfrm>
            <a:off x="6197722" y="377546"/>
            <a:ext cx="5701134" cy="1581174"/>
          </a:xfrm>
          <a:prstGeom prst="rect">
            <a:avLst/>
          </a:prstGeom>
          <a:ln>
            <a:solidFill>
              <a:schemeClr val="tx1"/>
            </a:solidFill>
          </a:ln>
        </p:spPr>
      </p:pic>
      <p:pic>
        <p:nvPicPr>
          <p:cNvPr id="5" name="Picture 4">
            <a:extLst>
              <a:ext uri="{FF2B5EF4-FFF2-40B4-BE49-F238E27FC236}">
                <a16:creationId xmlns:a16="http://schemas.microsoft.com/office/drawing/2014/main" id="{09EA41B1-501D-C12E-45CD-1496E24296D3}"/>
              </a:ext>
            </a:extLst>
          </p:cNvPr>
          <p:cNvPicPr>
            <a:picLocks noChangeAspect="1"/>
          </p:cNvPicPr>
          <p:nvPr/>
        </p:nvPicPr>
        <p:blipFill>
          <a:blip r:embed="rId4"/>
          <a:stretch>
            <a:fillRect/>
          </a:stretch>
        </p:blipFill>
        <p:spPr>
          <a:xfrm>
            <a:off x="956535" y="2089337"/>
            <a:ext cx="3934105" cy="2082761"/>
          </a:xfrm>
          <a:prstGeom prst="rect">
            <a:avLst/>
          </a:prstGeom>
          <a:ln>
            <a:solidFill>
              <a:schemeClr val="tx1"/>
            </a:solidFill>
          </a:ln>
        </p:spPr>
      </p:pic>
      <p:pic>
        <p:nvPicPr>
          <p:cNvPr id="9" name="Picture 8">
            <a:extLst>
              <a:ext uri="{FF2B5EF4-FFF2-40B4-BE49-F238E27FC236}">
                <a16:creationId xmlns:a16="http://schemas.microsoft.com/office/drawing/2014/main" id="{6BEB9BCF-FF4F-401D-1DB7-BA1DDF326B5D}"/>
              </a:ext>
            </a:extLst>
          </p:cNvPr>
          <p:cNvPicPr>
            <a:picLocks noChangeAspect="1"/>
          </p:cNvPicPr>
          <p:nvPr/>
        </p:nvPicPr>
        <p:blipFill>
          <a:blip r:embed="rId5"/>
          <a:stretch>
            <a:fillRect/>
          </a:stretch>
        </p:blipFill>
        <p:spPr>
          <a:xfrm>
            <a:off x="5996688" y="3759025"/>
            <a:ext cx="5701134" cy="1912799"/>
          </a:xfrm>
          <a:prstGeom prst="rect">
            <a:avLst/>
          </a:prstGeom>
          <a:ln>
            <a:solidFill>
              <a:schemeClr val="tx1"/>
            </a:solidFill>
          </a:ln>
        </p:spPr>
      </p:pic>
      <p:pic>
        <p:nvPicPr>
          <p:cNvPr id="4" name="Picture 3">
            <a:extLst>
              <a:ext uri="{FF2B5EF4-FFF2-40B4-BE49-F238E27FC236}">
                <a16:creationId xmlns:a16="http://schemas.microsoft.com/office/drawing/2014/main" id="{3E8CA897-891A-7F9E-2158-148CE991D1E4}"/>
              </a:ext>
            </a:extLst>
          </p:cNvPr>
          <p:cNvPicPr>
            <a:picLocks noChangeAspect="1"/>
          </p:cNvPicPr>
          <p:nvPr/>
        </p:nvPicPr>
        <p:blipFill>
          <a:blip r:embed="rId6"/>
          <a:stretch>
            <a:fillRect/>
          </a:stretch>
        </p:blipFill>
        <p:spPr>
          <a:xfrm>
            <a:off x="956535" y="4418883"/>
            <a:ext cx="4839119" cy="1295512"/>
          </a:xfrm>
          <a:prstGeom prst="rect">
            <a:avLst/>
          </a:prstGeom>
          <a:ln>
            <a:solidFill>
              <a:schemeClr val="tx1"/>
            </a:solidFill>
          </a:ln>
        </p:spPr>
      </p:pic>
      <p:pic>
        <p:nvPicPr>
          <p:cNvPr id="7" name="Picture 6">
            <a:extLst>
              <a:ext uri="{FF2B5EF4-FFF2-40B4-BE49-F238E27FC236}">
                <a16:creationId xmlns:a16="http://schemas.microsoft.com/office/drawing/2014/main" id="{39B4B907-ECE6-83E6-CD6B-8C7BE1893FE0}"/>
              </a:ext>
            </a:extLst>
          </p:cNvPr>
          <p:cNvPicPr>
            <a:picLocks noChangeAspect="1"/>
          </p:cNvPicPr>
          <p:nvPr/>
        </p:nvPicPr>
        <p:blipFill>
          <a:blip r:embed="rId7"/>
          <a:stretch>
            <a:fillRect/>
          </a:stretch>
        </p:blipFill>
        <p:spPr>
          <a:xfrm>
            <a:off x="5091191" y="2205505"/>
            <a:ext cx="6607113" cy="1318374"/>
          </a:xfrm>
          <a:prstGeom prst="rect">
            <a:avLst/>
          </a:prstGeom>
          <a:ln>
            <a:solidFill>
              <a:schemeClr val="tx1"/>
            </a:solidFill>
          </a:ln>
        </p:spPr>
      </p:pic>
    </p:spTree>
    <p:extLst>
      <p:ext uri="{BB962C8B-B14F-4D97-AF65-F5344CB8AC3E}">
        <p14:creationId xmlns:p14="http://schemas.microsoft.com/office/powerpoint/2010/main" val="3635454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B461A-DE0C-FA25-F264-0542264BD35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7E5D543-DE35-FAD7-AD09-616DEEEF44EC}"/>
              </a:ext>
            </a:extLst>
          </p:cNvPr>
          <p:cNvSpPr>
            <a:spLocks noGrp="1"/>
          </p:cNvSpPr>
          <p:nvPr>
            <p:ph type="title"/>
          </p:nvPr>
        </p:nvSpPr>
        <p:spPr>
          <a:xfrm>
            <a:off x="574474" y="398354"/>
            <a:ext cx="10168665" cy="710974"/>
          </a:xfrm>
        </p:spPr>
        <p:txBody>
          <a:bodyPr>
            <a:normAutofit/>
          </a:bodyPr>
          <a:lstStyle/>
          <a:p>
            <a:r>
              <a:rPr lang="en-US" b="1" dirty="0">
                <a:solidFill>
                  <a:srgbClr val="3C5090"/>
                </a:solidFill>
                <a:latin typeface="Helvetica" panose="020B0604020202020204" pitchFamily="34" charset="0"/>
                <a:cs typeface="Helvetica" panose="020B0604020202020204" pitchFamily="34" charset="0"/>
                <a:sym typeface="Helvetica" panose="020B0604020202020204" pitchFamily="34" charset="0"/>
              </a:rPr>
              <a:t>Scrutiny of Utilities</a:t>
            </a:r>
            <a:endParaRPr lang="en-US" dirty="0"/>
          </a:p>
        </p:txBody>
      </p:sp>
      <p:sp>
        <p:nvSpPr>
          <p:cNvPr id="11" name="Text Placeholder 10">
            <a:extLst>
              <a:ext uri="{FF2B5EF4-FFF2-40B4-BE49-F238E27FC236}">
                <a16:creationId xmlns:a16="http://schemas.microsoft.com/office/drawing/2014/main" id="{2708F366-201D-5891-8D22-D1E9C8E30098}"/>
              </a:ext>
            </a:extLst>
          </p:cNvPr>
          <p:cNvSpPr>
            <a:spLocks noGrp="1"/>
          </p:cNvSpPr>
          <p:nvPr>
            <p:ph type="body" sz="half" idx="2"/>
          </p:nvPr>
        </p:nvSpPr>
        <p:spPr>
          <a:xfrm>
            <a:off x="468217" y="1958720"/>
            <a:ext cx="11430639" cy="4047784"/>
          </a:xfrm>
        </p:spPr>
        <p:txBody>
          <a:bodyPr>
            <a:normAutofit/>
          </a:bodyPr>
          <a:lstStyle/>
          <a:p>
            <a:pPr marL="285750" indent="-285750">
              <a:lnSpc>
                <a:spcPct val="107000"/>
              </a:lnSpc>
              <a:spcBef>
                <a:spcPts val="0"/>
              </a:spcBef>
              <a:spcAft>
                <a:spcPts val="800"/>
              </a:spcAft>
              <a:buFont typeface="Arial" panose="020B0604020202020204" pitchFamily="34" charset="0"/>
              <a:buChar char="•"/>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pic>
        <p:nvPicPr>
          <p:cNvPr id="1026" name="Picture 2" descr="Enough is enough: Consumers rally to protest Peoples Gas' record-high rates,  record profits, and new push for $202 million rate hike | Citizens Utility  Board">
            <a:extLst>
              <a:ext uri="{FF2B5EF4-FFF2-40B4-BE49-F238E27FC236}">
                <a16:creationId xmlns:a16="http://schemas.microsoft.com/office/drawing/2014/main" id="{3C4948C5-DCDE-2697-7249-5243770AB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07" y="1109328"/>
            <a:ext cx="3642360" cy="27317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B2CA7A-0568-7288-2200-BEC5E0FFBEA9}"/>
              </a:ext>
            </a:extLst>
          </p:cNvPr>
          <p:cNvPicPr>
            <a:picLocks noChangeAspect="1"/>
          </p:cNvPicPr>
          <p:nvPr/>
        </p:nvPicPr>
        <p:blipFill>
          <a:blip r:embed="rId4"/>
          <a:stretch>
            <a:fillRect/>
          </a:stretch>
        </p:blipFill>
        <p:spPr>
          <a:xfrm>
            <a:off x="6101830" y="259936"/>
            <a:ext cx="6040119" cy="3397567"/>
          </a:xfrm>
          <a:prstGeom prst="rect">
            <a:avLst/>
          </a:prstGeom>
        </p:spPr>
      </p:pic>
      <p:pic>
        <p:nvPicPr>
          <p:cNvPr id="1028" name="Picture 4" descr="People protest in Tampa against increasing electric utility bill costs">
            <a:extLst>
              <a:ext uri="{FF2B5EF4-FFF2-40B4-BE49-F238E27FC236}">
                <a16:creationId xmlns:a16="http://schemas.microsoft.com/office/drawing/2014/main" id="{FEF2696B-4393-4048-BFBD-374E2734B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794" y="3838994"/>
            <a:ext cx="5125650" cy="28831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57C80F6-7380-FCEC-08BE-33766FD354C8}"/>
              </a:ext>
            </a:extLst>
          </p:cNvPr>
          <p:cNvPicPr>
            <a:picLocks noChangeAspect="1"/>
          </p:cNvPicPr>
          <p:nvPr/>
        </p:nvPicPr>
        <p:blipFill>
          <a:blip r:embed="rId6"/>
          <a:stretch>
            <a:fillRect/>
          </a:stretch>
        </p:blipFill>
        <p:spPr>
          <a:xfrm>
            <a:off x="972011" y="3838994"/>
            <a:ext cx="5123989" cy="2883178"/>
          </a:xfrm>
          <a:prstGeom prst="rect">
            <a:avLst/>
          </a:prstGeom>
        </p:spPr>
      </p:pic>
    </p:spTree>
    <p:extLst>
      <p:ext uri="{BB962C8B-B14F-4D97-AF65-F5344CB8AC3E}">
        <p14:creationId xmlns:p14="http://schemas.microsoft.com/office/powerpoint/2010/main" val="530640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38C6-405E-860B-0525-99ADD4FED7C1}"/>
              </a:ext>
            </a:extLst>
          </p:cNvPr>
          <p:cNvSpPr>
            <a:spLocks noGrp="1"/>
          </p:cNvSpPr>
          <p:nvPr>
            <p:ph type="title"/>
          </p:nvPr>
        </p:nvSpPr>
        <p:spPr>
          <a:xfrm>
            <a:off x="1055687" y="365125"/>
            <a:ext cx="10174287" cy="1325563"/>
          </a:xfrm>
        </p:spPr>
        <p:txBody>
          <a:bodyPr/>
          <a:lstStyle/>
          <a:p>
            <a:r>
              <a:rPr lang="en-US" b="1" dirty="0"/>
              <a:t>The “Energy Transition” and who pays?</a:t>
            </a:r>
          </a:p>
        </p:txBody>
      </p:sp>
      <p:sp>
        <p:nvSpPr>
          <p:cNvPr id="3" name="Slide Number Placeholder 2">
            <a:extLst>
              <a:ext uri="{FF2B5EF4-FFF2-40B4-BE49-F238E27FC236}">
                <a16:creationId xmlns:a16="http://schemas.microsoft.com/office/drawing/2014/main" id="{1DFD92EB-DC36-3B05-3D7D-F79C42ECC12A}"/>
              </a:ext>
            </a:extLst>
          </p:cNvPr>
          <p:cNvSpPr>
            <a:spLocks noGrp="1"/>
          </p:cNvSpPr>
          <p:nvPr>
            <p:ph type="sldNum" sz="quarter" idx="12"/>
          </p:nvPr>
        </p:nvSpPr>
        <p:spPr/>
        <p:txBody>
          <a:bodyPr/>
          <a:lstStyle/>
          <a:p>
            <a:fld id="{D2116F40-713B-854C-87D7-4325435532B8}" type="slidenum">
              <a:rPr lang="en-US" smtClean="0"/>
              <a:t>27</a:t>
            </a:fld>
            <a:endParaRPr lang="en-US"/>
          </a:p>
        </p:txBody>
      </p:sp>
      <p:pic>
        <p:nvPicPr>
          <p:cNvPr id="6" name="Picture 5">
            <a:extLst>
              <a:ext uri="{FF2B5EF4-FFF2-40B4-BE49-F238E27FC236}">
                <a16:creationId xmlns:a16="http://schemas.microsoft.com/office/drawing/2014/main" id="{148D424B-4933-0164-5088-1D79282174A3}"/>
              </a:ext>
            </a:extLst>
          </p:cNvPr>
          <p:cNvPicPr>
            <a:picLocks noChangeAspect="1"/>
          </p:cNvPicPr>
          <p:nvPr/>
        </p:nvPicPr>
        <p:blipFill>
          <a:blip r:embed="rId3"/>
          <a:stretch>
            <a:fillRect/>
          </a:stretch>
        </p:blipFill>
        <p:spPr>
          <a:xfrm>
            <a:off x="2286000" y="1616075"/>
            <a:ext cx="7875270" cy="5250180"/>
          </a:xfrm>
          <a:prstGeom prst="rect">
            <a:avLst/>
          </a:prstGeom>
        </p:spPr>
      </p:pic>
    </p:spTree>
    <p:extLst>
      <p:ext uri="{BB962C8B-B14F-4D97-AF65-F5344CB8AC3E}">
        <p14:creationId xmlns:p14="http://schemas.microsoft.com/office/powerpoint/2010/main" val="1106110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929BE-CCFB-BFAE-32D9-A46D6C9D9D5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F732F6E-2F0D-625C-5433-51978A2C0D90}"/>
              </a:ext>
            </a:extLst>
          </p:cNvPr>
          <p:cNvSpPr>
            <a:spLocks noGrp="1"/>
          </p:cNvSpPr>
          <p:nvPr>
            <p:ph type="title"/>
          </p:nvPr>
        </p:nvSpPr>
        <p:spPr>
          <a:xfrm>
            <a:off x="1011667" y="372311"/>
            <a:ext cx="10168665" cy="710974"/>
          </a:xfrm>
        </p:spPr>
        <p:txBody>
          <a:bodyPr>
            <a:normAutofit/>
          </a:bodyPr>
          <a:lstStyle/>
          <a:p>
            <a:r>
              <a:rPr lang="en-US" b="1" dirty="0">
                <a:solidFill>
                  <a:srgbClr val="3C5090"/>
                </a:solidFill>
                <a:latin typeface="Helvetica" panose="020B0604020202020204" pitchFamily="34" charset="0"/>
                <a:cs typeface="Helvetica" panose="020B0604020202020204" pitchFamily="34" charset="0"/>
                <a:sym typeface="Helvetica" panose="020B0604020202020204" pitchFamily="34" charset="0"/>
              </a:rPr>
              <a:t>Decarbonization Reality Check</a:t>
            </a:r>
            <a:endParaRPr lang="en-US" dirty="0"/>
          </a:p>
        </p:txBody>
      </p:sp>
      <p:sp>
        <p:nvSpPr>
          <p:cNvPr id="11" name="Text Placeholder 10">
            <a:extLst>
              <a:ext uri="{FF2B5EF4-FFF2-40B4-BE49-F238E27FC236}">
                <a16:creationId xmlns:a16="http://schemas.microsoft.com/office/drawing/2014/main" id="{EA8AE184-1616-7F81-1341-FC4AE0C9E505}"/>
              </a:ext>
            </a:extLst>
          </p:cNvPr>
          <p:cNvSpPr>
            <a:spLocks noGrp="1"/>
          </p:cNvSpPr>
          <p:nvPr>
            <p:ph type="body" sz="half" idx="2"/>
          </p:nvPr>
        </p:nvSpPr>
        <p:spPr>
          <a:xfrm>
            <a:off x="468217" y="1958720"/>
            <a:ext cx="11430639" cy="4047784"/>
          </a:xfrm>
        </p:spPr>
        <p:txBody>
          <a:bodyPr>
            <a:normAutofit/>
          </a:bodyPr>
          <a:lstStyle/>
          <a:p>
            <a:pPr marL="285750" indent="-285750">
              <a:lnSpc>
                <a:spcPct val="107000"/>
              </a:lnSpc>
              <a:spcBef>
                <a:spcPts val="0"/>
              </a:spcBef>
              <a:spcAft>
                <a:spcPts val="800"/>
              </a:spcAft>
              <a:buFont typeface="Arial" panose="020B0604020202020204" pitchFamily="34" charset="0"/>
              <a:buChar char="•"/>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pic>
        <p:nvPicPr>
          <p:cNvPr id="2050" name="Picture 2" descr="Concerns mount over Vineyard Wind turbine failure - The New Bedford Light">
            <a:extLst>
              <a:ext uri="{FF2B5EF4-FFF2-40B4-BE49-F238E27FC236}">
                <a16:creationId xmlns:a16="http://schemas.microsoft.com/office/drawing/2014/main" id="{814DC4B2-D816-99F2-BDC6-D3E7BA0DC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140" y="1241464"/>
            <a:ext cx="7147560" cy="476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22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308D-80EB-56F5-B9A9-2E9896F9B0B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223BF29-43A2-F1C2-C6F8-76F3946FF92E}"/>
              </a:ext>
            </a:extLst>
          </p:cNvPr>
          <p:cNvSpPr>
            <a:spLocks noGrp="1"/>
          </p:cNvSpPr>
          <p:nvPr>
            <p:ph type="title"/>
          </p:nvPr>
        </p:nvSpPr>
        <p:spPr>
          <a:xfrm>
            <a:off x="1011667" y="851496"/>
            <a:ext cx="10168665" cy="710974"/>
          </a:xfrm>
        </p:spPr>
        <p:txBody>
          <a:bodyPr>
            <a:normAutofit fontScale="90000"/>
          </a:bodyPr>
          <a:lstStyle/>
          <a:p>
            <a:r>
              <a:rPr lang="en-US" b="1" dirty="0"/>
              <a:t>How is the Perspective on Infrastructure Shifting?</a:t>
            </a:r>
          </a:p>
        </p:txBody>
      </p:sp>
      <p:sp>
        <p:nvSpPr>
          <p:cNvPr id="11" name="Text Placeholder 10">
            <a:extLst>
              <a:ext uri="{FF2B5EF4-FFF2-40B4-BE49-F238E27FC236}">
                <a16:creationId xmlns:a16="http://schemas.microsoft.com/office/drawing/2014/main" id="{44F6C95C-5A5C-60BB-3E9A-12F1D352B7B9}"/>
              </a:ext>
            </a:extLst>
          </p:cNvPr>
          <p:cNvSpPr>
            <a:spLocks noGrp="1"/>
          </p:cNvSpPr>
          <p:nvPr>
            <p:ph type="body" sz="half" idx="2"/>
          </p:nvPr>
        </p:nvSpPr>
        <p:spPr>
          <a:xfrm>
            <a:off x="468217" y="1958720"/>
            <a:ext cx="11430639" cy="4047784"/>
          </a:xfrm>
        </p:spPr>
        <p:txBody>
          <a:bodyPr>
            <a:normAutofit/>
          </a:bodyPr>
          <a:lstStyle/>
          <a:p>
            <a:pPr marL="285750" indent="-285750">
              <a:lnSpc>
                <a:spcPct val="107000"/>
              </a:lnSpc>
              <a:spcBef>
                <a:spcPts val="0"/>
              </a:spcBef>
              <a:spcAft>
                <a:spcPts val="800"/>
              </a:spcAft>
              <a:buFont typeface="Arial" panose="020B0604020202020204" pitchFamily="34" charset="0"/>
              <a:buChar char="•"/>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8A73F95E-606F-D00C-A267-7F131A8D140C}"/>
              </a:ext>
            </a:extLst>
          </p:cNvPr>
          <p:cNvPicPr>
            <a:picLocks noChangeAspect="1"/>
          </p:cNvPicPr>
          <p:nvPr/>
        </p:nvPicPr>
        <p:blipFill>
          <a:blip r:embed="rId3"/>
          <a:stretch>
            <a:fillRect/>
          </a:stretch>
        </p:blipFill>
        <p:spPr>
          <a:xfrm>
            <a:off x="3147646" y="1648451"/>
            <a:ext cx="6537080" cy="4358053"/>
          </a:xfrm>
          <a:prstGeom prst="rect">
            <a:avLst/>
          </a:prstGeom>
        </p:spPr>
      </p:pic>
    </p:spTree>
    <p:extLst>
      <p:ext uri="{BB962C8B-B14F-4D97-AF65-F5344CB8AC3E}">
        <p14:creationId xmlns:p14="http://schemas.microsoft.com/office/powerpoint/2010/main" val="1270146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2D0D9-A9A6-FA29-1842-D287637D54E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5F57B21-0786-75BA-1D91-D6782E9EC789}"/>
              </a:ext>
            </a:extLst>
          </p:cNvPr>
          <p:cNvSpPr>
            <a:spLocks noGrp="1"/>
          </p:cNvSpPr>
          <p:nvPr>
            <p:ph type="subTitle" idx="1"/>
          </p:nvPr>
        </p:nvSpPr>
        <p:spPr>
          <a:xfrm>
            <a:off x="796413" y="2855277"/>
            <a:ext cx="4562168" cy="2179709"/>
          </a:xfrm>
        </p:spPr>
        <p:txBody>
          <a:bodyPr>
            <a:normAutofit/>
          </a:bodyPr>
          <a:lstStyle/>
          <a:p>
            <a:pPr algn="ctr"/>
            <a:r>
              <a:rPr lang="en-US" dirty="0"/>
              <a:t>Northeast Nature Gas Infrastructure,</a:t>
            </a:r>
          </a:p>
          <a:p>
            <a:pPr algn="ctr"/>
            <a:r>
              <a:rPr lang="en-US" dirty="0"/>
              <a:t>Supply, and Demand</a:t>
            </a:r>
          </a:p>
        </p:txBody>
      </p:sp>
      <p:sp>
        <p:nvSpPr>
          <p:cNvPr id="2" name="Title 1">
            <a:extLst>
              <a:ext uri="{FF2B5EF4-FFF2-40B4-BE49-F238E27FC236}">
                <a16:creationId xmlns:a16="http://schemas.microsoft.com/office/drawing/2014/main" id="{057B4066-89F3-09DE-BC28-36D70C882CF6}"/>
              </a:ext>
            </a:extLst>
          </p:cNvPr>
          <p:cNvSpPr>
            <a:spLocks noGrp="1"/>
          </p:cNvSpPr>
          <p:nvPr>
            <p:ph type="title"/>
          </p:nvPr>
        </p:nvSpPr>
        <p:spPr/>
        <p:txBody>
          <a:bodyPr>
            <a:normAutofit/>
          </a:bodyPr>
          <a:lstStyle/>
          <a:p>
            <a:r>
              <a:rPr lang="en-US" dirty="0"/>
              <a:t>System Dynamics in the Northeast</a:t>
            </a:r>
          </a:p>
        </p:txBody>
      </p:sp>
      <p:pic>
        <p:nvPicPr>
          <p:cNvPr id="6" name="Picture Placeholder 5" descr="Piping in a building in blue tone color">
            <a:extLst>
              <a:ext uri="{FF2B5EF4-FFF2-40B4-BE49-F238E27FC236}">
                <a16:creationId xmlns:a16="http://schemas.microsoft.com/office/drawing/2014/main" id="{6D7170B3-F3FC-ED7B-4CC6-33F2B701C26C}"/>
              </a:ext>
            </a:extLst>
          </p:cNvPr>
          <p:cNvPicPr>
            <a:picLocks noGrp="1" noChangeAspect="1"/>
          </p:cNvPicPr>
          <p:nvPr>
            <p:ph type="pic" sz="quarter" idx="10"/>
          </p:nvPr>
        </p:nvPicPr>
        <p:blipFill>
          <a:blip r:embed="rId3">
            <a:alphaModFix amt="58000"/>
          </a:blip>
          <a:srcRect l="14449" r="14449"/>
          <a:stretch>
            <a:fillRect/>
          </a:stretch>
        </p:blipFill>
        <p:spPr>
          <a:xfrm>
            <a:off x="4875149" y="0"/>
            <a:ext cx="7316851" cy="6860945"/>
          </a:xfrm>
          <a:effectLst>
            <a:innerShdw blurRad="63500" dist="50800">
              <a:prstClr val="black">
                <a:alpha val="50000"/>
              </a:prstClr>
            </a:innerShdw>
          </a:effectLst>
        </p:spPr>
      </p:pic>
    </p:spTree>
    <p:extLst>
      <p:ext uri="{BB962C8B-B14F-4D97-AF65-F5344CB8AC3E}">
        <p14:creationId xmlns:p14="http://schemas.microsoft.com/office/powerpoint/2010/main" val="1328275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5126C-5C9B-EA01-B56D-954AAA8452F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ABB9FCC-E7F0-2F06-2BF6-6542CA2AE51A}"/>
              </a:ext>
            </a:extLst>
          </p:cNvPr>
          <p:cNvSpPr>
            <a:spLocks noGrp="1"/>
          </p:cNvSpPr>
          <p:nvPr>
            <p:ph type="subTitle" idx="1"/>
          </p:nvPr>
        </p:nvSpPr>
        <p:spPr>
          <a:xfrm>
            <a:off x="796413" y="2855277"/>
            <a:ext cx="4562168" cy="2179709"/>
          </a:xfrm>
        </p:spPr>
        <p:txBody>
          <a:bodyPr>
            <a:normAutofit/>
          </a:bodyPr>
          <a:lstStyle/>
          <a:p>
            <a:pPr algn="ctr"/>
            <a:r>
              <a:rPr lang="en-US" dirty="0"/>
              <a:t>How do we do our job in this landscape?</a:t>
            </a:r>
          </a:p>
        </p:txBody>
      </p:sp>
      <p:sp>
        <p:nvSpPr>
          <p:cNvPr id="2" name="Title 1">
            <a:extLst>
              <a:ext uri="{FF2B5EF4-FFF2-40B4-BE49-F238E27FC236}">
                <a16:creationId xmlns:a16="http://schemas.microsoft.com/office/drawing/2014/main" id="{8817F58B-B635-66AD-4FE4-8808DE557636}"/>
              </a:ext>
            </a:extLst>
          </p:cNvPr>
          <p:cNvSpPr>
            <a:spLocks noGrp="1"/>
          </p:cNvSpPr>
          <p:nvPr>
            <p:ph type="title"/>
          </p:nvPr>
        </p:nvSpPr>
        <p:spPr/>
        <p:txBody>
          <a:bodyPr>
            <a:normAutofit/>
          </a:bodyPr>
          <a:lstStyle/>
          <a:p>
            <a:r>
              <a:rPr lang="en-US" dirty="0"/>
              <a:t>What does this all mean for you?</a:t>
            </a:r>
          </a:p>
        </p:txBody>
      </p:sp>
      <p:pic>
        <p:nvPicPr>
          <p:cNvPr id="6" name="Picture Placeholder 5" descr="Piping in a building in blue tone color">
            <a:extLst>
              <a:ext uri="{FF2B5EF4-FFF2-40B4-BE49-F238E27FC236}">
                <a16:creationId xmlns:a16="http://schemas.microsoft.com/office/drawing/2014/main" id="{13F6784A-5B69-33C4-2FDA-E5393E406963}"/>
              </a:ext>
            </a:extLst>
          </p:cNvPr>
          <p:cNvPicPr>
            <a:picLocks noGrp="1" noChangeAspect="1"/>
          </p:cNvPicPr>
          <p:nvPr>
            <p:ph type="pic" sz="quarter" idx="10"/>
          </p:nvPr>
        </p:nvPicPr>
        <p:blipFill>
          <a:blip r:embed="rId3">
            <a:alphaModFix amt="58000"/>
          </a:blip>
          <a:srcRect l="14449" r="14449"/>
          <a:stretch>
            <a:fillRect/>
          </a:stretch>
        </p:blipFill>
        <p:spPr>
          <a:xfrm>
            <a:off x="4875149" y="-2945"/>
            <a:ext cx="7316851" cy="6860945"/>
          </a:xfrm>
          <a:effectLst>
            <a:innerShdw blurRad="63500" dist="50800">
              <a:prstClr val="black">
                <a:alpha val="50000"/>
              </a:prstClr>
            </a:innerShdw>
          </a:effectLst>
        </p:spPr>
      </p:pic>
    </p:spTree>
    <p:extLst>
      <p:ext uri="{BB962C8B-B14F-4D97-AF65-F5344CB8AC3E}">
        <p14:creationId xmlns:p14="http://schemas.microsoft.com/office/powerpoint/2010/main" val="66763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E0AB2-F80F-71B4-F7AE-2EA673F8F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C0275-D304-1B68-1DB8-0A11F0AC1BB9}"/>
              </a:ext>
            </a:extLst>
          </p:cNvPr>
          <p:cNvSpPr>
            <a:spLocks noGrp="1"/>
          </p:cNvSpPr>
          <p:nvPr>
            <p:ph type="title"/>
          </p:nvPr>
        </p:nvSpPr>
        <p:spPr>
          <a:xfrm>
            <a:off x="1055687" y="365125"/>
            <a:ext cx="10174287" cy="1325563"/>
          </a:xfrm>
        </p:spPr>
        <p:txBody>
          <a:bodyPr/>
          <a:lstStyle/>
          <a:p>
            <a:r>
              <a:rPr lang="en-US" dirty="0"/>
              <a:t>Why should you care?</a:t>
            </a:r>
          </a:p>
        </p:txBody>
      </p:sp>
      <p:sp>
        <p:nvSpPr>
          <p:cNvPr id="3" name="Slide Number Placeholder 2">
            <a:extLst>
              <a:ext uri="{FF2B5EF4-FFF2-40B4-BE49-F238E27FC236}">
                <a16:creationId xmlns:a16="http://schemas.microsoft.com/office/drawing/2014/main" id="{84EE991D-2DD7-2F4A-640C-3E760C271A4A}"/>
              </a:ext>
            </a:extLst>
          </p:cNvPr>
          <p:cNvSpPr>
            <a:spLocks noGrp="1"/>
          </p:cNvSpPr>
          <p:nvPr>
            <p:ph type="sldNum" sz="quarter" idx="12"/>
          </p:nvPr>
        </p:nvSpPr>
        <p:spPr/>
        <p:txBody>
          <a:bodyPr/>
          <a:lstStyle/>
          <a:p>
            <a:fld id="{D2116F40-713B-854C-87D7-4325435532B8}" type="slidenum">
              <a:rPr lang="en-US" smtClean="0"/>
              <a:t>31</a:t>
            </a:fld>
            <a:endParaRPr lang="en-US"/>
          </a:p>
        </p:txBody>
      </p:sp>
      <p:sp>
        <p:nvSpPr>
          <p:cNvPr id="4" name="Text Placeholder 3">
            <a:extLst>
              <a:ext uri="{FF2B5EF4-FFF2-40B4-BE49-F238E27FC236}">
                <a16:creationId xmlns:a16="http://schemas.microsoft.com/office/drawing/2014/main" id="{35A9E156-97FB-77E0-962A-B7D4F0ED6410}"/>
              </a:ext>
            </a:extLst>
          </p:cNvPr>
          <p:cNvSpPr>
            <a:spLocks noGrp="1"/>
          </p:cNvSpPr>
          <p:nvPr>
            <p:ph type="body" sz="half" idx="2"/>
          </p:nvPr>
        </p:nvSpPr>
        <p:spPr>
          <a:xfrm>
            <a:off x="1055688" y="2168525"/>
            <a:ext cx="10174286" cy="3624711"/>
          </a:xfrm>
        </p:spPr>
        <p:txBody>
          <a:bodyPr numCol="1">
            <a:noAutofit/>
          </a:bodyPr>
          <a:lstStyle/>
          <a:p>
            <a:r>
              <a:rPr lang="en-US" sz="1800" b="1" dirty="0"/>
              <a:t>1. Your job is getting harder</a:t>
            </a:r>
          </a:p>
          <a:p>
            <a:r>
              <a:rPr lang="en-US" sz="1800" b="1" dirty="0"/>
              <a:t>2. The system still depends on you</a:t>
            </a:r>
          </a:p>
          <a:p>
            <a:r>
              <a:rPr lang="en-US" sz="1800" b="1" dirty="0"/>
              <a:t>3. The narrative doesn’t always match reality</a:t>
            </a:r>
          </a:p>
          <a:p>
            <a:r>
              <a:rPr lang="en-US" sz="1800" b="1" dirty="0"/>
              <a:t>4. You are credible messengers</a:t>
            </a:r>
          </a:p>
          <a:p>
            <a:r>
              <a:rPr lang="en-US" sz="1800" b="1" dirty="0"/>
              <a:t>5. The future of our industry can and will be impacting significantly by policy choices being made today</a:t>
            </a:r>
          </a:p>
          <a:p>
            <a:endParaRPr lang="en-US" sz="1800" b="1" dirty="0"/>
          </a:p>
          <a:p>
            <a:endParaRPr lang="en-US" sz="1800" dirty="0"/>
          </a:p>
        </p:txBody>
      </p:sp>
    </p:spTree>
    <p:extLst>
      <p:ext uri="{BB962C8B-B14F-4D97-AF65-F5344CB8AC3E}">
        <p14:creationId xmlns:p14="http://schemas.microsoft.com/office/powerpoint/2010/main" val="1050233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0AA1E-855A-F2A8-F4B2-FF6F790D3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EF0B1-35F3-DCBF-2F44-1CCDBC5E1838}"/>
              </a:ext>
            </a:extLst>
          </p:cNvPr>
          <p:cNvSpPr>
            <a:spLocks noGrp="1"/>
          </p:cNvSpPr>
          <p:nvPr>
            <p:ph type="title"/>
          </p:nvPr>
        </p:nvSpPr>
        <p:spPr>
          <a:xfrm>
            <a:off x="841248" y="251312"/>
            <a:ext cx="10506456" cy="1010264"/>
          </a:xfrm>
        </p:spPr>
        <p:txBody>
          <a:bodyPr vert="horz" lIns="91440" tIns="45720" rIns="91440" bIns="45720" rtlCol="0" anchor="ctr">
            <a:normAutofit/>
          </a:bodyPr>
          <a:lstStyle/>
          <a:p>
            <a:r>
              <a:rPr lang="en-US" sz="3700" kern="1200" dirty="0">
                <a:solidFill>
                  <a:schemeClr val="tx1"/>
                </a:solidFill>
                <a:latin typeface="+mj-lt"/>
                <a:ea typeface="+mj-ea"/>
                <a:cs typeface="+mj-cs"/>
              </a:rPr>
              <a:t>Are we serious about these goals?</a:t>
            </a:r>
          </a:p>
        </p:txBody>
      </p:sp>
      <p:sp>
        <p:nvSpPr>
          <p:cNvPr id="3" name="Slide Number Placeholder 2">
            <a:extLst>
              <a:ext uri="{FF2B5EF4-FFF2-40B4-BE49-F238E27FC236}">
                <a16:creationId xmlns:a16="http://schemas.microsoft.com/office/drawing/2014/main" id="{D0C21D65-1F79-28AF-954A-9658ECA2F187}"/>
              </a:ext>
            </a:extLst>
          </p:cNvPr>
          <p:cNvSpPr>
            <a:spLocks noGrp="1"/>
          </p:cNvSpPr>
          <p:nvPr>
            <p:ph type="sldNum" sz="quarter" idx="12"/>
          </p:nvPr>
        </p:nvSpPr>
        <p:spPr>
          <a:xfrm>
            <a:off x="8860536" y="6356350"/>
            <a:ext cx="2490216" cy="365125"/>
          </a:xfrm>
        </p:spPr>
        <p:txBody>
          <a:bodyPr vert="horz" lIns="91440" tIns="45720" rIns="91440" bIns="45720" rtlCol="0" anchor="ctr">
            <a:normAutofit/>
          </a:bodyPr>
          <a:lstStyle/>
          <a:p>
            <a:pPr algn="r">
              <a:spcAft>
                <a:spcPts val="600"/>
              </a:spcAft>
            </a:pPr>
            <a:fld id="{D2116F40-713B-854C-87D7-4325435532B8}" type="slidenum">
              <a:rPr lang="en-US" sz="1200">
                <a:solidFill>
                  <a:schemeClr val="tx1">
                    <a:lumMod val="50000"/>
                    <a:lumOff val="50000"/>
                  </a:schemeClr>
                </a:solidFill>
              </a:rPr>
              <a:pPr algn="r">
                <a:spcAft>
                  <a:spcPts val="600"/>
                </a:spcAft>
              </a:pPr>
              <a:t>32</a:t>
            </a:fld>
            <a:endParaRPr lang="en-US" sz="1200">
              <a:solidFill>
                <a:schemeClr val="tx1">
                  <a:lumMod val="50000"/>
                  <a:lumOff val="50000"/>
                </a:schemeClr>
              </a:solidFill>
            </a:endParaRPr>
          </a:p>
        </p:txBody>
      </p:sp>
      <p:sp>
        <p:nvSpPr>
          <p:cNvPr id="4" name="Isosceles Triangle 3">
            <a:extLst>
              <a:ext uri="{FF2B5EF4-FFF2-40B4-BE49-F238E27FC236}">
                <a16:creationId xmlns:a16="http://schemas.microsoft.com/office/drawing/2014/main" id="{727F2BCF-C43A-0B5C-0752-01BDFB999C39}"/>
              </a:ext>
            </a:extLst>
          </p:cNvPr>
          <p:cNvSpPr/>
          <p:nvPr/>
        </p:nvSpPr>
        <p:spPr>
          <a:xfrm>
            <a:off x="3457575" y="2571394"/>
            <a:ext cx="4643438" cy="28392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F4FAD0-2A32-A7D6-1629-E7838B02D322}"/>
              </a:ext>
            </a:extLst>
          </p:cNvPr>
          <p:cNvSpPr txBox="1"/>
          <p:nvPr/>
        </p:nvSpPr>
        <p:spPr>
          <a:xfrm>
            <a:off x="4336431" y="1925063"/>
            <a:ext cx="2885726" cy="646331"/>
          </a:xfrm>
          <a:prstGeom prst="rect">
            <a:avLst/>
          </a:prstGeom>
          <a:noFill/>
        </p:spPr>
        <p:txBody>
          <a:bodyPr wrap="none" rtlCol="0">
            <a:spAutoFit/>
          </a:bodyPr>
          <a:lstStyle/>
          <a:p>
            <a:r>
              <a:rPr lang="en-US" sz="3600" dirty="0"/>
              <a:t>Affordability</a:t>
            </a:r>
          </a:p>
        </p:txBody>
      </p:sp>
      <p:sp>
        <p:nvSpPr>
          <p:cNvPr id="6" name="TextBox 5">
            <a:extLst>
              <a:ext uri="{FF2B5EF4-FFF2-40B4-BE49-F238E27FC236}">
                <a16:creationId xmlns:a16="http://schemas.microsoft.com/office/drawing/2014/main" id="{30CF6CDD-0C36-96F0-D21E-12E0792D156C}"/>
              </a:ext>
            </a:extLst>
          </p:cNvPr>
          <p:cNvSpPr txBox="1"/>
          <p:nvPr/>
        </p:nvSpPr>
        <p:spPr>
          <a:xfrm>
            <a:off x="8388239" y="4830805"/>
            <a:ext cx="2959465" cy="646331"/>
          </a:xfrm>
          <a:prstGeom prst="rect">
            <a:avLst/>
          </a:prstGeom>
          <a:noFill/>
        </p:spPr>
        <p:txBody>
          <a:bodyPr wrap="none" rtlCol="0">
            <a:spAutoFit/>
          </a:bodyPr>
          <a:lstStyle/>
          <a:p>
            <a:r>
              <a:rPr lang="en-US" sz="3600" dirty="0"/>
              <a:t>Environment</a:t>
            </a:r>
          </a:p>
        </p:txBody>
      </p:sp>
      <p:sp>
        <p:nvSpPr>
          <p:cNvPr id="7" name="TextBox 6">
            <a:extLst>
              <a:ext uri="{FF2B5EF4-FFF2-40B4-BE49-F238E27FC236}">
                <a16:creationId xmlns:a16="http://schemas.microsoft.com/office/drawing/2014/main" id="{67FD8645-A581-B6A5-ECA3-6528265559A7}"/>
              </a:ext>
            </a:extLst>
          </p:cNvPr>
          <p:cNvSpPr txBox="1"/>
          <p:nvPr/>
        </p:nvSpPr>
        <p:spPr>
          <a:xfrm>
            <a:off x="596907" y="4830805"/>
            <a:ext cx="2263761" cy="646331"/>
          </a:xfrm>
          <a:prstGeom prst="rect">
            <a:avLst/>
          </a:prstGeom>
          <a:noFill/>
        </p:spPr>
        <p:txBody>
          <a:bodyPr wrap="none" rtlCol="0">
            <a:spAutoFit/>
          </a:bodyPr>
          <a:lstStyle/>
          <a:p>
            <a:r>
              <a:rPr lang="en-US" sz="3600" dirty="0"/>
              <a:t>Reliability</a:t>
            </a:r>
          </a:p>
        </p:txBody>
      </p:sp>
    </p:spTree>
    <p:extLst>
      <p:ext uri="{BB962C8B-B14F-4D97-AF65-F5344CB8AC3E}">
        <p14:creationId xmlns:p14="http://schemas.microsoft.com/office/powerpoint/2010/main" val="2485789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6AA77-BA73-B337-5B79-78DE5B189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37231-266D-6E5E-4F79-EA215F7322EF}"/>
              </a:ext>
            </a:extLst>
          </p:cNvPr>
          <p:cNvSpPr>
            <a:spLocks noGrp="1"/>
          </p:cNvSpPr>
          <p:nvPr>
            <p:ph type="title"/>
          </p:nvPr>
        </p:nvSpPr>
        <p:spPr>
          <a:xfrm>
            <a:off x="841248" y="251312"/>
            <a:ext cx="10506456" cy="1010264"/>
          </a:xfrm>
        </p:spPr>
        <p:txBody>
          <a:bodyPr vert="horz" lIns="91440" tIns="45720" rIns="91440" bIns="45720" rtlCol="0" anchor="ctr">
            <a:normAutofit/>
          </a:bodyPr>
          <a:lstStyle/>
          <a:p>
            <a:r>
              <a:rPr lang="en-US" sz="3700" kern="1200" dirty="0">
                <a:solidFill>
                  <a:schemeClr val="tx1"/>
                </a:solidFill>
                <a:latin typeface="+mj-lt"/>
                <a:ea typeface="+mj-ea"/>
                <a:cs typeface="+mj-cs"/>
              </a:rPr>
              <a:t>So what </a:t>
            </a:r>
          </a:p>
        </p:txBody>
      </p:sp>
      <p:sp>
        <p:nvSpPr>
          <p:cNvPr id="3" name="Slide Number Placeholder 2">
            <a:extLst>
              <a:ext uri="{FF2B5EF4-FFF2-40B4-BE49-F238E27FC236}">
                <a16:creationId xmlns:a16="http://schemas.microsoft.com/office/drawing/2014/main" id="{3272DD27-0959-15A1-B3DB-FBA91887E764}"/>
              </a:ext>
            </a:extLst>
          </p:cNvPr>
          <p:cNvSpPr>
            <a:spLocks noGrp="1"/>
          </p:cNvSpPr>
          <p:nvPr>
            <p:ph type="sldNum" sz="quarter" idx="12"/>
          </p:nvPr>
        </p:nvSpPr>
        <p:spPr>
          <a:xfrm>
            <a:off x="8860536" y="6356350"/>
            <a:ext cx="2490216" cy="365125"/>
          </a:xfrm>
        </p:spPr>
        <p:txBody>
          <a:bodyPr vert="horz" lIns="91440" tIns="45720" rIns="91440" bIns="45720" rtlCol="0" anchor="ctr">
            <a:normAutofit/>
          </a:bodyPr>
          <a:lstStyle/>
          <a:p>
            <a:pPr algn="r">
              <a:spcAft>
                <a:spcPts val="600"/>
              </a:spcAft>
            </a:pPr>
            <a:fld id="{D2116F40-713B-854C-87D7-4325435532B8}" type="slidenum">
              <a:rPr lang="en-US" sz="1200">
                <a:solidFill>
                  <a:schemeClr val="tx1">
                    <a:lumMod val="50000"/>
                    <a:lumOff val="50000"/>
                  </a:schemeClr>
                </a:solidFill>
              </a:rPr>
              <a:pPr algn="r">
                <a:spcAft>
                  <a:spcPts val="600"/>
                </a:spcAft>
              </a:pPr>
              <a:t>33</a:t>
            </a:fld>
            <a:endParaRPr lang="en-US" sz="1200">
              <a:solidFill>
                <a:schemeClr val="tx1">
                  <a:lumMod val="50000"/>
                  <a:lumOff val="50000"/>
                </a:schemeClr>
              </a:solidFill>
            </a:endParaRPr>
          </a:p>
        </p:txBody>
      </p:sp>
      <p:pic>
        <p:nvPicPr>
          <p:cNvPr id="1028" name="Picture 4" descr="42,900+ The End Stock Illustrations, Royalty-Free Vector Graphics &amp; Clip  Art - iStock | End to end solution, End of summer, Decision">
            <a:extLst>
              <a:ext uri="{FF2B5EF4-FFF2-40B4-BE49-F238E27FC236}">
                <a16:creationId xmlns:a16="http://schemas.microsoft.com/office/drawing/2014/main" id="{FBE7994A-AC7E-A6B2-49C1-C82C5973F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48" y="0"/>
            <a:ext cx="10075254" cy="732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97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ublished GIF “Any questions”">
            <a:extLst>
              <a:ext uri="{FF2B5EF4-FFF2-40B4-BE49-F238E27FC236}">
                <a16:creationId xmlns:a16="http://schemas.microsoft.com/office/drawing/2014/main" id="{FA783770-69F1-FFF2-BF06-F07B032DE7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7120" y="701040"/>
            <a:ext cx="10017760" cy="563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510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lowchart: Document 1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47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B8795E-2B6E-9FC8-2BA3-8B573018DC87}"/>
              </a:ext>
            </a:extLst>
          </p:cNvPr>
          <p:cNvSpPr>
            <a:spLocks noGrp="1"/>
          </p:cNvSpPr>
          <p:nvPr>
            <p:ph type="title"/>
          </p:nvPr>
        </p:nvSpPr>
        <p:spPr>
          <a:xfrm>
            <a:off x="842096" y="287540"/>
            <a:ext cx="2840182" cy="2371148"/>
          </a:xfrm>
          <a:prstGeom prst="ellipse">
            <a:avLst/>
          </a:prstGeom>
        </p:spPr>
        <p:txBody>
          <a:bodyPr vert="horz" lIns="91440" tIns="45720" rIns="91440" bIns="45720" rtlCol="0" anchor="ctr">
            <a:normAutofit/>
          </a:bodyPr>
          <a:lstStyle/>
          <a:p>
            <a:r>
              <a:rPr lang="en-US" sz="2700" kern="1200" dirty="0">
                <a:solidFill>
                  <a:srgbClr val="FFFFFF"/>
                </a:solidFill>
                <a:latin typeface="+mj-lt"/>
                <a:ea typeface="+mj-ea"/>
                <a:cs typeface="+mj-cs"/>
              </a:rPr>
              <a:t>Shale Production Growth</a:t>
            </a:r>
          </a:p>
        </p:txBody>
      </p:sp>
      <p:sp>
        <p:nvSpPr>
          <p:cNvPr id="5" name="Slide Number Placeholder 4">
            <a:extLst>
              <a:ext uri="{FF2B5EF4-FFF2-40B4-BE49-F238E27FC236}">
                <a16:creationId xmlns:a16="http://schemas.microsoft.com/office/drawing/2014/main" id="{A37F177A-277A-7D8E-0E71-CA24DB09CB6A}"/>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spcAft>
                <a:spcPts val="600"/>
              </a:spcAft>
            </a:pPr>
            <a:fld id="{7A840FD0-93BD-4A5B-B143-3368C97CCEDC}" type="slidenum">
              <a:rPr lang="en-US" sz="1200">
                <a:solidFill>
                  <a:schemeClr val="tx1">
                    <a:tint val="75000"/>
                  </a:schemeClr>
                </a:solidFill>
              </a:rPr>
              <a:pPr algn="l">
                <a:spcAft>
                  <a:spcPts val="600"/>
                </a:spcAft>
              </a:pPr>
              <a:t>4</a:t>
            </a:fld>
            <a:endParaRPr lang="en-US" sz="1200">
              <a:solidFill>
                <a:schemeClr val="tx1">
                  <a:tint val="75000"/>
                </a:schemeClr>
              </a:solidFill>
            </a:endParaRPr>
          </a:p>
        </p:txBody>
      </p:sp>
      <p:pic>
        <p:nvPicPr>
          <p:cNvPr id="8" name="Picture 7">
            <a:extLst>
              <a:ext uri="{FF2B5EF4-FFF2-40B4-BE49-F238E27FC236}">
                <a16:creationId xmlns:a16="http://schemas.microsoft.com/office/drawing/2014/main" id="{6C5E744B-CB93-3D09-F132-4561916BC454}"/>
              </a:ext>
            </a:extLst>
          </p:cNvPr>
          <p:cNvPicPr>
            <a:picLocks noChangeAspect="1"/>
          </p:cNvPicPr>
          <p:nvPr/>
        </p:nvPicPr>
        <p:blipFill>
          <a:blip r:embed="rId3"/>
          <a:stretch>
            <a:fillRect/>
          </a:stretch>
        </p:blipFill>
        <p:spPr>
          <a:xfrm>
            <a:off x="4090121" y="527857"/>
            <a:ext cx="8061961" cy="4852830"/>
          </a:xfrm>
          <a:prstGeom prst="rect">
            <a:avLst/>
          </a:prstGeom>
        </p:spPr>
      </p:pic>
    </p:spTree>
    <p:extLst>
      <p:ext uri="{BB962C8B-B14F-4D97-AF65-F5344CB8AC3E}">
        <p14:creationId xmlns:p14="http://schemas.microsoft.com/office/powerpoint/2010/main" val="201577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D633-0C2D-355D-6AD7-560C067EF77D}"/>
              </a:ext>
            </a:extLst>
          </p:cNvPr>
          <p:cNvSpPr>
            <a:spLocks noGrp="1"/>
          </p:cNvSpPr>
          <p:nvPr>
            <p:ph type="title"/>
          </p:nvPr>
        </p:nvSpPr>
        <p:spPr>
          <a:xfrm>
            <a:off x="561421" y="1258285"/>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200" kern="1200" dirty="0">
                <a:solidFill>
                  <a:schemeClr val="bg1"/>
                </a:solidFill>
                <a:latin typeface="+mj-lt"/>
                <a:ea typeface="+mj-ea"/>
                <a:cs typeface="+mj-cs"/>
              </a:rPr>
              <a:t>New Jersey, Pennsylvania &amp; New York Regional Map</a:t>
            </a:r>
          </a:p>
        </p:txBody>
      </p:sp>
      <p:pic>
        <p:nvPicPr>
          <p:cNvPr id="6" name="Content Placeholder 15">
            <a:extLst>
              <a:ext uri="{FF2B5EF4-FFF2-40B4-BE49-F238E27FC236}">
                <a16:creationId xmlns:a16="http://schemas.microsoft.com/office/drawing/2014/main" id="{734AB8D7-6799-8A5D-A9FD-AE5BAB4E4A2C}"/>
              </a:ext>
            </a:extLst>
          </p:cNvPr>
          <p:cNvPicPr>
            <a:picLocks noGrp="1" noChangeAspect="1"/>
          </p:cNvPicPr>
          <p:nvPr>
            <p:ph idx="1"/>
          </p:nvPr>
        </p:nvPicPr>
        <p:blipFill>
          <a:blip r:embed="rId3"/>
          <a:stretch>
            <a:fillRect/>
          </a:stretch>
        </p:blipFill>
        <p:spPr>
          <a:xfrm>
            <a:off x="4323312" y="510988"/>
            <a:ext cx="7223909" cy="5381812"/>
          </a:xfrm>
          <a:prstGeom prst="rect">
            <a:avLst/>
          </a:prstGeom>
        </p:spPr>
      </p:pic>
      <p:sp>
        <p:nvSpPr>
          <p:cNvPr id="5" name="Slide Number Placeholder 4">
            <a:extLst>
              <a:ext uri="{FF2B5EF4-FFF2-40B4-BE49-F238E27FC236}">
                <a16:creationId xmlns:a16="http://schemas.microsoft.com/office/drawing/2014/main" id="{0F4BA8C8-137D-96C4-681B-8B1142187476}"/>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lgn="r">
              <a:spcAft>
                <a:spcPts val="600"/>
              </a:spcAft>
            </a:pPr>
            <a:fld id="{7A840FD0-93BD-4A5B-B143-3368C97CCEDC}" type="slidenum">
              <a:rPr lang="en-US" sz="1200" smtClean="0">
                <a:solidFill>
                  <a:schemeClr val="tx1">
                    <a:tint val="75000"/>
                  </a:schemeClr>
                </a:solidFill>
              </a:rPr>
              <a:pPr algn="r">
                <a:spcAft>
                  <a:spcPts val="600"/>
                </a:spcAft>
              </a:pPr>
              <a:t>5</a:t>
            </a:fld>
            <a:endParaRPr lang="en-US" sz="1200">
              <a:solidFill>
                <a:schemeClr val="tx1">
                  <a:tint val="75000"/>
                </a:schemeClr>
              </a:solidFill>
            </a:endParaRPr>
          </a:p>
        </p:txBody>
      </p:sp>
    </p:spTree>
    <p:extLst>
      <p:ext uri="{BB962C8B-B14F-4D97-AF65-F5344CB8AC3E}">
        <p14:creationId xmlns:p14="http://schemas.microsoft.com/office/powerpoint/2010/main" val="1808615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CF340F-802D-608B-158D-28672BCA8F70}"/>
              </a:ext>
            </a:extLst>
          </p:cNvPr>
          <p:cNvSpPr txBox="1">
            <a:spLocks/>
          </p:cNvSpPr>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600" kern="1200">
                <a:solidFill>
                  <a:schemeClr val="bg1"/>
                </a:solidFill>
                <a:latin typeface="+mj-lt"/>
                <a:ea typeface="+mj-ea"/>
                <a:cs typeface="+mj-cs"/>
              </a:rPr>
              <a:t>New York &amp; New England Regional Map</a:t>
            </a:r>
          </a:p>
        </p:txBody>
      </p:sp>
      <p:pic>
        <p:nvPicPr>
          <p:cNvPr id="4" name="Picture 3">
            <a:extLst>
              <a:ext uri="{FF2B5EF4-FFF2-40B4-BE49-F238E27FC236}">
                <a16:creationId xmlns:a16="http://schemas.microsoft.com/office/drawing/2014/main" id="{C5BCB79A-3242-1CE2-5327-53F83748C08A}"/>
              </a:ext>
            </a:extLst>
          </p:cNvPr>
          <p:cNvPicPr>
            <a:picLocks noChangeAspect="1"/>
          </p:cNvPicPr>
          <p:nvPr/>
        </p:nvPicPr>
        <p:blipFill>
          <a:blip r:embed="rId3"/>
          <a:stretch>
            <a:fillRect/>
          </a:stretch>
        </p:blipFill>
        <p:spPr>
          <a:xfrm>
            <a:off x="3966883" y="398677"/>
            <a:ext cx="7231463" cy="5278969"/>
          </a:xfrm>
          <a:prstGeom prst="rect">
            <a:avLst/>
          </a:prstGeom>
        </p:spPr>
      </p:pic>
      <p:sp>
        <p:nvSpPr>
          <p:cNvPr id="2" name="Slide Number Placeholder 1">
            <a:extLst>
              <a:ext uri="{FF2B5EF4-FFF2-40B4-BE49-F238E27FC236}">
                <a16:creationId xmlns:a16="http://schemas.microsoft.com/office/drawing/2014/main" id="{75808DCA-666B-A94B-E48F-AC434D6C964E}"/>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lgn="r">
              <a:spcAft>
                <a:spcPts val="600"/>
              </a:spcAft>
            </a:pPr>
            <a:fld id="{D2116F40-713B-854C-87D7-4325435532B8}" type="slidenum">
              <a:rPr lang="en-US" sz="1200" smtClean="0">
                <a:solidFill>
                  <a:schemeClr val="tx1">
                    <a:tint val="75000"/>
                  </a:schemeClr>
                </a:solidFill>
              </a:rPr>
              <a:pPr algn="r">
                <a:spcAft>
                  <a:spcPts val="600"/>
                </a:spcAft>
              </a:pPr>
              <a:t>6</a:t>
            </a:fld>
            <a:endParaRPr lang="en-US" sz="1200">
              <a:solidFill>
                <a:schemeClr val="tx1">
                  <a:tint val="75000"/>
                </a:schemeClr>
              </a:solidFill>
            </a:endParaRPr>
          </a:p>
        </p:txBody>
      </p:sp>
    </p:spTree>
    <p:extLst>
      <p:ext uri="{BB962C8B-B14F-4D97-AF65-F5344CB8AC3E}">
        <p14:creationId xmlns:p14="http://schemas.microsoft.com/office/powerpoint/2010/main" val="187448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15647D-1DDB-E0E1-AB33-81073E48016A}"/>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DBAC1C0-4602-95AF-6DF0-AFD6D357B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8C59C-1812-C1C9-A964-4A7E99F6AA8A}"/>
              </a:ext>
            </a:extLst>
          </p:cNvPr>
          <p:cNvSpPr>
            <a:spLocks noGrp="1"/>
          </p:cNvSpPr>
          <p:nvPr>
            <p:ph type="title"/>
          </p:nvPr>
        </p:nvSpPr>
        <p:spPr>
          <a:xfrm>
            <a:off x="841248" y="334644"/>
            <a:ext cx="10509504" cy="1076914"/>
          </a:xfrm>
        </p:spPr>
        <p:txBody>
          <a:bodyPr anchor="ctr">
            <a:normAutofit/>
          </a:bodyPr>
          <a:lstStyle/>
          <a:p>
            <a:r>
              <a:rPr lang="en-US" sz="4000" dirty="0"/>
              <a:t>U.S. LNG Imports</a:t>
            </a:r>
          </a:p>
        </p:txBody>
      </p:sp>
      <p:sp>
        <p:nvSpPr>
          <p:cNvPr id="25" name="Rectangle 24">
            <a:extLst>
              <a:ext uri="{FF2B5EF4-FFF2-40B4-BE49-F238E27FC236}">
                <a16:creationId xmlns:a16="http://schemas.microsoft.com/office/drawing/2014/main" id="{62227D4F-B255-689E-40E1-3A64481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2156C6B4-A0CD-0F98-4A84-DA5EDDF1C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A7FFC95-E807-F703-6C40-B80853C2C4F9}"/>
              </a:ext>
            </a:extLst>
          </p:cNvPr>
          <p:cNvSpPr>
            <a:spLocks noGrp="1"/>
          </p:cNvSpPr>
          <p:nvPr>
            <p:ph type="sldNum" sz="quarter" idx="12"/>
          </p:nvPr>
        </p:nvSpPr>
        <p:spPr>
          <a:xfrm>
            <a:off x="9996926" y="5988811"/>
            <a:ext cx="509670" cy="283973"/>
          </a:xfrm>
        </p:spPr>
        <p:txBody>
          <a:bodyPr/>
          <a:lstStyle/>
          <a:p>
            <a:pPr defTabSz="704088">
              <a:spcAft>
                <a:spcPts val="600"/>
              </a:spcAft>
            </a:pPr>
            <a:fld id="{7A840FD0-93BD-4A5B-B143-3368C97CCEDC}" type="slidenum">
              <a:rPr lang="en-US" sz="1540" b="0" kern="1200">
                <a:solidFill>
                  <a:schemeClr val="bg1"/>
                </a:solidFill>
                <a:latin typeface="+mn-lt"/>
                <a:ea typeface="+mn-ea"/>
                <a:cs typeface="+mn-cs"/>
              </a:rPr>
              <a:pPr defTabSz="704088">
                <a:spcAft>
                  <a:spcPts val="600"/>
                </a:spcAft>
              </a:pPr>
              <a:t>7</a:t>
            </a:fld>
            <a:endParaRPr lang="en-US"/>
          </a:p>
        </p:txBody>
      </p:sp>
      <p:pic>
        <p:nvPicPr>
          <p:cNvPr id="3" name="Picture 2">
            <a:extLst>
              <a:ext uri="{FF2B5EF4-FFF2-40B4-BE49-F238E27FC236}">
                <a16:creationId xmlns:a16="http://schemas.microsoft.com/office/drawing/2014/main" id="{3B6087FB-D837-0FFE-234F-8963F80B0239}"/>
              </a:ext>
            </a:extLst>
          </p:cNvPr>
          <p:cNvPicPr>
            <a:picLocks noChangeAspect="1"/>
          </p:cNvPicPr>
          <p:nvPr/>
        </p:nvPicPr>
        <p:blipFill>
          <a:blip r:embed="rId3"/>
          <a:stretch>
            <a:fillRect/>
          </a:stretch>
        </p:blipFill>
        <p:spPr>
          <a:xfrm>
            <a:off x="5904929" y="1949087"/>
            <a:ext cx="5442775" cy="3621919"/>
          </a:xfrm>
          <a:prstGeom prst="rect">
            <a:avLst/>
          </a:prstGeom>
        </p:spPr>
      </p:pic>
      <p:sp>
        <p:nvSpPr>
          <p:cNvPr id="6" name="TextBox 5">
            <a:extLst>
              <a:ext uri="{FF2B5EF4-FFF2-40B4-BE49-F238E27FC236}">
                <a16:creationId xmlns:a16="http://schemas.microsoft.com/office/drawing/2014/main" id="{B2121BFF-F6E4-E060-1D1F-6B8496A6E8B5}"/>
              </a:ext>
            </a:extLst>
          </p:cNvPr>
          <p:cNvSpPr txBox="1"/>
          <p:nvPr/>
        </p:nvSpPr>
        <p:spPr>
          <a:xfrm>
            <a:off x="975360" y="2048256"/>
            <a:ext cx="4669536" cy="4524315"/>
          </a:xfrm>
          <a:prstGeom prst="rect">
            <a:avLst/>
          </a:prstGeom>
          <a:noFill/>
        </p:spPr>
        <p:txBody>
          <a:bodyPr wrap="square" rtlCol="0">
            <a:spAutoFit/>
          </a:bodyPr>
          <a:lstStyle/>
          <a:p>
            <a:r>
              <a:rPr lang="en-US" sz="3200" b="0" i="0" dirty="0">
                <a:effectLst/>
                <a:latin typeface="Jost"/>
              </a:rPr>
              <a:t>LNG imports can be a </a:t>
            </a:r>
            <a:r>
              <a:rPr lang="en-US" sz="3200" b="0" i="0" strike="noStrike" dirty="0">
                <a:effectLst/>
                <a:latin typeface="Jost"/>
              </a:rPr>
              <a:t>key marginal source of supply</a:t>
            </a:r>
            <a:r>
              <a:rPr lang="en-US" sz="3200" b="0" i="0" dirty="0">
                <a:effectLst/>
                <a:latin typeface="Jost"/>
              </a:rPr>
              <a:t> during times of high demand. On </a:t>
            </a:r>
            <a:r>
              <a:rPr lang="en-US" sz="3200" b="0" i="0" strike="noStrike" dirty="0">
                <a:effectLst/>
                <a:latin typeface="Jost"/>
              </a:rPr>
              <a:t>peak demand days</a:t>
            </a:r>
            <a:r>
              <a:rPr lang="en-US" sz="3200" b="0" i="0" dirty="0">
                <a:effectLst/>
                <a:latin typeface="Jost"/>
              </a:rPr>
              <a:t>, imported LNG can contribute up to 35% of New England’s natural gas supply.</a:t>
            </a:r>
          </a:p>
          <a:p>
            <a:pPr algn="r"/>
            <a:r>
              <a:rPr lang="en-US" sz="3200" dirty="0">
                <a:latin typeface="Jost"/>
              </a:rPr>
              <a:t>-U.S. EIA</a:t>
            </a:r>
            <a:endParaRPr lang="en-US" sz="3200" dirty="0"/>
          </a:p>
        </p:txBody>
      </p:sp>
    </p:spTree>
    <p:extLst>
      <p:ext uri="{BB962C8B-B14F-4D97-AF65-F5344CB8AC3E}">
        <p14:creationId xmlns:p14="http://schemas.microsoft.com/office/powerpoint/2010/main" val="3647146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ABB586-6A9E-5FDE-BF33-F7574766003B}"/>
            </a:ext>
          </a:extLst>
        </p:cNvPr>
        <p:cNvGrpSpPr/>
        <p:nvPr/>
      </p:nvGrpSpPr>
      <p:grpSpPr>
        <a:xfrm>
          <a:off x="0" y="0"/>
          <a:ext cx="0" cy="0"/>
          <a:chOff x="0" y="0"/>
          <a:chExt cx="0" cy="0"/>
        </a:xfrm>
      </p:grpSpPr>
      <p:sp>
        <p:nvSpPr>
          <p:cNvPr id="12" name="Freeform 6">
            <a:extLst>
              <a:ext uri="{FF2B5EF4-FFF2-40B4-BE49-F238E27FC236}">
                <a16:creationId xmlns:a16="http://schemas.microsoft.com/office/drawing/2014/main" id="{DA91A540-016A-F5C2-DF24-B9F0E1454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5419EEA3-EE8B-07D1-426B-ECC5B85C7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1F83277C-C94F-4C21-03AB-7431B369D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22D89070-6CC6-54F9-B4F9-FDB2D4E44B70}"/>
              </a:ext>
            </a:extLst>
          </p:cNvPr>
          <p:cNvSpPr>
            <a:spLocks noGrp="1"/>
          </p:cNvSpPr>
          <p:nvPr>
            <p:ph type="sldNum" sz="quarter" idx="12"/>
          </p:nvPr>
        </p:nvSpPr>
        <p:spPr>
          <a:xfrm>
            <a:off x="9030986" y="5145231"/>
            <a:ext cx="444482" cy="247652"/>
          </a:xfrm>
        </p:spPr>
        <p:txBody>
          <a:bodyPr/>
          <a:lstStyle/>
          <a:p>
            <a:pPr defTabSz="612648">
              <a:spcAft>
                <a:spcPts val="600"/>
              </a:spcAft>
            </a:pPr>
            <a:fld id="{D2116F40-713B-854C-87D7-4325435532B8}" type="slidenum">
              <a:rPr lang="en-US" sz="1340" b="0" kern="1200">
                <a:solidFill>
                  <a:schemeClr val="bg1"/>
                </a:solidFill>
                <a:latin typeface="+mn-lt"/>
                <a:ea typeface="+mn-ea"/>
                <a:cs typeface="+mn-cs"/>
              </a:rPr>
              <a:pPr defTabSz="612648">
                <a:spcAft>
                  <a:spcPts val="600"/>
                </a:spcAft>
              </a:pPr>
              <a:t>8</a:t>
            </a:fld>
            <a:endParaRPr lang="en-US"/>
          </a:p>
        </p:txBody>
      </p:sp>
      <p:pic>
        <p:nvPicPr>
          <p:cNvPr id="6" name="Picture 5">
            <a:extLst>
              <a:ext uri="{FF2B5EF4-FFF2-40B4-BE49-F238E27FC236}">
                <a16:creationId xmlns:a16="http://schemas.microsoft.com/office/drawing/2014/main" id="{EE6BC309-E03B-B3F7-24AB-F71486F7F9B5}"/>
              </a:ext>
            </a:extLst>
          </p:cNvPr>
          <p:cNvPicPr>
            <a:picLocks noChangeAspect="1"/>
          </p:cNvPicPr>
          <p:nvPr/>
        </p:nvPicPr>
        <p:blipFill>
          <a:blip r:embed="rId3"/>
          <a:stretch>
            <a:fillRect/>
          </a:stretch>
        </p:blipFill>
        <p:spPr>
          <a:xfrm>
            <a:off x="638386" y="643467"/>
            <a:ext cx="10933503" cy="2747800"/>
          </a:xfrm>
          <a:prstGeom prst="rect">
            <a:avLst/>
          </a:prstGeom>
        </p:spPr>
      </p:pic>
      <p:sp>
        <p:nvSpPr>
          <p:cNvPr id="8" name="TextBox 7">
            <a:extLst>
              <a:ext uri="{FF2B5EF4-FFF2-40B4-BE49-F238E27FC236}">
                <a16:creationId xmlns:a16="http://schemas.microsoft.com/office/drawing/2014/main" id="{16097A72-FB96-7E84-7AEA-9BC26DD7BE2B}"/>
              </a:ext>
            </a:extLst>
          </p:cNvPr>
          <p:cNvSpPr txBox="1"/>
          <p:nvPr/>
        </p:nvSpPr>
        <p:spPr>
          <a:xfrm>
            <a:off x="999744" y="3633932"/>
            <a:ext cx="10118135" cy="1815882"/>
          </a:xfrm>
          <a:prstGeom prst="rect">
            <a:avLst/>
          </a:prstGeom>
          <a:noFill/>
        </p:spPr>
        <p:txBody>
          <a:bodyPr wrap="square" rtlCol="0">
            <a:spAutoFit/>
          </a:bodyPr>
          <a:lstStyle/>
          <a:p>
            <a:pPr algn="ctr"/>
            <a:r>
              <a:rPr lang="en-US" sz="2800" i="1" dirty="0"/>
              <a:t>“..For high frequency and/or long duration constraints, one of the most economic mitigation measures, in lieu of adding backup fuel capability, may be the installation of additional pipeline capability…”</a:t>
            </a:r>
          </a:p>
        </p:txBody>
      </p:sp>
    </p:spTree>
    <p:extLst>
      <p:ext uri="{BB962C8B-B14F-4D97-AF65-F5344CB8AC3E}">
        <p14:creationId xmlns:p14="http://schemas.microsoft.com/office/powerpoint/2010/main" val="4217443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9207FAAB-A397-60DD-49E5-57FF025CD489}"/>
              </a:ext>
            </a:extLst>
          </p:cNvPr>
          <p:cNvSpPr>
            <a:spLocks noGrp="1"/>
          </p:cNvSpPr>
          <p:nvPr>
            <p:ph type="sldNum" sz="quarter" idx="12"/>
          </p:nvPr>
        </p:nvSpPr>
        <p:spPr>
          <a:xfrm>
            <a:off x="9030986" y="5145231"/>
            <a:ext cx="444482" cy="247652"/>
          </a:xfrm>
        </p:spPr>
        <p:txBody>
          <a:bodyPr/>
          <a:lstStyle/>
          <a:p>
            <a:pPr defTabSz="612648">
              <a:spcAft>
                <a:spcPts val="600"/>
              </a:spcAft>
            </a:pPr>
            <a:fld id="{D2116F40-713B-854C-87D7-4325435532B8}" type="slidenum">
              <a:rPr lang="en-US" sz="1340" b="0" kern="1200">
                <a:solidFill>
                  <a:schemeClr val="bg1"/>
                </a:solidFill>
                <a:latin typeface="+mn-lt"/>
                <a:ea typeface="+mn-ea"/>
                <a:cs typeface="+mn-cs"/>
              </a:rPr>
              <a:pPr defTabSz="612648">
                <a:spcAft>
                  <a:spcPts val="600"/>
                </a:spcAft>
              </a:pPr>
              <a:t>9</a:t>
            </a:fld>
            <a:endParaRPr lang="en-US"/>
          </a:p>
        </p:txBody>
      </p:sp>
      <p:sp>
        <p:nvSpPr>
          <p:cNvPr id="8" name="AutoShape 2" descr="1,100-MW Cricket Valley CCGT plant starts operations in NY">
            <a:extLst>
              <a:ext uri="{FF2B5EF4-FFF2-40B4-BE49-F238E27FC236}">
                <a16:creationId xmlns:a16="http://schemas.microsoft.com/office/drawing/2014/main" id="{8548D99E-DBE7-20F7-A8A5-89966B6B0D3A}"/>
              </a:ext>
            </a:extLst>
          </p:cNvPr>
          <p:cNvSpPr>
            <a:spLocks noChangeAspect="1" noChangeArrowheads="1"/>
          </p:cNvSpPr>
          <p:nvPr/>
        </p:nvSpPr>
        <p:spPr bwMode="auto">
          <a:xfrm>
            <a:off x="5943600" y="3276600"/>
            <a:ext cx="3390900" cy="3390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D5E72391-517D-A23E-1296-769860DA26D3}"/>
              </a:ext>
            </a:extLst>
          </p:cNvPr>
          <p:cNvPicPr>
            <a:picLocks noChangeAspect="1"/>
          </p:cNvPicPr>
          <p:nvPr/>
        </p:nvPicPr>
        <p:blipFill>
          <a:blip r:embed="rId3"/>
          <a:stretch>
            <a:fillRect/>
          </a:stretch>
        </p:blipFill>
        <p:spPr>
          <a:xfrm>
            <a:off x="1037289" y="2425965"/>
            <a:ext cx="4567635" cy="2836742"/>
          </a:xfrm>
          <a:prstGeom prst="rect">
            <a:avLst/>
          </a:prstGeom>
        </p:spPr>
      </p:pic>
      <p:pic>
        <p:nvPicPr>
          <p:cNvPr id="11" name="Picture 10">
            <a:extLst>
              <a:ext uri="{FF2B5EF4-FFF2-40B4-BE49-F238E27FC236}">
                <a16:creationId xmlns:a16="http://schemas.microsoft.com/office/drawing/2014/main" id="{7F441FDC-A792-7201-D254-692F9D7CBF1D}"/>
              </a:ext>
            </a:extLst>
          </p:cNvPr>
          <p:cNvPicPr>
            <a:picLocks noChangeAspect="1"/>
          </p:cNvPicPr>
          <p:nvPr/>
        </p:nvPicPr>
        <p:blipFill>
          <a:blip r:embed="rId4"/>
          <a:stretch>
            <a:fillRect/>
          </a:stretch>
        </p:blipFill>
        <p:spPr>
          <a:xfrm>
            <a:off x="6189194" y="2396161"/>
            <a:ext cx="4471711" cy="2836742"/>
          </a:xfrm>
          <a:prstGeom prst="rect">
            <a:avLst/>
          </a:prstGeom>
        </p:spPr>
      </p:pic>
      <p:sp>
        <p:nvSpPr>
          <p:cNvPr id="21" name="TextBox 20">
            <a:extLst>
              <a:ext uri="{FF2B5EF4-FFF2-40B4-BE49-F238E27FC236}">
                <a16:creationId xmlns:a16="http://schemas.microsoft.com/office/drawing/2014/main" id="{CDF3A619-C71A-4086-BD86-50D7C9545FF1}"/>
              </a:ext>
            </a:extLst>
          </p:cNvPr>
          <p:cNvSpPr txBox="1"/>
          <p:nvPr/>
        </p:nvSpPr>
        <p:spPr>
          <a:xfrm>
            <a:off x="1037289" y="938085"/>
            <a:ext cx="10303811" cy="1323439"/>
          </a:xfrm>
          <a:prstGeom prst="rect">
            <a:avLst/>
          </a:prstGeom>
          <a:noFill/>
        </p:spPr>
        <p:txBody>
          <a:bodyPr wrap="square">
            <a:spAutoFit/>
          </a:bodyPr>
          <a:lstStyle/>
          <a:p>
            <a:r>
              <a:rPr kumimoji="0" lang="en-US" sz="4000" b="0" i="0" u="none" strike="noStrike" kern="1200" cap="none" spc="0" normalizeH="0" baseline="0" noProof="0" dirty="0">
                <a:ln>
                  <a:noFill/>
                </a:ln>
                <a:solidFill>
                  <a:srgbClr val="044989"/>
                </a:solidFill>
                <a:effectLst/>
                <a:uLnTx/>
                <a:uFillTx/>
                <a:latin typeface="Century Gothic" panose="020F0302020204030204"/>
                <a:ea typeface="+mj-ea"/>
                <a:cs typeface="+mj-cs"/>
              </a:rPr>
              <a:t>So, what is the end use of all this infrastructure?</a:t>
            </a:r>
            <a:endParaRPr lang="en-US" dirty="0"/>
          </a:p>
        </p:txBody>
      </p:sp>
    </p:spTree>
    <p:extLst>
      <p:ext uri="{BB962C8B-B14F-4D97-AF65-F5344CB8AC3E}">
        <p14:creationId xmlns:p14="http://schemas.microsoft.com/office/powerpoint/2010/main" val="2585081017"/>
      </p:ext>
    </p:extLst>
  </p:cSld>
  <p:clrMapOvr>
    <a:masterClrMapping/>
  </p:clrMapOvr>
</p:sld>
</file>

<file path=ppt/theme/theme1.xml><?xml version="1.0" encoding="utf-8"?>
<a:theme xmlns:a="http://schemas.openxmlformats.org/drawingml/2006/main" name="Office Theme">
  <a:themeElements>
    <a:clrScheme name="NGA">
      <a:dk1>
        <a:srgbClr val="044989"/>
      </a:dk1>
      <a:lt1>
        <a:srgbClr val="FFFFFF"/>
      </a:lt1>
      <a:dk2>
        <a:srgbClr val="000000"/>
      </a:dk2>
      <a:lt2>
        <a:srgbClr val="E7E6E6"/>
      </a:lt2>
      <a:accent1>
        <a:srgbClr val="006193"/>
      </a:accent1>
      <a:accent2>
        <a:srgbClr val="0074C1"/>
      </a:accent2>
      <a:accent3>
        <a:srgbClr val="27AAE1"/>
      </a:accent3>
      <a:accent4>
        <a:srgbClr val="006838"/>
      </a:accent4>
      <a:accent5>
        <a:srgbClr val="38B549"/>
      </a:accent5>
      <a:accent6>
        <a:srgbClr val="C3C3C3"/>
      </a:accent6>
      <a:hlink>
        <a:srgbClr val="0563C1"/>
      </a:hlink>
      <a:folHlink>
        <a:srgbClr val="D62DD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95BBE0C9137449154AB6A3AF20B1C" ma:contentTypeVersion="15" ma:contentTypeDescription="Create a new document." ma:contentTypeScope="" ma:versionID="db4e7e69c0abc28465de90e16dbb5ca6">
  <xsd:schema xmlns:xsd="http://www.w3.org/2001/XMLSchema" xmlns:xs="http://www.w3.org/2001/XMLSchema" xmlns:p="http://schemas.microsoft.com/office/2006/metadata/properties" xmlns:ns2="7aab780c-5cb9-4d56-b1b7-a6df58ec173f" xmlns:ns3="935a9cfe-bd09-4cab-b5df-1bd7a966eb38" targetNamespace="http://schemas.microsoft.com/office/2006/metadata/properties" ma:root="true" ma:fieldsID="ab6e56a21611c459228eeda58628ff62" ns2:_="" ns3:_="">
    <xsd:import namespace="7aab780c-5cb9-4d56-b1b7-a6df58ec173f"/>
    <xsd:import namespace="935a9cfe-bd09-4cab-b5df-1bd7a966eb3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UploadedtoMartusandTied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b780c-5cb9-4d56-b1b7-a6df58ec173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50f5c23-03d1-4936-b781-e5ae2369907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UploadedtoMartusandTiedout" ma:index="22" nillable="true" ma:displayName="Uploaded to Martus and Tied out" ma:default="0" ma:format="Dropdown" ma:internalName="UploadedtoMartusandTiedou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35a9cfe-bd09-4cab-b5df-1bd7a966eb3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5131e2e-a705-4f43-b75e-da042424f6e1}" ma:internalName="TaxCatchAll" ma:showField="CatchAllData" ma:web="935a9cfe-bd09-4cab-b5df-1bd7a966eb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ab780c-5cb9-4d56-b1b7-a6df58ec173f">
      <Terms xmlns="http://schemas.microsoft.com/office/infopath/2007/PartnerControls"/>
    </lcf76f155ced4ddcb4097134ff3c332f>
    <TaxCatchAll xmlns="935a9cfe-bd09-4cab-b5df-1bd7a966eb38" xsi:nil="true"/>
    <UploadedtoMartusandTiedout xmlns="7aab780c-5cb9-4d56-b1b7-a6df58ec173f">false</UploadedtoMartusandTiedout>
  </documentManagement>
</p:properties>
</file>

<file path=customXml/itemProps1.xml><?xml version="1.0" encoding="utf-8"?>
<ds:datastoreItem xmlns:ds="http://schemas.openxmlformats.org/officeDocument/2006/customXml" ds:itemID="{4D9D8254-E5F6-401C-A76E-021A2E90FD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ab780c-5cb9-4d56-b1b7-a6df58ec173f"/>
    <ds:schemaRef ds:uri="935a9cfe-bd09-4cab-b5df-1bd7a966eb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FF56FD-1397-4511-8421-905403AB6B07}">
  <ds:schemaRefs>
    <ds:schemaRef ds:uri="http://schemas.microsoft.com/sharepoint/v3/contenttype/forms"/>
  </ds:schemaRefs>
</ds:datastoreItem>
</file>

<file path=customXml/itemProps3.xml><?xml version="1.0" encoding="utf-8"?>
<ds:datastoreItem xmlns:ds="http://schemas.openxmlformats.org/officeDocument/2006/customXml" ds:itemID="{83A47B39-502F-4DAB-AB01-ECE8456A4E5A}">
  <ds:schemaRefs>
    <ds:schemaRef ds:uri="http://purl.org/dc/elements/1.1/"/>
    <ds:schemaRef ds:uri="7aab780c-5cb9-4d56-b1b7-a6df58ec173f"/>
    <ds:schemaRef ds:uri="http://schemas.microsoft.com/office/infopath/2007/PartnerControls"/>
    <ds:schemaRef ds:uri="http://schemas.microsoft.com/office/2006/documentManagement/types"/>
    <ds:schemaRef ds:uri="http://purl.org/dc/terms/"/>
    <ds:schemaRef ds:uri="http://purl.org/dc/dcmitype/"/>
    <ds:schemaRef ds:uri="http://schemas.microsoft.com/office/2006/metadata/properties"/>
    <ds:schemaRef ds:uri="http://schemas.openxmlformats.org/package/2006/metadata/core-properties"/>
    <ds:schemaRef ds:uri="935a9cfe-bd09-4cab-b5df-1bd7a966eb3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24041</TotalTime>
  <Words>5002</Words>
  <Application>Microsoft Office PowerPoint</Application>
  <PresentationFormat>Widescreen</PresentationFormat>
  <Paragraphs>523</Paragraphs>
  <Slides>34</Slides>
  <Notes>33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Arial</vt:lpstr>
      <vt:lpstr>Calibri</vt:lpstr>
      <vt:lpstr>Cambria</vt:lpstr>
      <vt:lpstr>Century Gothic</vt:lpstr>
      <vt:lpstr>Google Sans</vt:lpstr>
      <vt:lpstr>Helvetica</vt:lpstr>
      <vt:lpstr>inherit</vt:lpstr>
      <vt:lpstr>Inter Variable</vt:lpstr>
      <vt:lpstr>Jost</vt:lpstr>
      <vt:lpstr>Open Sans</vt:lpstr>
      <vt:lpstr>Times New Roman</vt:lpstr>
      <vt:lpstr>urw-din</vt:lpstr>
      <vt:lpstr>Verdana</vt:lpstr>
      <vt:lpstr>Office Theme</vt:lpstr>
      <vt:lpstr>Energy Policy In The Northeast</vt:lpstr>
      <vt:lpstr>The Plan for Today’s Presentation</vt:lpstr>
      <vt:lpstr>System Dynamics in the Northeast</vt:lpstr>
      <vt:lpstr>Shale Production Growth</vt:lpstr>
      <vt:lpstr>New Jersey, Pennsylvania &amp; New York Regional Map</vt:lpstr>
      <vt:lpstr>PowerPoint Presentation</vt:lpstr>
      <vt:lpstr>U.S. LNG Imports</vt:lpstr>
      <vt:lpstr>PowerPoint Presentation</vt:lpstr>
      <vt:lpstr>PowerPoint Presentation</vt:lpstr>
      <vt:lpstr>The Northeast Gas Heating Market</vt:lpstr>
      <vt:lpstr>PowerPoint Presentation</vt:lpstr>
      <vt:lpstr>Gas Customer Growth </vt:lpstr>
      <vt:lpstr>Energy Growth</vt:lpstr>
      <vt:lpstr>The Success Story</vt:lpstr>
      <vt:lpstr>PowerPoint Presentation</vt:lpstr>
      <vt:lpstr>PowerPoint Presentation</vt:lpstr>
      <vt:lpstr>Natural Gas Prices (Northeast)</vt:lpstr>
      <vt:lpstr>Natural Gas: Affordable Home Heating</vt:lpstr>
      <vt:lpstr>Reliability - Meeting Peak Demand</vt:lpstr>
      <vt:lpstr>What is the policy landscape today?</vt:lpstr>
      <vt:lpstr>Where are policymakers focused?</vt:lpstr>
      <vt:lpstr>What’s Going on in Washington, DC?</vt:lpstr>
      <vt:lpstr>State Climate Goals</vt:lpstr>
      <vt:lpstr>Future of Gas Proceedings</vt:lpstr>
      <vt:lpstr>Affordability</vt:lpstr>
      <vt:lpstr>Scrutiny of Utilities</vt:lpstr>
      <vt:lpstr>The “Energy Transition” and who pays?</vt:lpstr>
      <vt:lpstr>Decarbonization Reality Check</vt:lpstr>
      <vt:lpstr>How is the Perspective on Infrastructure Shifting?</vt:lpstr>
      <vt:lpstr>What does this all mean for you?</vt:lpstr>
      <vt:lpstr>Why should you care?</vt:lpstr>
      <vt:lpstr>Are we serious about these goals?</vt:lpstr>
      <vt:lpstr>So what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Bita Goli</dc:creator>
  <cp:lastModifiedBy>Christian Rodrick</cp:lastModifiedBy>
  <cp:revision>64</cp:revision>
  <dcterms:created xsi:type="dcterms:W3CDTF">2023-01-26T00:41:15Z</dcterms:created>
  <dcterms:modified xsi:type="dcterms:W3CDTF">2026-06-05T10:34:07Z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51200.0000000000</vt:lpwstr>
  </property>
  <property fmtid="{D5CDD505-2E9C-101B-9397-08002B2CF9AE}" pid="3" name="ContentTypeId">
    <vt:lpwstr>0x01010023E95BBE0C9137449154AB6A3AF20B1C</vt:lpwstr>
  </property>
  <property fmtid="{D5CDD505-2E9C-101B-9397-08002B2CF9AE}" pid="4" name="MediaServiceImageTags">
    <vt:lpwstr/>
  </property>
</Properties>
</file>