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9" r:id="rId6"/>
    <p:sldId id="270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</p:sldIdLst>
  <p:sldSz cx="12192000" cy="6858000"/>
  <p:notesSz cx="7102475" cy="9388475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6" name="Author" initials="A" lastIdx="0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8E00"/>
    <a:srgbClr val="86AA00"/>
    <a:srgbClr val="E6EFF2"/>
    <a:srgbClr val="F2F2F2"/>
    <a:srgbClr val="66FF66"/>
    <a:srgbClr val="FF9933"/>
    <a:srgbClr val="3399FF"/>
    <a:srgbClr val="99FF66"/>
    <a:srgbClr val="43F765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8E1BD-FFB2-4A4E-8CD2-F7180C28EF20}" v="1806" dt="2024-05-08T12:55:53.123"/>
    <p1510:client id="{5E4A6A56-4D12-4A1E-80B9-396AE8523631}" v="8" dt="2024-05-08T15:48:22.761"/>
    <p1510:client id="{73AE86C1-09C1-49FB-9755-20D532DA2708}" v="2809" dt="2024-05-08T15:39:57.322"/>
    <p1510:client id="{F8CB72C1-F2F1-4CFB-83D0-94629EC9551C}" v="175" dt="2024-05-07T21:49:42.2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3467" autoAdjust="0"/>
  </p:normalViewPr>
  <p:slideViewPr>
    <p:cSldViewPr snapToGrid="0">
      <p:cViewPr varScale="1">
        <p:scale>
          <a:sx n="98" d="100"/>
          <a:sy n="98" d="100"/>
        </p:scale>
        <p:origin x="305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110" y="581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6D1BAA-0A61-483F-9BEF-B87CA4495035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C3CE50AF-1E2B-4F01-8606-E88385E677E4}">
      <dgm:prSet phldrT="[Text]" custT="1"/>
      <dgm:spPr>
        <a:solidFill>
          <a:schemeClr val="accent1">
            <a:lumMod val="40000"/>
            <a:lumOff val="60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800" b="1">
              <a:solidFill>
                <a:schemeClr val="tx2"/>
              </a:solidFill>
              <a:latin typeface="+mj-lt"/>
            </a:rPr>
            <a:t>Changes Needed at Customer Premises</a:t>
          </a:r>
          <a:endParaRPr lang="en-US" sz="2800" b="1" dirty="0">
            <a:solidFill>
              <a:schemeClr val="tx2"/>
            </a:solidFill>
            <a:latin typeface="+mj-lt"/>
          </a:endParaRPr>
        </a:p>
      </dgm:t>
    </dgm:pt>
    <dgm:pt modelId="{B15460CA-536F-4DA7-9693-76F5AD074B4D}" type="parTrans" cxnId="{1C5F1753-B541-4690-8A6B-88594AB62A65}">
      <dgm:prSet/>
      <dgm:spPr/>
      <dgm:t>
        <a:bodyPr/>
        <a:lstStyle/>
        <a:p>
          <a:endParaRPr lang="en-US" sz="3600"/>
        </a:p>
      </dgm:t>
    </dgm:pt>
    <dgm:pt modelId="{E74279DC-CC16-4599-AA3F-31E7301ADD86}" type="sibTrans" cxnId="{1C5F1753-B541-4690-8A6B-88594AB62A65}">
      <dgm:prSet/>
      <dgm:spPr/>
      <dgm:t>
        <a:bodyPr/>
        <a:lstStyle/>
        <a:p>
          <a:endParaRPr lang="en-US" sz="3600"/>
        </a:p>
      </dgm:t>
    </dgm:pt>
    <dgm:pt modelId="{C3C3C63E-DCA2-4EDF-9BA3-B4D40EF8D66D}">
      <dgm:prSet phldrT="[Text]" custT="1"/>
      <dgm:spPr>
        <a:solidFill>
          <a:schemeClr val="accent1">
            <a:lumMod val="40000"/>
            <a:lumOff val="60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800" b="1">
              <a:solidFill>
                <a:schemeClr val="tx2"/>
              </a:solidFill>
              <a:latin typeface="+mj-lt"/>
            </a:rPr>
            <a:t>Electric System Buildout and Reliability</a:t>
          </a:r>
          <a:endParaRPr lang="en-US" sz="2800" b="1" dirty="0">
            <a:solidFill>
              <a:schemeClr val="tx2"/>
            </a:solidFill>
            <a:latin typeface="+mj-lt"/>
          </a:endParaRPr>
        </a:p>
      </dgm:t>
    </dgm:pt>
    <dgm:pt modelId="{C9D9CE8D-029A-42B6-8C2C-6A9C5769F646}" type="parTrans" cxnId="{7B4CF1C6-4391-4C37-AFAD-36FF8CBF8034}">
      <dgm:prSet/>
      <dgm:spPr/>
      <dgm:t>
        <a:bodyPr/>
        <a:lstStyle/>
        <a:p>
          <a:endParaRPr lang="en-US" sz="3600"/>
        </a:p>
      </dgm:t>
    </dgm:pt>
    <dgm:pt modelId="{5326D057-BA1E-43BB-A39B-D9BAAA77A91E}" type="sibTrans" cxnId="{7B4CF1C6-4391-4C37-AFAD-36FF8CBF8034}">
      <dgm:prSet/>
      <dgm:spPr/>
      <dgm:t>
        <a:bodyPr/>
        <a:lstStyle/>
        <a:p>
          <a:endParaRPr lang="en-US" sz="3600"/>
        </a:p>
      </dgm:t>
    </dgm:pt>
    <dgm:pt modelId="{F2559038-3698-4FE0-8C2F-8B48A76B178C}">
      <dgm:prSet phldrT="[Text]" custT="1"/>
      <dgm:spPr>
        <a:solidFill>
          <a:schemeClr val="accent1">
            <a:lumMod val="40000"/>
            <a:lumOff val="60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800" b="1">
              <a:solidFill>
                <a:schemeClr val="tx2"/>
              </a:solidFill>
              <a:latin typeface="+mj-lt"/>
            </a:rPr>
            <a:t>Limited Quantities</a:t>
          </a:r>
          <a:endParaRPr lang="en-US" sz="2800" b="1" dirty="0">
            <a:solidFill>
              <a:schemeClr val="tx2"/>
            </a:solidFill>
            <a:latin typeface="+mj-lt"/>
          </a:endParaRPr>
        </a:p>
      </dgm:t>
    </dgm:pt>
    <dgm:pt modelId="{8DD12570-23B4-492D-A8CF-93EB2D635432}" type="parTrans" cxnId="{B04385D6-B02D-4A4E-82DF-7B7EF55734FB}">
      <dgm:prSet/>
      <dgm:spPr/>
      <dgm:t>
        <a:bodyPr/>
        <a:lstStyle/>
        <a:p>
          <a:endParaRPr lang="en-US" sz="3600"/>
        </a:p>
      </dgm:t>
    </dgm:pt>
    <dgm:pt modelId="{5F220DAA-F9E2-4386-82EA-AAF50B43BF35}" type="sibTrans" cxnId="{B04385D6-B02D-4A4E-82DF-7B7EF55734FB}">
      <dgm:prSet/>
      <dgm:spPr/>
      <dgm:t>
        <a:bodyPr/>
        <a:lstStyle/>
        <a:p>
          <a:endParaRPr lang="en-US" sz="3600"/>
        </a:p>
      </dgm:t>
    </dgm:pt>
    <dgm:pt modelId="{DDBAEB92-565C-4CEF-B955-12097430069C}">
      <dgm:prSet phldrT="[Text]" custT="1"/>
      <dgm:spPr>
        <a:solidFill>
          <a:schemeClr val="accent1">
            <a:lumMod val="40000"/>
            <a:lumOff val="60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800" b="1">
              <a:solidFill>
                <a:schemeClr val="tx2"/>
              </a:solidFill>
              <a:latin typeface="+mj-lt"/>
            </a:rPr>
            <a:t>Cost</a:t>
          </a:r>
          <a:endParaRPr lang="en-US" sz="2800" b="1" dirty="0">
            <a:solidFill>
              <a:schemeClr val="tx2"/>
            </a:solidFill>
            <a:latin typeface="+mj-lt"/>
          </a:endParaRPr>
        </a:p>
      </dgm:t>
    </dgm:pt>
    <dgm:pt modelId="{DA034DB9-4E0E-4F14-9A39-F7BDB4EBB559}" type="parTrans" cxnId="{61CB4D82-FDFE-49AC-AF24-DE06751781DB}">
      <dgm:prSet/>
      <dgm:spPr/>
      <dgm:t>
        <a:bodyPr/>
        <a:lstStyle/>
        <a:p>
          <a:endParaRPr lang="en-US"/>
        </a:p>
      </dgm:t>
    </dgm:pt>
    <dgm:pt modelId="{D075BA4F-8A18-4D90-8526-0FD1DB13B02D}" type="sibTrans" cxnId="{61CB4D82-FDFE-49AC-AF24-DE06751781DB}">
      <dgm:prSet/>
      <dgm:spPr/>
      <dgm:t>
        <a:bodyPr/>
        <a:lstStyle/>
        <a:p>
          <a:endParaRPr lang="en-US"/>
        </a:p>
      </dgm:t>
    </dgm:pt>
    <dgm:pt modelId="{49876C14-5258-43F4-A86A-1D546789D0AD}" type="pres">
      <dgm:prSet presAssocID="{A36D1BAA-0A61-483F-9BEF-B87CA4495035}" presName="linearFlow" presStyleCnt="0">
        <dgm:presLayoutVars>
          <dgm:dir/>
          <dgm:resizeHandles val="exact"/>
        </dgm:presLayoutVars>
      </dgm:prSet>
      <dgm:spPr/>
    </dgm:pt>
    <dgm:pt modelId="{C38BB2E9-93F6-4A5D-9483-C00E399700BF}" type="pres">
      <dgm:prSet presAssocID="{C3CE50AF-1E2B-4F01-8606-E88385E677E4}" presName="composite" presStyleCnt="0"/>
      <dgm:spPr/>
    </dgm:pt>
    <dgm:pt modelId="{1C159AE1-6CF5-4FB3-BD40-4FF8AC712F96}" type="pres">
      <dgm:prSet presAssocID="{C3CE50AF-1E2B-4F01-8606-E88385E677E4}" presName="imgShp" presStyleLbl="fgImgPlace1" presStyleIdx="0" presStyleCnt="4" custLinFactNeighborX="-52542" custLinFactNeighborY="-122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2"/>
          </a:solidFill>
        </a:ln>
        <a:effectLst/>
      </dgm:spPr>
      <dgm:extLst>
        <a:ext uri="{E40237B7-FDA0-4F09-8148-C483321AD2D9}">
          <dgm14:cNvPr xmlns:dgm14="http://schemas.microsoft.com/office/drawing/2010/diagram" id="0" name="" descr="House with solid fill"/>
        </a:ext>
      </dgm:extLst>
    </dgm:pt>
    <dgm:pt modelId="{B427D0A6-A909-4323-AE09-1B6390343064}" type="pres">
      <dgm:prSet presAssocID="{C3CE50AF-1E2B-4F01-8606-E88385E677E4}" presName="txShp" presStyleLbl="node1" presStyleIdx="0" presStyleCnt="4">
        <dgm:presLayoutVars>
          <dgm:bulletEnabled val="1"/>
        </dgm:presLayoutVars>
      </dgm:prSet>
      <dgm:spPr/>
    </dgm:pt>
    <dgm:pt modelId="{62045D75-43FF-4B72-80CB-E34916DC09A4}" type="pres">
      <dgm:prSet presAssocID="{E74279DC-CC16-4599-AA3F-31E7301ADD86}" presName="spacing" presStyleCnt="0"/>
      <dgm:spPr/>
    </dgm:pt>
    <dgm:pt modelId="{89D2080E-E158-4722-9F8B-F0F8C37008DF}" type="pres">
      <dgm:prSet presAssocID="{C3C3C63E-DCA2-4EDF-9BA3-B4D40EF8D66D}" presName="composite" presStyleCnt="0"/>
      <dgm:spPr/>
    </dgm:pt>
    <dgm:pt modelId="{E1616640-198A-468E-ABDB-5C62DCCF6F65}" type="pres">
      <dgm:prSet presAssocID="{C3C3C63E-DCA2-4EDF-9BA3-B4D40EF8D66D}" presName="imgShp" presStyleLbl="fgImgPlace1" presStyleIdx="1" presStyleCnt="4" custLinFactNeighborX="-53764" custLinFactNeighborY="122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tx2"/>
          </a:solidFill>
        </a:ln>
        <a:effectLst/>
      </dgm:spPr>
      <dgm:extLst>
        <a:ext uri="{E40237B7-FDA0-4F09-8148-C483321AD2D9}">
          <dgm14:cNvPr xmlns:dgm14="http://schemas.microsoft.com/office/drawing/2010/diagram" id="0" name="" descr="Electric Tower with solid fill"/>
        </a:ext>
      </dgm:extLst>
    </dgm:pt>
    <dgm:pt modelId="{10F70ECF-6814-45B0-81FF-1D6BE8F828F9}" type="pres">
      <dgm:prSet presAssocID="{C3C3C63E-DCA2-4EDF-9BA3-B4D40EF8D66D}" presName="txShp" presStyleLbl="node1" presStyleIdx="1" presStyleCnt="4">
        <dgm:presLayoutVars>
          <dgm:bulletEnabled val="1"/>
        </dgm:presLayoutVars>
      </dgm:prSet>
      <dgm:spPr/>
    </dgm:pt>
    <dgm:pt modelId="{4CC4ACB9-1394-4E69-A586-2E1F63EEAB10}" type="pres">
      <dgm:prSet presAssocID="{5326D057-BA1E-43BB-A39B-D9BAAA77A91E}" presName="spacing" presStyleCnt="0"/>
      <dgm:spPr/>
    </dgm:pt>
    <dgm:pt modelId="{E9FDC840-D9AE-4A79-A857-1DE4F947EF14}" type="pres">
      <dgm:prSet presAssocID="{F2559038-3698-4FE0-8C2F-8B48A76B178C}" presName="composite" presStyleCnt="0"/>
      <dgm:spPr/>
    </dgm:pt>
    <dgm:pt modelId="{34E7FD95-93BB-442E-9504-00404F31A2E7}" type="pres">
      <dgm:prSet presAssocID="{F2559038-3698-4FE0-8C2F-8B48A76B178C}" presName="imgShp" presStyleLbl="fgImgPlace1" presStyleIdx="2" presStyleCnt="4" custLinFactNeighborX="-55887" custLinFactNeighborY="244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tx2"/>
          </a:solidFill>
        </a:ln>
        <a:effectLst/>
      </dgm:spPr>
      <dgm:extLst>
        <a:ext uri="{E40237B7-FDA0-4F09-8148-C483321AD2D9}">
          <dgm14:cNvPr xmlns:dgm14="http://schemas.microsoft.com/office/drawing/2010/diagram" id="0" name="" descr="Cow with solid fill"/>
        </a:ext>
      </dgm:extLst>
    </dgm:pt>
    <dgm:pt modelId="{353E10E8-97C8-4330-99E7-F6CC4D90FB4D}" type="pres">
      <dgm:prSet presAssocID="{F2559038-3698-4FE0-8C2F-8B48A76B178C}" presName="txShp" presStyleLbl="node1" presStyleIdx="2" presStyleCnt="4">
        <dgm:presLayoutVars>
          <dgm:bulletEnabled val="1"/>
        </dgm:presLayoutVars>
      </dgm:prSet>
      <dgm:spPr/>
    </dgm:pt>
    <dgm:pt modelId="{D7D70633-7C3D-4E71-ABC9-63916B08AC7F}" type="pres">
      <dgm:prSet presAssocID="{5F220DAA-F9E2-4386-82EA-AAF50B43BF35}" presName="spacing" presStyleCnt="0"/>
      <dgm:spPr/>
    </dgm:pt>
    <dgm:pt modelId="{7FE653F8-F2D6-4683-8A6B-69D8097A9069}" type="pres">
      <dgm:prSet presAssocID="{DDBAEB92-565C-4CEF-B955-12097430069C}" presName="composite" presStyleCnt="0"/>
      <dgm:spPr/>
    </dgm:pt>
    <dgm:pt modelId="{EE13B41F-9517-4C75-B843-4D1CA2A5C486}" type="pres">
      <dgm:prSet presAssocID="{DDBAEB92-565C-4CEF-B955-12097430069C}" presName="imgShp" presStyleLbl="fgImgPlace1" presStyleIdx="3" presStyleCnt="4" custLinFactNeighborX="-54985" custLinFactNeighborY="9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chemeClr val="tx2"/>
          </a:solidFill>
        </a:ln>
        <a:effectLst/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69CC16A6-51AA-4D9A-BB4E-56C5107D3FAE}" type="pres">
      <dgm:prSet presAssocID="{DDBAEB92-565C-4CEF-B955-12097430069C}" presName="txShp" presStyleLbl="node1" presStyleIdx="3" presStyleCnt="4">
        <dgm:presLayoutVars>
          <dgm:bulletEnabled val="1"/>
        </dgm:presLayoutVars>
      </dgm:prSet>
      <dgm:spPr/>
    </dgm:pt>
  </dgm:ptLst>
  <dgm:cxnLst>
    <dgm:cxn modelId="{EF9D625D-6814-4A31-BC0E-F85F6420B839}" type="presOf" srcId="{F2559038-3698-4FE0-8C2F-8B48A76B178C}" destId="{353E10E8-97C8-4330-99E7-F6CC4D90FB4D}" srcOrd="0" destOrd="0" presId="urn:microsoft.com/office/officeart/2005/8/layout/vList3"/>
    <dgm:cxn modelId="{28BFF464-51DA-4A7B-B342-784596B1AA9E}" type="presOf" srcId="{A36D1BAA-0A61-483F-9BEF-B87CA4495035}" destId="{49876C14-5258-43F4-A86A-1D546789D0AD}" srcOrd="0" destOrd="0" presId="urn:microsoft.com/office/officeart/2005/8/layout/vList3"/>
    <dgm:cxn modelId="{1C5F1753-B541-4690-8A6B-88594AB62A65}" srcId="{A36D1BAA-0A61-483F-9BEF-B87CA4495035}" destId="{C3CE50AF-1E2B-4F01-8606-E88385E677E4}" srcOrd="0" destOrd="0" parTransId="{B15460CA-536F-4DA7-9693-76F5AD074B4D}" sibTransId="{E74279DC-CC16-4599-AA3F-31E7301ADD86}"/>
    <dgm:cxn modelId="{61CB4D82-FDFE-49AC-AF24-DE06751781DB}" srcId="{A36D1BAA-0A61-483F-9BEF-B87CA4495035}" destId="{DDBAEB92-565C-4CEF-B955-12097430069C}" srcOrd="3" destOrd="0" parTransId="{DA034DB9-4E0E-4F14-9A39-F7BDB4EBB559}" sibTransId="{D075BA4F-8A18-4D90-8526-0FD1DB13B02D}"/>
    <dgm:cxn modelId="{FB67AB8B-D301-466A-A71B-7FCB8D78DDB7}" type="presOf" srcId="{C3CE50AF-1E2B-4F01-8606-E88385E677E4}" destId="{B427D0A6-A909-4323-AE09-1B6390343064}" srcOrd="0" destOrd="0" presId="urn:microsoft.com/office/officeart/2005/8/layout/vList3"/>
    <dgm:cxn modelId="{7B4CF1C6-4391-4C37-AFAD-36FF8CBF8034}" srcId="{A36D1BAA-0A61-483F-9BEF-B87CA4495035}" destId="{C3C3C63E-DCA2-4EDF-9BA3-B4D40EF8D66D}" srcOrd="1" destOrd="0" parTransId="{C9D9CE8D-029A-42B6-8C2C-6A9C5769F646}" sibTransId="{5326D057-BA1E-43BB-A39B-D9BAAA77A91E}"/>
    <dgm:cxn modelId="{B04385D6-B02D-4A4E-82DF-7B7EF55734FB}" srcId="{A36D1BAA-0A61-483F-9BEF-B87CA4495035}" destId="{F2559038-3698-4FE0-8C2F-8B48A76B178C}" srcOrd="2" destOrd="0" parTransId="{8DD12570-23B4-492D-A8CF-93EB2D635432}" sibTransId="{5F220DAA-F9E2-4386-82EA-AAF50B43BF35}"/>
    <dgm:cxn modelId="{372259DE-CF80-43B7-B918-979293B79A83}" type="presOf" srcId="{C3C3C63E-DCA2-4EDF-9BA3-B4D40EF8D66D}" destId="{10F70ECF-6814-45B0-81FF-1D6BE8F828F9}" srcOrd="0" destOrd="0" presId="urn:microsoft.com/office/officeart/2005/8/layout/vList3"/>
    <dgm:cxn modelId="{77F9CFF3-4F66-4ADA-8132-FC8D06581AC0}" type="presOf" srcId="{DDBAEB92-565C-4CEF-B955-12097430069C}" destId="{69CC16A6-51AA-4D9A-BB4E-56C5107D3FAE}" srcOrd="0" destOrd="0" presId="urn:microsoft.com/office/officeart/2005/8/layout/vList3"/>
    <dgm:cxn modelId="{FD23850F-46C4-4A34-9719-EC577FF3DB5A}" type="presParOf" srcId="{49876C14-5258-43F4-A86A-1D546789D0AD}" destId="{C38BB2E9-93F6-4A5D-9483-C00E399700BF}" srcOrd="0" destOrd="0" presId="urn:microsoft.com/office/officeart/2005/8/layout/vList3"/>
    <dgm:cxn modelId="{19786779-75AB-45A0-880C-BFE5DF0A22A2}" type="presParOf" srcId="{C38BB2E9-93F6-4A5D-9483-C00E399700BF}" destId="{1C159AE1-6CF5-4FB3-BD40-4FF8AC712F96}" srcOrd="0" destOrd="0" presId="urn:microsoft.com/office/officeart/2005/8/layout/vList3"/>
    <dgm:cxn modelId="{76B6C5F2-885D-4846-B797-0BF2D192AA79}" type="presParOf" srcId="{C38BB2E9-93F6-4A5D-9483-C00E399700BF}" destId="{B427D0A6-A909-4323-AE09-1B6390343064}" srcOrd="1" destOrd="0" presId="urn:microsoft.com/office/officeart/2005/8/layout/vList3"/>
    <dgm:cxn modelId="{C1301C14-A530-4131-BE50-AE458D8D8600}" type="presParOf" srcId="{49876C14-5258-43F4-A86A-1D546789D0AD}" destId="{62045D75-43FF-4B72-80CB-E34916DC09A4}" srcOrd="1" destOrd="0" presId="urn:microsoft.com/office/officeart/2005/8/layout/vList3"/>
    <dgm:cxn modelId="{3882329C-0211-4E4C-A158-86802726D9B9}" type="presParOf" srcId="{49876C14-5258-43F4-A86A-1D546789D0AD}" destId="{89D2080E-E158-4722-9F8B-F0F8C37008DF}" srcOrd="2" destOrd="0" presId="urn:microsoft.com/office/officeart/2005/8/layout/vList3"/>
    <dgm:cxn modelId="{5E63E084-6CE0-462E-B5F7-2038AB379457}" type="presParOf" srcId="{89D2080E-E158-4722-9F8B-F0F8C37008DF}" destId="{E1616640-198A-468E-ABDB-5C62DCCF6F65}" srcOrd="0" destOrd="0" presId="urn:microsoft.com/office/officeart/2005/8/layout/vList3"/>
    <dgm:cxn modelId="{AEA45983-DDB8-4A69-A0EB-4B0A9A24DD32}" type="presParOf" srcId="{89D2080E-E158-4722-9F8B-F0F8C37008DF}" destId="{10F70ECF-6814-45B0-81FF-1D6BE8F828F9}" srcOrd="1" destOrd="0" presId="urn:microsoft.com/office/officeart/2005/8/layout/vList3"/>
    <dgm:cxn modelId="{222A89FF-4C1B-4E9C-9E93-DCB853B79036}" type="presParOf" srcId="{49876C14-5258-43F4-A86A-1D546789D0AD}" destId="{4CC4ACB9-1394-4E69-A586-2E1F63EEAB10}" srcOrd="3" destOrd="0" presId="urn:microsoft.com/office/officeart/2005/8/layout/vList3"/>
    <dgm:cxn modelId="{7FF480B3-0EBC-4614-BB69-2980AF5CF6D0}" type="presParOf" srcId="{49876C14-5258-43F4-A86A-1D546789D0AD}" destId="{E9FDC840-D9AE-4A79-A857-1DE4F947EF14}" srcOrd="4" destOrd="0" presId="urn:microsoft.com/office/officeart/2005/8/layout/vList3"/>
    <dgm:cxn modelId="{64ED50FD-9708-4D87-977D-4A56DE2E5860}" type="presParOf" srcId="{E9FDC840-D9AE-4A79-A857-1DE4F947EF14}" destId="{34E7FD95-93BB-442E-9504-00404F31A2E7}" srcOrd="0" destOrd="0" presId="urn:microsoft.com/office/officeart/2005/8/layout/vList3"/>
    <dgm:cxn modelId="{621DEB30-7C7C-4754-AB7C-B107A15FCD1A}" type="presParOf" srcId="{E9FDC840-D9AE-4A79-A857-1DE4F947EF14}" destId="{353E10E8-97C8-4330-99E7-F6CC4D90FB4D}" srcOrd="1" destOrd="0" presId="urn:microsoft.com/office/officeart/2005/8/layout/vList3"/>
    <dgm:cxn modelId="{1B9EF940-D910-45F3-855C-BD7F87C2C545}" type="presParOf" srcId="{49876C14-5258-43F4-A86A-1D546789D0AD}" destId="{D7D70633-7C3D-4E71-ABC9-63916B08AC7F}" srcOrd="5" destOrd="0" presId="urn:microsoft.com/office/officeart/2005/8/layout/vList3"/>
    <dgm:cxn modelId="{E6384EE6-ECE4-49D4-805A-4C78FBEC477A}" type="presParOf" srcId="{49876C14-5258-43F4-A86A-1D546789D0AD}" destId="{7FE653F8-F2D6-4683-8A6B-69D8097A9069}" srcOrd="6" destOrd="0" presId="urn:microsoft.com/office/officeart/2005/8/layout/vList3"/>
    <dgm:cxn modelId="{D347253E-30C0-4D44-9A50-A375C360777C}" type="presParOf" srcId="{7FE653F8-F2D6-4683-8A6B-69D8097A9069}" destId="{EE13B41F-9517-4C75-B843-4D1CA2A5C486}" srcOrd="0" destOrd="0" presId="urn:microsoft.com/office/officeart/2005/8/layout/vList3"/>
    <dgm:cxn modelId="{FDF52785-84E1-4D89-A67B-66B530314F2C}" type="presParOf" srcId="{7FE653F8-F2D6-4683-8A6B-69D8097A9069}" destId="{69CC16A6-51AA-4D9A-BB4E-56C5107D3FAE}" srcOrd="1" destOrd="0" presId="urn:microsoft.com/office/officeart/2005/8/layout/vList3"/>
  </dgm:cxnLst>
  <dgm:bg>
    <a:solidFill>
      <a:schemeClr val="bg1"/>
    </a:solidFill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6E486F-3821-4FB1-84D1-9D2C144FA518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59E2579E-9E28-4C52-8913-790A1D193685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800" b="1" dirty="0">
              <a:latin typeface="+mj-lt"/>
            </a:rPr>
            <a:t>Behind-the-Meter Installation Costs</a:t>
          </a:r>
        </a:p>
      </dgm:t>
    </dgm:pt>
    <dgm:pt modelId="{18860663-1B28-4BF9-9878-0B4D034FBEE6}" type="parTrans" cxnId="{B85B49C1-09BB-479A-A4D5-75BCF94CD99C}">
      <dgm:prSet/>
      <dgm:spPr/>
      <dgm:t>
        <a:bodyPr/>
        <a:lstStyle/>
        <a:p>
          <a:endParaRPr lang="en-US" sz="2800"/>
        </a:p>
      </dgm:t>
    </dgm:pt>
    <dgm:pt modelId="{9ECA3979-C885-46BE-A241-188DF4A89E50}" type="sibTrans" cxnId="{B85B49C1-09BB-479A-A4D5-75BCF94CD99C}">
      <dgm:prSet/>
      <dgm:spPr/>
      <dgm:t>
        <a:bodyPr/>
        <a:lstStyle/>
        <a:p>
          <a:endParaRPr lang="en-US" sz="2800"/>
        </a:p>
      </dgm:t>
    </dgm:pt>
    <dgm:pt modelId="{BBA85462-665D-49B0-ABB5-E52E308BC58E}">
      <dgm:prSet phldrT="[Text]" custT="1"/>
      <dgm:spPr>
        <a:solidFill>
          <a:schemeClr val="accent3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800" b="1">
              <a:latin typeface="+mj-lt"/>
            </a:rPr>
            <a:t>Gas Bills</a:t>
          </a:r>
          <a:endParaRPr lang="en-US" sz="2800" b="1" dirty="0">
            <a:latin typeface="+mj-lt"/>
          </a:endParaRPr>
        </a:p>
      </dgm:t>
    </dgm:pt>
    <dgm:pt modelId="{E71CD34B-CC2B-410E-AB54-B3465BC84239}" type="parTrans" cxnId="{5C048E7D-AFEB-4A78-8C8F-67B3298DDE64}">
      <dgm:prSet/>
      <dgm:spPr/>
      <dgm:t>
        <a:bodyPr/>
        <a:lstStyle/>
        <a:p>
          <a:endParaRPr lang="en-US" sz="2800"/>
        </a:p>
      </dgm:t>
    </dgm:pt>
    <dgm:pt modelId="{FC4E5833-0A33-45C1-9878-A44921CAFF5E}" type="sibTrans" cxnId="{5C048E7D-AFEB-4A78-8C8F-67B3298DDE64}">
      <dgm:prSet/>
      <dgm:spPr/>
      <dgm:t>
        <a:bodyPr/>
        <a:lstStyle/>
        <a:p>
          <a:endParaRPr lang="en-US" sz="2800"/>
        </a:p>
      </dgm:t>
    </dgm:pt>
    <dgm:pt modelId="{6634B42A-DDEA-4E91-805B-FF7796FAD632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Insulation</a:t>
          </a:r>
          <a:endParaRPr lang="en-US" sz="2400" b="1" dirty="0">
            <a:latin typeface="+mj-lt"/>
          </a:endParaRPr>
        </a:p>
      </dgm:t>
    </dgm:pt>
    <dgm:pt modelId="{3742D2FC-171B-484D-9D4E-C634124EE40E}" type="parTrans" cxnId="{61316EE9-013C-4FDD-AB80-D41C105B522B}">
      <dgm:prSet/>
      <dgm:spPr/>
      <dgm:t>
        <a:bodyPr/>
        <a:lstStyle/>
        <a:p>
          <a:endParaRPr lang="en-US" sz="2800"/>
        </a:p>
      </dgm:t>
    </dgm:pt>
    <dgm:pt modelId="{FA6005B7-89B9-40B6-89F9-DF37C7F45D0A}" type="sibTrans" cxnId="{61316EE9-013C-4FDD-AB80-D41C105B522B}">
      <dgm:prSet/>
      <dgm:spPr/>
      <dgm:t>
        <a:bodyPr/>
        <a:lstStyle/>
        <a:p>
          <a:endParaRPr lang="en-US" sz="2800"/>
        </a:p>
      </dgm:t>
    </dgm:pt>
    <dgm:pt modelId="{94C5CFD6-52BF-4E3B-9090-286AE370A3E5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Heat Pumps</a:t>
          </a:r>
          <a:endParaRPr lang="en-US" sz="2400" b="1" dirty="0">
            <a:latin typeface="+mj-lt"/>
          </a:endParaRPr>
        </a:p>
      </dgm:t>
    </dgm:pt>
    <dgm:pt modelId="{538A56CB-C4E0-43FC-BD67-57F8C7298332}" type="parTrans" cxnId="{96F03EB3-4D94-4874-B4E7-54DAD3CBE1D1}">
      <dgm:prSet/>
      <dgm:spPr/>
      <dgm:t>
        <a:bodyPr/>
        <a:lstStyle/>
        <a:p>
          <a:endParaRPr lang="en-US" sz="2800"/>
        </a:p>
      </dgm:t>
    </dgm:pt>
    <dgm:pt modelId="{587F92A8-C82D-4291-B795-337A0B60DB7E}" type="sibTrans" cxnId="{96F03EB3-4D94-4874-B4E7-54DAD3CBE1D1}">
      <dgm:prSet/>
      <dgm:spPr/>
      <dgm:t>
        <a:bodyPr/>
        <a:lstStyle/>
        <a:p>
          <a:endParaRPr lang="en-US" sz="2800"/>
        </a:p>
      </dgm:t>
    </dgm:pt>
    <dgm:pt modelId="{C8592825-2920-4E73-AB49-A673956944B7}">
      <dgm:prSet phldrT="[Text]" custT="1"/>
      <dgm:spPr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800" b="1">
              <a:latin typeface="+mj-lt"/>
            </a:rPr>
            <a:t>Electric Bills</a:t>
          </a:r>
          <a:endParaRPr lang="en-US" sz="2800" b="1" dirty="0">
            <a:latin typeface="+mj-lt"/>
          </a:endParaRPr>
        </a:p>
      </dgm:t>
    </dgm:pt>
    <dgm:pt modelId="{C454FF69-2D88-4ECF-BAC1-9523BF24B9EE}" type="parTrans" cxnId="{F2F08578-9BCB-42D8-94DF-12C63C110C65}">
      <dgm:prSet/>
      <dgm:spPr/>
      <dgm:t>
        <a:bodyPr/>
        <a:lstStyle/>
        <a:p>
          <a:endParaRPr lang="en-US" sz="2800"/>
        </a:p>
      </dgm:t>
    </dgm:pt>
    <dgm:pt modelId="{906CE754-4A57-4904-BEBD-DEDE22F50491}" type="sibTrans" cxnId="{F2F08578-9BCB-42D8-94DF-12C63C110C65}">
      <dgm:prSet/>
      <dgm:spPr/>
      <dgm:t>
        <a:bodyPr/>
        <a:lstStyle/>
        <a:p>
          <a:endParaRPr lang="en-US" sz="2800"/>
        </a:p>
      </dgm:t>
    </dgm:pt>
    <dgm:pt modelId="{6684130E-6BBB-4152-812F-5A2A0D5EAC42}">
      <dgm:prSet phldrT="[Text]" custT="1"/>
      <dgm:spPr>
        <a:solidFill>
          <a:schemeClr val="accent3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RNG Cost </a:t>
          </a:r>
          <a:endParaRPr lang="en-US" sz="2400" b="1" dirty="0">
            <a:latin typeface="+mj-lt"/>
          </a:endParaRPr>
        </a:p>
      </dgm:t>
    </dgm:pt>
    <dgm:pt modelId="{30F21EC0-7848-4F01-A2E8-460FDD84A57C}" type="parTrans" cxnId="{B99226AE-BF96-4050-B50E-CB28D064CF8C}">
      <dgm:prSet/>
      <dgm:spPr/>
      <dgm:t>
        <a:bodyPr/>
        <a:lstStyle/>
        <a:p>
          <a:endParaRPr lang="en-US" sz="2800"/>
        </a:p>
      </dgm:t>
    </dgm:pt>
    <dgm:pt modelId="{411A1E57-2AF5-45FB-BB66-D1EC7CD12DC9}" type="sibTrans" cxnId="{B99226AE-BF96-4050-B50E-CB28D064CF8C}">
      <dgm:prSet/>
      <dgm:spPr/>
      <dgm:t>
        <a:bodyPr/>
        <a:lstStyle/>
        <a:p>
          <a:endParaRPr lang="en-US" sz="2800"/>
        </a:p>
      </dgm:t>
    </dgm:pt>
    <dgm:pt modelId="{848E257E-E51E-4AC3-969C-2AC03AC5ADFF}">
      <dgm:prSet phldrT="[Text]" custT="1"/>
      <dgm:spPr>
        <a:solidFill>
          <a:schemeClr val="accent3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Hydrogen Cost</a:t>
          </a:r>
          <a:endParaRPr lang="en-US" sz="2400" b="1" dirty="0">
            <a:latin typeface="+mj-lt"/>
          </a:endParaRPr>
        </a:p>
      </dgm:t>
    </dgm:pt>
    <dgm:pt modelId="{D4706B34-A606-43E1-BEDE-D2522E870F41}" type="parTrans" cxnId="{5ACDCEC5-ADC7-4203-9AA3-504A38BF9F50}">
      <dgm:prSet/>
      <dgm:spPr/>
      <dgm:t>
        <a:bodyPr/>
        <a:lstStyle/>
        <a:p>
          <a:endParaRPr lang="en-US" sz="2800"/>
        </a:p>
      </dgm:t>
    </dgm:pt>
    <dgm:pt modelId="{28911DBC-207B-4BB5-A9A5-19479CDFE9E7}" type="sibTrans" cxnId="{5ACDCEC5-ADC7-4203-9AA3-504A38BF9F50}">
      <dgm:prSet/>
      <dgm:spPr/>
      <dgm:t>
        <a:bodyPr/>
        <a:lstStyle/>
        <a:p>
          <a:endParaRPr lang="en-US" sz="2800"/>
        </a:p>
      </dgm:t>
    </dgm:pt>
    <dgm:pt modelId="{5BC4A350-BB75-45ED-A996-F5845855175E}">
      <dgm:prSet phldrT="[Text]" custT="1"/>
      <dgm:spPr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Clean Generation</a:t>
          </a:r>
          <a:endParaRPr lang="en-US" sz="2400" b="1" dirty="0">
            <a:latin typeface="+mj-lt"/>
          </a:endParaRPr>
        </a:p>
      </dgm:t>
    </dgm:pt>
    <dgm:pt modelId="{512957BC-8E4F-46E4-8C88-34BF64D60F00}" type="parTrans" cxnId="{9799FDA0-AF8C-40C5-BFFC-276EEF46340E}">
      <dgm:prSet/>
      <dgm:spPr/>
      <dgm:t>
        <a:bodyPr/>
        <a:lstStyle/>
        <a:p>
          <a:endParaRPr lang="en-US" sz="2800"/>
        </a:p>
      </dgm:t>
    </dgm:pt>
    <dgm:pt modelId="{3EBB433E-DE29-471E-8F95-5AF63AE3E698}" type="sibTrans" cxnId="{9799FDA0-AF8C-40C5-BFFC-276EEF46340E}">
      <dgm:prSet/>
      <dgm:spPr/>
      <dgm:t>
        <a:bodyPr/>
        <a:lstStyle/>
        <a:p>
          <a:endParaRPr lang="en-US" sz="2800"/>
        </a:p>
      </dgm:t>
    </dgm:pt>
    <dgm:pt modelId="{A5B7893F-5854-46F3-B3BC-BD44D9E8A0FE}">
      <dgm:prSet phldrT="[Text]" custT="1"/>
      <dgm:spPr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Transmission Infrastructure</a:t>
          </a:r>
          <a:endParaRPr lang="en-US" sz="2400" b="1" dirty="0">
            <a:latin typeface="+mj-lt"/>
          </a:endParaRPr>
        </a:p>
      </dgm:t>
    </dgm:pt>
    <dgm:pt modelId="{D56E81F3-7AD9-4EB4-BD01-0F6D849673E5}" type="parTrans" cxnId="{501AC046-4953-4A1C-9D63-89FB435C3CD2}">
      <dgm:prSet/>
      <dgm:spPr/>
      <dgm:t>
        <a:bodyPr/>
        <a:lstStyle/>
        <a:p>
          <a:endParaRPr lang="en-US" sz="2800"/>
        </a:p>
      </dgm:t>
    </dgm:pt>
    <dgm:pt modelId="{0D4A57BB-006B-4E05-A5B4-5F7F45410EF7}" type="sibTrans" cxnId="{501AC046-4953-4A1C-9D63-89FB435C3CD2}">
      <dgm:prSet/>
      <dgm:spPr/>
      <dgm:t>
        <a:bodyPr/>
        <a:lstStyle/>
        <a:p>
          <a:endParaRPr lang="en-US" sz="2800"/>
        </a:p>
      </dgm:t>
    </dgm:pt>
    <dgm:pt modelId="{386BED4A-626C-4633-9AD7-2D27FCEE991C}">
      <dgm:prSet phldrT="[Text]" custT="1"/>
      <dgm:spPr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Distribution Infrastructure</a:t>
          </a:r>
          <a:endParaRPr lang="en-US" sz="2400" b="1" dirty="0">
            <a:latin typeface="+mj-lt"/>
          </a:endParaRPr>
        </a:p>
      </dgm:t>
    </dgm:pt>
    <dgm:pt modelId="{04E76689-F5DA-4427-8DFF-FA3531888D77}" type="parTrans" cxnId="{F231B258-2470-400E-A8B2-DFE3B5636552}">
      <dgm:prSet/>
      <dgm:spPr/>
      <dgm:t>
        <a:bodyPr/>
        <a:lstStyle/>
        <a:p>
          <a:endParaRPr lang="en-US" sz="2800"/>
        </a:p>
      </dgm:t>
    </dgm:pt>
    <dgm:pt modelId="{99B6D08C-5396-49B7-A4D7-9EAB76D85539}" type="sibTrans" cxnId="{F231B258-2470-400E-A8B2-DFE3B5636552}">
      <dgm:prSet/>
      <dgm:spPr/>
      <dgm:t>
        <a:bodyPr/>
        <a:lstStyle/>
        <a:p>
          <a:endParaRPr lang="en-US" sz="2800"/>
        </a:p>
      </dgm:t>
    </dgm:pt>
    <dgm:pt modelId="{0E82A0F8-7B6E-4510-A640-6BF724C9F3CA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 dirty="0">
              <a:latin typeface="+mj-lt"/>
            </a:rPr>
            <a:t>Other Upgrades (wiring, ductwork)</a:t>
          </a:r>
        </a:p>
      </dgm:t>
    </dgm:pt>
    <dgm:pt modelId="{1AB2F24C-E51A-43FD-A724-AE42080DC215}" type="parTrans" cxnId="{35AC91DD-F791-46A8-822F-7F2238686F24}">
      <dgm:prSet/>
      <dgm:spPr/>
      <dgm:t>
        <a:bodyPr/>
        <a:lstStyle/>
        <a:p>
          <a:endParaRPr lang="en-US" sz="2000"/>
        </a:p>
      </dgm:t>
    </dgm:pt>
    <dgm:pt modelId="{3783D569-718F-4F47-A05F-2DF849FDBC32}" type="sibTrans" cxnId="{35AC91DD-F791-46A8-822F-7F2238686F24}">
      <dgm:prSet/>
      <dgm:spPr/>
      <dgm:t>
        <a:bodyPr/>
        <a:lstStyle/>
        <a:p>
          <a:endParaRPr lang="en-US" sz="2000"/>
        </a:p>
      </dgm:t>
    </dgm:pt>
    <dgm:pt modelId="{AD4EAC83-B8AB-465E-87FB-E24F51DADD72}" type="pres">
      <dgm:prSet presAssocID="{1E6E486F-3821-4FB1-84D1-9D2C144FA518}" presName="Name0" presStyleCnt="0">
        <dgm:presLayoutVars>
          <dgm:dir/>
          <dgm:resizeHandles val="exact"/>
        </dgm:presLayoutVars>
      </dgm:prSet>
      <dgm:spPr/>
    </dgm:pt>
    <dgm:pt modelId="{6D0E93C1-3587-4063-AB55-E75E898337BF}" type="pres">
      <dgm:prSet presAssocID="{1E6E486F-3821-4FB1-84D1-9D2C144FA518}" presName="fgShape" presStyleLbl="fgShp" presStyleIdx="0" presStyleCnt="1"/>
      <dgm:spPr>
        <a:noFill/>
        <a:ln>
          <a:noFill/>
        </a:ln>
      </dgm:spPr>
    </dgm:pt>
    <dgm:pt modelId="{0DA788DD-4D75-4915-8A6E-368D0810BE0A}" type="pres">
      <dgm:prSet presAssocID="{1E6E486F-3821-4FB1-84D1-9D2C144FA518}" presName="linComp" presStyleCnt="0"/>
      <dgm:spPr/>
    </dgm:pt>
    <dgm:pt modelId="{BB91986F-878C-44C6-9807-DE73DD328F62}" type="pres">
      <dgm:prSet presAssocID="{59E2579E-9E28-4C52-8913-790A1D193685}" presName="compNode" presStyleCnt="0"/>
      <dgm:spPr/>
    </dgm:pt>
    <dgm:pt modelId="{7041DEB3-7079-4D24-AAB9-5D0C97828B75}" type="pres">
      <dgm:prSet presAssocID="{59E2579E-9E28-4C52-8913-790A1D193685}" presName="bkgdShape" presStyleLbl="node1" presStyleIdx="0" presStyleCnt="3"/>
      <dgm:spPr/>
    </dgm:pt>
    <dgm:pt modelId="{B5194693-492A-47B0-8038-11819DE949C0}" type="pres">
      <dgm:prSet presAssocID="{59E2579E-9E28-4C52-8913-790A1D193685}" presName="nodeTx" presStyleLbl="node1" presStyleIdx="0" presStyleCnt="3">
        <dgm:presLayoutVars>
          <dgm:bulletEnabled val="1"/>
        </dgm:presLayoutVars>
      </dgm:prSet>
      <dgm:spPr/>
    </dgm:pt>
    <dgm:pt modelId="{199BCE1F-8873-47FB-9CEB-18CC2B13F2F1}" type="pres">
      <dgm:prSet presAssocID="{59E2579E-9E28-4C52-8913-790A1D193685}" presName="invisiNode" presStyleLbl="node1" presStyleIdx="0" presStyleCnt="3"/>
      <dgm:spPr/>
    </dgm:pt>
    <dgm:pt modelId="{D023DA3C-293E-4CD1-80F5-015A01D0C0FA}" type="pres">
      <dgm:prSet presAssocID="{59E2579E-9E28-4C52-8913-790A1D19368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 with solid fill"/>
        </a:ext>
      </dgm:extLst>
    </dgm:pt>
    <dgm:pt modelId="{C7A11DE6-1627-48CB-BD28-73F3707CC452}" type="pres">
      <dgm:prSet presAssocID="{9ECA3979-C885-46BE-A241-188DF4A89E50}" presName="sibTrans" presStyleLbl="sibTrans2D1" presStyleIdx="0" presStyleCnt="0"/>
      <dgm:spPr/>
    </dgm:pt>
    <dgm:pt modelId="{4BAAC364-5354-4B69-BACE-79E22F6DC52B}" type="pres">
      <dgm:prSet presAssocID="{BBA85462-665D-49B0-ABB5-E52E308BC58E}" presName="compNode" presStyleCnt="0"/>
      <dgm:spPr/>
    </dgm:pt>
    <dgm:pt modelId="{300174C5-077E-44B3-B386-BBDC4089BC9A}" type="pres">
      <dgm:prSet presAssocID="{BBA85462-665D-49B0-ABB5-E52E308BC58E}" presName="bkgdShape" presStyleLbl="node1" presStyleIdx="1" presStyleCnt="3"/>
      <dgm:spPr/>
    </dgm:pt>
    <dgm:pt modelId="{27230FBE-CF56-47B8-BF23-1EC581F1B974}" type="pres">
      <dgm:prSet presAssocID="{BBA85462-665D-49B0-ABB5-E52E308BC58E}" presName="nodeTx" presStyleLbl="node1" presStyleIdx="1" presStyleCnt="3">
        <dgm:presLayoutVars>
          <dgm:bulletEnabled val="1"/>
        </dgm:presLayoutVars>
      </dgm:prSet>
      <dgm:spPr/>
    </dgm:pt>
    <dgm:pt modelId="{ADDD5E7B-DD47-4FF5-A9F1-656EBA0EA479}" type="pres">
      <dgm:prSet presAssocID="{BBA85462-665D-49B0-ABB5-E52E308BC58E}" presName="invisiNode" presStyleLbl="node1" presStyleIdx="1" presStyleCnt="3"/>
      <dgm:spPr/>
    </dgm:pt>
    <dgm:pt modelId="{321AF18A-9C7C-4BA0-84D7-3F6A40FA4D1C}" type="pres">
      <dgm:prSet presAssocID="{BBA85462-665D-49B0-ABB5-E52E308BC58E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 with solid fill"/>
        </a:ext>
      </dgm:extLst>
    </dgm:pt>
    <dgm:pt modelId="{00C16645-E81D-4939-BF3C-76CB9EEFA077}" type="pres">
      <dgm:prSet presAssocID="{FC4E5833-0A33-45C1-9878-A44921CAFF5E}" presName="sibTrans" presStyleLbl="sibTrans2D1" presStyleIdx="0" presStyleCnt="0"/>
      <dgm:spPr/>
    </dgm:pt>
    <dgm:pt modelId="{90EC91D6-EABC-4A9E-8052-34BB2950DF36}" type="pres">
      <dgm:prSet presAssocID="{C8592825-2920-4E73-AB49-A673956944B7}" presName="compNode" presStyleCnt="0"/>
      <dgm:spPr/>
    </dgm:pt>
    <dgm:pt modelId="{8C6FBE5C-B2B8-49CA-BACE-664D612BFBE0}" type="pres">
      <dgm:prSet presAssocID="{C8592825-2920-4E73-AB49-A673956944B7}" presName="bkgdShape" presStyleLbl="node1" presStyleIdx="2" presStyleCnt="3"/>
      <dgm:spPr/>
    </dgm:pt>
    <dgm:pt modelId="{3C6A727A-394B-41EF-B5B3-CE668DE834BA}" type="pres">
      <dgm:prSet presAssocID="{C8592825-2920-4E73-AB49-A673956944B7}" presName="nodeTx" presStyleLbl="node1" presStyleIdx="2" presStyleCnt="3">
        <dgm:presLayoutVars>
          <dgm:bulletEnabled val="1"/>
        </dgm:presLayoutVars>
      </dgm:prSet>
      <dgm:spPr/>
    </dgm:pt>
    <dgm:pt modelId="{B0963CFF-2551-438E-A3DD-D2CD787CC6B8}" type="pres">
      <dgm:prSet presAssocID="{C8592825-2920-4E73-AB49-A673956944B7}" presName="invisiNode" presStyleLbl="node1" presStyleIdx="2" presStyleCnt="3"/>
      <dgm:spPr/>
    </dgm:pt>
    <dgm:pt modelId="{10107E2D-C3E1-4308-80D7-35BC7D32878F}" type="pres">
      <dgm:prSet presAssocID="{C8592825-2920-4E73-AB49-A673956944B7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ning bolt with solid fill"/>
        </a:ext>
      </dgm:extLst>
    </dgm:pt>
  </dgm:ptLst>
  <dgm:cxnLst>
    <dgm:cxn modelId="{82E21107-A7EE-4A28-82BB-01299F2D1E2A}" type="presOf" srcId="{59E2579E-9E28-4C52-8913-790A1D193685}" destId="{B5194693-492A-47B0-8038-11819DE949C0}" srcOrd="1" destOrd="0" presId="urn:microsoft.com/office/officeart/2005/8/layout/hList7"/>
    <dgm:cxn modelId="{C4E0BF08-3BCB-40E0-9123-71A1DB6227DD}" type="presOf" srcId="{FC4E5833-0A33-45C1-9878-A44921CAFF5E}" destId="{00C16645-E81D-4939-BF3C-76CB9EEFA077}" srcOrd="0" destOrd="0" presId="urn:microsoft.com/office/officeart/2005/8/layout/hList7"/>
    <dgm:cxn modelId="{51400814-41FC-4D8C-A830-BCAB93498873}" type="presOf" srcId="{C8592825-2920-4E73-AB49-A673956944B7}" destId="{8C6FBE5C-B2B8-49CA-BACE-664D612BFBE0}" srcOrd="0" destOrd="0" presId="urn:microsoft.com/office/officeart/2005/8/layout/hList7"/>
    <dgm:cxn modelId="{CFB9FB25-327E-4620-A746-F0975E28909F}" type="presOf" srcId="{386BED4A-626C-4633-9AD7-2D27FCEE991C}" destId="{8C6FBE5C-B2B8-49CA-BACE-664D612BFBE0}" srcOrd="0" destOrd="3" presId="urn:microsoft.com/office/officeart/2005/8/layout/hList7"/>
    <dgm:cxn modelId="{59E50E2D-34BF-4280-A4DA-C5049C26F407}" type="presOf" srcId="{C8592825-2920-4E73-AB49-A673956944B7}" destId="{3C6A727A-394B-41EF-B5B3-CE668DE834BA}" srcOrd="1" destOrd="0" presId="urn:microsoft.com/office/officeart/2005/8/layout/hList7"/>
    <dgm:cxn modelId="{C0912E39-C460-4571-A1B0-537FB30BD933}" type="presOf" srcId="{6684130E-6BBB-4152-812F-5A2A0D5EAC42}" destId="{27230FBE-CF56-47B8-BF23-1EC581F1B974}" srcOrd="1" destOrd="1" presId="urn:microsoft.com/office/officeart/2005/8/layout/hList7"/>
    <dgm:cxn modelId="{4EB0833A-8674-449E-9192-96FF153C3AE3}" type="presOf" srcId="{5BC4A350-BB75-45ED-A996-F5845855175E}" destId="{8C6FBE5C-B2B8-49CA-BACE-664D612BFBE0}" srcOrd="0" destOrd="1" presId="urn:microsoft.com/office/officeart/2005/8/layout/hList7"/>
    <dgm:cxn modelId="{501AC046-4953-4A1C-9D63-89FB435C3CD2}" srcId="{C8592825-2920-4E73-AB49-A673956944B7}" destId="{A5B7893F-5854-46F3-B3BC-BD44D9E8A0FE}" srcOrd="1" destOrd="0" parTransId="{D56E81F3-7AD9-4EB4-BD01-0F6D849673E5}" sibTransId="{0D4A57BB-006B-4E05-A5B4-5F7F45410EF7}"/>
    <dgm:cxn modelId="{5C7C2E48-7F97-49C0-A617-90376D833A4E}" type="presOf" srcId="{386BED4A-626C-4633-9AD7-2D27FCEE991C}" destId="{3C6A727A-394B-41EF-B5B3-CE668DE834BA}" srcOrd="1" destOrd="3" presId="urn:microsoft.com/office/officeart/2005/8/layout/hList7"/>
    <dgm:cxn modelId="{89AD4852-1247-4DE5-BDB2-0E1FD97A2265}" type="presOf" srcId="{6634B42A-DDEA-4E91-805B-FF7796FAD632}" destId="{7041DEB3-7079-4D24-AAB9-5D0C97828B75}" srcOrd="0" destOrd="1" presId="urn:microsoft.com/office/officeart/2005/8/layout/hList7"/>
    <dgm:cxn modelId="{F2F08578-9BCB-42D8-94DF-12C63C110C65}" srcId="{1E6E486F-3821-4FB1-84D1-9D2C144FA518}" destId="{C8592825-2920-4E73-AB49-A673956944B7}" srcOrd="2" destOrd="0" parTransId="{C454FF69-2D88-4ECF-BAC1-9523BF24B9EE}" sibTransId="{906CE754-4A57-4904-BEBD-DEDE22F50491}"/>
    <dgm:cxn modelId="{F231B258-2470-400E-A8B2-DFE3B5636552}" srcId="{C8592825-2920-4E73-AB49-A673956944B7}" destId="{386BED4A-626C-4633-9AD7-2D27FCEE991C}" srcOrd="2" destOrd="0" parTransId="{04E76689-F5DA-4427-8DFF-FA3531888D77}" sibTransId="{99B6D08C-5396-49B7-A4D7-9EAB76D85539}"/>
    <dgm:cxn modelId="{AA3DEF58-82FF-4505-AB11-12FC55EF6E20}" type="presOf" srcId="{848E257E-E51E-4AC3-969C-2AC03AC5ADFF}" destId="{300174C5-077E-44B3-B386-BBDC4089BC9A}" srcOrd="0" destOrd="2" presId="urn:microsoft.com/office/officeart/2005/8/layout/hList7"/>
    <dgm:cxn modelId="{95B08C5A-B660-4B55-AE78-0750284C719A}" type="presOf" srcId="{A5B7893F-5854-46F3-B3BC-BD44D9E8A0FE}" destId="{3C6A727A-394B-41EF-B5B3-CE668DE834BA}" srcOrd="1" destOrd="2" presId="urn:microsoft.com/office/officeart/2005/8/layout/hList7"/>
    <dgm:cxn modelId="{5C048E7D-AFEB-4A78-8C8F-67B3298DDE64}" srcId="{1E6E486F-3821-4FB1-84D1-9D2C144FA518}" destId="{BBA85462-665D-49B0-ABB5-E52E308BC58E}" srcOrd="1" destOrd="0" parTransId="{E71CD34B-CC2B-410E-AB54-B3465BC84239}" sibTransId="{FC4E5833-0A33-45C1-9878-A44921CAFF5E}"/>
    <dgm:cxn modelId="{C958E78E-7C16-4583-9D8B-BAC31C9500BE}" type="presOf" srcId="{848E257E-E51E-4AC3-969C-2AC03AC5ADFF}" destId="{27230FBE-CF56-47B8-BF23-1EC581F1B974}" srcOrd="1" destOrd="2" presId="urn:microsoft.com/office/officeart/2005/8/layout/hList7"/>
    <dgm:cxn modelId="{8E741B93-9D7D-4A7F-81D4-8D5159AE7BCA}" type="presOf" srcId="{1E6E486F-3821-4FB1-84D1-9D2C144FA518}" destId="{AD4EAC83-B8AB-465E-87FB-E24F51DADD72}" srcOrd="0" destOrd="0" presId="urn:microsoft.com/office/officeart/2005/8/layout/hList7"/>
    <dgm:cxn modelId="{9799FDA0-AF8C-40C5-BFFC-276EEF46340E}" srcId="{C8592825-2920-4E73-AB49-A673956944B7}" destId="{5BC4A350-BB75-45ED-A996-F5845855175E}" srcOrd="0" destOrd="0" parTransId="{512957BC-8E4F-46E4-8C88-34BF64D60F00}" sibTransId="{3EBB433E-DE29-471E-8F95-5AF63AE3E698}"/>
    <dgm:cxn modelId="{D864DEA4-8B95-46B9-80CB-E513197F474F}" type="presOf" srcId="{0E82A0F8-7B6E-4510-A640-6BF724C9F3CA}" destId="{7041DEB3-7079-4D24-AAB9-5D0C97828B75}" srcOrd="0" destOrd="3" presId="urn:microsoft.com/office/officeart/2005/8/layout/hList7"/>
    <dgm:cxn modelId="{DC5BCAA5-86A4-431E-8862-1E08348946EA}" type="presOf" srcId="{6684130E-6BBB-4152-812F-5A2A0D5EAC42}" destId="{300174C5-077E-44B3-B386-BBDC4089BC9A}" srcOrd="0" destOrd="1" presId="urn:microsoft.com/office/officeart/2005/8/layout/hList7"/>
    <dgm:cxn modelId="{B99226AE-BF96-4050-B50E-CB28D064CF8C}" srcId="{BBA85462-665D-49B0-ABB5-E52E308BC58E}" destId="{6684130E-6BBB-4152-812F-5A2A0D5EAC42}" srcOrd="0" destOrd="0" parTransId="{30F21EC0-7848-4F01-A2E8-460FDD84A57C}" sibTransId="{411A1E57-2AF5-45FB-BB66-D1EC7CD12DC9}"/>
    <dgm:cxn modelId="{96F03EB3-4D94-4874-B4E7-54DAD3CBE1D1}" srcId="{59E2579E-9E28-4C52-8913-790A1D193685}" destId="{94C5CFD6-52BF-4E3B-9090-286AE370A3E5}" srcOrd="1" destOrd="0" parTransId="{538A56CB-C4E0-43FC-BD67-57F8C7298332}" sibTransId="{587F92A8-C82D-4291-B795-337A0B60DB7E}"/>
    <dgm:cxn modelId="{24201FBD-4AD2-4A48-9008-ECD6897AB97D}" type="presOf" srcId="{BBA85462-665D-49B0-ABB5-E52E308BC58E}" destId="{300174C5-077E-44B3-B386-BBDC4089BC9A}" srcOrd="0" destOrd="0" presId="urn:microsoft.com/office/officeart/2005/8/layout/hList7"/>
    <dgm:cxn modelId="{CD4A83BD-DEDD-4F78-B657-816BDA083052}" type="presOf" srcId="{59E2579E-9E28-4C52-8913-790A1D193685}" destId="{7041DEB3-7079-4D24-AAB9-5D0C97828B75}" srcOrd="0" destOrd="0" presId="urn:microsoft.com/office/officeart/2005/8/layout/hList7"/>
    <dgm:cxn modelId="{B85B49C1-09BB-479A-A4D5-75BCF94CD99C}" srcId="{1E6E486F-3821-4FB1-84D1-9D2C144FA518}" destId="{59E2579E-9E28-4C52-8913-790A1D193685}" srcOrd="0" destOrd="0" parTransId="{18860663-1B28-4BF9-9878-0B4D034FBEE6}" sibTransId="{9ECA3979-C885-46BE-A241-188DF4A89E50}"/>
    <dgm:cxn modelId="{4796F0C2-D184-4F0F-B000-53B903C86085}" type="presOf" srcId="{94C5CFD6-52BF-4E3B-9090-286AE370A3E5}" destId="{7041DEB3-7079-4D24-AAB9-5D0C97828B75}" srcOrd="0" destOrd="2" presId="urn:microsoft.com/office/officeart/2005/8/layout/hList7"/>
    <dgm:cxn modelId="{08EC88C3-7167-4244-A08F-EBE8A2095E18}" type="presOf" srcId="{94C5CFD6-52BF-4E3B-9090-286AE370A3E5}" destId="{B5194693-492A-47B0-8038-11819DE949C0}" srcOrd="1" destOrd="2" presId="urn:microsoft.com/office/officeart/2005/8/layout/hList7"/>
    <dgm:cxn modelId="{9F8CAEC4-6B9D-46BD-BC3D-06D2FB36188D}" type="presOf" srcId="{9ECA3979-C885-46BE-A241-188DF4A89E50}" destId="{C7A11DE6-1627-48CB-BD28-73F3707CC452}" srcOrd="0" destOrd="0" presId="urn:microsoft.com/office/officeart/2005/8/layout/hList7"/>
    <dgm:cxn modelId="{1F0E45C5-C31F-4678-B28D-A7995E9809B1}" type="presOf" srcId="{5BC4A350-BB75-45ED-A996-F5845855175E}" destId="{3C6A727A-394B-41EF-B5B3-CE668DE834BA}" srcOrd="1" destOrd="1" presId="urn:microsoft.com/office/officeart/2005/8/layout/hList7"/>
    <dgm:cxn modelId="{5ACDCEC5-ADC7-4203-9AA3-504A38BF9F50}" srcId="{BBA85462-665D-49B0-ABB5-E52E308BC58E}" destId="{848E257E-E51E-4AC3-969C-2AC03AC5ADFF}" srcOrd="1" destOrd="0" parTransId="{D4706B34-A606-43E1-BEDE-D2522E870F41}" sibTransId="{28911DBC-207B-4BB5-A9A5-19479CDFE9E7}"/>
    <dgm:cxn modelId="{2C42BAD7-C5ED-40C1-BEA5-B596940014FE}" type="presOf" srcId="{0E82A0F8-7B6E-4510-A640-6BF724C9F3CA}" destId="{B5194693-492A-47B0-8038-11819DE949C0}" srcOrd="1" destOrd="3" presId="urn:microsoft.com/office/officeart/2005/8/layout/hList7"/>
    <dgm:cxn modelId="{485DB6DA-358D-46A5-B525-16F48BB8AD0F}" type="presOf" srcId="{6634B42A-DDEA-4E91-805B-FF7796FAD632}" destId="{B5194693-492A-47B0-8038-11819DE949C0}" srcOrd="1" destOrd="1" presId="urn:microsoft.com/office/officeart/2005/8/layout/hList7"/>
    <dgm:cxn modelId="{35AC91DD-F791-46A8-822F-7F2238686F24}" srcId="{59E2579E-9E28-4C52-8913-790A1D193685}" destId="{0E82A0F8-7B6E-4510-A640-6BF724C9F3CA}" srcOrd="2" destOrd="0" parTransId="{1AB2F24C-E51A-43FD-A724-AE42080DC215}" sibTransId="{3783D569-718F-4F47-A05F-2DF849FDBC32}"/>
    <dgm:cxn modelId="{61316EE9-013C-4FDD-AB80-D41C105B522B}" srcId="{59E2579E-9E28-4C52-8913-790A1D193685}" destId="{6634B42A-DDEA-4E91-805B-FF7796FAD632}" srcOrd="0" destOrd="0" parTransId="{3742D2FC-171B-484D-9D4E-C634124EE40E}" sibTransId="{FA6005B7-89B9-40B6-89F9-DF37C7F45D0A}"/>
    <dgm:cxn modelId="{8992F9EB-7234-4EE7-8E37-8C84370C960A}" type="presOf" srcId="{A5B7893F-5854-46F3-B3BC-BD44D9E8A0FE}" destId="{8C6FBE5C-B2B8-49CA-BACE-664D612BFBE0}" srcOrd="0" destOrd="2" presId="urn:microsoft.com/office/officeart/2005/8/layout/hList7"/>
    <dgm:cxn modelId="{299E9EF2-F1AB-4DC4-A69A-459DE840227C}" type="presOf" srcId="{BBA85462-665D-49B0-ABB5-E52E308BC58E}" destId="{27230FBE-CF56-47B8-BF23-1EC581F1B974}" srcOrd="1" destOrd="0" presId="urn:microsoft.com/office/officeart/2005/8/layout/hList7"/>
    <dgm:cxn modelId="{478630C0-DF09-46CA-B5E9-E4C7B41A17E9}" type="presParOf" srcId="{AD4EAC83-B8AB-465E-87FB-E24F51DADD72}" destId="{6D0E93C1-3587-4063-AB55-E75E898337BF}" srcOrd="0" destOrd="0" presId="urn:microsoft.com/office/officeart/2005/8/layout/hList7"/>
    <dgm:cxn modelId="{33299897-5471-4668-B463-5A39B14923AE}" type="presParOf" srcId="{AD4EAC83-B8AB-465E-87FB-E24F51DADD72}" destId="{0DA788DD-4D75-4915-8A6E-368D0810BE0A}" srcOrd="1" destOrd="0" presId="urn:microsoft.com/office/officeart/2005/8/layout/hList7"/>
    <dgm:cxn modelId="{2C8967A9-6768-4C10-AD0D-ABA27003C676}" type="presParOf" srcId="{0DA788DD-4D75-4915-8A6E-368D0810BE0A}" destId="{BB91986F-878C-44C6-9807-DE73DD328F62}" srcOrd="0" destOrd="0" presId="urn:microsoft.com/office/officeart/2005/8/layout/hList7"/>
    <dgm:cxn modelId="{727E9024-5611-4A7A-A464-5392E5B439A5}" type="presParOf" srcId="{BB91986F-878C-44C6-9807-DE73DD328F62}" destId="{7041DEB3-7079-4D24-AAB9-5D0C97828B75}" srcOrd="0" destOrd="0" presId="urn:microsoft.com/office/officeart/2005/8/layout/hList7"/>
    <dgm:cxn modelId="{497036C5-5789-439F-B634-F1F57D1D12CB}" type="presParOf" srcId="{BB91986F-878C-44C6-9807-DE73DD328F62}" destId="{B5194693-492A-47B0-8038-11819DE949C0}" srcOrd="1" destOrd="0" presId="urn:microsoft.com/office/officeart/2005/8/layout/hList7"/>
    <dgm:cxn modelId="{A5EE5EA4-8DE7-4699-86F2-626E9AB2498A}" type="presParOf" srcId="{BB91986F-878C-44C6-9807-DE73DD328F62}" destId="{199BCE1F-8873-47FB-9CEB-18CC2B13F2F1}" srcOrd="2" destOrd="0" presId="urn:microsoft.com/office/officeart/2005/8/layout/hList7"/>
    <dgm:cxn modelId="{D449A27A-BDEC-409E-A3F2-7E5978A6B392}" type="presParOf" srcId="{BB91986F-878C-44C6-9807-DE73DD328F62}" destId="{D023DA3C-293E-4CD1-80F5-015A01D0C0FA}" srcOrd="3" destOrd="0" presId="urn:microsoft.com/office/officeart/2005/8/layout/hList7"/>
    <dgm:cxn modelId="{A5CE9315-903F-41D1-B3C5-C0CB247B2222}" type="presParOf" srcId="{0DA788DD-4D75-4915-8A6E-368D0810BE0A}" destId="{C7A11DE6-1627-48CB-BD28-73F3707CC452}" srcOrd="1" destOrd="0" presId="urn:microsoft.com/office/officeart/2005/8/layout/hList7"/>
    <dgm:cxn modelId="{90E3C629-9E08-4A7B-966A-9881A48F6A2B}" type="presParOf" srcId="{0DA788DD-4D75-4915-8A6E-368D0810BE0A}" destId="{4BAAC364-5354-4B69-BACE-79E22F6DC52B}" srcOrd="2" destOrd="0" presId="urn:microsoft.com/office/officeart/2005/8/layout/hList7"/>
    <dgm:cxn modelId="{84820860-9D0F-4908-A289-210E550CF9C8}" type="presParOf" srcId="{4BAAC364-5354-4B69-BACE-79E22F6DC52B}" destId="{300174C5-077E-44B3-B386-BBDC4089BC9A}" srcOrd="0" destOrd="0" presId="urn:microsoft.com/office/officeart/2005/8/layout/hList7"/>
    <dgm:cxn modelId="{9BD249C9-FE19-4FCD-83F4-EF354A0FB2B4}" type="presParOf" srcId="{4BAAC364-5354-4B69-BACE-79E22F6DC52B}" destId="{27230FBE-CF56-47B8-BF23-1EC581F1B974}" srcOrd="1" destOrd="0" presId="urn:microsoft.com/office/officeart/2005/8/layout/hList7"/>
    <dgm:cxn modelId="{3D27AAD8-6D42-469C-B096-4B1BDE4665D1}" type="presParOf" srcId="{4BAAC364-5354-4B69-BACE-79E22F6DC52B}" destId="{ADDD5E7B-DD47-4FF5-A9F1-656EBA0EA479}" srcOrd="2" destOrd="0" presId="urn:microsoft.com/office/officeart/2005/8/layout/hList7"/>
    <dgm:cxn modelId="{BFDC8B2F-9F86-40A3-9801-63B9B6A5C059}" type="presParOf" srcId="{4BAAC364-5354-4B69-BACE-79E22F6DC52B}" destId="{321AF18A-9C7C-4BA0-84D7-3F6A40FA4D1C}" srcOrd="3" destOrd="0" presId="urn:microsoft.com/office/officeart/2005/8/layout/hList7"/>
    <dgm:cxn modelId="{6826E6D1-EE63-430C-89C2-F6EC8CD4128E}" type="presParOf" srcId="{0DA788DD-4D75-4915-8A6E-368D0810BE0A}" destId="{00C16645-E81D-4939-BF3C-76CB9EEFA077}" srcOrd="3" destOrd="0" presId="urn:microsoft.com/office/officeart/2005/8/layout/hList7"/>
    <dgm:cxn modelId="{5B5C0579-7CB6-4A36-A6F2-71D98B098DF3}" type="presParOf" srcId="{0DA788DD-4D75-4915-8A6E-368D0810BE0A}" destId="{90EC91D6-EABC-4A9E-8052-34BB2950DF36}" srcOrd="4" destOrd="0" presId="urn:microsoft.com/office/officeart/2005/8/layout/hList7"/>
    <dgm:cxn modelId="{B5F14047-2B83-4ACE-8C74-000EAF321DC4}" type="presParOf" srcId="{90EC91D6-EABC-4A9E-8052-34BB2950DF36}" destId="{8C6FBE5C-B2B8-49CA-BACE-664D612BFBE0}" srcOrd="0" destOrd="0" presId="urn:microsoft.com/office/officeart/2005/8/layout/hList7"/>
    <dgm:cxn modelId="{0C59012F-B3F1-4A4F-8DA7-D6882DEEDBE5}" type="presParOf" srcId="{90EC91D6-EABC-4A9E-8052-34BB2950DF36}" destId="{3C6A727A-394B-41EF-B5B3-CE668DE834BA}" srcOrd="1" destOrd="0" presId="urn:microsoft.com/office/officeart/2005/8/layout/hList7"/>
    <dgm:cxn modelId="{3E597700-0F91-4C0E-B248-23B22A63FE38}" type="presParOf" srcId="{90EC91D6-EABC-4A9E-8052-34BB2950DF36}" destId="{B0963CFF-2551-438E-A3DD-D2CD787CC6B8}" srcOrd="2" destOrd="0" presId="urn:microsoft.com/office/officeart/2005/8/layout/hList7"/>
    <dgm:cxn modelId="{567C63F0-E542-4AA8-9629-051061F62346}" type="presParOf" srcId="{90EC91D6-EABC-4A9E-8052-34BB2950DF36}" destId="{10107E2D-C3E1-4308-80D7-35BC7D32878F}" srcOrd="3" destOrd="0" presId="urn:microsoft.com/office/officeart/2005/8/layout/hList7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D6A307-AC00-48B8-8A43-C46A30C766AD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7AD01A-3554-42E6-B225-45C156283812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 dirty="0">
              <a:latin typeface="+mj-lt"/>
            </a:rPr>
            <a:t>Electric Infrastructure Build-out Cost and Timing</a:t>
          </a:r>
        </a:p>
      </dgm:t>
    </dgm:pt>
    <dgm:pt modelId="{BA44662C-6BEB-40F4-9FFE-AEC01AEDD64A}" type="parTrans" cxnId="{B88C2CF1-981A-4060-A9E2-81CCF8A3E602}">
      <dgm:prSet/>
      <dgm:spPr/>
      <dgm:t>
        <a:bodyPr/>
        <a:lstStyle/>
        <a:p>
          <a:endParaRPr lang="en-US" sz="1800"/>
        </a:p>
      </dgm:t>
    </dgm:pt>
    <dgm:pt modelId="{89DB5070-1FB0-47B1-86AC-728F3EBFA7FD}" type="sibTrans" cxnId="{B88C2CF1-981A-4060-A9E2-81CCF8A3E602}">
      <dgm:prSet/>
      <dgm:spPr/>
      <dgm:t>
        <a:bodyPr/>
        <a:lstStyle/>
        <a:p>
          <a:endParaRPr lang="en-US" sz="1800"/>
        </a:p>
      </dgm:t>
    </dgm:pt>
    <dgm:pt modelId="{BA4F7B2E-6D22-40AB-95BA-4A59806AEA25}">
      <dgm:prSet phldrT="[Text]" custT="1"/>
      <dgm:spPr/>
      <dgm:t>
        <a:bodyPr anchor="ctr"/>
        <a:lstStyle/>
        <a:p>
          <a:pPr marL="119063" indent="0"/>
          <a:r>
            <a:rPr lang="en-US" sz="1800" b="1">
              <a:solidFill>
                <a:schemeClr val="tx2"/>
              </a:solidFill>
              <a:latin typeface="+mj-lt"/>
            </a:rPr>
            <a:t>Communicate with Electric Industry</a:t>
          </a:r>
          <a:endParaRPr lang="en-US" sz="1800" b="1" dirty="0">
            <a:solidFill>
              <a:schemeClr val="tx2"/>
            </a:solidFill>
            <a:latin typeface="+mj-lt"/>
          </a:endParaRPr>
        </a:p>
      </dgm:t>
    </dgm:pt>
    <dgm:pt modelId="{7C02E105-46EB-4BF8-A520-210DF60F5DC6}" type="parTrans" cxnId="{D5C5996E-5250-44E4-91FF-258A2202AF6F}">
      <dgm:prSet/>
      <dgm:spPr/>
      <dgm:t>
        <a:bodyPr/>
        <a:lstStyle/>
        <a:p>
          <a:endParaRPr lang="en-US" sz="1800"/>
        </a:p>
      </dgm:t>
    </dgm:pt>
    <dgm:pt modelId="{101F4496-C87A-4D2E-AC53-C77F1FBFEDEF}" type="sibTrans" cxnId="{D5C5996E-5250-44E4-91FF-258A2202AF6F}">
      <dgm:prSet/>
      <dgm:spPr/>
      <dgm:t>
        <a:bodyPr/>
        <a:lstStyle/>
        <a:p>
          <a:endParaRPr lang="en-US" sz="1800"/>
        </a:p>
      </dgm:t>
    </dgm:pt>
    <dgm:pt modelId="{B78C0D43-5051-4EB5-8533-B0663733EE56}">
      <dgm:prSet phldrT="[Text]" custT="1"/>
      <dgm:spPr>
        <a:solidFill>
          <a:schemeClr val="accent3">
            <a:lumMod val="75000"/>
          </a:schemeClr>
        </a:solidFill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 dirty="0">
              <a:latin typeface="+mj-lt"/>
            </a:rPr>
            <a:t>Cost, Technology, Market Changes</a:t>
          </a:r>
        </a:p>
      </dgm:t>
    </dgm:pt>
    <dgm:pt modelId="{925E1C63-398E-40D4-B290-42DE0D7CCA98}" type="parTrans" cxnId="{F68251F5-91F1-4295-B308-942742BAFFE7}">
      <dgm:prSet/>
      <dgm:spPr/>
      <dgm:t>
        <a:bodyPr/>
        <a:lstStyle/>
        <a:p>
          <a:endParaRPr lang="en-US" sz="1800"/>
        </a:p>
      </dgm:t>
    </dgm:pt>
    <dgm:pt modelId="{5448975A-0F79-4540-AAB4-24FF8A3AD1C5}" type="sibTrans" cxnId="{F68251F5-91F1-4295-B308-942742BAFFE7}">
      <dgm:prSet/>
      <dgm:spPr/>
      <dgm:t>
        <a:bodyPr/>
        <a:lstStyle/>
        <a:p>
          <a:endParaRPr lang="en-US" sz="1800"/>
        </a:p>
      </dgm:t>
    </dgm:pt>
    <dgm:pt modelId="{308B22B5-82B7-4A08-B93A-A50602A58F0F}">
      <dgm:prSet phldrT="[Text]" custT="1"/>
      <dgm:spPr/>
      <dgm:t>
        <a:bodyPr anchor="ctr"/>
        <a:lstStyle/>
        <a:p>
          <a:pPr marL="114300" indent="0"/>
          <a:r>
            <a:rPr lang="en-US" sz="1800" b="1" dirty="0">
              <a:solidFill>
                <a:schemeClr val="accent6">
                  <a:lumMod val="25000"/>
                </a:schemeClr>
              </a:solidFill>
              <a:latin typeface="+mj-lt"/>
            </a:rPr>
            <a:t>Monitor Developments</a:t>
          </a:r>
        </a:p>
      </dgm:t>
    </dgm:pt>
    <dgm:pt modelId="{CB08C774-CAF5-4857-B767-50CE6D8B0524}" type="parTrans" cxnId="{CAC96D3B-EC81-44E2-8368-ED4BE36304A1}">
      <dgm:prSet/>
      <dgm:spPr/>
      <dgm:t>
        <a:bodyPr/>
        <a:lstStyle/>
        <a:p>
          <a:endParaRPr lang="en-US" sz="1800"/>
        </a:p>
      </dgm:t>
    </dgm:pt>
    <dgm:pt modelId="{D490A044-FC09-4722-8720-5F29CB170264}" type="sibTrans" cxnId="{CAC96D3B-EC81-44E2-8368-ED4BE36304A1}">
      <dgm:prSet/>
      <dgm:spPr/>
      <dgm:t>
        <a:bodyPr/>
        <a:lstStyle/>
        <a:p>
          <a:endParaRPr lang="en-US" sz="1800"/>
        </a:p>
      </dgm:t>
    </dgm:pt>
    <dgm:pt modelId="{9844705A-9CBB-41ED-86E1-32CB64C32D82}">
      <dgm:prSet phldrT="[Text]" custT="1"/>
      <dgm:spPr>
        <a:ln w="19050">
          <a:solidFill>
            <a:schemeClr val="bg1"/>
          </a:solidFill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gm:spPr>
      <dgm:t>
        <a:bodyPr/>
        <a:lstStyle/>
        <a:p>
          <a:r>
            <a:rPr lang="en-US" sz="2400" b="1">
              <a:latin typeface="+mj-lt"/>
            </a:rPr>
            <a:t>Customer Acceptance</a:t>
          </a:r>
          <a:endParaRPr lang="en-US" sz="2400" b="1" dirty="0">
            <a:latin typeface="+mj-lt"/>
          </a:endParaRPr>
        </a:p>
      </dgm:t>
    </dgm:pt>
    <dgm:pt modelId="{D6116DFA-87D3-41F5-8CFE-7BC5723789B7}" type="parTrans" cxnId="{9BE41BA0-51FE-4CFD-A058-B826606BE125}">
      <dgm:prSet/>
      <dgm:spPr/>
      <dgm:t>
        <a:bodyPr/>
        <a:lstStyle/>
        <a:p>
          <a:endParaRPr lang="en-US" sz="1800"/>
        </a:p>
      </dgm:t>
    </dgm:pt>
    <dgm:pt modelId="{32FA78CF-0EAB-4746-9C8A-E533179D1B6C}" type="sibTrans" cxnId="{9BE41BA0-51FE-4CFD-A058-B826606BE125}">
      <dgm:prSet/>
      <dgm:spPr/>
      <dgm:t>
        <a:bodyPr/>
        <a:lstStyle/>
        <a:p>
          <a:endParaRPr lang="en-US" sz="1800"/>
        </a:p>
      </dgm:t>
    </dgm:pt>
    <dgm:pt modelId="{A41B2D07-1DE4-4A4F-9B2A-9B6AA2AF76DB}">
      <dgm:prSet phldrT="[Text]" custT="1"/>
      <dgm:spPr/>
      <dgm:t>
        <a:bodyPr anchor="ctr"/>
        <a:lstStyle/>
        <a:p>
          <a:pPr marL="119063" indent="0"/>
          <a:r>
            <a:rPr lang="en-US" sz="1800" b="1" dirty="0">
              <a:solidFill>
                <a:schemeClr val="tx2"/>
              </a:solidFill>
              <a:latin typeface="+mj-lt"/>
            </a:rPr>
            <a:t>Conduct Integrated Energy Planning</a:t>
          </a:r>
        </a:p>
      </dgm:t>
    </dgm:pt>
    <dgm:pt modelId="{9E47B02D-912E-47D6-9744-E66C230B6B57}" type="parTrans" cxnId="{2D771D27-7DA9-41BB-A89F-F67A58062E8D}">
      <dgm:prSet/>
      <dgm:spPr/>
      <dgm:t>
        <a:bodyPr/>
        <a:lstStyle/>
        <a:p>
          <a:endParaRPr lang="en-US" sz="1800"/>
        </a:p>
      </dgm:t>
    </dgm:pt>
    <dgm:pt modelId="{E4F9D8B7-53F3-4905-8E6D-85B9F9E73C76}" type="sibTrans" cxnId="{2D771D27-7DA9-41BB-A89F-F67A58062E8D}">
      <dgm:prSet/>
      <dgm:spPr/>
      <dgm:t>
        <a:bodyPr/>
        <a:lstStyle/>
        <a:p>
          <a:endParaRPr lang="en-US" sz="1800"/>
        </a:p>
      </dgm:t>
    </dgm:pt>
    <dgm:pt modelId="{43F3A84A-C478-4711-9436-00921E16607A}">
      <dgm:prSet phldrT="[Text]" custT="1"/>
      <dgm:spPr/>
      <dgm:t>
        <a:bodyPr anchor="ctr"/>
        <a:lstStyle/>
        <a:p>
          <a:pPr marL="114300" indent="0"/>
          <a:r>
            <a:rPr lang="en-US" sz="1800" b="1">
              <a:solidFill>
                <a:schemeClr val="accent6">
                  <a:lumMod val="25000"/>
                </a:schemeClr>
              </a:solidFill>
              <a:latin typeface="+mj-lt"/>
            </a:rPr>
            <a:t>Participate in Industry Studies</a:t>
          </a:r>
          <a:endParaRPr lang="en-US" sz="1800" b="1" dirty="0">
            <a:solidFill>
              <a:schemeClr val="accent6">
                <a:lumMod val="25000"/>
              </a:schemeClr>
            </a:solidFill>
            <a:latin typeface="+mj-lt"/>
          </a:endParaRPr>
        </a:p>
      </dgm:t>
    </dgm:pt>
    <dgm:pt modelId="{1E0C3551-F022-4C98-B4C9-FCC2261192CA}" type="parTrans" cxnId="{97251244-50BF-4359-9A73-82DCAB7465DF}">
      <dgm:prSet/>
      <dgm:spPr/>
      <dgm:t>
        <a:bodyPr/>
        <a:lstStyle/>
        <a:p>
          <a:endParaRPr lang="en-US" sz="1800"/>
        </a:p>
      </dgm:t>
    </dgm:pt>
    <dgm:pt modelId="{4F6729CD-8507-4AFC-8A89-6CDBE9C66C47}" type="sibTrans" cxnId="{97251244-50BF-4359-9A73-82DCAB7465DF}">
      <dgm:prSet/>
      <dgm:spPr/>
      <dgm:t>
        <a:bodyPr/>
        <a:lstStyle/>
        <a:p>
          <a:endParaRPr lang="en-US" sz="1800"/>
        </a:p>
      </dgm:t>
    </dgm:pt>
    <dgm:pt modelId="{7A863097-7C36-46BA-A42B-E3FB68CCACD3}">
      <dgm:prSet custT="1"/>
      <dgm:spPr/>
      <dgm:t>
        <a:bodyPr anchor="ctr"/>
        <a:lstStyle/>
        <a:p>
          <a:pPr marL="114300" indent="0"/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+mj-lt"/>
            </a:rPr>
            <a:t>Engage Customers</a:t>
          </a:r>
        </a:p>
      </dgm:t>
    </dgm:pt>
    <dgm:pt modelId="{CA83F30B-ECB6-45C7-A304-610E0DD8A621}" type="parTrans" cxnId="{3D5EA89D-C3D8-4AE3-886F-751ACC568B3C}">
      <dgm:prSet/>
      <dgm:spPr/>
      <dgm:t>
        <a:bodyPr/>
        <a:lstStyle/>
        <a:p>
          <a:endParaRPr lang="en-US" sz="1800"/>
        </a:p>
      </dgm:t>
    </dgm:pt>
    <dgm:pt modelId="{AEDA6161-E7CF-4F4B-9CC2-923B492AFEA0}" type="sibTrans" cxnId="{3D5EA89D-C3D8-4AE3-886F-751ACC568B3C}">
      <dgm:prSet/>
      <dgm:spPr/>
      <dgm:t>
        <a:bodyPr/>
        <a:lstStyle/>
        <a:p>
          <a:endParaRPr lang="en-US" sz="1800"/>
        </a:p>
      </dgm:t>
    </dgm:pt>
    <dgm:pt modelId="{3BEF0A9A-C8DB-46D2-9BEB-EFC37FC0B4F7}">
      <dgm:prSet custT="1"/>
      <dgm:spPr/>
      <dgm:t>
        <a:bodyPr anchor="ctr"/>
        <a:lstStyle/>
        <a:p>
          <a:pPr marL="114300" indent="0"/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+mj-lt"/>
            </a:rPr>
            <a:t>Understand Different Priorities</a:t>
          </a:r>
        </a:p>
      </dgm:t>
    </dgm:pt>
    <dgm:pt modelId="{A40C5F79-457C-486E-8111-F2BB576E0BC1}" type="parTrans" cxnId="{945B5EC2-A508-497F-9CCE-74F93EEB53FD}">
      <dgm:prSet/>
      <dgm:spPr/>
      <dgm:t>
        <a:bodyPr/>
        <a:lstStyle/>
        <a:p>
          <a:endParaRPr lang="en-US" sz="1800"/>
        </a:p>
      </dgm:t>
    </dgm:pt>
    <dgm:pt modelId="{3CC13868-CEAF-4CC3-8211-260B1BC0400D}" type="sibTrans" cxnId="{945B5EC2-A508-497F-9CCE-74F93EEB53FD}">
      <dgm:prSet/>
      <dgm:spPr/>
      <dgm:t>
        <a:bodyPr/>
        <a:lstStyle/>
        <a:p>
          <a:endParaRPr lang="en-US" sz="1800"/>
        </a:p>
      </dgm:t>
    </dgm:pt>
    <dgm:pt modelId="{CF875560-2714-4B07-ADDD-D363987FC1F1}" type="pres">
      <dgm:prSet presAssocID="{C3D6A307-AC00-48B8-8A43-C46A30C766AD}" presName="Name0" presStyleCnt="0">
        <dgm:presLayoutVars>
          <dgm:dir/>
          <dgm:animLvl val="lvl"/>
          <dgm:resizeHandles/>
        </dgm:presLayoutVars>
      </dgm:prSet>
      <dgm:spPr/>
    </dgm:pt>
    <dgm:pt modelId="{F2EDA56A-7232-4D66-8C8E-64390D8F1CA6}" type="pres">
      <dgm:prSet presAssocID="{597AD01A-3554-42E6-B225-45C156283812}" presName="linNode" presStyleCnt="0"/>
      <dgm:spPr/>
    </dgm:pt>
    <dgm:pt modelId="{5AC8D0A4-3730-4906-8E44-E4DD3B0C5A20}" type="pres">
      <dgm:prSet presAssocID="{597AD01A-3554-42E6-B225-45C156283812}" presName="parentShp" presStyleLbl="node1" presStyleIdx="0" presStyleCnt="3">
        <dgm:presLayoutVars>
          <dgm:bulletEnabled val="1"/>
        </dgm:presLayoutVars>
      </dgm:prSet>
      <dgm:spPr/>
    </dgm:pt>
    <dgm:pt modelId="{68522A47-0D6D-4161-879B-888438F86644}" type="pres">
      <dgm:prSet presAssocID="{597AD01A-3554-42E6-B225-45C156283812}" presName="childShp" presStyleLbl="bgAccFollowNode1" presStyleIdx="0" presStyleCnt="3">
        <dgm:presLayoutVars>
          <dgm:bulletEnabled val="1"/>
        </dgm:presLayoutVars>
      </dgm:prSet>
      <dgm:spPr/>
    </dgm:pt>
    <dgm:pt modelId="{AECE4C63-6FA9-4691-A0BE-DD3F748516F0}" type="pres">
      <dgm:prSet presAssocID="{89DB5070-1FB0-47B1-86AC-728F3EBFA7FD}" presName="spacing" presStyleCnt="0"/>
      <dgm:spPr/>
    </dgm:pt>
    <dgm:pt modelId="{3CE88429-7A0F-40BE-8E20-F54D2453117A}" type="pres">
      <dgm:prSet presAssocID="{B78C0D43-5051-4EB5-8533-B0663733EE56}" presName="linNode" presStyleCnt="0"/>
      <dgm:spPr/>
    </dgm:pt>
    <dgm:pt modelId="{ED06D3E5-CBB1-454A-A3E3-53B0D3414CBC}" type="pres">
      <dgm:prSet presAssocID="{B78C0D43-5051-4EB5-8533-B0663733EE56}" presName="parentShp" presStyleLbl="node1" presStyleIdx="1" presStyleCnt="3">
        <dgm:presLayoutVars>
          <dgm:bulletEnabled val="1"/>
        </dgm:presLayoutVars>
      </dgm:prSet>
      <dgm:spPr/>
    </dgm:pt>
    <dgm:pt modelId="{144DA9EA-3003-4C69-8F4F-01F535865125}" type="pres">
      <dgm:prSet presAssocID="{B78C0D43-5051-4EB5-8533-B0663733EE56}" presName="childShp" presStyleLbl="bgAccFollowNode1" presStyleIdx="1" presStyleCnt="3">
        <dgm:presLayoutVars>
          <dgm:bulletEnabled val="1"/>
        </dgm:presLayoutVars>
      </dgm:prSet>
      <dgm:spPr/>
    </dgm:pt>
    <dgm:pt modelId="{BD9911E5-43B8-4DE1-95A7-D2F3BF4D2579}" type="pres">
      <dgm:prSet presAssocID="{5448975A-0F79-4540-AAB4-24FF8A3AD1C5}" presName="spacing" presStyleCnt="0"/>
      <dgm:spPr/>
    </dgm:pt>
    <dgm:pt modelId="{3B70AA4E-25EF-4E0E-9F6D-B095AAEAF3E5}" type="pres">
      <dgm:prSet presAssocID="{9844705A-9CBB-41ED-86E1-32CB64C32D82}" presName="linNode" presStyleCnt="0"/>
      <dgm:spPr/>
    </dgm:pt>
    <dgm:pt modelId="{122F399A-1346-4723-8ACC-F540CC844458}" type="pres">
      <dgm:prSet presAssocID="{9844705A-9CBB-41ED-86E1-32CB64C32D82}" presName="parentShp" presStyleLbl="node1" presStyleIdx="2" presStyleCnt="3">
        <dgm:presLayoutVars>
          <dgm:bulletEnabled val="1"/>
        </dgm:presLayoutVars>
      </dgm:prSet>
      <dgm:spPr/>
    </dgm:pt>
    <dgm:pt modelId="{A0EA1C05-5E36-43CD-A69F-759169DFDD65}" type="pres">
      <dgm:prSet presAssocID="{9844705A-9CBB-41ED-86E1-32CB64C32D82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4F716A03-4059-4531-BFE8-FA913A105EA3}" type="presOf" srcId="{A41B2D07-1DE4-4A4F-9B2A-9B6AA2AF76DB}" destId="{68522A47-0D6D-4161-879B-888438F86644}" srcOrd="0" destOrd="1" presId="urn:microsoft.com/office/officeart/2005/8/layout/vList6"/>
    <dgm:cxn modelId="{1A684809-D606-41BF-B9EF-F23245B14D44}" type="presOf" srcId="{308B22B5-82B7-4A08-B93A-A50602A58F0F}" destId="{144DA9EA-3003-4C69-8F4F-01F535865125}" srcOrd="0" destOrd="0" presId="urn:microsoft.com/office/officeart/2005/8/layout/vList6"/>
    <dgm:cxn modelId="{BD1B8624-F3DC-48CD-B554-4387242B4A97}" type="presOf" srcId="{43F3A84A-C478-4711-9436-00921E16607A}" destId="{144DA9EA-3003-4C69-8F4F-01F535865125}" srcOrd="0" destOrd="1" presId="urn:microsoft.com/office/officeart/2005/8/layout/vList6"/>
    <dgm:cxn modelId="{2D771D27-7DA9-41BB-A89F-F67A58062E8D}" srcId="{597AD01A-3554-42E6-B225-45C156283812}" destId="{A41B2D07-1DE4-4A4F-9B2A-9B6AA2AF76DB}" srcOrd="1" destOrd="0" parTransId="{9E47B02D-912E-47D6-9744-E66C230B6B57}" sibTransId="{E4F9D8B7-53F3-4905-8E6D-85B9F9E73C76}"/>
    <dgm:cxn modelId="{CAC96D3B-EC81-44E2-8368-ED4BE36304A1}" srcId="{B78C0D43-5051-4EB5-8533-B0663733EE56}" destId="{308B22B5-82B7-4A08-B93A-A50602A58F0F}" srcOrd="0" destOrd="0" parTransId="{CB08C774-CAF5-4857-B767-50CE6D8B0524}" sibTransId="{D490A044-FC09-4722-8720-5F29CB170264}"/>
    <dgm:cxn modelId="{87A7DC3F-E54B-4353-9603-BEFCFC17C3E9}" type="presOf" srcId="{BA4F7B2E-6D22-40AB-95BA-4A59806AEA25}" destId="{68522A47-0D6D-4161-879B-888438F86644}" srcOrd="0" destOrd="0" presId="urn:microsoft.com/office/officeart/2005/8/layout/vList6"/>
    <dgm:cxn modelId="{97251244-50BF-4359-9A73-82DCAB7465DF}" srcId="{B78C0D43-5051-4EB5-8533-B0663733EE56}" destId="{43F3A84A-C478-4711-9436-00921E16607A}" srcOrd="1" destOrd="0" parTransId="{1E0C3551-F022-4C98-B4C9-FCC2261192CA}" sibTransId="{4F6729CD-8507-4AFC-8A89-6CDBE9C66C47}"/>
    <dgm:cxn modelId="{D5C5996E-5250-44E4-91FF-258A2202AF6F}" srcId="{597AD01A-3554-42E6-B225-45C156283812}" destId="{BA4F7B2E-6D22-40AB-95BA-4A59806AEA25}" srcOrd="0" destOrd="0" parTransId="{7C02E105-46EB-4BF8-A520-210DF60F5DC6}" sibTransId="{101F4496-C87A-4D2E-AC53-C77F1FBFEDEF}"/>
    <dgm:cxn modelId="{6D4F874F-800B-4C34-AFA2-4853F7E6A1BA}" type="presOf" srcId="{3BEF0A9A-C8DB-46D2-9BEB-EFC37FC0B4F7}" destId="{A0EA1C05-5E36-43CD-A69F-759169DFDD65}" srcOrd="0" destOrd="1" presId="urn:microsoft.com/office/officeart/2005/8/layout/vList6"/>
    <dgm:cxn modelId="{DC26A056-B912-4379-B4F3-6D96EBB639D4}" type="presOf" srcId="{7A863097-7C36-46BA-A42B-E3FB68CCACD3}" destId="{A0EA1C05-5E36-43CD-A69F-759169DFDD65}" srcOrd="0" destOrd="0" presId="urn:microsoft.com/office/officeart/2005/8/layout/vList6"/>
    <dgm:cxn modelId="{C453A091-E60F-4D21-BBD0-6AF023EFF054}" type="presOf" srcId="{B78C0D43-5051-4EB5-8533-B0663733EE56}" destId="{ED06D3E5-CBB1-454A-A3E3-53B0D3414CBC}" srcOrd="0" destOrd="0" presId="urn:microsoft.com/office/officeart/2005/8/layout/vList6"/>
    <dgm:cxn modelId="{3D5EA89D-C3D8-4AE3-886F-751ACC568B3C}" srcId="{9844705A-9CBB-41ED-86E1-32CB64C32D82}" destId="{7A863097-7C36-46BA-A42B-E3FB68CCACD3}" srcOrd="0" destOrd="0" parTransId="{CA83F30B-ECB6-45C7-A304-610E0DD8A621}" sibTransId="{AEDA6161-E7CF-4F4B-9CC2-923B492AFEA0}"/>
    <dgm:cxn modelId="{9BE41BA0-51FE-4CFD-A058-B826606BE125}" srcId="{C3D6A307-AC00-48B8-8A43-C46A30C766AD}" destId="{9844705A-9CBB-41ED-86E1-32CB64C32D82}" srcOrd="2" destOrd="0" parTransId="{D6116DFA-87D3-41F5-8CFE-7BC5723789B7}" sibTransId="{32FA78CF-0EAB-4746-9C8A-E533179D1B6C}"/>
    <dgm:cxn modelId="{41E904AE-5ADE-4EEB-BC82-3DFD2CEA2AF8}" type="presOf" srcId="{C3D6A307-AC00-48B8-8A43-C46A30C766AD}" destId="{CF875560-2714-4B07-ADDD-D363987FC1F1}" srcOrd="0" destOrd="0" presId="urn:microsoft.com/office/officeart/2005/8/layout/vList6"/>
    <dgm:cxn modelId="{945B5EC2-A508-497F-9CCE-74F93EEB53FD}" srcId="{9844705A-9CBB-41ED-86E1-32CB64C32D82}" destId="{3BEF0A9A-C8DB-46D2-9BEB-EFC37FC0B4F7}" srcOrd="1" destOrd="0" parTransId="{A40C5F79-457C-486E-8111-F2BB576E0BC1}" sibTransId="{3CC13868-CEAF-4CC3-8211-260B1BC0400D}"/>
    <dgm:cxn modelId="{FA0FE9CE-23C1-444D-A687-A8C2B2C170A6}" type="presOf" srcId="{597AD01A-3554-42E6-B225-45C156283812}" destId="{5AC8D0A4-3730-4906-8E44-E4DD3B0C5A20}" srcOrd="0" destOrd="0" presId="urn:microsoft.com/office/officeart/2005/8/layout/vList6"/>
    <dgm:cxn modelId="{E7B21CDB-4693-49C6-B11E-381349E93EA0}" type="presOf" srcId="{9844705A-9CBB-41ED-86E1-32CB64C32D82}" destId="{122F399A-1346-4723-8ACC-F540CC844458}" srcOrd="0" destOrd="0" presId="urn:microsoft.com/office/officeart/2005/8/layout/vList6"/>
    <dgm:cxn modelId="{B88C2CF1-981A-4060-A9E2-81CCF8A3E602}" srcId="{C3D6A307-AC00-48B8-8A43-C46A30C766AD}" destId="{597AD01A-3554-42E6-B225-45C156283812}" srcOrd="0" destOrd="0" parTransId="{BA44662C-6BEB-40F4-9FFE-AEC01AEDD64A}" sibTransId="{89DB5070-1FB0-47B1-86AC-728F3EBFA7FD}"/>
    <dgm:cxn modelId="{F68251F5-91F1-4295-B308-942742BAFFE7}" srcId="{C3D6A307-AC00-48B8-8A43-C46A30C766AD}" destId="{B78C0D43-5051-4EB5-8533-B0663733EE56}" srcOrd="1" destOrd="0" parTransId="{925E1C63-398E-40D4-B290-42DE0D7CCA98}" sibTransId="{5448975A-0F79-4540-AAB4-24FF8A3AD1C5}"/>
    <dgm:cxn modelId="{C637A36B-46F4-45E5-8CB2-2340FB9EF518}" type="presParOf" srcId="{CF875560-2714-4B07-ADDD-D363987FC1F1}" destId="{F2EDA56A-7232-4D66-8C8E-64390D8F1CA6}" srcOrd="0" destOrd="0" presId="urn:microsoft.com/office/officeart/2005/8/layout/vList6"/>
    <dgm:cxn modelId="{31DA6F02-C24E-4CA7-834B-8AB38232B2B3}" type="presParOf" srcId="{F2EDA56A-7232-4D66-8C8E-64390D8F1CA6}" destId="{5AC8D0A4-3730-4906-8E44-E4DD3B0C5A20}" srcOrd="0" destOrd="0" presId="urn:microsoft.com/office/officeart/2005/8/layout/vList6"/>
    <dgm:cxn modelId="{434A12C1-7B8B-43C7-B9EB-9B660C119506}" type="presParOf" srcId="{F2EDA56A-7232-4D66-8C8E-64390D8F1CA6}" destId="{68522A47-0D6D-4161-879B-888438F86644}" srcOrd="1" destOrd="0" presId="urn:microsoft.com/office/officeart/2005/8/layout/vList6"/>
    <dgm:cxn modelId="{386EA207-46AC-4D95-8D44-A97FEFA861A5}" type="presParOf" srcId="{CF875560-2714-4B07-ADDD-D363987FC1F1}" destId="{AECE4C63-6FA9-4691-A0BE-DD3F748516F0}" srcOrd="1" destOrd="0" presId="urn:microsoft.com/office/officeart/2005/8/layout/vList6"/>
    <dgm:cxn modelId="{8B8A7F9B-4B05-4CFA-8774-A43AE590F717}" type="presParOf" srcId="{CF875560-2714-4B07-ADDD-D363987FC1F1}" destId="{3CE88429-7A0F-40BE-8E20-F54D2453117A}" srcOrd="2" destOrd="0" presId="urn:microsoft.com/office/officeart/2005/8/layout/vList6"/>
    <dgm:cxn modelId="{1A387672-F0BC-47EB-9411-5656B1B91E85}" type="presParOf" srcId="{3CE88429-7A0F-40BE-8E20-F54D2453117A}" destId="{ED06D3E5-CBB1-454A-A3E3-53B0D3414CBC}" srcOrd="0" destOrd="0" presId="urn:microsoft.com/office/officeart/2005/8/layout/vList6"/>
    <dgm:cxn modelId="{B2C49E19-DD32-4068-9B72-379537013038}" type="presParOf" srcId="{3CE88429-7A0F-40BE-8E20-F54D2453117A}" destId="{144DA9EA-3003-4C69-8F4F-01F535865125}" srcOrd="1" destOrd="0" presId="urn:microsoft.com/office/officeart/2005/8/layout/vList6"/>
    <dgm:cxn modelId="{792A9668-CC9F-4443-B823-ECC08319F0E7}" type="presParOf" srcId="{CF875560-2714-4B07-ADDD-D363987FC1F1}" destId="{BD9911E5-43B8-4DE1-95A7-D2F3BF4D2579}" srcOrd="3" destOrd="0" presId="urn:microsoft.com/office/officeart/2005/8/layout/vList6"/>
    <dgm:cxn modelId="{9BC4B97E-1B81-47BB-9069-3D1412C5B271}" type="presParOf" srcId="{CF875560-2714-4B07-ADDD-D363987FC1F1}" destId="{3B70AA4E-25EF-4E0E-9F6D-B095AAEAF3E5}" srcOrd="4" destOrd="0" presId="urn:microsoft.com/office/officeart/2005/8/layout/vList6"/>
    <dgm:cxn modelId="{63CFB1D8-976E-4B4A-A98F-F023AB8070AF}" type="presParOf" srcId="{3B70AA4E-25EF-4E0E-9F6D-B095AAEAF3E5}" destId="{122F399A-1346-4723-8ACC-F540CC844458}" srcOrd="0" destOrd="0" presId="urn:microsoft.com/office/officeart/2005/8/layout/vList6"/>
    <dgm:cxn modelId="{D0E0AD3C-B96B-4398-BE9A-DF803F229D50}" type="presParOf" srcId="{3B70AA4E-25EF-4E0E-9F6D-B095AAEAF3E5}" destId="{A0EA1C05-5E36-43CD-A69F-759169DFDD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7D0A6-A909-4323-AE09-1B6390343064}">
      <dsp:nvSpPr>
        <dsp:cNvPr id="0" name=""/>
        <dsp:cNvSpPr/>
      </dsp:nvSpPr>
      <dsp:spPr>
        <a:xfrm rot="10800000">
          <a:off x="2277985" y="100"/>
          <a:ext cx="8107680" cy="943302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7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2"/>
              </a:solidFill>
              <a:latin typeface="+mj-lt"/>
            </a:rPr>
            <a:t>Changes Needed at Customer Premises</a:t>
          </a:r>
          <a:endParaRPr lang="en-US" sz="2800" b="1" kern="1200" dirty="0">
            <a:solidFill>
              <a:schemeClr val="tx2"/>
            </a:solidFill>
            <a:latin typeface="+mj-lt"/>
          </a:endParaRPr>
        </a:p>
      </dsp:txBody>
      <dsp:txXfrm rot="10800000">
        <a:off x="2513810" y="100"/>
        <a:ext cx="7871855" cy="943302"/>
      </dsp:txXfrm>
    </dsp:sp>
    <dsp:sp modelId="{1C159AE1-6CF5-4FB3-BD40-4FF8AC712F96}">
      <dsp:nvSpPr>
        <dsp:cNvPr id="0" name=""/>
        <dsp:cNvSpPr/>
      </dsp:nvSpPr>
      <dsp:spPr>
        <a:xfrm>
          <a:off x="1310704" y="0"/>
          <a:ext cx="943302" cy="9433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70ECF-6814-45B0-81FF-1D6BE8F828F9}">
      <dsp:nvSpPr>
        <dsp:cNvPr id="0" name=""/>
        <dsp:cNvSpPr/>
      </dsp:nvSpPr>
      <dsp:spPr>
        <a:xfrm rot="10800000">
          <a:off x="2277985" y="1206922"/>
          <a:ext cx="8107680" cy="943302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7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2"/>
              </a:solidFill>
              <a:latin typeface="+mj-lt"/>
            </a:rPr>
            <a:t>Electric System Buildout and Reliability</a:t>
          </a:r>
          <a:endParaRPr lang="en-US" sz="2800" b="1" kern="1200" dirty="0">
            <a:solidFill>
              <a:schemeClr val="tx2"/>
            </a:solidFill>
            <a:latin typeface="+mj-lt"/>
          </a:endParaRPr>
        </a:p>
      </dsp:txBody>
      <dsp:txXfrm rot="10800000">
        <a:off x="2513810" y="1206922"/>
        <a:ext cx="7871855" cy="943302"/>
      </dsp:txXfrm>
    </dsp:sp>
    <dsp:sp modelId="{E1616640-198A-468E-ABDB-5C62DCCF6F65}">
      <dsp:nvSpPr>
        <dsp:cNvPr id="0" name=""/>
        <dsp:cNvSpPr/>
      </dsp:nvSpPr>
      <dsp:spPr>
        <a:xfrm>
          <a:off x="1299177" y="1218450"/>
          <a:ext cx="943302" cy="9433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E10E8-97C8-4330-99E7-F6CC4D90FB4D}">
      <dsp:nvSpPr>
        <dsp:cNvPr id="0" name=""/>
        <dsp:cNvSpPr/>
      </dsp:nvSpPr>
      <dsp:spPr>
        <a:xfrm rot="10800000">
          <a:off x="2277985" y="2413745"/>
          <a:ext cx="8107680" cy="943302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7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2"/>
              </a:solidFill>
              <a:latin typeface="+mj-lt"/>
            </a:rPr>
            <a:t>Limited Quantities</a:t>
          </a:r>
          <a:endParaRPr lang="en-US" sz="2800" b="1" kern="1200" dirty="0">
            <a:solidFill>
              <a:schemeClr val="tx2"/>
            </a:solidFill>
            <a:latin typeface="+mj-lt"/>
          </a:endParaRPr>
        </a:p>
      </dsp:txBody>
      <dsp:txXfrm rot="10800000">
        <a:off x="2513810" y="2413745"/>
        <a:ext cx="7871855" cy="943302"/>
      </dsp:txXfrm>
    </dsp:sp>
    <dsp:sp modelId="{34E7FD95-93BB-442E-9504-00404F31A2E7}">
      <dsp:nvSpPr>
        <dsp:cNvPr id="0" name=""/>
        <dsp:cNvSpPr/>
      </dsp:nvSpPr>
      <dsp:spPr>
        <a:xfrm>
          <a:off x="1279150" y="2436799"/>
          <a:ext cx="943302" cy="94330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C16A6-51AA-4D9A-BB4E-56C5107D3FAE}">
      <dsp:nvSpPr>
        <dsp:cNvPr id="0" name=""/>
        <dsp:cNvSpPr/>
      </dsp:nvSpPr>
      <dsp:spPr>
        <a:xfrm rot="10800000">
          <a:off x="2277985" y="3620568"/>
          <a:ext cx="8107680" cy="943302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7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2"/>
              </a:solidFill>
              <a:latin typeface="+mj-lt"/>
            </a:rPr>
            <a:t>Cost</a:t>
          </a:r>
          <a:endParaRPr lang="en-US" sz="2800" b="1" kern="1200" dirty="0">
            <a:solidFill>
              <a:schemeClr val="tx2"/>
            </a:solidFill>
            <a:latin typeface="+mj-lt"/>
          </a:endParaRPr>
        </a:p>
      </dsp:txBody>
      <dsp:txXfrm rot="10800000">
        <a:off x="2513810" y="3620568"/>
        <a:ext cx="7871855" cy="943302"/>
      </dsp:txXfrm>
    </dsp:sp>
    <dsp:sp modelId="{EE13B41F-9517-4C75-B843-4D1CA2A5C486}">
      <dsp:nvSpPr>
        <dsp:cNvPr id="0" name=""/>
        <dsp:cNvSpPr/>
      </dsp:nvSpPr>
      <dsp:spPr>
        <a:xfrm>
          <a:off x="1287659" y="3620668"/>
          <a:ext cx="943302" cy="94330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1DEB3-7079-4D24-AAB9-5D0C97828B75}">
      <dsp:nvSpPr>
        <dsp:cNvPr id="0" name=""/>
        <dsp:cNvSpPr/>
      </dsp:nvSpPr>
      <dsp:spPr>
        <a:xfrm>
          <a:off x="2280" y="0"/>
          <a:ext cx="3548565" cy="493391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+mj-lt"/>
            </a:rPr>
            <a:t>Behind-the-Meter Installation Costs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latin typeface="+mj-lt"/>
            </a:rPr>
            <a:t>Insulation</a:t>
          </a:r>
          <a:endParaRPr lang="en-US" sz="2400" b="1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latin typeface="+mj-lt"/>
            </a:rPr>
            <a:t>Heat Pumps</a:t>
          </a:r>
          <a:endParaRPr lang="en-US" sz="2400" b="1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+mj-lt"/>
            </a:rPr>
            <a:t>Other Upgrades (wiring, ductwork)</a:t>
          </a:r>
        </a:p>
      </dsp:txBody>
      <dsp:txXfrm>
        <a:off x="2280" y="1973564"/>
        <a:ext cx="3548565" cy="1973564"/>
      </dsp:txXfrm>
    </dsp:sp>
    <dsp:sp modelId="{D023DA3C-293E-4CD1-80F5-015A01D0C0FA}">
      <dsp:nvSpPr>
        <dsp:cNvPr id="0" name=""/>
        <dsp:cNvSpPr/>
      </dsp:nvSpPr>
      <dsp:spPr>
        <a:xfrm>
          <a:off x="955067" y="296034"/>
          <a:ext cx="1642992" cy="16429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174C5-077E-44B3-B386-BBDC4089BC9A}">
      <dsp:nvSpPr>
        <dsp:cNvPr id="0" name=""/>
        <dsp:cNvSpPr/>
      </dsp:nvSpPr>
      <dsp:spPr>
        <a:xfrm>
          <a:off x="3657302" y="0"/>
          <a:ext cx="3548565" cy="493391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+mj-lt"/>
            </a:rPr>
            <a:t>Gas Bills</a:t>
          </a:r>
          <a:endParaRPr lang="en-US" sz="2800" b="1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latin typeface="+mj-lt"/>
            </a:rPr>
            <a:t>RNG Cost </a:t>
          </a:r>
          <a:endParaRPr lang="en-US" sz="2400" b="1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latin typeface="+mj-lt"/>
            </a:rPr>
            <a:t>Hydrogen Cost</a:t>
          </a:r>
          <a:endParaRPr lang="en-US" sz="2400" b="1" kern="1200" dirty="0">
            <a:latin typeface="+mj-lt"/>
          </a:endParaRPr>
        </a:p>
      </dsp:txBody>
      <dsp:txXfrm>
        <a:off x="3657302" y="1973564"/>
        <a:ext cx="3548565" cy="1973564"/>
      </dsp:txXfrm>
    </dsp:sp>
    <dsp:sp modelId="{321AF18A-9C7C-4BA0-84D7-3F6A40FA4D1C}">
      <dsp:nvSpPr>
        <dsp:cNvPr id="0" name=""/>
        <dsp:cNvSpPr/>
      </dsp:nvSpPr>
      <dsp:spPr>
        <a:xfrm>
          <a:off x="4610089" y="296034"/>
          <a:ext cx="1642992" cy="164299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FBE5C-B2B8-49CA-BACE-664D612BFBE0}">
      <dsp:nvSpPr>
        <dsp:cNvPr id="0" name=""/>
        <dsp:cNvSpPr/>
      </dsp:nvSpPr>
      <dsp:spPr>
        <a:xfrm>
          <a:off x="7312325" y="0"/>
          <a:ext cx="3548565" cy="49339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+mj-lt"/>
            </a:rPr>
            <a:t>Electric Bills</a:t>
          </a:r>
          <a:endParaRPr lang="en-US" sz="2800" b="1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latin typeface="+mj-lt"/>
            </a:rPr>
            <a:t>Clean Generation</a:t>
          </a:r>
          <a:endParaRPr lang="en-US" sz="2400" b="1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latin typeface="+mj-lt"/>
            </a:rPr>
            <a:t>Transmission Infrastructure</a:t>
          </a:r>
          <a:endParaRPr lang="en-US" sz="2400" b="1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latin typeface="+mj-lt"/>
            </a:rPr>
            <a:t>Distribution Infrastructure</a:t>
          </a:r>
          <a:endParaRPr lang="en-US" sz="2400" b="1" kern="1200" dirty="0">
            <a:latin typeface="+mj-lt"/>
          </a:endParaRPr>
        </a:p>
      </dsp:txBody>
      <dsp:txXfrm>
        <a:off x="7312325" y="1973564"/>
        <a:ext cx="3548565" cy="1973564"/>
      </dsp:txXfrm>
    </dsp:sp>
    <dsp:sp modelId="{10107E2D-C3E1-4308-80D7-35BC7D32878F}">
      <dsp:nvSpPr>
        <dsp:cNvPr id="0" name=""/>
        <dsp:cNvSpPr/>
      </dsp:nvSpPr>
      <dsp:spPr>
        <a:xfrm>
          <a:off x="8265111" y="296034"/>
          <a:ext cx="1642992" cy="164299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E93C1-3587-4063-AB55-E75E898337BF}">
      <dsp:nvSpPr>
        <dsp:cNvPr id="0" name=""/>
        <dsp:cNvSpPr/>
      </dsp:nvSpPr>
      <dsp:spPr>
        <a:xfrm>
          <a:off x="434526" y="3947129"/>
          <a:ext cx="9994117" cy="740086"/>
        </a:xfrm>
        <a:prstGeom prst="leftRightArrow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22A47-0D6D-4161-879B-888438F86644}">
      <dsp:nvSpPr>
        <dsp:cNvPr id="0" name=""/>
        <dsp:cNvSpPr/>
      </dsp:nvSpPr>
      <dsp:spPr>
        <a:xfrm>
          <a:off x="3444732" y="0"/>
          <a:ext cx="5167099" cy="15927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19063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tx2"/>
              </a:solidFill>
              <a:latin typeface="+mj-lt"/>
            </a:rPr>
            <a:t>Communicate with Electric Industry</a:t>
          </a:r>
          <a:endParaRPr lang="en-US" sz="1800" b="1" kern="1200" dirty="0">
            <a:solidFill>
              <a:schemeClr val="tx2"/>
            </a:solidFill>
            <a:latin typeface="+mj-lt"/>
          </a:endParaRPr>
        </a:p>
        <a:p>
          <a:pPr marL="119063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2"/>
              </a:solidFill>
              <a:latin typeface="+mj-lt"/>
            </a:rPr>
            <a:t>Conduct Integrated Energy Planning</a:t>
          </a:r>
        </a:p>
      </dsp:txBody>
      <dsp:txXfrm>
        <a:off x="3444732" y="199099"/>
        <a:ext cx="4569802" cy="1194593"/>
      </dsp:txXfrm>
    </dsp:sp>
    <dsp:sp modelId="{5AC8D0A4-3730-4906-8E44-E4DD3B0C5A20}">
      <dsp:nvSpPr>
        <dsp:cNvPr id="0" name=""/>
        <dsp:cNvSpPr/>
      </dsp:nvSpPr>
      <dsp:spPr>
        <a:xfrm>
          <a:off x="0" y="0"/>
          <a:ext cx="3444732" cy="1592791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</a:rPr>
            <a:t>Electric Infrastructure Build-out Cost and Timing</a:t>
          </a:r>
        </a:p>
      </dsp:txBody>
      <dsp:txXfrm>
        <a:off x="77754" y="77754"/>
        <a:ext cx="3289224" cy="1437283"/>
      </dsp:txXfrm>
    </dsp:sp>
    <dsp:sp modelId="{144DA9EA-3003-4C69-8F4F-01F535865125}">
      <dsp:nvSpPr>
        <dsp:cNvPr id="0" name=""/>
        <dsp:cNvSpPr/>
      </dsp:nvSpPr>
      <dsp:spPr>
        <a:xfrm>
          <a:off x="3444732" y="1752070"/>
          <a:ext cx="5167099" cy="15927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accent6">
                  <a:lumMod val="25000"/>
                </a:schemeClr>
              </a:solidFill>
              <a:latin typeface="+mj-lt"/>
            </a:rPr>
            <a:t>Monitor Developments</a:t>
          </a:r>
        </a:p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chemeClr val="accent6">
                  <a:lumMod val="25000"/>
                </a:schemeClr>
              </a:solidFill>
              <a:latin typeface="+mj-lt"/>
            </a:rPr>
            <a:t>Participate in Industry Studies</a:t>
          </a:r>
          <a:endParaRPr lang="en-US" sz="1800" b="1" kern="1200" dirty="0">
            <a:solidFill>
              <a:schemeClr val="accent6">
                <a:lumMod val="25000"/>
              </a:schemeClr>
            </a:solidFill>
            <a:latin typeface="+mj-lt"/>
          </a:endParaRPr>
        </a:p>
      </dsp:txBody>
      <dsp:txXfrm>
        <a:off x="3444732" y="1951169"/>
        <a:ext cx="4569802" cy="1194593"/>
      </dsp:txXfrm>
    </dsp:sp>
    <dsp:sp modelId="{ED06D3E5-CBB1-454A-A3E3-53B0D3414CBC}">
      <dsp:nvSpPr>
        <dsp:cNvPr id="0" name=""/>
        <dsp:cNvSpPr/>
      </dsp:nvSpPr>
      <dsp:spPr>
        <a:xfrm>
          <a:off x="0" y="1752070"/>
          <a:ext cx="3444732" cy="1592791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</a:rPr>
            <a:t>Cost, Technology, Market Changes</a:t>
          </a:r>
        </a:p>
      </dsp:txBody>
      <dsp:txXfrm>
        <a:off x="77754" y="1829824"/>
        <a:ext cx="3289224" cy="1437283"/>
      </dsp:txXfrm>
    </dsp:sp>
    <dsp:sp modelId="{A0EA1C05-5E36-43CD-A69F-759169DFDD65}">
      <dsp:nvSpPr>
        <dsp:cNvPr id="0" name=""/>
        <dsp:cNvSpPr/>
      </dsp:nvSpPr>
      <dsp:spPr>
        <a:xfrm>
          <a:off x="3444732" y="3504141"/>
          <a:ext cx="5167099" cy="15927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+mj-lt"/>
            </a:rPr>
            <a:t>Engage Customers</a:t>
          </a:r>
        </a:p>
        <a:p>
          <a:pPr marL="1143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+mj-lt"/>
            </a:rPr>
            <a:t>Understand Different Priorities</a:t>
          </a:r>
        </a:p>
      </dsp:txBody>
      <dsp:txXfrm>
        <a:off x="3444732" y="3703240"/>
        <a:ext cx="4569802" cy="1194593"/>
      </dsp:txXfrm>
    </dsp:sp>
    <dsp:sp modelId="{122F399A-1346-4723-8ACC-F540CC844458}">
      <dsp:nvSpPr>
        <dsp:cNvPr id="0" name=""/>
        <dsp:cNvSpPr/>
      </dsp:nvSpPr>
      <dsp:spPr>
        <a:xfrm>
          <a:off x="0" y="3504141"/>
          <a:ext cx="3444732" cy="15927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38100" dist="25400" dir="5400000" algn="t" rotWithShape="0">
            <a:prstClr val="black">
              <a:alpha val="2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Customer Acceptance</a:t>
          </a:r>
          <a:endParaRPr lang="en-US" sz="2400" b="1" kern="1200" dirty="0">
            <a:latin typeface="+mj-lt"/>
          </a:endParaRPr>
        </a:p>
      </dsp:txBody>
      <dsp:txXfrm>
        <a:off x="77754" y="3581895"/>
        <a:ext cx="3289224" cy="1437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2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/>
          <a:lstStyle>
            <a:lvl1pPr algn="r">
              <a:defRPr sz="1300"/>
            </a:lvl1pPr>
          </a:lstStyle>
          <a:p>
            <a:fld id="{E96464AD-05EA-48DF-8D3C-8C95E1A0EB6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4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4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 anchor="b"/>
          <a:lstStyle>
            <a:lvl1pPr algn="r">
              <a:defRPr sz="1300"/>
            </a:lvl1pPr>
          </a:lstStyle>
          <a:p>
            <a:fld id="{B8E50D77-BE29-4F6E-9E97-D5DE771DD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71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2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/>
          <a:lstStyle>
            <a:lvl1pPr algn="r">
              <a:defRPr sz="1300"/>
            </a:lvl1pPr>
          </a:lstStyle>
          <a:p>
            <a:fld id="{25D3F727-A02B-4696-AF70-5E10A4107E37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07" tIns="46604" rIns="93207" bIns="466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9"/>
            <a:ext cx="5681980" cy="4224814"/>
          </a:xfrm>
          <a:prstGeom prst="rect">
            <a:avLst/>
          </a:prstGeom>
        </p:spPr>
        <p:txBody>
          <a:bodyPr vert="horz" lIns="93207" tIns="46604" rIns="93207" bIns="466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4"/>
            <a:ext cx="3077739" cy="469424"/>
          </a:xfrm>
          <a:prstGeom prst="rect">
            <a:avLst/>
          </a:prstGeom>
        </p:spPr>
        <p:txBody>
          <a:bodyPr vert="horz" lIns="93207" tIns="46604" rIns="93207" bIns="46604" rtlCol="0" anchor="b"/>
          <a:lstStyle>
            <a:lvl1pPr algn="r">
              <a:defRPr sz="1300"/>
            </a:lvl1pPr>
          </a:lstStyle>
          <a:p>
            <a:fld id="{5937AFB2-63FE-4D27-8529-EF9C55DBA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6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86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14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3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2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1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8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1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6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4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08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7AFB2-63FE-4D27-8529-EF9C55DBAE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6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D844A3-112E-4602-8C69-6D4B4D4F88B6}"/>
              </a:ext>
            </a:extLst>
          </p:cNvPr>
          <p:cNvSpPr/>
          <p:nvPr userDrawn="1"/>
        </p:nvSpPr>
        <p:spPr>
          <a:xfrm>
            <a:off x="609600" y="6366437"/>
            <a:ext cx="459031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200"/>
              </a:spcAft>
            </a:pPr>
            <a:r>
              <a:rPr lang="en-US" sz="800" dirty="0">
                <a:latin typeface="Trajan Pro" panose="020F0502020204030204" pitchFamily="18" charset="0"/>
              </a:rPr>
              <a:t>©</a:t>
            </a:r>
            <a:r>
              <a:rPr lang="en-US" sz="800" dirty="0">
                <a:latin typeface="Trajan Pro 3" panose="02020502050503020301" pitchFamily="18" charset="0"/>
              </a:rPr>
              <a:t>2024 Concentric Energy Advisors, Inc</a:t>
            </a:r>
            <a:r>
              <a:rPr lang="en-US" sz="800" dirty="0">
                <a:latin typeface="Trajan Pro" panose="020F0502020204030204" pitchFamily="18" charset="0"/>
              </a:rPr>
              <a:t>. </a:t>
            </a:r>
            <a:br>
              <a:rPr lang="en-US" sz="800" dirty="0">
                <a:latin typeface="Trajan Pro" panose="020F0502020204030204" pitchFamily="18" charset="0"/>
              </a:rPr>
            </a:br>
            <a:r>
              <a:rPr lang="en-US" sz="900" dirty="0">
                <a:latin typeface="Century Gothic" panose="020B0502020202020204" pitchFamily="34" charset="0"/>
              </a:rPr>
              <a:t>All rights reserved.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C3826-4681-4447-939C-47188FFD6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841" y="2620264"/>
            <a:ext cx="4087368" cy="15436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[Insert Title]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E387CB-7653-444D-827F-7698F47D0C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841" y="4252866"/>
            <a:ext cx="3316289" cy="612097"/>
          </a:xfrm>
        </p:spPr>
        <p:txBody>
          <a:bodyPr anchor="ctr"/>
          <a:lstStyle>
            <a:lvl1pPr>
              <a:lnSpc>
                <a:spcPct val="105000"/>
              </a:lnSpc>
              <a:spcAft>
                <a:spcPts val="0"/>
              </a:spcAft>
              <a:defRPr>
                <a:latin typeface="+mj-lt"/>
              </a:defRPr>
            </a:lvl1pPr>
          </a:lstStyle>
          <a:p>
            <a:pPr lvl="0"/>
            <a:r>
              <a:rPr lang="en-US"/>
              <a:t>Prepared for: [Client]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C4B639C-94F5-49DB-B5FD-F0D51B5A2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841" y="4948120"/>
            <a:ext cx="3316289" cy="263788"/>
          </a:xfr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35718F7-8DAE-4F26-A6C7-B1F59A69B8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28974" y="0"/>
            <a:ext cx="8963026" cy="6858000"/>
          </a:xfrm>
          <a:custGeom>
            <a:avLst/>
            <a:gdLst>
              <a:gd name="connsiteX0" fmla="*/ 0 w 8963026"/>
              <a:gd name="connsiteY0" fmla="*/ 0 h 6858000"/>
              <a:gd name="connsiteX1" fmla="*/ 8963026 w 8963026"/>
              <a:gd name="connsiteY1" fmla="*/ 0 h 6858000"/>
              <a:gd name="connsiteX2" fmla="*/ 8963026 w 8963026"/>
              <a:gd name="connsiteY2" fmla="*/ 6858000 h 6858000"/>
              <a:gd name="connsiteX3" fmla="*/ 0 w 8963026"/>
              <a:gd name="connsiteY3" fmla="*/ 6858000 h 6858000"/>
              <a:gd name="connsiteX4" fmla="*/ 0 w 8963026"/>
              <a:gd name="connsiteY4" fmla="*/ 0 h 6858000"/>
              <a:gd name="connsiteX0" fmla="*/ 24135 w 8987161"/>
              <a:gd name="connsiteY0" fmla="*/ 0 h 6858000"/>
              <a:gd name="connsiteX1" fmla="*/ 8987161 w 8987161"/>
              <a:gd name="connsiteY1" fmla="*/ 0 h 6858000"/>
              <a:gd name="connsiteX2" fmla="*/ 8987161 w 8987161"/>
              <a:gd name="connsiteY2" fmla="*/ 6858000 h 6858000"/>
              <a:gd name="connsiteX3" fmla="*/ 24135 w 8987161"/>
              <a:gd name="connsiteY3" fmla="*/ 6858000 h 6858000"/>
              <a:gd name="connsiteX4" fmla="*/ 0 w 8987161"/>
              <a:gd name="connsiteY4" fmla="*/ 3426781 h 6858000"/>
              <a:gd name="connsiteX5" fmla="*/ 24135 w 8987161"/>
              <a:gd name="connsiteY5" fmla="*/ 0 h 6858000"/>
              <a:gd name="connsiteX0" fmla="*/ 0 w 8963026"/>
              <a:gd name="connsiteY0" fmla="*/ 0 h 6858000"/>
              <a:gd name="connsiteX1" fmla="*/ 8963026 w 8963026"/>
              <a:gd name="connsiteY1" fmla="*/ 0 h 6858000"/>
              <a:gd name="connsiteX2" fmla="*/ 8963026 w 8963026"/>
              <a:gd name="connsiteY2" fmla="*/ 6858000 h 6858000"/>
              <a:gd name="connsiteX3" fmla="*/ 0 w 8963026"/>
              <a:gd name="connsiteY3" fmla="*/ 6858000 h 6858000"/>
              <a:gd name="connsiteX4" fmla="*/ 2905496 w 8963026"/>
              <a:gd name="connsiteY4" fmla="*/ 3382392 h 6858000"/>
              <a:gd name="connsiteX5" fmla="*/ 0 w 896302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63026" h="6858000">
                <a:moveTo>
                  <a:pt x="0" y="0"/>
                </a:moveTo>
                <a:lnTo>
                  <a:pt x="8963026" y="0"/>
                </a:lnTo>
                <a:lnTo>
                  <a:pt x="8963026" y="6858000"/>
                </a:lnTo>
                <a:lnTo>
                  <a:pt x="0" y="6858000"/>
                </a:lnTo>
                <a:lnTo>
                  <a:pt x="2905496" y="338239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12EC26-B705-4C27-A88E-33E38A82F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6840" y="1208546"/>
            <a:ext cx="3296597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6848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ccent,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D1647F-F60D-4C3C-9AC2-D0CAE2304EF3}"/>
              </a:ext>
            </a:extLst>
          </p:cNvPr>
          <p:cNvSpPr/>
          <p:nvPr userDrawn="1"/>
        </p:nvSpPr>
        <p:spPr>
          <a:xfrm>
            <a:off x="6324601" y="6147010"/>
            <a:ext cx="5219699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664A7F-B617-44BD-9408-ED8BA1889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84338"/>
            <a:ext cx="5257800" cy="4371975"/>
          </a:xfrm>
        </p:spPr>
        <p:txBody>
          <a:bodyPr anchor="ctr"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CAAE00A-DABA-45AC-842B-1FCC96B5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9" y="457200"/>
            <a:ext cx="10929595" cy="5249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C05D72-0319-4734-AD61-C760DF9675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8680" y="1684078"/>
            <a:ext cx="5221224" cy="437083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4B9952B-069B-4593-8505-A3A9AA7616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30393468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ccent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D1647F-F60D-4C3C-9AC2-D0CAE2304EF3}"/>
              </a:ext>
            </a:extLst>
          </p:cNvPr>
          <p:cNvSpPr/>
          <p:nvPr userDrawn="1"/>
        </p:nvSpPr>
        <p:spPr>
          <a:xfrm>
            <a:off x="615521" y="6147010"/>
            <a:ext cx="5219699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664A7F-B617-44BD-9408-ED8BA1889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2104" y="1684338"/>
            <a:ext cx="5257800" cy="4371975"/>
          </a:xfrm>
        </p:spPr>
        <p:txBody>
          <a:bodyPr anchor="ctr"/>
          <a:lstStyle>
            <a:lvl1pPr>
              <a:lnSpc>
                <a:spcPct val="114000"/>
              </a:lnSpc>
              <a:spcBef>
                <a:spcPts val="0"/>
              </a:spcBef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/>
              <a:defRPr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CAAE00A-DABA-45AC-842B-1FCC96B5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9" y="457200"/>
            <a:ext cx="10929595" cy="5249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C05D72-0319-4734-AD61-C760DF9675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684078"/>
            <a:ext cx="5221224" cy="437083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7D52046-CFE2-4842-AC25-D893E1103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81117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1/3 Image -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A1FE-D3B6-4C5F-918F-5EF9E6A8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9" y="457200"/>
            <a:ext cx="7542215" cy="5249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760DB5-B833-495B-A6FB-9BE908D25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7542213" cy="47625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18809DA-2ABF-411A-8AB6-B39FE173BD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20100" y="0"/>
            <a:ext cx="37719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83B43B9-242A-4583-B49B-EFA9558A31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474117240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/3 Text 1/3 Image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A1FE-D3B6-4C5F-918F-5EF9E6A8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85" y="457200"/>
            <a:ext cx="7542215" cy="5249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760DB5-B833-495B-A6FB-9BE908D25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9476" y="1447800"/>
            <a:ext cx="7542213" cy="47625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buNone/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18809DA-2ABF-411A-8AB6-B39FE173BD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719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B492D78-62C0-4AEB-BFB7-D92935F329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1769553779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296" userDrawn="1">
          <p15:clr>
            <a:srgbClr val="FBAE40"/>
          </p15:clr>
        </p15:guide>
        <p15:guide id="4" pos="38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88CA-713C-4723-AD40-A3B65AB3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A6DEE-22F8-4B74-96F2-FBC38D573EE6}"/>
              </a:ext>
            </a:extLst>
          </p:cNvPr>
          <p:cNvSpPr/>
          <p:nvPr userDrawn="1"/>
        </p:nvSpPr>
        <p:spPr>
          <a:xfrm>
            <a:off x="7012578" y="3926540"/>
            <a:ext cx="5179422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4F6C8-749D-4FF1-8D76-5EBB3ADE3B9B}"/>
              </a:ext>
            </a:extLst>
          </p:cNvPr>
          <p:cNvSpPr/>
          <p:nvPr userDrawn="1"/>
        </p:nvSpPr>
        <p:spPr>
          <a:xfrm>
            <a:off x="0" y="1452542"/>
            <a:ext cx="5179422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91E15D-4001-4ACF-B76E-864E932CB6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71181"/>
            <a:ext cx="12192000" cy="22793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BB9789-FBDF-4070-BBA5-1D341C092D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045179"/>
            <a:ext cx="10972800" cy="2127021"/>
          </a:xfrm>
        </p:spPr>
        <p:txBody>
          <a:bodyPr numCol="2" spcCol="457200"/>
          <a:lstStyle>
            <a:lvl1pPr>
              <a:lnSpc>
                <a:spcPct val="114000"/>
              </a:lnSpc>
              <a:spcBef>
                <a:spcPts val="0"/>
              </a:spcBef>
              <a:buNone/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F1F25E7-CF23-4ACD-B811-111C0ED52F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30055895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/Image Horizont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59F2-284E-45CA-A8A8-2AB5E079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466DBA-5A69-4237-B4FB-D58CDD5AF0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24A72-D4C3-47C6-91D0-0FBA66A736EA}"/>
              </a:ext>
            </a:extLst>
          </p:cNvPr>
          <p:cNvSpPr/>
          <p:nvPr userDrawn="1"/>
        </p:nvSpPr>
        <p:spPr>
          <a:xfrm>
            <a:off x="0" y="3276810"/>
            <a:ext cx="121920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0BFF83-15CF-459B-BDFC-E873D7C61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676400"/>
            <a:ext cx="10972800" cy="1493838"/>
          </a:xfrm>
        </p:spPr>
        <p:txBody>
          <a:bodyPr/>
          <a:lstStyle>
            <a:lvl1pPr algn="ctr">
              <a:lnSpc>
                <a:spcPct val="114000"/>
              </a:lnSpc>
              <a:buNone/>
              <a:defRPr/>
            </a:lvl1pPr>
            <a:lvl2pPr marL="112713" indent="0"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None/>
              <a:defRPr/>
            </a:lvl2pPr>
            <a:lvl3pPr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3pPr>
            <a:lvl4pPr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4pPr>
            <a:lvl5pPr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C757B7-3769-4C6D-A077-DADD3FC1A2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23266320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Section Break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88CA-713C-4723-AD40-A3B65AB3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36" y="1409700"/>
            <a:ext cx="3944438" cy="9525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BB9789-FBDF-4070-BBA5-1D341C092D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3554" y="3816580"/>
            <a:ext cx="3628845" cy="1829410"/>
          </a:xfrm>
        </p:spPr>
        <p:txBody>
          <a:bodyPr numCol="1" spcCol="457200"/>
          <a:lstStyle>
            <a:lvl1pPr>
              <a:lnSpc>
                <a:spcPct val="114000"/>
              </a:lnSpc>
              <a:buNone/>
              <a:defRPr/>
            </a:lvl1pPr>
            <a:lvl2pPr marL="114300" indent="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None/>
              <a:defRPr/>
            </a:lvl2pPr>
            <a:lvl3pPr marL="342900" indent="22860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3pPr>
            <a:lvl4pPr marL="571500" indent="22860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4pPr>
            <a:lvl5pPr marL="800100" indent="228600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6A8B825-7337-45C8-93D2-94702EF28A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4183" y="0"/>
            <a:ext cx="7921169" cy="6400800"/>
          </a:xfrm>
          <a:prstGeom prst="parallelogram">
            <a:avLst>
              <a:gd name="adj" fmla="val 60321"/>
            </a:avLst>
          </a:prstGeom>
          <a:noFill/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AF3E77C-13A1-4811-BF42-73D9F2DE5F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2787800961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D5C526D-ABCD-49D6-AA45-BA8584B295D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4781" y="1943606"/>
            <a:ext cx="10966457" cy="3072384"/>
          </a:xfrm>
          <a:custGeom>
            <a:avLst/>
            <a:gdLst>
              <a:gd name="connsiteX0" fmla="*/ 5528 w 10966457"/>
              <a:gd name="connsiteY0" fmla="*/ 78910 h 3072384"/>
              <a:gd name="connsiteX1" fmla="*/ 5528 w 10966457"/>
              <a:gd name="connsiteY1" fmla="*/ 1413872 h 3072384"/>
              <a:gd name="connsiteX2" fmla="*/ 804540 w 10966457"/>
              <a:gd name="connsiteY2" fmla="*/ 1413872 h 3072384"/>
              <a:gd name="connsiteX3" fmla="*/ 804540 w 10966457"/>
              <a:gd name="connsiteY3" fmla="*/ 78910 h 3072384"/>
              <a:gd name="connsiteX4" fmla="*/ 804919 w 10966457"/>
              <a:gd name="connsiteY4" fmla="*/ 78869 h 3072384"/>
              <a:gd name="connsiteX5" fmla="*/ 804919 w 10966457"/>
              <a:gd name="connsiteY5" fmla="*/ 1413831 h 3072384"/>
              <a:gd name="connsiteX6" fmla="*/ 8488858 w 10966457"/>
              <a:gd name="connsiteY6" fmla="*/ 1413831 h 3072384"/>
              <a:gd name="connsiteX7" fmla="*/ 8488858 w 10966457"/>
              <a:gd name="connsiteY7" fmla="*/ 78869 h 3072384"/>
              <a:gd name="connsiteX8" fmla="*/ 0 w 10966457"/>
              <a:gd name="connsiteY8" fmla="*/ 0 h 3072384"/>
              <a:gd name="connsiteX9" fmla="*/ 10966457 w 10966457"/>
              <a:gd name="connsiteY9" fmla="*/ 0 h 3072384"/>
              <a:gd name="connsiteX10" fmla="*/ 10966457 w 10966457"/>
              <a:gd name="connsiteY10" fmla="*/ 3072384 h 3072384"/>
              <a:gd name="connsiteX11" fmla="*/ 0 w 10966457"/>
              <a:gd name="connsiteY11" fmla="*/ 3072384 h 3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457" h="3072384">
                <a:moveTo>
                  <a:pt x="5528" y="78910"/>
                </a:moveTo>
                <a:lnTo>
                  <a:pt x="5528" y="1413872"/>
                </a:lnTo>
                <a:lnTo>
                  <a:pt x="804540" y="1413872"/>
                </a:lnTo>
                <a:lnTo>
                  <a:pt x="804540" y="78910"/>
                </a:lnTo>
                <a:close/>
                <a:moveTo>
                  <a:pt x="804919" y="78869"/>
                </a:moveTo>
                <a:lnTo>
                  <a:pt x="804919" y="1413831"/>
                </a:lnTo>
                <a:lnTo>
                  <a:pt x="8488858" y="1413831"/>
                </a:lnTo>
                <a:lnTo>
                  <a:pt x="8488858" y="78869"/>
                </a:lnTo>
                <a:close/>
                <a:moveTo>
                  <a:pt x="0" y="0"/>
                </a:moveTo>
                <a:lnTo>
                  <a:pt x="10966457" y="0"/>
                </a:lnTo>
                <a:lnTo>
                  <a:pt x="10966457" y="3072384"/>
                </a:lnTo>
                <a:lnTo>
                  <a:pt x="0" y="3072384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4605C-2922-4B14-A76A-152F80E5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22E56-47A0-4070-B3F4-50FB952CC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Concentric Energy Advisors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E91457-9A13-4006-80AD-67B47CA7F647}"/>
              </a:ext>
            </a:extLst>
          </p:cNvPr>
          <p:cNvSpPr/>
          <p:nvPr userDrawn="1"/>
        </p:nvSpPr>
        <p:spPr>
          <a:xfrm>
            <a:off x="6399806" y="5086600"/>
            <a:ext cx="5179422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DEC388-B06B-452F-931A-618A537971B2}"/>
              </a:ext>
            </a:extLst>
          </p:cNvPr>
          <p:cNvSpPr/>
          <p:nvPr userDrawn="1"/>
        </p:nvSpPr>
        <p:spPr>
          <a:xfrm>
            <a:off x="604781" y="2025348"/>
            <a:ext cx="799012" cy="133496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506C5BF-133C-4522-8E2A-8C3D4E154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3793" y="2025348"/>
            <a:ext cx="7683939" cy="1334962"/>
          </a:xfrm>
          <a:solidFill>
            <a:srgbClr val="E6EFF2">
              <a:alpha val="89804"/>
            </a:srgbClr>
          </a:solidFill>
        </p:spPr>
        <p:txBody>
          <a:bodyPr/>
          <a:lstStyle>
            <a:lvl2pPr marL="11271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69312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Section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AE87-3FC0-4D85-A878-3D9920C9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81" y="2766218"/>
            <a:ext cx="10968919" cy="1325563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D554-102E-4803-A442-2AEFD00D2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87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7BEB4-86D9-40EF-98C3-FEF031D7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6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Concentric Energy Advisors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11860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Section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AE87-3FC0-4D85-A878-3D9920C9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81" y="2550565"/>
            <a:ext cx="10968919" cy="994899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D554-102E-4803-A442-2AEFD00D2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87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A7681FC-D39A-4B19-955D-F6CF1BF23C20}"/>
              </a:ext>
            </a:extLst>
          </p:cNvPr>
          <p:cNvGrpSpPr/>
          <p:nvPr userDrawn="1"/>
        </p:nvGrpSpPr>
        <p:grpSpPr>
          <a:xfrm>
            <a:off x="647700" y="2095585"/>
            <a:ext cx="10896599" cy="2886554"/>
            <a:chOff x="647700" y="2311238"/>
            <a:chExt cx="10896599" cy="2886554"/>
          </a:xfrm>
        </p:grpSpPr>
        <p:sp>
          <p:nvSpPr>
            <p:cNvPr id="4" name="Left Bracket 3">
              <a:extLst>
                <a:ext uri="{FF2B5EF4-FFF2-40B4-BE49-F238E27FC236}">
                  <a16:creationId xmlns:a16="http://schemas.microsoft.com/office/drawing/2014/main" id="{493DE4A8-C3D0-4DC2-BD41-E09710AA9854}"/>
                </a:ext>
              </a:extLst>
            </p:cNvPr>
            <p:cNvSpPr/>
            <p:nvPr userDrawn="1"/>
          </p:nvSpPr>
          <p:spPr>
            <a:xfrm rot="5400000">
              <a:off x="5953761" y="-2994823"/>
              <a:ext cx="284478" cy="10896599"/>
            </a:xfrm>
            <a:prstGeom prst="leftBracket">
              <a:avLst>
                <a:gd name="adj" fmla="val 53264"/>
              </a:avLst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Bracket 5">
              <a:extLst>
                <a:ext uri="{FF2B5EF4-FFF2-40B4-BE49-F238E27FC236}">
                  <a16:creationId xmlns:a16="http://schemas.microsoft.com/office/drawing/2014/main" id="{EC3BC65B-7079-4027-98FC-6B825DD2C18A}"/>
                </a:ext>
              </a:extLst>
            </p:cNvPr>
            <p:cNvSpPr/>
            <p:nvPr userDrawn="1"/>
          </p:nvSpPr>
          <p:spPr>
            <a:xfrm rot="16200000">
              <a:off x="5953761" y="-392747"/>
              <a:ext cx="284478" cy="10896599"/>
            </a:xfrm>
            <a:prstGeom prst="leftBracket">
              <a:avLst>
                <a:gd name="adj" fmla="val 53264"/>
              </a:avLst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E2A00B-411D-451C-AC43-31DF484D6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761035"/>
            <a:ext cx="10972800" cy="768350"/>
          </a:xfrm>
        </p:spPr>
        <p:txBody>
          <a:bodyPr/>
          <a:lstStyle>
            <a:lvl1pPr algn="ctr">
              <a:lnSpc>
                <a:spcPct val="114000"/>
              </a:lnSpc>
              <a:buNone/>
              <a:defRPr/>
            </a:lvl1pPr>
            <a:lvl2pPr marL="112713" indent="0"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buNone/>
              <a:defRPr/>
            </a:lvl2pPr>
            <a:lvl3pPr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3pPr>
            <a:lvl4pPr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4pPr>
            <a:lvl5pPr algn="ctr">
              <a:lnSpc>
                <a:spcPct val="114000"/>
              </a:lnSpc>
              <a:spcBef>
                <a:spcPts val="2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566A4EC-700E-4AE9-A30F-364960A4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168900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- Elec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59F2-284E-45CA-A8A8-2AB5E079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09700"/>
            <a:ext cx="4711700" cy="14938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0BFF83-15CF-459B-BDFC-E873D7C617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0700" y="1471795"/>
            <a:ext cx="4711700" cy="667675"/>
          </a:xfrm>
        </p:spPr>
        <p:txBody>
          <a:bodyPr anchor="ctr"/>
          <a:lstStyle>
            <a:lvl1pPr algn="ctr">
              <a:defRPr sz="1800">
                <a:latin typeface="Century Gothic" panose="020B0502020202020204" pitchFamily="34" charset="0"/>
              </a:defRPr>
            </a:lvl1pPr>
            <a:lvl2pPr algn="ctr">
              <a:defRPr sz="1800">
                <a:latin typeface="Century Gothic" panose="020B0502020202020204" pitchFamily="34" charset="0"/>
              </a:defRPr>
            </a:lvl2pPr>
            <a:lvl3pPr algn="ctr">
              <a:defRPr sz="1800">
                <a:latin typeface="Century Gothic" panose="020B0502020202020204" pitchFamily="34" charset="0"/>
              </a:defRPr>
            </a:lvl3pPr>
            <a:lvl4pPr algn="ctr">
              <a:defRPr sz="1800">
                <a:latin typeface="Century Gothic" panose="020B0502020202020204" pitchFamily="34" charset="0"/>
              </a:defRPr>
            </a:lvl4pPr>
            <a:lvl5pPr algn="ctr">
              <a:defRPr sz="1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Prepared For: [Client]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5C403-0C75-4F46-8A44-1C972254A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" y="0"/>
            <a:ext cx="12192000" cy="7771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C50B39-E535-41DA-8CEB-B012D43B277A}"/>
              </a:ext>
            </a:extLst>
          </p:cNvPr>
          <p:cNvSpPr/>
          <p:nvPr userDrawn="1"/>
        </p:nvSpPr>
        <p:spPr>
          <a:xfrm>
            <a:off x="6992081" y="273166"/>
            <a:ext cx="45903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200"/>
              </a:spcAft>
            </a:pPr>
            <a:r>
              <a:rPr lang="en-US" sz="800" dirty="0">
                <a:solidFill>
                  <a:schemeClr val="bg1"/>
                </a:solidFill>
                <a:latin typeface="Trajan Pro" panose="020F0502020204030204" pitchFamily="18" charset="0"/>
              </a:rPr>
              <a:t>©</a:t>
            </a:r>
            <a:r>
              <a:rPr lang="en-US" sz="800" dirty="0">
                <a:solidFill>
                  <a:schemeClr val="bg1"/>
                </a:solidFill>
                <a:latin typeface="Trajan Pro 3" panose="02020502050503020301" pitchFamily="18" charset="0"/>
              </a:rPr>
              <a:t>2022 Concentric Energy Advisors, Inc</a:t>
            </a:r>
            <a:r>
              <a:rPr lang="en-US" sz="800" dirty="0">
                <a:solidFill>
                  <a:schemeClr val="bg1"/>
                </a:solidFill>
                <a:latin typeface="Trajan Pro" panose="020F0502020204030204" pitchFamily="18" charset="0"/>
              </a:rPr>
              <a:t>.  </a:t>
            </a: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All rights reserved.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82DE3CB-A0AB-40B7-91F3-9FE5F9B8A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0700" y="2356795"/>
            <a:ext cx="4711700" cy="366974"/>
          </a:xfrm>
        </p:spPr>
        <p:txBody>
          <a:bodyPr anchor="ctr"/>
          <a:lstStyle>
            <a:lvl1pPr algn="ctr">
              <a:defRPr sz="1800">
                <a:latin typeface="Century Gothic" panose="020B0502020202020204" pitchFamily="34" charset="0"/>
              </a:defRPr>
            </a:lvl1pPr>
            <a:lvl2pPr algn="ctr">
              <a:defRPr sz="1800">
                <a:latin typeface="Century Gothic" panose="020B0502020202020204" pitchFamily="34" charset="0"/>
              </a:defRPr>
            </a:lvl2pPr>
            <a:lvl3pPr algn="ctr">
              <a:defRPr sz="1800">
                <a:latin typeface="Century Gothic" panose="020B0502020202020204" pitchFamily="34" charset="0"/>
              </a:defRPr>
            </a:lvl3pPr>
            <a:lvl4pPr algn="ctr">
              <a:defRPr sz="1800">
                <a:latin typeface="Century Gothic" panose="020B0502020202020204" pitchFamily="34" charset="0"/>
              </a:defRPr>
            </a:lvl4pPr>
            <a:lvl5pPr algn="ctr">
              <a:defRPr sz="1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38AD51-A040-4D36-B743-0047CFBF3F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32" y="3428999"/>
            <a:ext cx="12192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4537472 w 12192000"/>
              <a:gd name="connsiteY1" fmla="*/ 0 h 3429001"/>
              <a:gd name="connsiteX2" fmla="*/ 4537472 w 12192000"/>
              <a:gd name="connsiteY2" fmla="*/ 459581 h 3429001"/>
              <a:gd name="connsiteX3" fmla="*/ 7654528 w 12192000"/>
              <a:gd name="connsiteY3" fmla="*/ 459581 h 3429001"/>
              <a:gd name="connsiteX4" fmla="*/ 7654528 w 12192000"/>
              <a:gd name="connsiteY4" fmla="*/ 0 h 3429001"/>
              <a:gd name="connsiteX5" fmla="*/ 12192000 w 12192000"/>
              <a:gd name="connsiteY5" fmla="*/ 0 h 3429001"/>
              <a:gd name="connsiteX6" fmla="*/ 12192000 w 12192000"/>
              <a:gd name="connsiteY6" fmla="*/ 3429001 h 3429001"/>
              <a:gd name="connsiteX7" fmla="*/ 0 w 12192000"/>
              <a:gd name="connsiteY7" fmla="*/ 3429001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4537472" y="0"/>
                </a:lnTo>
                <a:lnTo>
                  <a:pt x="4537472" y="459581"/>
                </a:lnTo>
                <a:lnTo>
                  <a:pt x="7654528" y="459581"/>
                </a:lnTo>
                <a:lnTo>
                  <a:pt x="7654528" y="0"/>
                </a:lnTo>
                <a:lnTo>
                  <a:pt x="12192000" y="0"/>
                </a:lnTo>
                <a:lnTo>
                  <a:pt x="12192000" y="3429001"/>
                </a:lnTo>
                <a:lnTo>
                  <a:pt x="0" y="3429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41D477F-33C8-4F8A-88C0-8F7FE1371F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360" y="2988873"/>
            <a:ext cx="3049280" cy="8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27817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marks/Contac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AE87-3FC0-4D85-A878-3D9920C9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92" y="2130642"/>
            <a:ext cx="10968919" cy="1325563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D554-102E-4803-A442-2AEFD00D2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87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911734-EED7-430A-87DA-FAA7FBA1F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795713"/>
            <a:ext cx="10972800" cy="2376487"/>
          </a:xfrm>
        </p:spPr>
        <p:txBody>
          <a:bodyPr/>
          <a:lstStyle>
            <a:lvl1pPr algn="ctr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  <a:defRPr/>
            </a:lvl1pPr>
            <a:lvl2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lvl2pPr>
            <a:lvl3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lvl3pPr>
            <a:lvl4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lvl4pPr>
            <a:lvl5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27537E3-B5CC-4F96-841B-D81F54B7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3773108886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marks/Contac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AE87-3FC0-4D85-A878-3D9920C9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92" y="2130642"/>
            <a:ext cx="10968919" cy="1325563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D554-102E-4803-A442-2AEFD00D2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87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911734-EED7-430A-87DA-FAA7FBA1F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795713"/>
            <a:ext cx="10972800" cy="2376487"/>
          </a:xfrm>
        </p:spPr>
        <p:txBody>
          <a:bodyPr numCol="2" spcCol="457200"/>
          <a:lstStyle>
            <a:lvl1pPr algn="ctr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  <a:defRPr/>
            </a:lvl1pPr>
            <a:lvl2pPr algn="ctr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  <a:defRPr/>
            </a:lvl2pPr>
            <a:lvl3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C8CAB09-C9F4-45D2-A0DA-FD8F4EB5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2782734915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marks/Contact (3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AE87-3FC0-4D85-A878-3D9920C9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92" y="2130642"/>
            <a:ext cx="10968919" cy="1325563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D554-102E-4803-A442-2AEFD00D2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87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911734-EED7-430A-87DA-FAA7FBA1F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795713"/>
            <a:ext cx="10972800" cy="2376487"/>
          </a:xfrm>
        </p:spPr>
        <p:txBody>
          <a:bodyPr numCol="3" spcCol="457200"/>
          <a:lstStyle>
            <a:lvl1pPr algn="ctr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  <a:defRPr/>
            </a:lvl1pPr>
            <a:lvl2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2pPr>
            <a:lvl3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353977C-9580-454A-BA2F-3F95A8D9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2742458771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ooter Placeholder 3">
            <a:extLst>
              <a:ext uri="{FF2B5EF4-FFF2-40B4-BE49-F238E27FC236}">
                <a16:creationId xmlns:a16="http://schemas.microsoft.com/office/drawing/2014/main" id="{84E7D1FF-52EF-4727-BB69-BC1C16828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  <p:sp>
        <p:nvSpPr>
          <p:cNvPr id="157" name="Slide Number Placeholder 3">
            <a:extLst>
              <a:ext uri="{FF2B5EF4-FFF2-40B4-BE49-F238E27FC236}">
                <a16:creationId xmlns:a16="http://schemas.microsoft.com/office/drawing/2014/main" id="{4D933A17-2E10-49EB-9378-4C2A9AA587F0}"/>
              </a:ext>
            </a:extLst>
          </p:cNvPr>
          <p:cNvSpPr txBox="1">
            <a:spLocks/>
          </p:cNvSpPr>
          <p:nvPr userDrawn="1"/>
        </p:nvSpPr>
        <p:spPr>
          <a:xfrm>
            <a:off x="8836020" y="6417368"/>
            <a:ext cx="2743200" cy="36512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BD5ABB-E0FD-4B85-81E2-454E9F79D982}" type="slidenum">
              <a:rPr lang="en-US" sz="8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 algn="r"/>
              <a:t>‹#›</a:t>
            </a:fld>
            <a:endParaRPr lang="en-US" sz="8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2F144F-1E1C-4610-A70F-AA3C0BE5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9" y="457200"/>
            <a:ext cx="10968919" cy="524998"/>
          </a:xfrm>
        </p:spPr>
        <p:txBody>
          <a:bodyPr>
            <a:noAutofit/>
          </a:bodyPr>
          <a:lstStyle>
            <a:lvl1pPr>
              <a:defRPr sz="3000" b="1" cap="none" baseline="0">
                <a:solidFill>
                  <a:schemeClr val="accent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14F357-A565-48CE-90BE-F411C53FF2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2773" y="1134599"/>
            <a:ext cx="10969627" cy="536519"/>
          </a:xfrm>
        </p:spPr>
        <p:txBody>
          <a:bodyPr anchor="t">
            <a:noAutofit/>
          </a:bodyPr>
          <a:lstStyle>
            <a:lvl1pPr marL="0" indent="0">
              <a:buNone/>
              <a:defRPr sz="1600" b="0" i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46647C-28BD-4DC0-A31F-3422B0A320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775" y="1859037"/>
            <a:ext cx="10972800" cy="4352544"/>
          </a:xfrm>
        </p:spPr>
        <p:txBody>
          <a:bodyPr numCol="2" spcCol="640080"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233363" indent="16986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2pPr>
            <a:lvl3pPr marL="457200" indent="174625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3pPr>
            <a:lvl4pPr marL="690563" indent="1635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4pPr>
            <a:lvl5pPr marL="914400" indent="174625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54F12-7252-4BDA-A5D7-3997E6CAA0FA}"/>
              </a:ext>
            </a:extLst>
          </p:cNvPr>
          <p:cNvSpPr/>
          <p:nvPr userDrawn="1"/>
        </p:nvSpPr>
        <p:spPr>
          <a:xfrm>
            <a:off x="612775" y="1742074"/>
            <a:ext cx="10972800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766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78AEA-386B-4FC8-B1E1-C9C9E9DEF0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399212"/>
          </a:xfrm>
          <a:prstGeom prst="rect">
            <a:avLst/>
          </a:prstGeom>
        </p:spPr>
      </p:pic>
      <p:sp>
        <p:nvSpPr>
          <p:cNvPr id="157" name="Slide Number Placeholder 3">
            <a:extLst>
              <a:ext uri="{FF2B5EF4-FFF2-40B4-BE49-F238E27FC236}">
                <a16:creationId xmlns:a16="http://schemas.microsoft.com/office/drawing/2014/main" id="{4D933A17-2E10-49EB-9378-4C2A9AA587F0}"/>
              </a:ext>
            </a:extLst>
          </p:cNvPr>
          <p:cNvSpPr txBox="1">
            <a:spLocks/>
          </p:cNvSpPr>
          <p:nvPr userDrawn="1"/>
        </p:nvSpPr>
        <p:spPr>
          <a:xfrm>
            <a:off x="8836020" y="6417368"/>
            <a:ext cx="2743200" cy="36512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BD5ABB-E0FD-4B85-81E2-454E9F79D982}" type="slidenum">
              <a:rPr lang="en-US" sz="8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 algn="r"/>
              <a:t>‹#›</a:t>
            </a:fld>
            <a:endParaRPr lang="en-US" sz="8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2F144F-1E1C-4610-A70F-AA3C0BE5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9" y="457200"/>
            <a:ext cx="10968919" cy="524998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14F357-A565-48CE-90BE-F411C53FF2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2773" y="1134599"/>
            <a:ext cx="10969627" cy="536519"/>
          </a:xfrm>
        </p:spPr>
        <p:txBody>
          <a:bodyPr anchor="t">
            <a:noAutofit/>
          </a:bodyPr>
          <a:lstStyle>
            <a:lvl1pPr marL="0" indent="0">
              <a:buNone/>
              <a:defRPr sz="1600" b="0" i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46647C-28BD-4DC0-A31F-3422B0A320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775" y="1859037"/>
            <a:ext cx="10972800" cy="4352544"/>
          </a:xfrm>
        </p:spPr>
        <p:txBody>
          <a:bodyPr numCol="1" spcCol="640080"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233363" indent="16986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2pPr>
            <a:lvl3pPr marL="457200" indent="174625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3pPr>
            <a:lvl4pPr marL="690563" indent="16986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4pPr>
            <a:lvl5pPr marL="914400" indent="174625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8413306-34C8-46C2-8701-F0624BA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403641408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ext no accent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29-1341-4978-B419-54F4703B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F7DEC3-474F-4B57-937F-540C10F4EB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5888"/>
            <a:ext cx="10969625" cy="4775200"/>
          </a:xfrm>
        </p:spPr>
        <p:txBody>
          <a:bodyPr numCol="2" spcCol="457200"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70142-7793-4270-9315-821E1BDC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6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246099994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ext w/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29-1341-4978-B419-54F4703B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F7DEC3-474F-4B57-937F-540C10F4EB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5888"/>
            <a:ext cx="10969625" cy="4775200"/>
          </a:xfrm>
        </p:spPr>
        <p:txBody>
          <a:bodyPr numCol="2" spcCol="457200"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768BE-EBCB-4D3F-89E5-5ECA25DC2210}"/>
              </a:ext>
            </a:extLst>
          </p:cNvPr>
          <p:cNvSpPr/>
          <p:nvPr userDrawn="1"/>
        </p:nvSpPr>
        <p:spPr>
          <a:xfrm rot="16200000">
            <a:off x="3714750" y="3806189"/>
            <a:ext cx="4762501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189879-45F1-48BE-A835-BEF580208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6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Concentric Energy Advisors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73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lide Text no accent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29-1341-4978-B419-54F4703B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F7DEC3-474F-4B57-937F-540C10F4EB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5888"/>
            <a:ext cx="10969625" cy="4775200"/>
          </a:xfrm>
        </p:spPr>
        <p:txBody>
          <a:bodyPr numCol="1" spcCol="457200"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3F10B-5364-4B6A-B6CE-91F648FFF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6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Concentric Energy Advisors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1574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,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0F3A4E-540E-430A-97A2-DF0B0EF8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2651"/>
            <a:ext cx="5260976" cy="1055733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cap="none" baseline="0" dirty="0">
                <a:solidFill>
                  <a:schemeClr val="accent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EACCCA-3ADE-46F5-B28E-FECD9721F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409700"/>
            <a:ext cx="5260849" cy="4764089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/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D0DAD5-6042-40AC-BDB6-9FD1AFF4E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1425" y="0"/>
            <a:ext cx="587044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A2BC5D9-A56C-4056-A167-E3723817EA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6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Concentric Energy Advisors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2522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D0DAD5-6042-40AC-BDB6-9FD1AFF4E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7044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29AF9D2-C127-4634-A77B-8E0C661C79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8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DAFE9B1-AD7F-4F59-AA66-CB341A925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1424" y="1409700"/>
            <a:ext cx="5260849" cy="4764089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 marL="1143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tabLst/>
              <a:defRPr/>
            </a:lvl2pPr>
            <a:lvl3pPr marL="3429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 marL="5715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 marL="800100" indent="2286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331EB-BD2B-41FD-932F-7F0E13BB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424" y="222651"/>
            <a:ext cx="5260976" cy="105573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8584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309" y="457200"/>
            <a:ext cx="10968919" cy="5249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781" y="1409701"/>
            <a:ext cx="10974447" cy="4762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63B0D-8EA8-44C5-A6D9-F0CB431FE56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9212"/>
            <a:ext cx="12192000" cy="458788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A0ABABF-BF1B-4843-BCCB-57EA4DC756F9}"/>
              </a:ext>
            </a:extLst>
          </p:cNvPr>
          <p:cNvSpPr txBox="1">
            <a:spLocks/>
          </p:cNvSpPr>
          <p:nvPr userDrawn="1"/>
        </p:nvSpPr>
        <p:spPr>
          <a:xfrm>
            <a:off x="8836020" y="6417368"/>
            <a:ext cx="2743208" cy="36512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BD5ABB-E0FD-4B85-81E2-454E9F79D982}" type="slidenum">
              <a:rPr lang="en-US" sz="18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 algn="r"/>
              <a:t>‹#›</a:t>
            </a:fld>
            <a:endParaRPr lang="en-US" sz="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6943205-CE69-45E9-9292-1DC3B2DBA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4781" y="6417368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600" b="0" cap="small" baseline="0">
                <a:solidFill>
                  <a:schemeClr val="bg1"/>
                </a:solidFill>
                <a:latin typeface="Trajan Pro 3" panose="02020502050503020301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Concentric Energy Advisors</a:t>
            </a:r>
          </a:p>
        </p:txBody>
      </p:sp>
    </p:spTree>
    <p:extLst>
      <p:ext uri="{BB962C8B-B14F-4D97-AF65-F5344CB8AC3E}">
        <p14:creationId xmlns:p14="http://schemas.microsoft.com/office/powerpoint/2010/main" val="424662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4" r:id="rId2"/>
    <p:sldLayoutId id="2147483669" r:id="rId3"/>
    <p:sldLayoutId id="2147483708" r:id="rId4"/>
    <p:sldLayoutId id="2147483703" r:id="rId5"/>
    <p:sldLayoutId id="2147483702" r:id="rId6"/>
    <p:sldLayoutId id="2147483711" r:id="rId7"/>
    <p:sldLayoutId id="2147483693" r:id="rId8"/>
    <p:sldLayoutId id="2147483692" r:id="rId9"/>
    <p:sldLayoutId id="2147483694" r:id="rId10"/>
    <p:sldLayoutId id="2147483695" r:id="rId11"/>
    <p:sldLayoutId id="2147483696" r:id="rId12"/>
    <p:sldLayoutId id="2147483697" r:id="rId13"/>
    <p:sldLayoutId id="2147483704" r:id="rId14"/>
    <p:sldLayoutId id="2147483709" r:id="rId15"/>
    <p:sldLayoutId id="2147483706" r:id="rId16"/>
    <p:sldLayoutId id="2147483718" r:id="rId17"/>
    <p:sldLayoutId id="2147483705" r:id="rId18"/>
    <p:sldLayoutId id="2147483707" r:id="rId19"/>
    <p:sldLayoutId id="2147483698" r:id="rId20"/>
    <p:sldLayoutId id="2147483699" r:id="rId21"/>
    <p:sldLayoutId id="2147483700" r:id="rId22"/>
  </p:sldLayoutIdLst>
  <p:transition spd="slow">
    <p:wipe dir="r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none" baseline="0">
          <a:solidFill>
            <a:schemeClr val="accent4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None/>
        <a:defRPr sz="1600" b="0" i="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344488" indent="-231775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690563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027113" indent="-2857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1371600" indent="-223838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888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jpg"/><Relationship Id="rId4" Type="http://schemas.openxmlformats.org/officeDocument/2006/relationships/hyperlink" Target="mailto:mbartos@ceadvisor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D22D-A9C6-35AA-3C21-CBA78013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01" y="2295638"/>
            <a:ext cx="4087368" cy="1543652"/>
          </a:xfrm>
        </p:spPr>
        <p:txBody>
          <a:bodyPr/>
          <a:lstStyle/>
          <a:p>
            <a:r>
              <a:rPr lang="en-US" sz="4800" dirty="0"/>
              <a:t>Goodnight </a:t>
            </a:r>
            <a:br>
              <a:rPr lang="en-US" sz="4800" dirty="0"/>
            </a:br>
            <a:r>
              <a:rPr lang="en-US" sz="4800" dirty="0"/>
              <a:t>Gas Utility?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26649-DD1D-85AC-6D95-D54E915D1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841" y="4179156"/>
            <a:ext cx="5121019" cy="1007094"/>
          </a:xfrm>
        </p:spPr>
        <p:txBody>
          <a:bodyPr/>
          <a:lstStyle/>
          <a:p>
            <a:r>
              <a:rPr lang="en-US" sz="1800" dirty="0">
                <a:solidFill>
                  <a:schemeClr val="tx2"/>
                </a:solidFill>
              </a:rPr>
              <a:t>NGA 2024 Regional Market Trends Forum</a:t>
            </a:r>
          </a:p>
          <a:p>
            <a:endParaRPr lang="en-US" sz="1800" b="1" dirty="0">
              <a:solidFill>
                <a:schemeClr val="accent4"/>
              </a:solidFill>
            </a:endParaRPr>
          </a:p>
          <a:p>
            <a:r>
              <a:rPr lang="en-US" sz="1800" b="1" dirty="0">
                <a:solidFill>
                  <a:schemeClr val="accent4"/>
                </a:solidFill>
              </a:rPr>
              <a:t>Melissa F. Bartos</a:t>
            </a:r>
          </a:p>
          <a:p>
            <a:r>
              <a:rPr lang="en-US" sz="1800" b="1" i="1" dirty="0">
                <a:solidFill>
                  <a:schemeClr val="accent4"/>
                </a:solidFill>
              </a:rPr>
              <a:t>Senior Vice President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DB009-75A0-EA74-771C-EFF7CD4E1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841" y="5729587"/>
            <a:ext cx="3316289" cy="26378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May 9, 2024</a:t>
            </a:r>
          </a:p>
        </p:txBody>
      </p:sp>
      <p:pic>
        <p:nvPicPr>
          <p:cNvPr id="6" name="Picture Placeholder 5" descr="A full moon in the night sky&#10;&#10;Description automatically generated">
            <a:extLst>
              <a:ext uri="{FF2B5EF4-FFF2-40B4-BE49-F238E27FC236}">
                <a16:creationId xmlns:a16="http://schemas.microsoft.com/office/drawing/2014/main" id="{1B2EAAC8-2C98-195F-6EB8-CD37BAC76B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9274" r="3596"/>
          <a:stretch/>
        </p:blipFill>
        <p:spPr>
          <a:xfrm>
            <a:off x="3228974" y="0"/>
            <a:ext cx="8963026" cy="6858000"/>
          </a:xfrm>
        </p:spPr>
      </p:pic>
    </p:spTree>
    <p:extLst>
      <p:ext uri="{BB962C8B-B14F-4D97-AF65-F5344CB8AC3E}">
        <p14:creationId xmlns:p14="http://schemas.microsoft.com/office/powerpoint/2010/main" val="750143169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6157-EFB4-FE75-4ED9-BAC18323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Decarbonization Plans Must Address Major Uncertainties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5ED64-B5A3-B537-BD97-388CEBB3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Concentric Energy Advisors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5484DB-1463-DA12-8D55-B854F5A41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855204"/>
              </p:ext>
            </p:extLst>
          </p:nvPr>
        </p:nvGraphicFramePr>
        <p:xfrm>
          <a:off x="413665" y="1073638"/>
          <a:ext cx="8611832" cy="509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87B12E4B-BB21-D757-7CA6-B4F7BA3B47E1}"/>
              </a:ext>
            </a:extLst>
          </p:cNvPr>
          <p:cNvSpPr/>
          <p:nvPr/>
        </p:nvSpPr>
        <p:spPr>
          <a:xfrm>
            <a:off x="9103141" y="1615504"/>
            <a:ext cx="2973463" cy="40132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Keep Options Open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algn="ctr"/>
            <a:r>
              <a:rPr lang="en-US" sz="3200" b="1" dirty="0">
                <a:latin typeface="+mj-lt"/>
              </a:rPr>
              <a:t>Modify Plans</a:t>
            </a:r>
          </a:p>
        </p:txBody>
      </p:sp>
    </p:spTree>
    <p:extLst>
      <p:ext uri="{BB962C8B-B14F-4D97-AF65-F5344CB8AC3E}">
        <p14:creationId xmlns:p14="http://schemas.microsoft.com/office/powerpoint/2010/main" val="37862229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ull moon in the night sky&#10;&#10;Description automatically generated">
            <a:extLst>
              <a:ext uri="{FF2B5EF4-FFF2-40B4-BE49-F238E27FC236}">
                <a16:creationId xmlns:a16="http://schemas.microsoft.com/office/drawing/2014/main" id="{8396711E-337E-8F85-B44A-F6385C45B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310" t="4851" r="11937" b="33076"/>
          <a:stretch/>
        </p:blipFill>
        <p:spPr>
          <a:xfrm>
            <a:off x="-2649" y="465235"/>
            <a:ext cx="12192000" cy="595291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F96241F-34CC-DB04-B378-0E292ADB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92" y="844668"/>
            <a:ext cx="10968919" cy="1325563"/>
          </a:xfrm>
        </p:spPr>
        <p:txBody>
          <a:bodyPr/>
          <a:lstStyle/>
          <a:p>
            <a:r>
              <a:rPr lang="en-US" sz="6600" dirty="0"/>
              <a:t>Thank You!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792FF5-60D2-0B4C-943B-CF091CD7B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515580"/>
            <a:ext cx="10972800" cy="151651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Melissa F. Bartos</a:t>
            </a:r>
          </a:p>
          <a:p>
            <a:r>
              <a:rPr lang="en-US" sz="2000" dirty="0"/>
              <a:t>Senior Vice President</a:t>
            </a:r>
          </a:p>
          <a:p>
            <a:r>
              <a:rPr lang="en-US" sz="2000" dirty="0"/>
              <a:t>508.263.6240</a:t>
            </a:r>
          </a:p>
          <a:p>
            <a:r>
              <a:rPr lang="en-US" sz="2000" dirty="0">
                <a:hlinkClick r:id="rId4"/>
              </a:rPr>
              <a:t>mbartos@ceadvisors.com</a:t>
            </a:r>
            <a:r>
              <a:rPr lang="en-US" sz="20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5ED64-B5A3-B537-BD97-388CEBB3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781" y="641736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/>
              <a:t>Concentric Energy Advisors</a:t>
            </a:r>
          </a:p>
        </p:txBody>
      </p:sp>
      <p:pic>
        <p:nvPicPr>
          <p:cNvPr id="6" name="Picture 5" descr="A sign with red letters&#10;&#10;Description automatically generated">
            <a:extLst>
              <a:ext uri="{FF2B5EF4-FFF2-40B4-BE49-F238E27FC236}">
                <a16:creationId xmlns:a16="http://schemas.microsoft.com/office/drawing/2014/main" id="{365734C0-2CD1-1B11-1289-B012B5A36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944" y="5385312"/>
            <a:ext cx="3182112" cy="7101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4179794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BE4C-7B7E-4644-B7FF-7E39B25B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9" y="457200"/>
            <a:ext cx="11441290" cy="524998"/>
          </a:xfrm>
        </p:spPr>
        <p:txBody>
          <a:bodyPr/>
          <a:lstStyle/>
          <a:p>
            <a:r>
              <a:rPr lang="en-US" dirty="0"/>
              <a:t>States Are Requiring Gas Utilities to Develop Decarbonization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F734B-1A35-7608-8110-F847F22E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Concentric Energy Advisors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6DD11C-25A8-110E-6740-26B273F4BBE9}"/>
              </a:ext>
            </a:extLst>
          </p:cNvPr>
          <p:cNvGrpSpPr>
            <a:grpSpLocks noChangeAspect="1"/>
          </p:cNvGrpSpPr>
          <p:nvPr/>
        </p:nvGrpSpPr>
        <p:grpSpPr>
          <a:xfrm rot="607620">
            <a:off x="1897001" y="-38929"/>
            <a:ext cx="7198101" cy="6675120"/>
            <a:chOff x="6205181" y="192847"/>
            <a:chExt cx="6559865" cy="6096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78D740-6E5A-308C-ADC4-DC1833A1F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900" b="92400" l="9851" r="89963">
                          <a14:foregroundMark x1="69145" y1="13400" x2="75651" y2="6900"/>
                          <a14:foregroundMark x1="75651" y1="6900" x2="69517" y2="11700"/>
                          <a14:foregroundMark x1="69517" y1="11700" x2="68773" y2="11800"/>
                          <a14:foregroundMark x1="17007" y1="90700" x2="24907" y2="92400"/>
                          <a14:foregroundMark x1="24907" y1="92400" x2="37918" y2="9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5181" y="192847"/>
              <a:ext cx="6559865" cy="60965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3A5E40-67F8-914F-E3CB-60195E68D5D3}"/>
                </a:ext>
              </a:extLst>
            </p:cNvPr>
            <p:cNvSpPr txBox="1"/>
            <p:nvPr/>
          </p:nvSpPr>
          <p:spPr>
            <a:xfrm>
              <a:off x="10907155" y="4251200"/>
              <a:ext cx="32162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tx2"/>
                  </a:solidFill>
                  <a:latin typeface="Calibri"/>
                  <a:ea typeface="Calibri"/>
                  <a:cs typeface="Calibri"/>
                </a:rPr>
                <a:t>RI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A34BBB3-9B6F-D1A3-D299-08887D479E31}"/>
              </a:ext>
            </a:extLst>
          </p:cNvPr>
          <p:cNvSpPr txBox="1"/>
          <p:nvPr/>
        </p:nvSpPr>
        <p:spPr>
          <a:xfrm>
            <a:off x="8971280" y="5447105"/>
            <a:ext cx="3080319" cy="2462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No Emissions Reduction Target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62E18-6FD4-F060-6BF3-FE28BBF617B3}"/>
              </a:ext>
            </a:extLst>
          </p:cNvPr>
          <p:cNvSpPr txBox="1"/>
          <p:nvPr/>
        </p:nvSpPr>
        <p:spPr>
          <a:xfrm>
            <a:off x="7305040" y="5730550"/>
            <a:ext cx="4746559" cy="24622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Emissions Reduction Target, No Gas Utility Plans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D09448-5458-93E6-0A5F-5EE1F2BF41F7}"/>
              </a:ext>
            </a:extLst>
          </p:cNvPr>
          <p:cNvSpPr txBox="1"/>
          <p:nvPr/>
        </p:nvSpPr>
        <p:spPr>
          <a:xfrm>
            <a:off x="6248400" y="6031973"/>
            <a:ext cx="5803200" cy="246221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Emissions Reduction Target, AND Requires Gas Utility Plans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3573F2-ED42-FF20-040F-0380F605F38B}"/>
              </a:ext>
            </a:extLst>
          </p:cNvPr>
          <p:cNvSpPr txBox="1"/>
          <p:nvPr/>
        </p:nvSpPr>
        <p:spPr>
          <a:xfrm>
            <a:off x="7365071" y="3552212"/>
            <a:ext cx="32124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All Gas Utilities – April 1,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A70DA-C7EB-E998-F348-7E83CDA384BC}"/>
              </a:ext>
            </a:extLst>
          </p:cNvPr>
          <p:cNvSpPr txBox="1"/>
          <p:nvPr/>
        </p:nvSpPr>
        <p:spPr>
          <a:xfrm>
            <a:off x="2045207" y="5976771"/>
            <a:ext cx="28341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All Gas Utilities – 2025Q1?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6288AB-56D1-C1D9-2D02-6F0A3371306E}"/>
              </a:ext>
            </a:extLst>
          </p:cNvPr>
          <p:cNvSpPr txBox="1"/>
          <p:nvPr/>
        </p:nvSpPr>
        <p:spPr>
          <a:xfrm>
            <a:off x="2333619" y="2037789"/>
            <a:ext cx="2625719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Staggered Schedule</a:t>
            </a:r>
          </a:p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Started December 2022</a:t>
            </a:r>
          </a:p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4"/>
              </a:solidFill>
              <a:latin typeface="+mj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3653FB-240A-7520-F6B7-250EBDDB42E2}"/>
              </a:ext>
            </a:extLst>
          </p:cNvPr>
          <p:cNvCxnSpPr/>
          <p:nvPr/>
        </p:nvCxnSpPr>
        <p:spPr>
          <a:xfrm flipH="1">
            <a:off x="7091680" y="3840480"/>
            <a:ext cx="284480" cy="19304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1CCA33-12B5-AF54-E27E-7A7FF7BC1C9D}"/>
              </a:ext>
            </a:extLst>
          </p:cNvPr>
          <p:cNvCxnSpPr>
            <a:cxnSpLocks/>
          </p:cNvCxnSpPr>
          <p:nvPr/>
        </p:nvCxnSpPr>
        <p:spPr>
          <a:xfrm flipV="1">
            <a:off x="4879316" y="5976771"/>
            <a:ext cx="160044" cy="13849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71D8F2-5142-EF5B-31FE-2C103F733164}"/>
              </a:ext>
            </a:extLst>
          </p:cNvPr>
          <p:cNvCxnSpPr>
            <a:cxnSpLocks/>
          </p:cNvCxnSpPr>
          <p:nvPr/>
        </p:nvCxnSpPr>
        <p:spPr>
          <a:xfrm>
            <a:off x="3646478" y="2870217"/>
            <a:ext cx="757882" cy="52253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9455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C43653FC-CCA1-1B18-3965-C5CF7AE772EF}"/>
              </a:ext>
            </a:extLst>
          </p:cNvPr>
          <p:cNvSpPr/>
          <p:nvPr/>
        </p:nvSpPr>
        <p:spPr>
          <a:xfrm>
            <a:off x="2882793" y="1668426"/>
            <a:ext cx="6423950" cy="4062714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5BE4C-7B7E-4644-B7FF-7E39B25B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07" y="304733"/>
            <a:ext cx="10968919" cy="524998"/>
          </a:xfrm>
        </p:spPr>
        <p:txBody>
          <a:bodyPr/>
          <a:lstStyle/>
          <a:p>
            <a:r>
              <a:rPr lang="en-US" dirty="0"/>
              <a:t>Guiding Principles Establish a Vision of Desired Outcomes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F734B-1A35-7608-8110-F847F22E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Concentric Energy Advisors</a:t>
            </a:r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6D1B9C2E-4B6D-F54F-09BE-A18B534BA9A0}"/>
              </a:ext>
            </a:extLst>
          </p:cNvPr>
          <p:cNvSpPr txBox="1"/>
          <p:nvPr/>
        </p:nvSpPr>
        <p:spPr>
          <a:xfrm>
            <a:off x="5097854" y="3053205"/>
            <a:ext cx="1993824" cy="129315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Guiding Principles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58378C-5FD0-D7D3-5D88-691086852A28}"/>
              </a:ext>
            </a:extLst>
          </p:cNvPr>
          <p:cNvSpPr txBox="1"/>
          <p:nvPr/>
        </p:nvSpPr>
        <p:spPr>
          <a:xfrm>
            <a:off x="6057900" y="171450"/>
            <a:ext cx="0" cy="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45709" rIns="91419" bIns="45709" rtlCol="0" anchor="b" anchorCtr="0">
            <a:noAutofit/>
          </a:bodyPr>
          <a:lstStyle/>
          <a:p>
            <a:pPr algn="l">
              <a:lnSpc>
                <a:spcPct val="90000"/>
              </a:lnSpc>
            </a:pPr>
            <a:endParaRPr lang="en-US" sz="3200" b="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4755DF-B392-CCD8-9753-B2312F07AC5D}"/>
              </a:ext>
            </a:extLst>
          </p:cNvPr>
          <p:cNvSpPr/>
          <p:nvPr/>
        </p:nvSpPr>
        <p:spPr>
          <a:xfrm>
            <a:off x="2342019" y="2280673"/>
            <a:ext cx="2071029" cy="84546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Safe Operations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E86A6-1E21-C303-EF6C-481F8789A326}"/>
              </a:ext>
            </a:extLst>
          </p:cNvPr>
          <p:cNvSpPr/>
          <p:nvPr/>
        </p:nvSpPr>
        <p:spPr>
          <a:xfrm>
            <a:off x="5059250" y="1364529"/>
            <a:ext cx="2071029" cy="84546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Reliable Service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A1E782-591B-C5A3-2B25-AB297105A5B4}"/>
              </a:ext>
            </a:extLst>
          </p:cNvPr>
          <p:cNvSpPr/>
          <p:nvPr/>
        </p:nvSpPr>
        <p:spPr>
          <a:xfrm>
            <a:off x="7776484" y="2280673"/>
            <a:ext cx="2071029" cy="84546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Energy Affordability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6E6EFF-7121-FB7E-F56E-6AF14DBEF1A5}"/>
              </a:ext>
            </a:extLst>
          </p:cNvPr>
          <p:cNvSpPr/>
          <p:nvPr/>
        </p:nvSpPr>
        <p:spPr>
          <a:xfrm>
            <a:off x="7776484" y="4308771"/>
            <a:ext cx="2071029" cy="84546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GHG Emissions Reductions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3A8CF4-1D33-E7C1-4237-4C114B584058}"/>
              </a:ext>
            </a:extLst>
          </p:cNvPr>
          <p:cNvSpPr/>
          <p:nvPr/>
        </p:nvSpPr>
        <p:spPr>
          <a:xfrm>
            <a:off x="5059251" y="5189574"/>
            <a:ext cx="2071029" cy="84546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Customer Choice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9B08B3-58B1-B663-2714-AE757AB38680}"/>
              </a:ext>
            </a:extLst>
          </p:cNvPr>
          <p:cNvSpPr/>
          <p:nvPr/>
        </p:nvSpPr>
        <p:spPr>
          <a:xfrm>
            <a:off x="2342019" y="4308771"/>
            <a:ext cx="2071029" cy="84546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Energy Resilience</a:t>
            </a:r>
          </a:p>
        </p:txBody>
      </p:sp>
    </p:spTree>
    <p:extLst>
      <p:ext uri="{BB962C8B-B14F-4D97-AF65-F5344CB8AC3E}">
        <p14:creationId xmlns:p14="http://schemas.microsoft.com/office/powerpoint/2010/main" val="1415598245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7A11CA-1AF2-102C-A623-96ED7B0E8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173" y="1015510"/>
            <a:ext cx="8254699" cy="558442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3D5A29-2AB6-5262-6E42-B9D578C21358}"/>
              </a:ext>
            </a:extLst>
          </p:cNvPr>
          <p:cNvCxnSpPr/>
          <p:nvPr/>
        </p:nvCxnSpPr>
        <p:spPr>
          <a:xfrm>
            <a:off x="5453071" y="4273302"/>
            <a:ext cx="567160" cy="4282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A5A37F0-B4DB-5964-05FD-401D1951E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Combustion of Natural Gas Causes the Majority of GHG Emissions Associated with Gas Utility Operations</a:t>
            </a:r>
            <a:br>
              <a:rPr lang="en-US" dirty="0"/>
            </a:b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29D4D-7138-B9A5-AF0D-9BDA5D89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Concentric Energy Advisors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189ADF-238E-CF4C-8C65-499B94820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08" y="5625189"/>
            <a:ext cx="6190811" cy="110195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Major Assumptions: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e: CO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CH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N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O; 20-Year Global Warming Potential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Includes sales and transportation customer load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6C8A6B-0738-01C4-3C97-40AE8ED1BCAF}"/>
              </a:ext>
            </a:extLst>
          </p:cNvPr>
          <p:cNvSpPr/>
          <p:nvPr/>
        </p:nvSpPr>
        <p:spPr>
          <a:xfrm>
            <a:off x="1680485" y="3042886"/>
            <a:ext cx="3869531" cy="20180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t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j-lt"/>
              </a:rPr>
              <a:t>Scopes 1 &amp; 2 (combined)</a:t>
            </a:r>
          </a:p>
          <a:p>
            <a:pPr marL="347663" lvl="1" indent="-228600" algn="l" defTabSz="93345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kern="1200" dirty="0">
                <a:solidFill>
                  <a:schemeClr val="tx1"/>
                </a:solidFill>
                <a:latin typeface="+mj-lt"/>
              </a:rPr>
              <a:t>Mains</a:t>
            </a:r>
          </a:p>
          <a:p>
            <a:pPr marL="347663" lvl="1" indent="-228600" algn="l" defTabSz="93345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kern="1200" dirty="0">
                <a:solidFill>
                  <a:schemeClr val="tx1"/>
                </a:solidFill>
                <a:latin typeface="+mj-lt"/>
              </a:rPr>
              <a:t>Services</a:t>
            </a:r>
          </a:p>
          <a:p>
            <a:pPr marL="347663" lvl="1" indent="-228600" algn="l" defTabSz="93345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kern="1200" dirty="0">
                <a:solidFill>
                  <a:schemeClr val="tx1"/>
                </a:solidFill>
                <a:latin typeface="+mj-lt"/>
              </a:rPr>
              <a:t>Meters and Regulators</a:t>
            </a:r>
          </a:p>
          <a:p>
            <a:pPr marL="347663" lvl="1" indent="-228600" algn="l" defTabSz="93345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kern="1200" dirty="0">
                <a:solidFill>
                  <a:schemeClr val="tx1"/>
                </a:solidFill>
                <a:latin typeface="+mj-lt"/>
              </a:rPr>
              <a:t>Company Vehicles</a:t>
            </a:r>
          </a:p>
          <a:p>
            <a:pPr marL="347663" lvl="1" indent="-228600" algn="l" defTabSz="93345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Electricity Use (Scope 2)</a:t>
            </a:r>
            <a:endParaRPr lang="en-US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CDAD27-8632-ED17-6CEC-06EC3A215E2A}"/>
              </a:ext>
            </a:extLst>
          </p:cNvPr>
          <p:cNvSpPr txBox="1"/>
          <p:nvPr/>
        </p:nvSpPr>
        <p:spPr>
          <a:xfrm>
            <a:off x="6047382" y="1101839"/>
            <a:ext cx="461023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latin typeface="+mj-lt"/>
              </a:rPr>
              <a:t>Sample Gas Utility GHG Emissions (CO</a:t>
            </a:r>
            <a:r>
              <a:rPr lang="en-US" b="1" baseline="-25000" dirty="0">
                <a:latin typeface="+mj-lt"/>
              </a:rPr>
              <a:t>2</a:t>
            </a:r>
            <a:r>
              <a:rPr lang="en-US" b="1" dirty="0">
                <a:latin typeface="+mj-lt"/>
              </a:rPr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3482055031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6157-EFB4-FE75-4ED9-BAC18323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Regulatory Approvals, Gas Utilities Can Implement Programs to Address Scope 3 Emissions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5ED64-B5A3-B537-BD97-388CEBB3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Concentric Energy Advisors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A83A32-8AE8-9A74-93BF-47DC6E28BD78}"/>
              </a:ext>
            </a:extLst>
          </p:cNvPr>
          <p:cNvSpPr/>
          <p:nvPr/>
        </p:nvSpPr>
        <p:spPr>
          <a:xfrm>
            <a:off x="2298675" y="1430138"/>
            <a:ext cx="347472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Weatherization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B37089-EADB-46BA-6398-C45FA8C85ABD}"/>
              </a:ext>
            </a:extLst>
          </p:cNvPr>
          <p:cNvSpPr/>
          <p:nvPr/>
        </p:nvSpPr>
        <p:spPr>
          <a:xfrm>
            <a:off x="2298675" y="3111691"/>
            <a:ext cx="347472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Electrification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A38528-EF3C-8173-54D4-EFB487AB16E3}"/>
              </a:ext>
            </a:extLst>
          </p:cNvPr>
          <p:cNvSpPr/>
          <p:nvPr/>
        </p:nvSpPr>
        <p:spPr>
          <a:xfrm>
            <a:off x="6546530" y="1430138"/>
            <a:ext cx="347472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Industrial Customer Programs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C8F9F8-C282-EFFE-866E-43BC355A3470}"/>
              </a:ext>
            </a:extLst>
          </p:cNvPr>
          <p:cNvSpPr/>
          <p:nvPr/>
        </p:nvSpPr>
        <p:spPr>
          <a:xfrm>
            <a:off x="2298675" y="4793243"/>
            <a:ext cx="347472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Utility Thermal Energy Networks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FC3921-78E1-4893-81F5-5B80C07EF3F7}"/>
              </a:ext>
            </a:extLst>
          </p:cNvPr>
          <p:cNvSpPr/>
          <p:nvPr/>
        </p:nvSpPr>
        <p:spPr>
          <a:xfrm>
            <a:off x="6546530" y="3111691"/>
            <a:ext cx="347472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Renewable Natural Gas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14D4D7-F798-9F5B-BD68-EB0D1C7E559F}"/>
              </a:ext>
            </a:extLst>
          </p:cNvPr>
          <p:cNvSpPr/>
          <p:nvPr/>
        </p:nvSpPr>
        <p:spPr>
          <a:xfrm>
            <a:off x="6546530" y="4793243"/>
            <a:ext cx="347472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381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Hydrogen</a:t>
            </a:r>
          </a:p>
        </p:txBody>
      </p:sp>
    </p:spTree>
    <p:extLst>
      <p:ext uri="{BB962C8B-B14F-4D97-AF65-F5344CB8AC3E}">
        <p14:creationId xmlns:p14="http://schemas.microsoft.com/office/powerpoint/2010/main" val="2895429573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6157-EFB4-FE75-4ED9-BAC18323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54" y="515275"/>
            <a:ext cx="11581691" cy="524998"/>
          </a:xfrm>
        </p:spPr>
        <p:txBody>
          <a:bodyPr/>
          <a:lstStyle/>
          <a:p>
            <a:r>
              <a:rPr lang="en-US" dirty="0"/>
              <a:t>Practical Considerations Will Limit Adoption of Decarbonization Actions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5ED64-B5A3-B537-BD97-388CEBB3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Concentric Energy Advisors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4097105-66AD-A1AD-7AE0-A2B5595D8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436485"/>
              </p:ext>
            </p:extLst>
          </p:nvPr>
        </p:nvGraphicFramePr>
        <p:xfrm>
          <a:off x="1" y="1446835"/>
          <a:ext cx="12192000" cy="4563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590692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6157-EFB4-FE75-4ED9-BAC18323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1" y="212834"/>
            <a:ext cx="10968919" cy="524998"/>
          </a:xfrm>
        </p:spPr>
        <p:txBody>
          <a:bodyPr/>
          <a:lstStyle/>
          <a:p>
            <a:r>
              <a:rPr lang="en-US" dirty="0"/>
              <a:t>Customer Affordability Concerns Are Real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5ED64-B5A3-B537-BD97-388CEBB3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Concentric Energy Advisors</a:t>
            </a:r>
            <a:endParaRPr lang="en-US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AB3C4B9-428B-7B3F-D5F6-5E5845A21B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965443"/>
              </p:ext>
            </p:extLst>
          </p:nvPr>
        </p:nvGraphicFramePr>
        <p:xfrm>
          <a:off x="604781" y="962044"/>
          <a:ext cx="10863171" cy="493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15047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6157-EFB4-FE75-4ED9-BAC18323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 Should be Compared on a Dollars per GHG Emissions Reduction Basis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5ED64-B5A3-B537-BD97-388CEBB3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Concentric Energy Advisors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61736-545C-FF50-A2DA-A1DD4D2B93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451" y="4890697"/>
            <a:ext cx="5989317" cy="199136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Major Assumptions: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New York weather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Electricity is relatively clean, and emissions-free in 2040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20-year NPV of costs and GHG emissions reductions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</a:t>
            </a:r>
            <a:r>
              <a:rPr lang="en-US" sz="1400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e: CO</a:t>
            </a:r>
            <a:r>
              <a:rPr lang="en-US" sz="1400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CH</a:t>
            </a:r>
            <a:r>
              <a:rPr lang="en-US" sz="1400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N</a:t>
            </a:r>
            <a:r>
              <a:rPr lang="en-US" sz="1400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O; 20-Year Global Warming Potential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Includes sales and transportation customers and load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Existing utility rate design and cost recovery principles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1E6BE-E30A-38E4-1B37-3CAFD455925D}"/>
              </a:ext>
            </a:extLst>
          </p:cNvPr>
          <p:cNvSpPr txBox="1"/>
          <p:nvPr/>
        </p:nvSpPr>
        <p:spPr>
          <a:xfrm>
            <a:off x="975363" y="1659527"/>
            <a:ext cx="106038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Cost per GHG Emissions Reduction for Gas Utility Decarbonization Actions ($/MT CO</a:t>
            </a:r>
            <a:r>
              <a:rPr lang="en-US" sz="2000" b="1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CDC353-79C6-CFF1-7168-92B9B162C566}"/>
              </a:ext>
            </a:extLst>
          </p:cNvPr>
          <p:cNvSpPr/>
          <p:nvPr/>
        </p:nvSpPr>
        <p:spPr>
          <a:xfrm>
            <a:off x="10684192" y="2042160"/>
            <a:ext cx="1516380" cy="2932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096FD-1941-4072-EEE8-9043213F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22" y="1864339"/>
            <a:ext cx="10577477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1481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6157-EFB4-FE75-4ED9-BAC18323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1" y="211527"/>
            <a:ext cx="11449611" cy="524998"/>
          </a:xfrm>
        </p:spPr>
        <p:txBody>
          <a:bodyPr/>
          <a:lstStyle/>
          <a:p>
            <a:r>
              <a:rPr lang="en-US" dirty="0"/>
              <a:t>Non-Pipe Alternatives Are Best Suited for Avoiding Expansions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5ED64-B5A3-B537-BD97-388CEBB3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Concentric Energy Advisors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96A9E5-F404-0B1D-6861-8EEFFF208E65}"/>
              </a:ext>
            </a:extLst>
          </p:cNvPr>
          <p:cNvGrpSpPr/>
          <p:nvPr/>
        </p:nvGrpSpPr>
        <p:grpSpPr>
          <a:xfrm>
            <a:off x="322579" y="1096843"/>
            <a:ext cx="11574408" cy="5105838"/>
            <a:chOff x="2780891" y="826836"/>
            <a:chExt cx="7097388" cy="510583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ADF3355-62F8-9556-A17E-531888795C71}"/>
                </a:ext>
              </a:extLst>
            </p:cNvPr>
            <p:cNvSpPr/>
            <p:nvPr/>
          </p:nvSpPr>
          <p:spPr>
            <a:xfrm>
              <a:off x="5932052" y="826836"/>
              <a:ext cx="1318098" cy="76418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+mj-lt"/>
                </a:rPr>
                <a:t>Non-Pipe Alternatives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91499D4-F9A6-D8A8-5AF6-9EA8E6B38D5A}"/>
                </a:ext>
              </a:extLst>
            </p:cNvPr>
            <p:cNvSpPr/>
            <p:nvPr/>
          </p:nvSpPr>
          <p:spPr>
            <a:xfrm>
              <a:off x="2780891" y="1977698"/>
              <a:ext cx="2696226" cy="395497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+mj-lt"/>
                </a:rPr>
                <a:t>Expansions to Serve Load Growth</a:t>
              </a:r>
            </a:p>
            <a:p>
              <a:pPr marL="342900" lvl="0" indent="-231775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latin typeface="+mj-lt"/>
                </a:rPr>
                <a:t>Partial Customer Participation Provides Benefits</a:t>
              </a:r>
            </a:p>
            <a:p>
              <a:pPr marL="342900" lvl="0" indent="-231775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latin typeface="+mj-lt"/>
                </a:rPr>
                <a:t>All Load Reducing Options Available </a:t>
              </a:r>
            </a:p>
            <a:p>
              <a:pPr marL="8001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b="1" kern="1200" dirty="0">
                  <a:latin typeface="+mj-lt"/>
                </a:rPr>
                <a:t>Energy Efficiency </a:t>
              </a:r>
            </a:p>
            <a:p>
              <a:pPr marL="8001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b="1" kern="1200" dirty="0">
                  <a:latin typeface="+mj-lt"/>
                </a:rPr>
                <a:t>Demand Response </a:t>
              </a:r>
            </a:p>
            <a:p>
              <a:pPr marL="800100" lvl="1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b="1" kern="1200" dirty="0">
                  <a:latin typeface="+mj-lt"/>
                </a:rPr>
                <a:t>Full/Partial Electrification</a:t>
              </a:r>
            </a:p>
            <a:p>
              <a:pPr marL="342900" indent="-3429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latin typeface="+mj-lt"/>
                </a:rPr>
                <a:t>Local Supplies May Provide Benefits</a:t>
              </a:r>
              <a:endParaRPr lang="en-US" sz="2000" b="1" kern="1200" dirty="0">
                <a:latin typeface="+mj-lt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0DCB653-A559-0014-6E83-EFC2929FD19D}"/>
                </a:ext>
              </a:extLst>
            </p:cNvPr>
            <p:cNvSpPr/>
            <p:nvPr/>
          </p:nvSpPr>
          <p:spPr>
            <a:xfrm>
              <a:off x="5564179" y="1977698"/>
              <a:ext cx="2053845" cy="3954975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+mj-lt"/>
                </a:rPr>
                <a:t>Extensions to Serve New Customers</a:t>
              </a:r>
            </a:p>
            <a:p>
              <a:pPr marL="342900" lvl="0" indent="-231775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latin typeface="+mj-lt"/>
                </a:rPr>
                <a:t>100% Customer Participation Required</a:t>
              </a:r>
            </a:p>
            <a:p>
              <a:pPr marL="342900" lvl="0" indent="-231775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latin typeface="+mj-lt"/>
                </a:rPr>
                <a:t>Full Electrification Only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158E5F-5D09-7FDD-25CD-3F6D16FBC258}"/>
                </a:ext>
              </a:extLst>
            </p:cNvPr>
            <p:cNvSpPr/>
            <p:nvPr/>
          </p:nvSpPr>
          <p:spPr>
            <a:xfrm>
              <a:off x="7736137" y="1977698"/>
              <a:ext cx="2142142" cy="395497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+mj-lt"/>
                </a:rPr>
                <a:t>Replacement to Maintain Safety and Reliability</a:t>
              </a:r>
            </a:p>
            <a:p>
              <a:pPr marL="342900" lvl="0" indent="-231775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latin typeface="+mj-lt"/>
                </a:rPr>
                <a:t>100% Customer Participation Required</a:t>
              </a:r>
            </a:p>
            <a:p>
              <a:pPr marL="342900" lvl="0" indent="-231775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latin typeface="+mj-lt"/>
                </a:rPr>
                <a:t>Full Electrification Only</a:t>
              </a:r>
            </a:p>
            <a:p>
              <a:pPr marL="342900" lvl="0" indent="-231775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b="1" kern="1200" dirty="0">
                  <a:latin typeface="+mj-lt"/>
                </a:rPr>
                <a:t>No Downstream Impacts</a:t>
              </a:r>
            </a:p>
          </p:txBody>
        </p:sp>
      </p:grp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FAB9BDB-1041-7178-54B9-DA8EE77E95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83595" y="2029804"/>
            <a:ext cx="3921273" cy="213312"/>
          </a:xfrm>
          <a:prstGeom prst="bentConnector2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AC352894-0B21-257A-9350-10A69BEEA3AC}"/>
              </a:ext>
            </a:extLst>
          </p:cNvPr>
          <p:cNvCxnSpPr>
            <a:cxnSpLocks/>
            <a:stCxn id="13" idx="0"/>
          </p:cNvCxnSpPr>
          <p:nvPr/>
        </p:nvCxnSpPr>
        <p:spPr>
          <a:xfrm rot="16200000" flipV="1">
            <a:off x="8063726" y="161144"/>
            <a:ext cx="217901" cy="3955222"/>
          </a:xfrm>
          <a:prstGeom prst="bentConnector2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3798A2-C65F-724E-15C6-40451EA542F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6536263" y="1861026"/>
            <a:ext cx="1" cy="38667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271707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"/>
  <p:tag name="SAVETOFOLDER" val="C:\Users\Dan\Desktop\poop\"/>
  <p:tag name="IMAGEWIDTH" val="960"/>
  <p:tag name="IMAGEHEIGHT" val="720"/>
  <p:tag name="EXPORTRANGE" val="EntirePresentation"/>
  <p:tag name="SIZEBY" val="DPI"/>
  <p:tag name="OUTPUTDPI" val="96"/>
  <p:tag name="EXPORTAS" val="JPG"/>
  <p:tag name="NUMBERFORMAT" val="0000"/>
</p:tagLst>
</file>

<file path=ppt/theme/theme1.xml><?xml version="1.0" encoding="utf-8"?>
<a:theme xmlns:a="http://schemas.openxmlformats.org/drawingml/2006/main" name="Duarte_Slidedocs">
  <a:themeElements>
    <a:clrScheme name="Color Palate 1">
      <a:dk1>
        <a:sysClr val="windowText" lastClr="000000"/>
      </a:dk1>
      <a:lt1>
        <a:sysClr val="window" lastClr="FFFFFF"/>
      </a:lt1>
      <a:dk2>
        <a:srgbClr val="254159"/>
      </a:dk2>
      <a:lt2>
        <a:srgbClr val="F2F2F2"/>
      </a:lt2>
      <a:accent1>
        <a:srgbClr val="84AEBF"/>
      </a:accent1>
      <a:accent2>
        <a:srgbClr val="7F7A7A"/>
      </a:accent2>
      <a:accent3>
        <a:srgbClr val="D9C091"/>
      </a:accent3>
      <a:accent4>
        <a:srgbClr val="73102A"/>
      </a:accent4>
      <a:accent5>
        <a:srgbClr val="F27D52"/>
      </a:accent5>
      <a:accent6>
        <a:srgbClr val="F2DFCE"/>
      </a:accent6>
      <a:hlink>
        <a:srgbClr val="A6173D"/>
      </a:hlink>
      <a:folHlink>
        <a:srgbClr val="A6173D"/>
      </a:folHlink>
    </a:clrScheme>
    <a:fontScheme name="Concentric Font Theme">
      <a:majorFont>
        <a:latin typeface="Century Gothic"/>
        <a:ea typeface=""/>
        <a:cs typeface=""/>
      </a:majorFont>
      <a:minorFont>
        <a:latin typeface="Cambr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 err="1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1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ncentric PPT Template" id="{4CB53A7D-7EA4-47D4-A19F-60E13E1A3FA0}" vid="{2C649B13-F3E7-4E7D-92BF-6326CB45F8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73487E6EEFEE48B03FD6698D8E4682" ma:contentTypeVersion="18" ma:contentTypeDescription="Create a new document." ma:contentTypeScope="" ma:versionID="ef0251a431046fd976f6bc09fcd613d1">
  <xsd:schema xmlns:xsd="http://www.w3.org/2001/XMLSchema" xmlns:xs="http://www.w3.org/2001/XMLSchema" xmlns:p="http://schemas.microsoft.com/office/2006/metadata/properties" xmlns:ns2="c32fbbb0-2551-4f40-8708-3ac18798f7af" xmlns:ns3="b1100dbc-37ab-48a5-8f21-d640fba57fe7" targetNamespace="http://schemas.microsoft.com/office/2006/metadata/properties" ma:root="true" ma:fieldsID="1895559f66f7d3dc7c49f25387740d60" ns2:_="" ns3:_="">
    <xsd:import namespace="c32fbbb0-2551-4f40-8708-3ac18798f7af"/>
    <xsd:import namespace="b1100dbc-37ab-48a5-8f21-d640fba57fe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2fbbb0-2551-4f40-8708-3ac18798f7a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f39403e-f071-4772-bf89-3e4061256a0f}" ma:internalName="TaxCatchAll" ma:showField="CatchAllData" ma:web="c32fbbb0-2551-4f40-8708-3ac18798f7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100dbc-37ab-48a5-8f21-d640fba57f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b153d0e-f63d-4dfa-9018-1d23c7dcab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100dbc-37ab-48a5-8f21-d640fba57fe7">
      <Terms xmlns="http://schemas.microsoft.com/office/infopath/2007/PartnerControls"/>
    </lcf76f155ced4ddcb4097134ff3c332f>
    <TaxCatchAll xmlns="c32fbbb0-2551-4f40-8708-3ac18798f7af" xsi:nil="true"/>
    <SharedWithUsers xmlns="c32fbbb0-2551-4f40-8708-3ac18798f7af">
      <UserInfo>
        <DisplayName>Dan Dane</DisplayName>
        <AccountId>34</AccountId>
        <AccountType/>
      </UserInfo>
      <UserInfo>
        <DisplayName>SharingLinks.43a8156b-fb34-4347-90ec-a759973d9b40.Flexible.d369028f-5689-4e29-a72e-afbe15acb4fa</DisplayName>
        <AccountId>56</AccountId>
        <AccountType/>
      </UserInfo>
      <UserInfo>
        <DisplayName>Danielle Powers</DisplayName>
        <AccountId>38</AccountId>
        <AccountType/>
      </UserInfo>
      <UserInfo>
        <DisplayName>Laureen Sasseville</DisplayName>
        <AccountId>13</AccountId>
        <AccountType/>
      </UserInfo>
      <UserInfo>
        <DisplayName>SharingLinks.92d8a4ce-db68-49a6-9b06-6e5d04242233.Flexible.6a413385-d72e-498e-9547-fef4b51bcffb</DisplayName>
        <AccountId>88</AccountId>
        <AccountType/>
      </UserInfo>
      <UserInfo>
        <DisplayName>Lisa Quilici</DisplayName>
        <AccountId>20</AccountId>
        <AccountType/>
      </UserInfo>
      <UserInfo>
        <DisplayName>SharingLinks.23a886c9-4d51-453d-8a56-3047005f22f9.OrganizationEdit.0b6f388f-4e8b-4532-966f-eef9504c9377</DisplayName>
        <AccountId>40</AccountId>
        <AccountType/>
      </UserInfo>
      <UserInfo>
        <DisplayName>Ruben Moreno</DisplayName>
        <AccountId>52</AccountId>
        <AccountType/>
      </UserInfo>
      <UserInfo>
        <DisplayName>Katherine Judd</DisplayName>
        <AccountId>24</AccountId>
        <AccountType/>
      </UserInfo>
      <UserInfo>
        <DisplayName>Chris Wall (Shared)</DisplayName>
        <AccountId>66</AccountId>
        <AccountType/>
      </UserInfo>
      <UserInfo>
        <DisplayName>Hilary Gardner</DisplayName>
        <AccountId>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9A7175E-0F78-4651-AB3E-FCEF03AAB9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52EC2F-1844-4A42-AB1C-B7DB930F1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2fbbb0-2551-4f40-8708-3ac18798f7af"/>
    <ds:schemaRef ds:uri="b1100dbc-37ab-48a5-8f21-d640fba57f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22D1CA-A0F8-473F-9774-5B65E1CA4643}">
  <ds:schemaRefs>
    <ds:schemaRef ds:uri="http://schemas.microsoft.com/office/2006/metadata/properties"/>
    <ds:schemaRef ds:uri="http://schemas.microsoft.com/office/infopath/2007/PartnerControls"/>
    <ds:schemaRef ds:uri="b1100dbc-37ab-48a5-8f21-d640fba57fe7"/>
    <ds:schemaRef ds:uri="c32fbbb0-2551-4f40-8708-3ac18798f7a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487</Words>
  <Application>Microsoft Office PowerPoint</Application>
  <PresentationFormat>Widescreen</PresentationFormat>
  <Paragraphs>123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Century Gothic</vt:lpstr>
      <vt:lpstr>Trajan Pro</vt:lpstr>
      <vt:lpstr>Trajan Pro 3</vt:lpstr>
      <vt:lpstr>Duarte_Slidedocs</vt:lpstr>
      <vt:lpstr>Goodnight  Gas Utility?</vt:lpstr>
      <vt:lpstr>States Are Requiring Gas Utilities to Develop Decarbonization Plans</vt:lpstr>
      <vt:lpstr>Guiding Principles Establish a Vision of Desired Outcomes</vt:lpstr>
      <vt:lpstr>Combustion of Natural Gas Causes the Majority of GHG Emissions Associated with Gas Utility Operations </vt:lpstr>
      <vt:lpstr>With Regulatory Approvals, Gas Utilities Can Implement Programs to Address Scope 3 Emissions</vt:lpstr>
      <vt:lpstr>Practical Considerations Will Limit Adoption of Decarbonization Actions </vt:lpstr>
      <vt:lpstr>Customer Affordability Concerns Are Real</vt:lpstr>
      <vt:lpstr>Costs Should be Compared on a Dollars per GHG Emissions Reduction Basis</vt:lpstr>
      <vt:lpstr>Non-Pipe Alternatives Are Best Suited for Avoiding Expansions</vt:lpstr>
      <vt:lpstr>Decarbonization Plans Must Address Major Uncertainties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2024-05-08T15:46:42Z</dcterms:created>
  <dcterms:modified xsi:type="dcterms:W3CDTF">2024-05-08T15:51:28Z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24749045</vt:lpwstr>
  </property>
  <property fmtid="{D5CDD505-2E9C-101B-9397-08002B2CF9AE}" pid="3" name="MediaServiceImageTags">
    <vt:lpwstr/>
  </property>
  <property fmtid="{D5CDD505-2E9C-101B-9397-08002B2CF9AE}" pid="4" name="NXPowerLiteVersion">
    <vt:lpwstr>D5.0.2</vt:lpwstr>
  </property>
  <property fmtid="{D5CDD505-2E9C-101B-9397-08002B2CF9AE}" pid="5" name="ContentTypeId">
    <vt:lpwstr>0x0101003A73487E6EEFEE48B03FD6698D8E4682</vt:lpwstr>
  </property>
  <property fmtid="{D5CDD505-2E9C-101B-9397-08002B2CF9AE}" pid="6" name="NXPowerLiteSettings">
    <vt:lpwstr>F98007B004F000</vt:lpwstr>
  </property>
</Properties>
</file>