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42" d="100"/>
          <a:sy n="142" d="100"/>
        </p:scale>
        <p:origin x="42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6949440" cy="6858000"/>
          </a:xfrm>
          <a:prstGeom prst="rect">
            <a:avLst/>
          </a:prstGeom>
          <a:solidFill>
            <a:srgbClr val="0E2A4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rgbClr val="CCAE5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Oval 3"/>
          <p:cNvSpPr/>
          <p:nvPr/>
        </p:nvSpPr>
        <p:spPr>
          <a:xfrm>
            <a:off x="5120640" y="502920"/>
            <a:ext cx="82296" cy="82296"/>
          </a:xfrm>
          <a:prstGeom prst="ellipse">
            <a:avLst/>
          </a:prstGeom>
          <a:solidFill>
            <a:srgbClr val="223A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Oval 4"/>
          <p:cNvSpPr/>
          <p:nvPr/>
        </p:nvSpPr>
        <p:spPr>
          <a:xfrm>
            <a:off x="5440679" y="502920"/>
            <a:ext cx="82296" cy="82296"/>
          </a:xfrm>
          <a:prstGeom prst="ellipse">
            <a:avLst/>
          </a:prstGeom>
          <a:solidFill>
            <a:srgbClr val="223A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Oval 5"/>
          <p:cNvSpPr/>
          <p:nvPr/>
        </p:nvSpPr>
        <p:spPr>
          <a:xfrm>
            <a:off x="5760720" y="502920"/>
            <a:ext cx="82296" cy="82296"/>
          </a:xfrm>
          <a:prstGeom prst="ellipse">
            <a:avLst/>
          </a:prstGeom>
          <a:solidFill>
            <a:srgbClr val="223A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Oval 6"/>
          <p:cNvSpPr/>
          <p:nvPr/>
        </p:nvSpPr>
        <p:spPr>
          <a:xfrm>
            <a:off x="6080759" y="502920"/>
            <a:ext cx="82296" cy="82296"/>
          </a:xfrm>
          <a:prstGeom prst="ellipse">
            <a:avLst/>
          </a:prstGeom>
          <a:solidFill>
            <a:srgbClr val="223A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Oval 7"/>
          <p:cNvSpPr/>
          <p:nvPr/>
        </p:nvSpPr>
        <p:spPr>
          <a:xfrm>
            <a:off x="6400800" y="502920"/>
            <a:ext cx="82296" cy="82296"/>
          </a:xfrm>
          <a:prstGeom prst="ellipse">
            <a:avLst/>
          </a:prstGeom>
          <a:solidFill>
            <a:srgbClr val="223A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8"/>
          <p:cNvSpPr/>
          <p:nvPr/>
        </p:nvSpPr>
        <p:spPr>
          <a:xfrm>
            <a:off x="5120640" y="822960"/>
            <a:ext cx="82296" cy="82296"/>
          </a:xfrm>
          <a:prstGeom prst="ellipse">
            <a:avLst/>
          </a:prstGeom>
          <a:solidFill>
            <a:srgbClr val="2A426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Oval 9"/>
          <p:cNvSpPr/>
          <p:nvPr/>
        </p:nvSpPr>
        <p:spPr>
          <a:xfrm>
            <a:off x="5440679" y="822960"/>
            <a:ext cx="82296" cy="82296"/>
          </a:xfrm>
          <a:prstGeom prst="ellipse">
            <a:avLst/>
          </a:prstGeom>
          <a:solidFill>
            <a:srgbClr val="2A426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Oval 10"/>
          <p:cNvSpPr/>
          <p:nvPr/>
        </p:nvSpPr>
        <p:spPr>
          <a:xfrm>
            <a:off x="5760720" y="822960"/>
            <a:ext cx="82296" cy="82296"/>
          </a:xfrm>
          <a:prstGeom prst="ellipse">
            <a:avLst/>
          </a:prstGeom>
          <a:solidFill>
            <a:srgbClr val="2A426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Oval 11"/>
          <p:cNvSpPr/>
          <p:nvPr/>
        </p:nvSpPr>
        <p:spPr>
          <a:xfrm>
            <a:off x="6080759" y="822960"/>
            <a:ext cx="82296" cy="82296"/>
          </a:xfrm>
          <a:prstGeom prst="ellipse">
            <a:avLst/>
          </a:prstGeom>
          <a:solidFill>
            <a:srgbClr val="2A426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Oval 12"/>
          <p:cNvSpPr/>
          <p:nvPr/>
        </p:nvSpPr>
        <p:spPr>
          <a:xfrm>
            <a:off x="6400800" y="822960"/>
            <a:ext cx="82296" cy="82296"/>
          </a:xfrm>
          <a:prstGeom prst="ellipse">
            <a:avLst/>
          </a:prstGeom>
          <a:solidFill>
            <a:srgbClr val="2A426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Oval 13"/>
          <p:cNvSpPr/>
          <p:nvPr/>
        </p:nvSpPr>
        <p:spPr>
          <a:xfrm>
            <a:off x="5120640" y="1143000"/>
            <a:ext cx="82296" cy="82296"/>
          </a:xfrm>
          <a:prstGeom prst="ellipse">
            <a:avLst/>
          </a:prstGeom>
          <a:solidFill>
            <a:srgbClr val="324A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Oval 14"/>
          <p:cNvSpPr/>
          <p:nvPr/>
        </p:nvSpPr>
        <p:spPr>
          <a:xfrm>
            <a:off x="5440679" y="1143000"/>
            <a:ext cx="82296" cy="82296"/>
          </a:xfrm>
          <a:prstGeom prst="ellipse">
            <a:avLst/>
          </a:prstGeom>
          <a:solidFill>
            <a:srgbClr val="324A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Oval 15"/>
          <p:cNvSpPr/>
          <p:nvPr/>
        </p:nvSpPr>
        <p:spPr>
          <a:xfrm>
            <a:off x="5760720" y="1143000"/>
            <a:ext cx="82296" cy="82296"/>
          </a:xfrm>
          <a:prstGeom prst="ellipse">
            <a:avLst/>
          </a:prstGeom>
          <a:solidFill>
            <a:srgbClr val="324A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/>
          <p:cNvSpPr/>
          <p:nvPr/>
        </p:nvSpPr>
        <p:spPr>
          <a:xfrm>
            <a:off x="6080759" y="1143000"/>
            <a:ext cx="82296" cy="82296"/>
          </a:xfrm>
          <a:prstGeom prst="ellipse">
            <a:avLst/>
          </a:prstGeom>
          <a:solidFill>
            <a:srgbClr val="324A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Oval 17"/>
          <p:cNvSpPr/>
          <p:nvPr/>
        </p:nvSpPr>
        <p:spPr>
          <a:xfrm>
            <a:off x="6400800" y="1143000"/>
            <a:ext cx="82296" cy="82296"/>
          </a:xfrm>
          <a:prstGeom prst="ellipse">
            <a:avLst/>
          </a:prstGeom>
          <a:solidFill>
            <a:srgbClr val="324A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Oval 18"/>
          <p:cNvSpPr/>
          <p:nvPr/>
        </p:nvSpPr>
        <p:spPr>
          <a:xfrm>
            <a:off x="5120640" y="1463039"/>
            <a:ext cx="82296" cy="82296"/>
          </a:xfrm>
          <a:prstGeom prst="ellipse">
            <a:avLst/>
          </a:prstGeom>
          <a:solidFill>
            <a:srgbClr val="3A527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Oval 19"/>
          <p:cNvSpPr/>
          <p:nvPr/>
        </p:nvSpPr>
        <p:spPr>
          <a:xfrm>
            <a:off x="5440679" y="1463039"/>
            <a:ext cx="82296" cy="82296"/>
          </a:xfrm>
          <a:prstGeom prst="ellipse">
            <a:avLst/>
          </a:prstGeom>
          <a:solidFill>
            <a:srgbClr val="3A527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Oval 20"/>
          <p:cNvSpPr/>
          <p:nvPr/>
        </p:nvSpPr>
        <p:spPr>
          <a:xfrm>
            <a:off x="5760720" y="1463039"/>
            <a:ext cx="82296" cy="82296"/>
          </a:xfrm>
          <a:prstGeom prst="ellipse">
            <a:avLst/>
          </a:prstGeom>
          <a:solidFill>
            <a:srgbClr val="3A527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Oval 21"/>
          <p:cNvSpPr/>
          <p:nvPr/>
        </p:nvSpPr>
        <p:spPr>
          <a:xfrm>
            <a:off x="6080759" y="1463039"/>
            <a:ext cx="82296" cy="82296"/>
          </a:xfrm>
          <a:prstGeom prst="ellipse">
            <a:avLst/>
          </a:prstGeom>
          <a:solidFill>
            <a:srgbClr val="3A527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Oval 22"/>
          <p:cNvSpPr/>
          <p:nvPr/>
        </p:nvSpPr>
        <p:spPr>
          <a:xfrm>
            <a:off x="6400800" y="1463039"/>
            <a:ext cx="82296" cy="82296"/>
          </a:xfrm>
          <a:prstGeom prst="ellipse">
            <a:avLst/>
          </a:prstGeom>
          <a:solidFill>
            <a:srgbClr val="3A527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Oval 23"/>
          <p:cNvSpPr/>
          <p:nvPr/>
        </p:nvSpPr>
        <p:spPr>
          <a:xfrm>
            <a:off x="5120640" y="1783080"/>
            <a:ext cx="82296" cy="82296"/>
          </a:xfrm>
          <a:prstGeom prst="ellipse">
            <a:avLst/>
          </a:prstGeom>
          <a:solidFill>
            <a:srgbClr val="425A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Oval 24"/>
          <p:cNvSpPr/>
          <p:nvPr/>
        </p:nvSpPr>
        <p:spPr>
          <a:xfrm>
            <a:off x="5440679" y="1783080"/>
            <a:ext cx="82296" cy="82296"/>
          </a:xfrm>
          <a:prstGeom prst="ellipse">
            <a:avLst/>
          </a:prstGeom>
          <a:solidFill>
            <a:srgbClr val="425A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Oval 25"/>
          <p:cNvSpPr/>
          <p:nvPr/>
        </p:nvSpPr>
        <p:spPr>
          <a:xfrm>
            <a:off x="5760720" y="1783080"/>
            <a:ext cx="82296" cy="82296"/>
          </a:xfrm>
          <a:prstGeom prst="ellipse">
            <a:avLst/>
          </a:prstGeom>
          <a:solidFill>
            <a:srgbClr val="425A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Oval 26"/>
          <p:cNvSpPr/>
          <p:nvPr/>
        </p:nvSpPr>
        <p:spPr>
          <a:xfrm>
            <a:off x="6080759" y="1783080"/>
            <a:ext cx="82296" cy="82296"/>
          </a:xfrm>
          <a:prstGeom prst="ellipse">
            <a:avLst/>
          </a:prstGeom>
          <a:solidFill>
            <a:srgbClr val="425A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Oval 27"/>
          <p:cNvSpPr/>
          <p:nvPr/>
        </p:nvSpPr>
        <p:spPr>
          <a:xfrm>
            <a:off x="6400800" y="1783080"/>
            <a:ext cx="82296" cy="82296"/>
          </a:xfrm>
          <a:prstGeom prst="ellipse">
            <a:avLst/>
          </a:prstGeom>
          <a:solidFill>
            <a:srgbClr val="425A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696351" y="2628899"/>
            <a:ext cx="6400800" cy="9601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4800" b="1" i="0" dirty="0">
                <a:solidFill>
                  <a:srgbClr val="FFFFFF"/>
                </a:solidFill>
                <a:latin typeface="Lato"/>
              </a:rPr>
              <a:t>Contractor Relations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31520" y="3520440"/>
            <a:ext cx="1097280" cy="54864"/>
          </a:xfrm>
          <a:prstGeom prst="rect">
            <a:avLst/>
          </a:prstGeom>
          <a:solidFill>
            <a:srgbClr val="CCAE5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731520" y="3749039"/>
            <a:ext cx="6035040" cy="80868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2000" b="0" i="0" dirty="0">
                <a:solidFill>
                  <a:srgbClr val="FFFFFF"/>
                </a:solidFill>
                <a:latin typeface="Lato"/>
              </a:rPr>
              <a:t>Michael F. Smith</a:t>
            </a:r>
          </a:p>
          <a:p>
            <a:pPr algn="l">
              <a:lnSpc>
                <a:spcPct val="140000"/>
              </a:lnSpc>
            </a:pPr>
            <a:r>
              <a:rPr sz="2000" b="0" i="0" dirty="0">
                <a:solidFill>
                  <a:srgbClr val="FFFFFF"/>
                </a:solidFill>
                <a:latin typeface="Lato"/>
              </a:rPr>
              <a:t>Chief Operating Officer  •  AGI Construction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31520" y="6217920"/>
            <a:ext cx="585216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 spc="400">
                <a:solidFill>
                  <a:srgbClr val="B8C6D6"/>
                </a:solidFill>
                <a:latin typeface="Lato"/>
              </a:rPr>
              <a:t>PREPARED BY AGI CONSTRUCTION, INC.</a:t>
            </a:r>
          </a:p>
        </p:txBody>
      </p:sp>
      <p:sp>
        <p:nvSpPr>
          <p:cNvPr id="35" name="Oval 34"/>
          <p:cNvSpPr/>
          <p:nvPr/>
        </p:nvSpPr>
        <p:spPr>
          <a:xfrm>
            <a:off x="7462911" y="1325880"/>
            <a:ext cx="4206240" cy="4206240"/>
          </a:xfrm>
          <a:prstGeom prst="ellipse">
            <a:avLst/>
          </a:prstGeom>
          <a:solidFill>
            <a:srgbClr val="F5F4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6" name="Picture 35" descr="image9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8711" y="2514600"/>
            <a:ext cx="2834640" cy="1645920"/>
          </a:xfrm>
          <a:prstGeom prst="rect">
            <a:avLst/>
          </a:prstGeom>
        </p:spPr>
      </p:pic>
      <p:sp>
        <p:nvSpPr>
          <p:cNvPr id="42" name="Oval 41"/>
          <p:cNvSpPr/>
          <p:nvPr/>
        </p:nvSpPr>
        <p:spPr>
          <a:xfrm>
            <a:off x="11960352" y="6629400"/>
            <a:ext cx="91440" cy="91440"/>
          </a:xfrm>
          <a:prstGeom prst="ellipse">
            <a:avLst/>
          </a:prstGeom>
          <a:solidFill>
            <a:srgbClr val="CCAE5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1978640" y="91440"/>
            <a:ext cx="73152" cy="73152"/>
          </a:xfrm>
          <a:prstGeom prst="ellipse">
            <a:avLst/>
          </a:prstGeom>
          <a:solidFill>
            <a:srgbClr val="CCAE5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Oval 4"/>
          <p:cNvSpPr/>
          <p:nvPr/>
        </p:nvSpPr>
        <p:spPr>
          <a:xfrm>
            <a:off x="118872" y="6675120"/>
            <a:ext cx="73152" cy="73152"/>
          </a:xfrm>
          <a:prstGeom prst="ellipse">
            <a:avLst/>
          </a:prstGeom>
          <a:solidFill>
            <a:srgbClr val="CCAE5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9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237744"/>
            <a:ext cx="822960" cy="43891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943600" y="475488"/>
            <a:ext cx="5696712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1" i="0" spc="300" dirty="0">
                <a:solidFill>
                  <a:srgbClr val="4A6584"/>
                </a:solidFill>
                <a:latin typeface="Lato"/>
              </a:rPr>
              <a:t>AGI × NGA  •  2026</a:t>
            </a:r>
          </a:p>
        </p:txBody>
      </p:sp>
      <p:cxnSp>
        <p:nvCxnSpPr>
          <p:cNvPr id="8" name="Connector 7"/>
          <p:cNvCxnSpPr/>
          <p:nvPr/>
        </p:nvCxnSpPr>
        <p:spPr>
          <a:xfrm>
            <a:off x="274320" y="786384"/>
            <a:ext cx="822960" cy="0"/>
          </a:xfrm>
          <a:prstGeom prst="line">
            <a:avLst/>
          </a:prstGeom>
          <a:ln w="25400">
            <a:solidFill>
              <a:srgbClr val="CCAE5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48640" y="1564036"/>
            <a:ext cx="10972800" cy="65338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lang="en-US" sz="4400" b="1" i="0" dirty="0">
                <a:solidFill>
                  <a:srgbClr val="0E2A47"/>
                </a:solidFill>
                <a:latin typeface="Lato"/>
              </a:rPr>
              <a:t>Agenda</a:t>
            </a:r>
            <a:endParaRPr sz="4400" b="1" i="0" dirty="0">
              <a:solidFill>
                <a:srgbClr val="0E2A47"/>
              </a:solidFill>
              <a:latin typeface="Lato"/>
            </a:endParaRPr>
          </a:p>
        </p:txBody>
      </p:sp>
      <p:cxnSp>
        <p:nvCxnSpPr>
          <p:cNvPr id="10" name="Connector 9"/>
          <p:cNvCxnSpPr/>
          <p:nvPr/>
        </p:nvCxnSpPr>
        <p:spPr>
          <a:xfrm>
            <a:off x="548640" y="2331720"/>
            <a:ext cx="11091672" cy="0"/>
          </a:xfrm>
          <a:prstGeom prst="line">
            <a:avLst/>
          </a:prstGeom>
          <a:ln w="9525">
            <a:solidFill>
              <a:srgbClr val="B8C6D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10"/>
          <p:cNvCxnSpPr>
            <a:cxnSpLocks/>
          </p:cNvCxnSpPr>
          <p:nvPr/>
        </p:nvCxnSpPr>
        <p:spPr>
          <a:xfrm>
            <a:off x="548640" y="2331720"/>
            <a:ext cx="1913206" cy="0"/>
          </a:xfrm>
          <a:prstGeom prst="line">
            <a:avLst/>
          </a:prstGeom>
          <a:ln w="31750">
            <a:solidFill>
              <a:srgbClr val="0E2A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16280" y="2592519"/>
            <a:ext cx="7680960" cy="309379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lnSpc>
                <a:spcPct val="200000"/>
              </a:lnSpc>
              <a:spcAft>
                <a:spcPts val="800"/>
              </a:spcAft>
            </a:pPr>
            <a:r>
              <a:rPr sz="1800" b="1" dirty="0">
                <a:solidFill>
                  <a:srgbClr val="8C2252"/>
                </a:solidFill>
                <a:latin typeface="Lato"/>
              </a:rPr>
              <a:t>■   </a:t>
            </a:r>
            <a:r>
              <a:rPr sz="1800" dirty="0">
                <a:solidFill>
                  <a:srgbClr val="1A1A1A"/>
                </a:solidFill>
                <a:latin typeface="Lato"/>
              </a:rPr>
              <a:t>Working in multiple states with multiple regulatory requirements</a:t>
            </a:r>
          </a:p>
          <a:p>
            <a:pPr algn="l">
              <a:lnSpc>
                <a:spcPct val="200000"/>
              </a:lnSpc>
              <a:spcAft>
                <a:spcPts val="800"/>
              </a:spcAft>
            </a:pPr>
            <a:r>
              <a:rPr sz="1800" b="1" dirty="0">
                <a:solidFill>
                  <a:srgbClr val="8C2252"/>
                </a:solidFill>
                <a:latin typeface="Lato"/>
              </a:rPr>
              <a:t>■   </a:t>
            </a:r>
            <a:r>
              <a:rPr sz="1800" dirty="0">
                <a:solidFill>
                  <a:srgbClr val="1A1A1A"/>
                </a:solidFill>
                <a:latin typeface="Lato"/>
              </a:rPr>
              <a:t>Working for multiple LDCs</a:t>
            </a:r>
            <a:endParaRPr lang="en-US" sz="1800" dirty="0">
              <a:solidFill>
                <a:srgbClr val="1A1A1A"/>
              </a:solidFill>
              <a:latin typeface="Lato"/>
            </a:endParaRPr>
          </a:p>
          <a:p>
            <a:pPr algn="l">
              <a:lnSpc>
                <a:spcPct val="200000"/>
              </a:lnSpc>
              <a:spcAft>
                <a:spcPts val="800"/>
              </a:spcAft>
            </a:pPr>
            <a:r>
              <a:rPr sz="1800" b="1" dirty="0">
                <a:solidFill>
                  <a:srgbClr val="8C2252"/>
                </a:solidFill>
                <a:latin typeface="Lato"/>
              </a:rPr>
              <a:t>■   </a:t>
            </a:r>
            <a:r>
              <a:rPr sz="1800" dirty="0">
                <a:solidFill>
                  <a:srgbClr val="1A1A1A"/>
                </a:solidFill>
                <a:latin typeface="Lato"/>
              </a:rPr>
              <a:t>Meeting OQ requirements across multiple states and multiple LDCs</a:t>
            </a:r>
          </a:p>
          <a:p>
            <a:pPr algn="l">
              <a:lnSpc>
                <a:spcPct val="200000"/>
              </a:lnSpc>
              <a:spcAft>
                <a:spcPts val="800"/>
              </a:spcAft>
            </a:pPr>
            <a:r>
              <a:rPr sz="1800" b="1" dirty="0">
                <a:solidFill>
                  <a:srgbClr val="8C2252"/>
                </a:solidFill>
                <a:latin typeface="Lato"/>
              </a:rPr>
              <a:t>■   </a:t>
            </a:r>
            <a:r>
              <a:rPr sz="1800" dirty="0">
                <a:solidFill>
                  <a:srgbClr val="1A1A1A"/>
                </a:solidFill>
                <a:latin typeface="Lato"/>
              </a:rPr>
              <a:t>Workforce challenges</a:t>
            </a:r>
            <a:endParaRPr lang="en-US" sz="1800" dirty="0">
              <a:solidFill>
                <a:srgbClr val="1A1A1A"/>
              </a:solidFill>
              <a:latin typeface="Lato"/>
            </a:endParaRPr>
          </a:p>
          <a:p>
            <a:pPr algn="l">
              <a:lnSpc>
                <a:spcPct val="200000"/>
              </a:lnSpc>
              <a:spcAft>
                <a:spcPts val="800"/>
              </a:spcAft>
            </a:pPr>
            <a:r>
              <a:rPr sz="1800" b="1" dirty="0">
                <a:solidFill>
                  <a:srgbClr val="8C2252"/>
                </a:solidFill>
                <a:latin typeface="Lato"/>
              </a:rPr>
              <a:t>■   </a:t>
            </a:r>
            <a:r>
              <a:rPr sz="1800" dirty="0">
                <a:solidFill>
                  <a:srgbClr val="1A1A1A"/>
                </a:solidFill>
                <a:latin typeface="Lato"/>
              </a:rPr>
              <a:t>Workload challenge</a:t>
            </a:r>
            <a:r>
              <a:rPr lang="en-US" sz="1800" dirty="0">
                <a:solidFill>
                  <a:srgbClr val="1A1A1A"/>
                </a:solidFill>
                <a:latin typeface="Lato"/>
              </a:rPr>
              <a:t>s</a:t>
            </a:r>
            <a:endParaRPr sz="1800" dirty="0">
              <a:solidFill>
                <a:srgbClr val="1A1A1A"/>
              </a:solidFill>
              <a:latin typeface="Lato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595360" y="2697480"/>
            <a:ext cx="3044952" cy="2926080"/>
          </a:xfrm>
          <a:prstGeom prst="rect">
            <a:avLst/>
          </a:prstGeom>
          <a:solidFill>
            <a:srgbClr val="0E2A4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ight Triangle 17"/>
          <p:cNvSpPr/>
          <p:nvPr/>
        </p:nvSpPr>
        <p:spPr>
          <a:xfrm rot="5400000">
            <a:off x="10440162" y="2864359"/>
            <a:ext cx="1033271" cy="1037844"/>
          </a:xfrm>
          <a:prstGeom prst="rtTriangle">
            <a:avLst/>
          </a:prstGeom>
          <a:solidFill>
            <a:srgbClr val="4A65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Oval 18"/>
          <p:cNvSpPr/>
          <p:nvPr/>
        </p:nvSpPr>
        <p:spPr>
          <a:xfrm>
            <a:off x="8915400" y="47548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Oval 19"/>
          <p:cNvSpPr/>
          <p:nvPr/>
        </p:nvSpPr>
        <p:spPr>
          <a:xfrm>
            <a:off x="9144000" y="47548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Oval 20"/>
          <p:cNvSpPr/>
          <p:nvPr/>
        </p:nvSpPr>
        <p:spPr>
          <a:xfrm>
            <a:off x="9372600" y="47548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Oval 21"/>
          <p:cNvSpPr/>
          <p:nvPr/>
        </p:nvSpPr>
        <p:spPr>
          <a:xfrm>
            <a:off x="8915400" y="49834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Oval 22"/>
          <p:cNvSpPr/>
          <p:nvPr/>
        </p:nvSpPr>
        <p:spPr>
          <a:xfrm>
            <a:off x="9144000" y="49834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Oval 23"/>
          <p:cNvSpPr/>
          <p:nvPr/>
        </p:nvSpPr>
        <p:spPr>
          <a:xfrm>
            <a:off x="9372600" y="49834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Oval 24"/>
          <p:cNvSpPr/>
          <p:nvPr/>
        </p:nvSpPr>
        <p:spPr>
          <a:xfrm>
            <a:off x="8915400" y="52120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Oval 25"/>
          <p:cNvSpPr/>
          <p:nvPr/>
        </p:nvSpPr>
        <p:spPr>
          <a:xfrm>
            <a:off x="9144000" y="52120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Oval 26"/>
          <p:cNvSpPr/>
          <p:nvPr/>
        </p:nvSpPr>
        <p:spPr>
          <a:xfrm>
            <a:off x="9372600" y="52120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Oval 27"/>
          <p:cNvSpPr/>
          <p:nvPr/>
        </p:nvSpPr>
        <p:spPr>
          <a:xfrm>
            <a:off x="8915400" y="54406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Oval 28"/>
          <p:cNvSpPr/>
          <p:nvPr/>
        </p:nvSpPr>
        <p:spPr>
          <a:xfrm>
            <a:off x="9144000" y="54406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Oval 29"/>
          <p:cNvSpPr/>
          <p:nvPr/>
        </p:nvSpPr>
        <p:spPr>
          <a:xfrm>
            <a:off x="9372600" y="54406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8915400" y="2926080"/>
            <a:ext cx="2560320" cy="10972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90000"/>
              </a:lnSpc>
            </a:pPr>
            <a:r>
              <a:rPr sz="8800" b="1" i="0">
                <a:solidFill>
                  <a:srgbClr val="FFFFFF"/>
                </a:solidFill>
                <a:latin typeface="Lato"/>
              </a:rPr>
              <a:t>01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915400" y="4023360"/>
            <a:ext cx="2560320" cy="23211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 i="0" spc="300" dirty="0">
                <a:solidFill>
                  <a:srgbClr val="CCAE58"/>
                </a:solidFill>
                <a:latin typeface="Lato"/>
              </a:rPr>
              <a:t>AGENDA</a:t>
            </a:r>
          </a:p>
        </p:txBody>
      </p:sp>
      <p:sp>
        <p:nvSpPr>
          <p:cNvPr id="33" name="Rectangle 32"/>
          <p:cNvSpPr/>
          <p:nvPr/>
        </p:nvSpPr>
        <p:spPr>
          <a:xfrm>
            <a:off x="8915400" y="4343400"/>
            <a:ext cx="548640" cy="36576"/>
          </a:xfrm>
          <a:prstGeom prst="rect">
            <a:avLst/>
          </a:prstGeom>
          <a:solidFill>
            <a:srgbClr val="CCAE5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34" name="Connector 33"/>
          <p:cNvCxnSpPr/>
          <p:nvPr/>
        </p:nvCxnSpPr>
        <p:spPr>
          <a:xfrm>
            <a:off x="548640" y="6492240"/>
            <a:ext cx="11091672" cy="0"/>
          </a:xfrm>
          <a:prstGeom prst="line">
            <a:avLst/>
          </a:prstGeom>
          <a:ln w="9525">
            <a:solidFill>
              <a:srgbClr val="B8C6D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48640" y="6556248"/>
            <a:ext cx="7315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 spc="150">
                <a:solidFill>
                  <a:srgbClr val="5A6A7E"/>
                </a:solidFill>
                <a:latin typeface="Lato"/>
              </a:rPr>
              <a:t>AGI CONSTRUCTION  •  NGA 2026 PRESENTATION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0725912" y="6556248"/>
            <a:ext cx="9144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 i="0" spc="150">
                <a:solidFill>
                  <a:srgbClr val="5A6A7E"/>
                </a:solidFill>
                <a:latin typeface="Lato"/>
              </a:rPr>
              <a:t>02 / 08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1978640" y="91440"/>
            <a:ext cx="73152" cy="73152"/>
          </a:xfrm>
          <a:prstGeom prst="ellipse">
            <a:avLst/>
          </a:prstGeom>
          <a:solidFill>
            <a:srgbClr val="CCAE5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Oval 4"/>
          <p:cNvSpPr/>
          <p:nvPr/>
        </p:nvSpPr>
        <p:spPr>
          <a:xfrm>
            <a:off x="118872" y="6675120"/>
            <a:ext cx="73152" cy="73152"/>
          </a:xfrm>
          <a:prstGeom prst="ellipse">
            <a:avLst/>
          </a:prstGeom>
          <a:solidFill>
            <a:srgbClr val="CCAE5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5943600" y="475488"/>
            <a:ext cx="5696712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1" i="0" spc="300">
                <a:solidFill>
                  <a:srgbClr val="4A6584"/>
                </a:solidFill>
                <a:latin typeface="Lato"/>
              </a:rPr>
              <a:t>AGI × NGA  • 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612365"/>
            <a:ext cx="10972800" cy="7772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3600" b="1" i="0" dirty="0">
                <a:solidFill>
                  <a:srgbClr val="0E2A47"/>
                </a:solidFill>
                <a:latin typeface="Lato"/>
              </a:rPr>
              <a:t>Multiple States, Multiple Regulatory Requirements</a:t>
            </a:r>
          </a:p>
        </p:txBody>
      </p:sp>
      <p:cxnSp>
        <p:nvCxnSpPr>
          <p:cNvPr id="10" name="Connector 9"/>
          <p:cNvCxnSpPr/>
          <p:nvPr/>
        </p:nvCxnSpPr>
        <p:spPr>
          <a:xfrm>
            <a:off x="548640" y="2331720"/>
            <a:ext cx="11091672" cy="0"/>
          </a:xfrm>
          <a:prstGeom prst="line">
            <a:avLst/>
          </a:prstGeom>
          <a:ln w="9525">
            <a:solidFill>
              <a:srgbClr val="B8C6D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10"/>
          <p:cNvCxnSpPr>
            <a:cxnSpLocks/>
          </p:cNvCxnSpPr>
          <p:nvPr/>
        </p:nvCxnSpPr>
        <p:spPr>
          <a:xfrm>
            <a:off x="548640" y="2331720"/>
            <a:ext cx="10336237" cy="0"/>
          </a:xfrm>
          <a:prstGeom prst="line">
            <a:avLst/>
          </a:prstGeom>
          <a:ln w="31750">
            <a:solidFill>
              <a:srgbClr val="0E2A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16280" y="2853995"/>
            <a:ext cx="7680960" cy="216148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lnSpc>
                <a:spcPct val="250000"/>
              </a:lnSpc>
              <a:spcAft>
                <a:spcPts val="800"/>
              </a:spcAft>
            </a:pPr>
            <a:r>
              <a:rPr b="1" dirty="0">
                <a:solidFill>
                  <a:srgbClr val="8C2252"/>
                </a:solidFill>
                <a:latin typeface="Lato"/>
              </a:rPr>
              <a:t>■   </a:t>
            </a:r>
            <a:r>
              <a:rPr lang="en-US" dirty="0">
                <a:solidFill>
                  <a:srgbClr val="1A1A1A"/>
                </a:solidFill>
                <a:latin typeface="Lato"/>
              </a:rPr>
              <a:t>Rate case implications</a:t>
            </a:r>
            <a:endParaRPr dirty="0">
              <a:solidFill>
                <a:srgbClr val="1A1A1A"/>
              </a:solidFill>
              <a:latin typeface="Lato"/>
            </a:endParaRPr>
          </a:p>
          <a:p>
            <a:pPr algn="l">
              <a:lnSpc>
                <a:spcPct val="250000"/>
              </a:lnSpc>
              <a:spcAft>
                <a:spcPts val="800"/>
              </a:spcAft>
            </a:pPr>
            <a:r>
              <a:rPr b="1" dirty="0">
                <a:solidFill>
                  <a:srgbClr val="8C2252"/>
                </a:solidFill>
                <a:latin typeface="Lato"/>
              </a:rPr>
              <a:t>■   </a:t>
            </a:r>
            <a:r>
              <a:rPr lang="en-US" dirty="0">
                <a:solidFill>
                  <a:srgbClr val="1A1A1A"/>
                </a:solidFill>
                <a:latin typeface="Lato"/>
              </a:rPr>
              <a:t>Impact to contractors</a:t>
            </a:r>
            <a:endParaRPr dirty="0">
              <a:solidFill>
                <a:srgbClr val="1A1A1A"/>
              </a:solidFill>
              <a:latin typeface="Lato"/>
            </a:endParaRPr>
          </a:p>
          <a:p>
            <a:pPr algn="l">
              <a:lnSpc>
                <a:spcPct val="250000"/>
              </a:lnSpc>
              <a:spcAft>
                <a:spcPts val="800"/>
              </a:spcAft>
            </a:pPr>
            <a:r>
              <a:rPr b="1" dirty="0">
                <a:solidFill>
                  <a:srgbClr val="8C2252"/>
                </a:solidFill>
                <a:latin typeface="Lato"/>
              </a:rPr>
              <a:t>■   </a:t>
            </a:r>
            <a:r>
              <a:rPr lang="en-US" dirty="0">
                <a:solidFill>
                  <a:srgbClr val="1A1A1A"/>
                </a:solidFill>
                <a:latin typeface="Lato"/>
              </a:rPr>
              <a:t>Impact to contractor employees</a:t>
            </a:r>
            <a:endParaRPr dirty="0">
              <a:solidFill>
                <a:srgbClr val="1A1A1A"/>
              </a:solidFill>
              <a:latin typeface="Lato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595360" y="2697480"/>
            <a:ext cx="3044952" cy="2926080"/>
          </a:xfrm>
          <a:prstGeom prst="rect">
            <a:avLst/>
          </a:prstGeom>
          <a:solidFill>
            <a:srgbClr val="0E2A4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ight Triangle 14"/>
          <p:cNvSpPr/>
          <p:nvPr/>
        </p:nvSpPr>
        <p:spPr>
          <a:xfrm rot="5400000">
            <a:off x="10440162" y="2864360"/>
            <a:ext cx="1033271" cy="1037844"/>
          </a:xfrm>
          <a:prstGeom prst="rtTriangle">
            <a:avLst/>
          </a:prstGeom>
          <a:solidFill>
            <a:srgbClr val="4A65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Oval 15"/>
          <p:cNvSpPr/>
          <p:nvPr/>
        </p:nvSpPr>
        <p:spPr>
          <a:xfrm>
            <a:off x="8915400" y="47548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/>
          <p:cNvSpPr/>
          <p:nvPr/>
        </p:nvSpPr>
        <p:spPr>
          <a:xfrm>
            <a:off x="9144000" y="47548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Oval 17"/>
          <p:cNvSpPr/>
          <p:nvPr/>
        </p:nvSpPr>
        <p:spPr>
          <a:xfrm>
            <a:off x="9372600" y="47548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Oval 18"/>
          <p:cNvSpPr/>
          <p:nvPr/>
        </p:nvSpPr>
        <p:spPr>
          <a:xfrm>
            <a:off x="8915400" y="49834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Oval 19"/>
          <p:cNvSpPr/>
          <p:nvPr/>
        </p:nvSpPr>
        <p:spPr>
          <a:xfrm>
            <a:off x="9144000" y="49834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Oval 20"/>
          <p:cNvSpPr/>
          <p:nvPr/>
        </p:nvSpPr>
        <p:spPr>
          <a:xfrm>
            <a:off x="9372600" y="49834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Oval 21"/>
          <p:cNvSpPr/>
          <p:nvPr/>
        </p:nvSpPr>
        <p:spPr>
          <a:xfrm>
            <a:off x="8915400" y="52120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Oval 22"/>
          <p:cNvSpPr/>
          <p:nvPr/>
        </p:nvSpPr>
        <p:spPr>
          <a:xfrm>
            <a:off x="9144000" y="52120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Oval 23"/>
          <p:cNvSpPr/>
          <p:nvPr/>
        </p:nvSpPr>
        <p:spPr>
          <a:xfrm>
            <a:off x="9372600" y="52120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Oval 24"/>
          <p:cNvSpPr/>
          <p:nvPr/>
        </p:nvSpPr>
        <p:spPr>
          <a:xfrm>
            <a:off x="8915400" y="54406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Oval 25"/>
          <p:cNvSpPr/>
          <p:nvPr/>
        </p:nvSpPr>
        <p:spPr>
          <a:xfrm>
            <a:off x="9144000" y="54406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Oval 26"/>
          <p:cNvSpPr/>
          <p:nvPr/>
        </p:nvSpPr>
        <p:spPr>
          <a:xfrm>
            <a:off x="9372600" y="54406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8915400" y="2926080"/>
            <a:ext cx="2560320" cy="10972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90000"/>
              </a:lnSpc>
            </a:pPr>
            <a:r>
              <a:rPr sz="8800" b="1" i="0">
                <a:solidFill>
                  <a:srgbClr val="FFFFFF"/>
                </a:solidFill>
                <a:latin typeface="Lato"/>
              </a:rPr>
              <a:t>02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915400" y="4092399"/>
            <a:ext cx="2560320" cy="18242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 i="0" spc="300" dirty="0">
                <a:solidFill>
                  <a:srgbClr val="CCAE58"/>
                </a:solidFill>
                <a:latin typeface="Lato"/>
              </a:rPr>
              <a:t>REGULATORY LANDSCAPE</a:t>
            </a:r>
          </a:p>
        </p:txBody>
      </p:sp>
      <p:sp>
        <p:nvSpPr>
          <p:cNvPr id="30" name="Rectangle 29"/>
          <p:cNvSpPr/>
          <p:nvPr/>
        </p:nvSpPr>
        <p:spPr>
          <a:xfrm>
            <a:off x="8915400" y="4343400"/>
            <a:ext cx="548640" cy="36576"/>
          </a:xfrm>
          <a:prstGeom prst="rect">
            <a:avLst/>
          </a:prstGeom>
          <a:solidFill>
            <a:srgbClr val="CCAE5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31" name="Connector 30"/>
          <p:cNvCxnSpPr/>
          <p:nvPr/>
        </p:nvCxnSpPr>
        <p:spPr>
          <a:xfrm>
            <a:off x="548640" y="6492240"/>
            <a:ext cx="11091672" cy="0"/>
          </a:xfrm>
          <a:prstGeom prst="line">
            <a:avLst/>
          </a:prstGeom>
          <a:ln w="9525">
            <a:solidFill>
              <a:srgbClr val="B8C6D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48640" y="6556248"/>
            <a:ext cx="7315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 spc="150">
                <a:solidFill>
                  <a:srgbClr val="5A6A7E"/>
                </a:solidFill>
                <a:latin typeface="Lato"/>
              </a:rPr>
              <a:t>AGI CONSTRUCTION  •  NGA 2026 PRESENTATION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725912" y="6556248"/>
            <a:ext cx="9144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 i="0" spc="150">
                <a:solidFill>
                  <a:srgbClr val="5A6A7E"/>
                </a:solidFill>
                <a:latin typeface="Lato"/>
              </a:rPr>
              <a:t>03 / 08</a:t>
            </a:r>
          </a:p>
        </p:txBody>
      </p:sp>
      <p:pic>
        <p:nvPicPr>
          <p:cNvPr id="35" name="Picture 34" descr="image9.png">
            <a:extLst>
              <a:ext uri="{FF2B5EF4-FFF2-40B4-BE49-F238E27FC236}">
                <a16:creationId xmlns:a16="http://schemas.microsoft.com/office/drawing/2014/main" id="{B570CA4E-181D-0FF1-B35D-A9559A7BEE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237744"/>
            <a:ext cx="822960" cy="438912"/>
          </a:xfrm>
          <a:prstGeom prst="rect">
            <a:avLst/>
          </a:prstGeom>
        </p:spPr>
      </p:pic>
      <p:cxnSp>
        <p:nvCxnSpPr>
          <p:cNvPr id="36" name="Connector 7">
            <a:extLst>
              <a:ext uri="{FF2B5EF4-FFF2-40B4-BE49-F238E27FC236}">
                <a16:creationId xmlns:a16="http://schemas.microsoft.com/office/drawing/2014/main" id="{BBB7733F-74E1-AD6F-2189-D8910D9D1AB7}"/>
              </a:ext>
            </a:extLst>
          </p:cNvPr>
          <p:cNvCxnSpPr/>
          <p:nvPr/>
        </p:nvCxnSpPr>
        <p:spPr>
          <a:xfrm>
            <a:off x="274320" y="786384"/>
            <a:ext cx="822960" cy="0"/>
          </a:xfrm>
          <a:prstGeom prst="line">
            <a:avLst/>
          </a:prstGeom>
          <a:ln w="25400">
            <a:solidFill>
              <a:srgbClr val="CCAE5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1978640" y="91440"/>
            <a:ext cx="73152" cy="73152"/>
          </a:xfrm>
          <a:prstGeom prst="ellipse">
            <a:avLst/>
          </a:prstGeom>
          <a:solidFill>
            <a:srgbClr val="CCAE5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Oval 4"/>
          <p:cNvSpPr/>
          <p:nvPr/>
        </p:nvSpPr>
        <p:spPr>
          <a:xfrm>
            <a:off x="118872" y="6675120"/>
            <a:ext cx="73152" cy="73152"/>
          </a:xfrm>
          <a:prstGeom prst="ellipse">
            <a:avLst/>
          </a:prstGeom>
          <a:solidFill>
            <a:srgbClr val="CCAE5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5943600" y="475488"/>
            <a:ext cx="5696712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1" i="0" spc="300">
                <a:solidFill>
                  <a:srgbClr val="4A6584"/>
                </a:solidFill>
                <a:latin typeface="Lato"/>
              </a:rPr>
              <a:t>AGI × NGA  • 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572768"/>
            <a:ext cx="10972800" cy="59400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4000" b="1" i="0" dirty="0">
                <a:solidFill>
                  <a:srgbClr val="0E2A47"/>
                </a:solidFill>
                <a:latin typeface="Lato"/>
              </a:rPr>
              <a:t>Serving Many Utilities at Once</a:t>
            </a:r>
          </a:p>
        </p:txBody>
      </p:sp>
      <p:cxnSp>
        <p:nvCxnSpPr>
          <p:cNvPr id="10" name="Connector 9"/>
          <p:cNvCxnSpPr/>
          <p:nvPr/>
        </p:nvCxnSpPr>
        <p:spPr>
          <a:xfrm>
            <a:off x="548640" y="2331720"/>
            <a:ext cx="11091672" cy="0"/>
          </a:xfrm>
          <a:prstGeom prst="line">
            <a:avLst/>
          </a:prstGeom>
          <a:ln w="9525">
            <a:solidFill>
              <a:srgbClr val="B8C6D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10"/>
          <p:cNvCxnSpPr>
            <a:cxnSpLocks/>
          </p:cNvCxnSpPr>
          <p:nvPr/>
        </p:nvCxnSpPr>
        <p:spPr>
          <a:xfrm>
            <a:off x="548640" y="2331720"/>
            <a:ext cx="6916029" cy="0"/>
          </a:xfrm>
          <a:prstGeom prst="line">
            <a:avLst/>
          </a:prstGeom>
          <a:ln w="31750">
            <a:solidFill>
              <a:srgbClr val="0E2A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16280" y="2885999"/>
            <a:ext cx="7680960" cy="216148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lnSpc>
                <a:spcPct val="250000"/>
              </a:lnSpc>
              <a:spcAft>
                <a:spcPts val="800"/>
              </a:spcAft>
            </a:pPr>
            <a:r>
              <a:rPr b="1" dirty="0">
                <a:solidFill>
                  <a:srgbClr val="8C2252"/>
                </a:solidFill>
                <a:latin typeface="Lato"/>
              </a:rPr>
              <a:t>■   </a:t>
            </a:r>
            <a:r>
              <a:rPr dirty="0">
                <a:solidFill>
                  <a:srgbClr val="1A1A1A"/>
                </a:solidFill>
                <a:latin typeface="Lato"/>
              </a:rPr>
              <a:t>Maintaining</a:t>
            </a:r>
            <a:r>
              <a:rPr lang="en-US" dirty="0">
                <a:solidFill>
                  <a:srgbClr val="1A1A1A"/>
                </a:solidFill>
                <a:latin typeface="Lato"/>
              </a:rPr>
              <a:t> relationships</a:t>
            </a:r>
          </a:p>
          <a:p>
            <a:pPr algn="l">
              <a:lnSpc>
                <a:spcPct val="250000"/>
              </a:lnSpc>
              <a:spcAft>
                <a:spcPts val="800"/>
              </a:spcAft>
            </a:pPr>
            <a:r>
              <a:rPr lang="en-US" b="1" dirty="0">
                <a:solidFill>
                  <a:srgbClr val="8C2252"/>
                </a:solidFill>
                <a:latin typeface="Lato"/>
              </a:rPr>
              <a:t>■   </a:t>
            </a:r>
            <a:r>
              <a:rPr lang="en-US" dirty="0">
                <a:solidFill>
                  <a:srgbClr val="1A1A1A"/>
                </a:solidFill>
                <a:latin typeface="Lato"/>
              </a:rPr>
              <a:t>Navigating O&amp;M implications</a:t>
            </a:r>
          </a:p>
          <a:p>
            <a:pPr algn="l">
              <a:lnSpc>
                <a:spcPct val="250000"/>
              </a:lnSpc>
              <a:spcAft>
                <a:spcPts val="800"/>
              </a:spcAft>
            </a:pPr>
            <a:r>
              <a:rPr b="1" dirty="0">
                <a:solidFill>
                  <a:srgbClr val="8C2252"/>
                </a:solidFill>
                <a:latin typeface="Lato"/>
              </a:rPr>
              <a:t>■   </a:t>
            </a:r>
            <a:r>
              <a:rPr dirty="0">
                <a:solidFill>
                  <a:srgbClr val="1A1A1A"/>
                </a:solidFill>
                <a:latin typeface="Lato"/>
              </a:rPr>
              <a:t>Coordinating crew movement across </a:t>
            </a:r>
            <a:r>
              <a:rPr lang="en-US" dirty="0">
                <a:solidFill>
                  <a:srgbClr val="1A1A1A"/>
                </a:solidFill>
                <a:latin typeface="Lato"/>
              </a:rPr>
              <a:t>multiple states</a:t>
            </a:r>
            <a:endParaRPr dirty="0">
              <a:solidFill>
                <a:srgbClr val="1A1A1A"/>
              </a:solidFill>
              <a:latin typeface="Lato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595360" y="2697480"/>
            <a:ext cx="3044952" cy="2926080"/>
          </a:xfrm>
          <a:prstGeom prst="rect">
            <a:avLst/>
          </a:prstGeom>
          <a:solidFill>
            <a:srgbClr val="0E2A4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ight Triangle 14"/>
          <p:cNvSpPr/>
          <p:nvPr/>
        </p:nvSpPr>
        <p:spPr>
          <a:xfrm rot="5400000">
            <a:off x="10440162" y="2864359"/>
            <a:ext cx="1033271" cy="1037844"/>
          </a:xfrm>
          <a:prstGeom prst="rtTriangle">
            <a:avLst/>
          </a:prstGeom>
          <a:solidFill>
            <a:srgbClr val="4A65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Oval 15"/>
          <p:cNvSpPr/>
          <p:nvPr/>
        </p:nvSpPr>
        <p:spPr>
          <a:xfrm>
            <a:off x="8915400" y="47548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/>
          <p:cNvSpPr/>
          <p:nvPr/>
        </p:nvSpPr>
        <p:spPr>
          <a:xfrm>
            <a:off x="9144000" y="47548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Oval 17"/>
          <p:cNvSpPr/>
          <p:nvPr/>
        </p:nvSpPr>
        <p:spPr>
          <a:xfrm>
            <a:off x="9372600" y="47548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Oval 18"/>
          <p:cNvSpPr/>
          <p:nvPr/>
        </p:nvSpPr>
        <p:spPr>
          <a:xfrm>
            <a:off x="8915400" y="49834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Oval 19"/>
          <p:cNvSpPr/>
          <p:nvPr/>
        </p:nvSpPr>
        <p:spPr>
          <a:xfrm>
            <a:off x="9144000" y="49834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Oval 20"/>
          <p:cNvSpPr/>
          <p:nvPr/>
        </p:nvSpPr>
        <p:spPr>
          <a:xfrm>
            <a:off x="9372600" y="49834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Oval 21"/>
          <p:cNvSpPr/>
          <p:nvPr/>
        </p:nvSpPr>
        <p:spPr>
          <a:xfrm>
            <a:off x="8915400" y="52120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Oval 22"/>
          <p:cNvSpPr/>
          <p:nvPr/>
        </p:nvSpPr>
        <p:spPr>
          <a:xfrm>
            <a:off x="9144000" y="52120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Oval 23"/>
          <p:cNvSpPr/>
          <p:nvPr/>
        </p:nvSpPr>
        <p:spPr>
          <a:xfrm>
            <a:off x="9372600" y="52120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Oval 24"/>
          <p:cNvSpPr/>
          <p:nvPr/>
        </p:nvSpPr>
        <p:spPr>
          <a:xfrm>
            <a:off x="8915400" y="54406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Oval 25"/>
          <p:cNvSpPr/>
          <p:nvPr/>
        </p:nvSpPr>
        <p:spPr>
          <a:xfrm>
            <a:off x="9144000" y="54406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Oval 26"/>
          <p:cNvSpPr/>
          <p:nvPr/>
        </p:nvSpPr>
        <p:spPr>
          <a:xfrm>
            <a:off x="9372600" y="54406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8915400" y="2926080"/>
            <a:ext cx="2560320" cy="10972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90000"/>
              </a:lnSpc>
            </a:pPr>
            <a:r>
              <a:rPr sz="8800" b="1" i="0">
                <a:solidFill>
                  <a:srgbClr val="FFFFFF"/>
                </a:solidFill>
                <a:latin typeface="Lato"/>
              </a:rPr>
              <a:t>03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915400" y="4023360"/>
            <a:ext cx="2560320" cy="23211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 i="0" spc="300" dirty="0">
                <a:solidFill>
                  <a:srgbClr val="CCAE58"/>
                </a:solidFill>
                <a:latin typeface="Lato"/>
              </a:rPr>
              <a:t>MULTIPLE LDCS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8915400" y="4343400"/>
            <a:ext cx="548640" cy="36576"/>
          </a:xfrm>
          <a:prstGeom prst="rect">
            <a:avLst/>
          </a:prstGeom>
          <a:solidFill>
            <a:srgbClr val="CCAE5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31" name="Connector 30"/>
          <p:cNvCxnSpPr/>
          <p:nvPr/>
        </p:nvCxnSpPr>
        <p:spPr>
          <a:xfrm>
            <a:off x="548640" y="6492240"/>
            <a:ext cx="11091672" cy="0"/>
          </a:xfrm>
          <a:prstGeom prst="line">
            <a:avLst/>
          </a:prstGeom>
          <a:ln w="9525">
            <a:solidFill>
              <a:srgbClr val="B8C6D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48640" y="6556248"/>
            <a:ext cx="7315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 spc="150">
                <a:solidFill>
                  <a:srgbClr val="5A6A7E"/>
                </a:solidFill>
                <a:latin typeface="Lato"/>
              </a:rPr>
              <a:t>AGI CONSTRUCTION  •  NGA 2026 PRESENTATION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725912" y="6556248"/>
            <a:ext cx="9144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 i="0" spc="150">
                <a:solidFill>
                  <a:srgbClr val="5A6A7E"/>
                </a:solidFill>
                <a:latin typeface="Lato"/>
              </a:rPr>
              <a:t>04 / 08</a:t>
            </a:r>
          </a:p>
        </p:txBody>
      </p:sp>
      <p:pic>
        <p:nvPicPr>
          <p:cNvPr id="35" name="Picture 34" descr="image9.png">
            <a:extLst>
              <a:ext uri="{FF2B5EF4-FFF2-40B4-BE49-F238E27FC236}">
                <a16:creationId xmlns:a16="http://schemas.microsoft.com/office/drawing/2014/main" id="{F5E7B6C2-B762-8020-E73A-9EC643BF6C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237744"/>
            <a:ext cx="822960" cy="438912"/>
          </a:xfrm>
          <a:prstGeom prst="rect">
            <a:avLst/>
          </a:prstGeom>
        </p:spPr>
      </p:pic>
      <p:cxnSp>
        <p:nvCxnSpPr>
          <p:cNvPr id="36" name="Connector 7">
            <a:extLst>
              <a:ext uri="{FF2B5EF4-FFF2-40B4-BE49-F238E27FC236}">
                <a16:creationId xmlns:a16="http://schemas.microsoft.com/office/drawing/2014/main" id="{7C2EE85C-8587-D1C1-1405-3A9FC49FBAF3}"/>
              </a:ext>
            </a:extLst>
          </p:cNvPr>
          <p:cNvCxnSpPr/>
          <p:nvPr/>
        </p:nvCxnSpPr>
        <p:spPr>
          <a:xfrm>
            <a:off x="274320" y="786384"/>
            <a:ext cx="822960" cy="0"/>
          </a:xfrm>
          <a:prstGeom prst="line">
            <a:avLst/>
          </a:prstGeom>
          <a:ln w="25400">
            <a:solidFill>
              <a:srgbClr val="CCAE5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1978640" y="91440"/>
            <a:ext cx="73152" cy="73152"/>
          </a:xfrm>
          <a:prstGeom prst="ellipse">
            <a:avLst/>
          </a:prstGeom>
          <a:solidFill>
            <a:srgbClr val="CCAE5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Oval 4"/>
          <p:cNvSpPr/>
          <p:nvPr/>
        </p:nvSpPr>
        <p:spPr>
          <a:xfrm>
            <a:off x="118872" y="6675120"/>
            <a:ext cx="73152" cy="73152"/>
          </a:xfrm>
          <a:prstGeom prst="ellipse">
            <a:avLst/>
          </a:prstGeom>
          <a:solidFill>
            <a:srgbClr val="CCAE5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5943600" y="475488"/>
            <a:ext cx="5696712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1" i="0" spc="300">
                <a:solidFill>
                  <a:srgbClr val="4A6584"/>
                </a:solidFill>
                <a:latin typeface="Lato"/>
              </a:rPr>
              <a:t>AGI × NGA  • 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600200"/>
            <a:ext cx="10972800" cy="59400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lang="en-US" sz="4000" b="1" i="0" dirty="0">
                <a:solidFill>
                  <a:srgbClr val="0E2A47"/>
                </a:solidFill>
                <a:latin typeface="Lato"/>
              </a:rPr>
              <a:t>OQ Requirements</a:t>
            </a:r>
            <a:endParaRPr sz="4000" b="1" i="0" dirty="0">
              <a:solidFill>
                <a:srgbClr val="0E2A47"/>
              </a:solidFill>
              <a:latin typeface="Lato"/>
            </a:endParaRPr>
          </a:p>
        </p:txBody>
      </p:sp>
      <p:cxnSp>
        <p:nvCxnSpPr>
          <p:cNvPr id="10" name="Connector 9"/>
          <p:cNvCxnSpPr/>
          <p:nvPr/>
        </p:nvCxnSpPr>
        <p:spPr>
          <a:xfrm>
            <a:off x="548640" y="2331720"/>
            <a:ext cx="11091672" cy="0"/>
          </a:xfrm>
          <a:prstGeom prst="line">
            <a:avLst/>
          </a:prstGeom>
          <a:ln w="9525">
            <a:solidFill>
              <a:srgbClr val="B8C6D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10"/>
          <p:cNvCxnSpPr>
            <a:cxnSpLocks/>
          </p:cNvCxnSpPr>
          <p:nvPr/>
        </p:nvCxnSpPr>
        <p:spPr>
          <a:xfrm>
            <a:off x="548640" y="2331720"/>
            <a:ext cx="4128868" cy="0"/>
          </a:xfrm>
          <a:prstGeom prst="line">
            <a:avLst/>
          </a:prstGeom>
          <a:ln w="31750">
            <a:solidFill>
              <a:srgbClr val="0E2A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16280" y="2866645"/>
            <a:ext cx="7680960" cy="243720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lnSpc>
                <a:spcPct val="200000"/>
              </a:lnSpc>
              <a:spcAft>
                <a:spcPts val="800"/>
              </a:spcAft>
            </a:pPr>
            <a:r>
              <a:rPr sz="1800" b="1" dirty="0">
                <a:solidFill>
                  <a:srgbClr val="8C2252"/>
                </a:solidFill>
                <a:latin typeface="Lato"/>
              </a:rPr>
              <a:t>■   </a:t>
            </a:r>
            <a:r>
              <a:rPr sz="1800" dirty="0">
                <a:solidFill>
                  <a:srgbClr val="1A1A1A"/>
                </a:solidFill>
                <a:latin typeface="Lato"/>
              </a:rPr>
              <a:t>Training employees across multiple OQ platforms and protocols</a:t>
            </a:r>
          </a:p>
          <a:p>
            <a:pPr algn="l">
              <a:lnSpc>
                <a:spcPct val="200000"/>
              </a:lnSpc>
              <a:spcAft>
                <a:spcPts val="800"/>
              </a:spcAft>
            </a:pPr>
            <a:r>
              <a:rPr sz="1800" b="1" dirty="0">
                <a:solidFill>
                  <a:srgbClr val="8C2252"/>
                </a:solidFill>
                <a:latin typeface="Lato"/>
              </a:rPr>
              <a:t>■   </a:t>
            </a:r>
            <a:r>
              <a:rPr sz="1800" dirty="0">
                <a:solidFill>
                  <a:srgbClr val="1A1A1A"/>
                </a:solidFill>
                <a:latin typeface="Lato"/>
              </a:rPr>
              <a:t>Testing and re-qualifying on each utility's standards and systems</a:t>
            </a:r>
          </a:p>
          <a:p>
            <a:pPr algn="l">
              <a:lnSpc>
                <a:spcPct val="200000"/>
              </a:lnSpc>
              <a:spcAft>
                <a:spcPts val="800"/>
              </a:spcAft>
            </a:pPr>
            <a:r>
              <a:rPr sz="1800" b="1" dirty="0">
                <a:solidFill>
                  <a:srgbClr val="8C2252"/>
                </a:solidFill>
                <a:latin typeface="Lato"/>
              </a:rPr>
              <a:t>■   </a:t>
            </a:r>
            <a:r>
              <a:rPr lang="en-US" sz="1800" dirty="0">
                <a:solidFill>
                  <a:srgbClr val="1A1A1A"/>
                </a:solidFill>
                <a:latin typeface="Lato"/>
              </a:rPr>
              <a:t>Cost to contractors</a:t>
            </a:r>
            <a:endParaRPr sz="1800" dirty="0">
              <a:solidFill>
                <a:srgbClr val="1A1A1A"/>
              </a:solidFill>
              <a:latin typeface="Lato"/>
            </a:endParaRPr>
          </a:p>
          <a:p>
            <a:pPr algn="l">
              <a:lnSpc>
                <a:spcPct val="200000"/>
              </a:lnSpc>
              <a:spcAft>
                <a:spcPts val="800"/>
              </a:spcAft>
            </a:pPr>
            <a:r>
              <a:rPr sz="1800" b="1" dirty="0">
                <a:solidFill>
                  <a:srgbClr val="8C2252"/>
                </a:solidFill>
                <a:latin typeface="Lato"/>
              </a:rPr>
              <a:t>■   </a:t>
            </a:r>
            <a:r>
              <a:rPr lang="en-US" sz="1800" dirty="0">
                <a:solidFill>
                  <a:srgbClr val="1A1A1A"/>
                </a:solidFill>
                <a:latin typeface="Lato"/>
              </a:rPr>
              <a:t>Impact to contractors</a:t>
            </a:r>
            <a:endParaRPr sz="1800" dirty="0">
              <a:solidFill>
                <a:srgbClr val="1A1A1A"/>
              </a:solidFill>
              <a:latin typeface="Lato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595360" y="2697480"/>
            <a:ext cx="3044952" cy="2926080"/>
          </a:xfrm>
          <a:prstGeom prst="rect">
            <a:avLst/>
          </a:prstGeom>
          <a:solidFill>
            <a:srgbClr val="0E2A4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ight Triangle 14"/>
          <p:cNvSpPr/>
          <p:nvPr/>
        </p:nvSpPr>
        <p:spPr>
          <a:xfrm rot="5400000">
            <a:off x="10440162" y="2864359"/>
            <a:ext cx="1033271" cy="1037844"/>
          </a:xfrm>
          <a:prstGeom prst="rtTriangle">
            <a:avLst/>
          </a:prstGeom>
          <a:solidFill>
            <a:srgbClr val="4A65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Oval 15"/>
          <p:cNvSpPr/>
          <p:nvPr/>
        </p:nvSpPr>
        <p:spPr>
          <a:xfrm>
            <a:off x="8915400" y="47548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/>
          <p:cNvSpPr/>
          <p:nvPr/>
        </p:nvSpPr>
        <p:spPr>
          <a:xfrm>
            <a:off x="9144000" y="47548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Oval 17"/>
          <p:cNvSpPr/>
          <p:nvPr/>
        </p:nvSpPr>
        <p:spPr>
          <a:xfrm>
            <a:off x="9372600" y="47548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Oval 18"/>
          <p:cNvSpPr/>
          <p:nvPr/>
        </p:nvSpPr>
        <p:spPr>
          <a:xfrm>
            <a:off x="8915400" y="49834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Oval 19"/>
          <p:cNvSpPr/>
          <p:nvPr/>
        </p:nvSpPr>
        <p:spPr>
          <a:xfrm>
            <a:off x="9144000" y="49834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Oval 20"/>
          <p:cNvSpPr/>
          <p:nvPr/>
        </p:nvSpPr>
        <p:spPr>
          <a:xfrm>
            <a:off x="9372600" y="49834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Oval 21"/>
          <p:cNvSpPr/>
          <p:nvPr/>
        </p:nvSpPr>
        <p:spPr>
          <a:xfrm>
            <a:off x="8915400" y="52120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Oval 22"/>
          <p:cNvSpPr/>
          <p:nvPr/>
        </p:nvSpPr>
        <p:spPr>
          <a:xfrm>
            <a:off x="9144000" y="52120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Oval 23"/>
          <p:cNvSpPr/>
          <p:nvPr/>
        </p:nvSpPr>
        <p:spPr>
          <a:xfrm>
            <a:off x="9372600" y="52120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Oval 24"/>
          <p:cNvSpPr/>
          <p:nvPr/>
        </p:nvSpPr>
        <p:spPr>
          <a:xfrm>
            <a:off x="8915400" y="54406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Oval 25"/>
          <p:cNvSpPr/>
          <p:nvPr/>
        </p:nvSpPr>
        <p:spPr>
          <a:xfrm>
            <a:off x="9144000" y="54406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Oval 26"/>
          <p:cNvSpPr/>
          <p:nvPr/>
        </p:nvSpPr>
        <p:spPr>
          <a:xfrm>
            <a:off x="9372600" y="54406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8915400" y="2926080"/>
            <a:ext cx="2560320" cy="10972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90000"/>
              </a:lnSpc>
            </a:pPr>
            <a:r>
              <a:rPr sz="8800" b="1" i="0" dirty="0">
                <a:solidFill>
                  <a:srgbClr val="FFFFFF"/>
                </a:solidFill>
                <a:latin typeface="Lato"/>
              </a:rPr>
              <a:t>04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915400" y="4023360"/>
            <a:ext cx="2560320" cy="23211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 i="0" spc="300" dirty="0">
                <a:solidFill>
                  <a:srgbClr val="CCAE58"/>
                </a:solidFill>
                <a:latin typeface="Lato"/>
              </a:rPr>
              <a:t>OQ REQUIREMENTS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8915400" y="4343400"/>
            <a:ext cx="548640" cy="36576"/>
          </a:xfrm>
          <a:prstGeom prst="rect">
            <a:avLst/>
          </a:prstGeom>
          <a:solidFill>
            <a:srgbClr val="CCAE5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31" name="Connector 30"/>
          <p:cNvCxnSpPr/>
          <p:nvPr/>
        </p:nvCxnSpPr>
        <p:spPr>
          <a:xfrm>
            <a:off x="548640" y="6492240"/>
            <a:ext cx="11091672" cy="0"/>
          </a:xfrm>
          <a:prstGeom prst="line">
            <a:avLst/>
          </a:prstGeom>
          <a:ln w="9525">
            <a:solidFill>
              <a:srgbClr val="B8C6D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48640" y="6556248"/>
            <a:ext cx="7315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 spc="150">
                <a:solidFill>
                  <a:srgbClr val="5A6A7E"/>
                </a:solidFill>
                <a:latin typeface="Lato"/>
              </a:rPr>
              <a:t>AGI CONSTRUCTION  •  NGA 2026 PRESENTATION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725912" y="6556248"/>
            <a:ext cx="9144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 i="0" spc="150">
                <a:solidFill>
                  <a:srgbClr val="5A6A7E"/>
                </a:solidFill>
                <a:latin typeface="Lato"/>
              </a:rPr>
              <a:t>05 / 08</a:t>
            </a:r>
          </a:p>
        </p:txBody>
      </p:sp>
      <p:pic>
        <p:nvPicPr>
          <p:cNvPr id="37" name="Picture 36" descr="image9.png">
            <a:extLst>
              <a:ext uri="{FF2B5EF4-FFF2-40B4-BE49-F238E27FC236}">
                <a16:creationId xmlns:a16="http://schemas.microsoft.com/office/drawing/2014/main" id="{1C56D864-5891-82AA-6434-D7FB5E9C95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237744"/>
            <a:ext cx="822960" cy="438912"/>
          </a:xfrm>
          <a:prstGeom prst="rect">
            <a:avLst/>
          </a:prstGeom>
        </p:spPr>
      </p:pic>
      <p:cxnSp>
        <p:nvCxnSpPr>
          <p:cNvPr id="38" name="Connector 7">
            <a:extLst>
              <a:ext uri="{FF2B5EF4-FFF2-40B4-BE49-F238E27FC236}">
                <a16:creationId xmlns:a16="http://schemas.microsoft.com/office/drawing/2014/main" id="{63A37A85-3428-B8AB-278D-EA4590F3F32A}"/>
              </a:ext>
            </a:extLst>
          </p:cNvPr>
          <p:cNvCxnSpPr/>
          <p:nvPr/>
        </p:nvCxnSpPr>
        <p:spPr>
          <a:xfrm>
            <a:off x="274320" y="786384"/>
            <a:ext cx="822960" cy="0"/>
          </a:xfrm>
          <a:prstGeom prst="line">
            <a:avLst/>
          </a:prstGeom>
          <a:ln w="25400">
            <a:solidFill>
              <a:srgbClr val="CCAE5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1978640" y="91440"/>
            <a:ext cx="73152" cy="73152"/>
          </a:xfrm>
          <a:prstGeom prst="ellipse">
            <a:avLst/>
          </a:prstGeom>
          <a:solidFill>
            <a:srgbClr val="CCAE5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Oval 4"/>
          <p:cNvSpPr/>
          <p:nvPr/>
        </p:nvSpPr>
        <p:spPr>
          <a:xfrm>
            <a:off x="118872" y="6675120"/>
            <a:ext cx="73152" cy="73152"/>
          </a:xfrm>
          <a:prstGeom prst="ellipse">
            <a:avLst/>
          </a:prstGeom>
          <a:solidFill>
            <a:srgbClr val="CCAE5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5943600" y="475488"/>
            <a:ext cx="5696712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1" i="0" spc="300">
                <a:solidFill>
                  <a:srgbClr val="4A6584"/>
                </a:solidFill>
                <a:latin typeface="Lato"/>
              </a:rPr>
              <a:t>AGI × NGA  • 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594045"/>
            <a:ext cx="10972800" cy="59400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lang="en-US" sz="4000" b="1" i="0" dirty="0">
                <a:solidFill>
                  <a:srgbClr val="0E2A47"/>
                </a:solidFill>
                <a:latin typeface="Lato"/>
              </a:rPr>
              <a:t>Workforce Challenges</a:t>
            </a:r>
            <a:endParaRPr sz="4000" b="1" i="0" dirty="0">
              <a:solidFill>
                <a:srgbClr val="0E2A47"/>
              </a:solidFill>
              <a:latin typeface="Lato"/>
            </a:endParaRPr>
          </a:p>
        </p:txBody>
      </p:sp>
      <p:cxnSp>
        <p:nvCxnSpPr>
          <p:cNvPr id="10" name="Connector 9"/>
          <p:cNvCxnSpPr/>
          <p:nvPr/>
        </p:nvCxnSpPr>
        <p:spPr>
          <a:xfrm>
            <a:off x="548640" y="2331720"/>
            <a:ext cx="11091672" cy="0"/>
          </a:xfrm>
          <a:prstGeom prst="line">
            <a:avLst/>
          </a:prstGeom>
          <a:ln w="9525">
            <a:solidFill>
              <a:srgbClr val="B8C6D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10"/>
          <p:cNvCxnSpPr>
            <a:cxnSpLocks/>
          </p:cNvCxnSpPr>
          <p:nvPr/>
        </p:nvCxnSpPr>
        <p:spPr>
          <a:xfrm>
            <a:off x="548640" y="2331720"/>
            <a:ext cx="5043268" cy="0"/>
          </a:xfrm>
          <a:prstGeom prst="line">
            <a:avLst/>
          </a:prstGeom>
          <a:ln w="31750">
            <a:solidFill>
              <a:srgbClr val="0E2A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16280" y="2942615"/>
            <a:ext cx="7680960" cy="216148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lnSpc>
                <a:spcPct val="250000"/>
              </a:lnSpc>
              <a:spcAft>
                <a:spcPts val="800"/>
              </a:spcAft>
            </a:pPr>
            <a:r>
              <a:rPr sz="1800" b="1" dirty="0">
                <a:solidFill>
                  <a:srgbClr val="8C2252"/>
                </a:solidFill>
                <a:latin typeface="Lato"/>
              </a:rPr>
              <a:t>■   </a:t>
            </a:r>
            <a:r>
              <a:rPr sz="1800" dirty="0">
                <a:solidFill>
                  <a:srgbClr val="1A1A1A"/>
                </a:solidFill>
                <a:latin typeface="Lato"/>
              </a:rPr>
              <a:t>Retaining qualified employees in an increasingly competitive market</a:t>
            </a:r>
          </a:p>
          <a:p>
            <a:pPr algn="l">
              <a:lnSpc>
                <a:spcPct val="250000"/>
              </a:lnSpc>
              <a:spcAft>
                <a:spcPts val="800"/>
              </a:spcAft>
            </a:pPr>
            <a:r>
              <a:rPr sz="1800" b="1" dirty="0">
                <a:solidFill>
                  <a:srgbClr val="8C2252"/>
                </a:solidFill>
                <a:latin typeface="Lato"/>
              </a:rPr>
              <a:t>■   </a:t>
            </a:r>
            <a:r>
              <a:rPr lang="en-US" sz="1800" dirty="0">
                <a:solidFill>
                  <a:srgbClr val="1A1A1A"/>
                </a:solidFill>
                <a:latin typeface="Lato"/>
              </a:rPr>
              <a:t>Impact of training and testing to multiple OQ’s</a:t>
            </a:r>
            <a:endParaRPr sz="1800" dirty="0">
              <a:solidFill>
                <a:srgbClr val="1A1A1A"/>
              </a:solidFill>
              <a:latin typeface="Lato"/>
            </a:endParaRPr>
          </a:p>
          <a:p>
            <a:pPr algn="l">
              <a:lnSpc>
                <a:spcPct val="250000"/>
              </a:lnSpc>
              <a:spcAft>
                <a:spcPts val="800"/>
              </a:spcAft>
            </a:pPr>
            <a:r>
              <a:rPr sz="1800" b="1" dirty="0">
                <a:solidFill>
                  <a:srgbClr val="8C2252"/>
                </a:solidFill>
                <a:latin typeface="Lato"/>
              </a:rPr>
              <a:t>■   </a:t>
            </a:r>
            <a:r>
              <a:rPr lang="en-US" sz="1800" dirty="0">
                <a:solidFill>
                  <a:srgbClr val="1A1A1A"/>
                </a:solidFill>
                <a:latin typeface="Lato"/>
              </a:rPr>
              <a:t>Impact of regulatory decisions on employees and families</a:t>
            </a:r>
            <a:endParaRPr sz="1800" dirty="0">
              <a:solidFill>
                <a:srgbClr val="1A1A1A"/>
              </a:solidFill>
              <a:latin typeface="Lato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595360" y="2697480"/>
            <a:ext cx="3044952" cy="2926080"/>
          </a:xfrm>
          <a:prstGeom prst="rect">
            <a:avLst/>
          </a:prstGeom>
          <a:solidFill>
            <a:srgbClr val="0E2A4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ight Triangle 14"/>
          <p:cNvSpPr/>
          <p:nvPr/>
        </p:nvSpPr>
        <p:spPr>
          <a:xfrm rot="5400000">
            <a:off x="10440162" y="2864359"/>
            <a:ext cx="1033271" cy="1037844"/>
          </a:xfrm>
          <a:prstGeom prst="rtTriangle">
            <a:avLst/>
          </a:prstGeom>
          <a:solidFill>
            <a:srgbClr val="4A65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Oval 15"/>
          <p:cNvSpPr/>
          <p:nvPr/>
        </p:nvSpPr>
        <p:spPr>
          <a:xfrm>
            <a:off x="8915400" y="47548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/>
          <p:cNvSpPr/>
          <p:nvPr/>
        </p:nvSpPr>
        <p:spPr>
          <a:xfrm>
            <a:off x="9144000" y="47548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Oval 17"/>
          <p:cNvSpPr/>
          <p:nvPr/>
        </p:nvSpPr>
        <p:spPr>
          <a:xfrm>
            <a:off x="9372600" y="47548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Oval 18"/>
          <p:cNvSpPr/>
          <p:nvPr/>
        </p:nvSpPr>
        <p:spPr>
          <a:xfrm>
            <a:off x="8915400" y="49834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Oval 19"/>
          <p:cNvSpPr/>
          <p:nvPr/>
        </p:nvSpPr>
        <p:spPr>
          <a:xfrm>
            <a:off x="9144000" y="49834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Oval 20"/>
          <p:cNvSpPr/>
          <p:nvPr/>
        </p:nvSpPr>
        <p:spPr>
          <a:xfrm>
            <a:off x="9372600" y="49834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Oval 21"/>
          <p:cNvSpPr/>
          <p:nvPr/>
        </p:nvSpPr>
        <p:spPr>
          <a:xfrm>
            <a:off x="8915400" y="52120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Oval 22"/>
          <p:cNvSpPr/>
          <p:nvPr/>
        </p:nvSpPr>
        <p:spPr>
          <a:xfrm>
            <a:off x="9144000" y="52120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Oval 23"/>
          <p:cNvSpPr/>
          <p:nvPr/>
        </p:nvSpPr>
        <p:spPr>
          <a:xfrm>
            <a:off x="9372600" y="52120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Oval 24"/>
          <p:cNvSpPr/>
          <p:nvPr/>
        </p:nvSpPr>
        <p:spPr>
          <a:xfrm>
            <a:off x="8915400" y="54406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Oval 25"/>
          <p:cNvSpPr/>
          <p:nvPr/>
        </p:nvSpPr>
        <p:spPr>
          <a:xfrm>
            <a:off x="9144000" y="54406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Oval 26"/>
          <p:cNvSpPr/>
          <p:nvPr/>
        </p:nvSpPr>
        <p:spPr>
          <a:xfrm>
            <a:off x="9372600" y="54406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8915400" y="2926080"/>
            <a:ext cx="2560320" cy="10972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90000"/>
              </a:lnSpc>
            </a:pPr>
            <a:r>
              <a:rPr sz="8800" b="1" i="0" dirty="0">
                <a:solidFill>
                  <a:srgbClr val="FFFFFF"/>
                </a:solidFill>
                <a:latin typeface="Lato"/>
              </a:rPr>
              <a:t>05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915400" y="4023360"/>
            <a:ext cx="2560320" cy="23211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 i="0" spc="300" dirty="0">
                <a:solidFill>
                  <a:srgbClr val="CCAE58"/>
                </a:solidFill>
                <a:latin typeface="Lato"/>
              </a:rPr>
              <a:t>WORKFORCE</a:t>
            </a:r>
          </a:p>
        </p:txBody>
      </p:sp>
      <p:sp>
        <p:nvSpPr>
          <p:cNvPr id="30" name="Rectangle 29"/>
          <p:cNvSpPr/>
          <p:nvPr/>
        </p:nvSpPr>
        <p:spPr>
          <a:xfrm>
            <a:off x="8915400" y="4343400"/>
            <a:ext cx="548640" cy="36576"/>
          </a:xfrm>
          <a:prstGeom prst="rect">
            <a:avLst/>
          </a:prstGeom>
          <a:solidFill>
            <a:srgbClr val="CCAE5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31" name="Connector 30"/>
          <p:cNvCxnSpPr/>
          <p:nvPr/>
        </p:nvCxnSpPr>
        <p:spPr>
          <a:xfrm>
            <a:off x="548640" y="6492240"/>
            <a:ext cx="11091672" cy="0"/>
          </a:xfrm>
          <a:prstGeom prst="line">
            <a:avLst/>
          </a:prstGeom>
          <a:ln w="9525">
            <a:solidFill>
              <a:srgbClr val="B8C6D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48640" y="6556248"/>
            <a:ext cx="7315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 spc="150">
                <a:solidFill>
                  <a:srgbClr val="5A6A7E"/>
                </a:solidFill>
                <a:latin typeface="Lato"/>
              </a:rPr>
              <a:t>AGI CONSTRUCTION  •  NGA 2026 PRESENTATION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725912" y="6556248"/>
            <a:ext cx="9144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 i="0" spc="150">
                <a:solidFill>
                  <a:srgbClr val="5A6A7E"/>
                </a:solidFill>
                <a:latin typeface="Lato"/>
              </a:rPr>
              <a:t>06 / 08</a:t>
            </a:r>
          </a:p>
        </p:txBody>
      </p:sp>
      <p:pic>
        <p:nvPicPr>
          <p:cNvPr id="39" name="Picture 38" descr="image9.png">
            <a:extLst>
              <a:ext uri="{FF2B5EF4-FFF2-40B4-BE49-F238E27FC236}">
                <a16:creationId xmlns:a16="http://schemas.microsoft.com/office/drawing/2014/main" id="{97E27E1E-E9A9-D7B0-3C22-DC82538D8A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237744"/>
            <a:ext cx="822960" cy="438912"/>
          </a:xfrm>
          <a:prstGeom prst="rect">
            <a:avLst/>
          </a:prstGeom>
        </p:spPr>
      </p:pic>
      <p:cxnSp>
        <p:nvCxnSpPr>
          <p:cNvPr id="40" name="Connector 7">
            <a:extLst>
              <a:ext uri="{FF2B5EF4-FFF2-40B4-BE49-F238E27FC236}">
                <a16:creationId xmlns:a16="http://schemas.microsoft.com/office/drawing/2014/main" id="{CA807214-B8B8-A505-000F-881F785A4383}"/>
              </a:ext>
            </a:extLst>
          </p:cNvPr>
          <p:cNvCxnSpPr/>
          <p:nvPr/>
        </p:nvCxnSpPr>
        <p:spPr>
          <a:xfrm>
            <a:off x="274320" y="786384"/>
            <a:ext cx="822960" cy="0"/>
          </a:xfrm>
          <a:prstGeom prst="line">
            <a:avLst/>
          </a:prstGeom>
          <a:ln w="25400">
            <a:solidFill>
              <a:srgbClr val="CCAE5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1978640" y="91440"/>
            <a:ext cx="73152" cy="73152"/>
          </a:xfrm>
          <a:prstGeom prst="ellipse">
            <a:avLst/>
          </a:prstGeom>
          <a:solidFill>
            <a:srgbClr val="CCAE5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Oval 4"/>
          <p:cNvSpPr/>
          <p:nvPr/>
        </p:nvSpPr>
        <p:spPr>
          <a:xfrm>
            <a:off x="118872" y="6675120"/>
            <a:ext cx="73152" cy="73152"/>
          </a:xfrm>
          <a:prstGeom prst="ellipse">
            <a:avLst/>
          </a:prstGeom>
          <a:solidFill>
            <a:srgbClr val="CCAE5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5943600" y="475488"/>
            <a:ext cx="5696712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1" i="0" spc="300">
                <a:solidFill>
                  <a:srgbClr val="4A6584"/>
                </a:solidFill>
                <a:latin typeface="Lato"/>
              </a:rPr>
              <a:t>AGI × NGA  • 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577515"/>
            <a:ext cx="10972800" cy="59400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lang="en-US" sz="4000" b="1" i="0" dirty="0">
                <a:solidFill>
                  <a:srgbClr val="0E2A47"/>
                </a:solidFill>
                <a:latin typeface="Lato"/>
              </a:rPr>
              <a:t>Workload Challenges</a:t>
            </a:r>
            <a:endParaRPr sz="4000" b="1" i="0" dirty="0">
              <a:solidFill>
                <a:srgbClr val="0E2A47"/>
              </a:solidFill>
              <a:latin typeface="Lato"/>
            </a:endParaRPr>
          </a:p>
        </p:txBody>
      </p:sp>
      <p:cxnSp>
        <p:nvCxnSpPr>
          <p:cNvPr id="10" name="Connector 9"/>
          <p:cNvCxnSpPr/>
          <p:nvPr/>
        </p:nvCxnSpPr>
        <p:spPr>
          <a:xfrm>
            <a:off x="548640" y="2331720"/>
            <a:ext cx="11091672" cy="0"/>
          </a:xfrm>
          <a:prstGeom prst="line">
            <a:avLst/>
          </a:prstGeom>
          <a:ln w="9525">
            <a:solidFill>
              <a:srgbClr val="B8C6D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10"/>
          <p:cNvCxnSpPr>
            <a:cxnSpLocks/>
          </p:cNvCxnSpPr>
          <p:nvPr/>
        </p:nvCxnSpPr>
        <p:spPr>
          <a:xfrm>
            <a:off x="548640" y="2331720"/>
            <a:ext cx="4849837" cy="0"/>
          </a:xfrm>
          <a:prstGeom prst="line">
            <a:avLst/>
          </a:prstGeom>
          <a:ln w="31750">
            <a:solidFill>
              <a:srgbClr val="0E2A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16280" y="2532761"/>
            <a:ext cx="7680960" cy="295657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lnSpc>
                <a:spcPct val="250000"/>
              </a:lnSpc>
              <a:spcAft>
                <a:spcPts val="800"/>
              </a:spcAft>
            </a:pPr>
            <a:r>
              <a:rPr sz="1800" b="1" dirty="0">
                <a:solidFill>
                  <a:srgbClr val="8C2252"/>
                </a:solidFill>
                <a:latin typeface="Lato"/>
              </a:rPr>
              <a:t>■   </a:t>
            </a:r>
            <a:r>
              <a:rPr sz="1800" dirty="0">
                <a:solidFill>
                  <a:srgbClr val="1A1A1A"/>
                </a:solidFill>
                <a:latin typeface="Lato"/>
              </a:rPr>
              <a:t>Replacement budget decisions </a:t>
            </a:r>
            <a:r>
              <a:rPr lang="en-US" sz="1800" dirty="0">
                <a:solidFill>
                  <a:srgbClr val="1A1A1A"/>
                </a:solidFill>
                <a:latin typeface="Lato"/>
              </a:rPr>
              <a:t>in late </a:t>
            </a:r>
            <a:r>
              <a:rPr sz="1800" dirty="0">
                <a:solidFill>
                  <a:srgbClr val="1A1A1A"/>
                </a:solidFill>
                <a:latin typeface="Lato"/>
              </a:rPr>
              <a:t>March</a:t>
            </a:r>
          </a:p>
          <a:p>
            <a:pPr algn="l">
              <a:lnSpc>
                <a:spcPct val="250000"/>
              </a:lnSpc>
              <a:spcAft>
                <a:spcPts val="800"/>
              </a:spcAft>
            </a:pPr>
            <a:r>
              <a:rPr sz="1800" b="1" dirty="0">
                <a:solidFill>
                  <a:srgbClr val="8C2252"/>
                </a:solidFill>
                <a:latin typeface="Lato"/>
              </a:rPr>
              <a:t>■   </a:t>
            </a:r>
            <a:r>
              <a:rPr sz="1800" dirty="0">
                <a:solidFill>
                  <a:srgbClr val="1A1A1A"/>
                </a:solidFill>
                <a:latin typeface="Lato"/>
              </a:rPr>
              <a:t>Sudden workload reductions</a:t>
            </a:r>
            <a:endParaRPr lang="en-US" sz="1800" dirty="0">
              <a:solidFill>
                <a:srgbClr val="1A1A1A"/>
              </a:solidFill>
              <a:latin typeface="Lato"/>
            </a:endParaRPr>
          </a:p>
          <a:p>
            <a:pPr algn="l">
              <a:lnSpc>
                <a:spcPct val="250000"/>
              </a:lnSpc>
              <a:spcAft>
                <a:spcPts val="800"/>
              </a:spcAft>
            </a:pPr>
            <a:r>
              <a:rPr sz="1800" b="1" dirty="0">
                <a:solidFill>
                  <a:srgbClr val="8C2252"/>
                </a:solidFill>
                <a:latin typeface="Lato"/>
              </a:rPr>
              <a:t>■   </a:t>
            </a:r>
            <a:r>
              <a:rPr lang="en-US" sz="1800" dirty="0">
                <a:solidFill>
                  <a:srgbClr val="1A1A1A"/>
                </a:solidFill>
                <a:latin typeface="Lato"/>
              </a:rPr>
              <a:t>Ability to pivot from contractors</a:t>
            </a:r>
            <a:endParaRPr sz="1800" dirty="0">
              <a:solidFill>
                <a:srgbClr val="1A1A1A"/>
              </a:solidFill>
              <a:latin typeface="Lato"/>
            </a:endParaRPr>
          </a:p>
          <a:p>
            <a:pPr algn="l">
              <a:lnSpc>
                <a:spcPct val="250000"/>
              </a:lnSpc>
              <a:spcAft>
                <a:spcPts val="800"/>
              </a:spcAft>
            </a:pPr>
            <a:r>
              <a:rPr sz="1800" b="1" dirty="0">
                <a:solidFill>
                  <a:srgbClr val="8C2252"/>
                </a:solidFill>
                <a:latin typeface="Lato"/>
              </a:rPr>
              <a:t>■   </a:t>
            </a:r>
            <a:r>
              <a:rPr lang="en-US" sz="1800" dirty="0">
                <a:solidFill>
                  <a:srgbClr val="1A1A1A"/>
                </a:solidFill>
                <a:latin typeface="Lato"/>
              </a:rPr>
              <a:t>Contracts with LDCs</a:t>
            </a:r>
            <a:endParaRPr sz="1800" dirty="0">
              <a:solidFill>
                <a:srgbClr val="1A1A1A"/>
              </a:solidFill>
              <a:latin typeface="Lato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595360" y="2697480"/>
            <a:ext cx="3044952" cy="2926080"/>
          </a:xfrm>
          <a:prstGeom prst="rect">
            <a:avLst/>
          </a:prstGeom>
          <a:solidFill>
            <a:srgbClr val="0E2A4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ight Triangle 14"/>
          <p:cNvSpPr/>
          <p:nvPr/>
        </p:nvSpPr>
        <p:spPr>
          <a:xfrm rot="5400000">
            <a:off x="10440162" y="2864359"/>
            <a:ext cx="1033271" cy="1037844"/>
          </a:xfrm>
          <a:prstGeom prst="rtTriangle">
            <a:avLst/>
          </a:prstGeom>
          <a:solidFill>
            <a:srgbClr val="4A65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Oval 15"/>
          <p:cNvSpPr/>
          <p:nvPr/>
        </p:nvSpPr>
        <p:spPr>
          <a:xfrm>
            <a:off x="8915400" y="47548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/>
          <p:cNvSpPr/>
          <p:nvPr/>
        </p:nvSpPr>
        <p:spPr>
          <a:xfrm>
            <a:off x="9144000" y="47548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Oval 17"/>
          <p:cNvSpPr/>
          <p:nvPr/>
        </p:nvSpPr>
        <p:spPr>
          <a:xfrm>
            <a:off x="9372600" y="47548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Oval 18"/>
          <p:cNvSpPr/>
          <p:nvPr/>
        </p:nvSpPr>
        <p:spPr>
          <a:xfrm>
            <a:off x="8915400" y="49834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Oval 19"/>
          <p:cNvSpPr/>
          <p:nvPr/>
        </p:nvSpPr>
        <p:spPr>
          <a:xfrm>
            <a:off x="9144000" y="49834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Oval 20"/>
          <p:cNvSpPr/>
          <p:nvPr/>
        </p:nvSpPr>
        <p:spPr>
          <a:xfrm>
            <a:off x="9372600" y="49834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Oval 21"/>
          <p:cNvSpPr/>
          <p:nvPr/>
        </p:nvSpPr>
        <p:spPr>
          <a:xfrm>
            <a:off x="8915400" y="52120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Oval 22"/>
          <p:cNvSpPr/>
          <p:nvPr/>
        </p:nvSpPr>
        <p:spPr>
          <a:xfrm>
            <a:off x="9144000" y="52120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Oval 23"/>
          <p:cNvSpPr/>
          <p:nvPr/>
        </p:nvSpPr>
        <p:spPr>
          <a:xfrm>
            <a:off x="9372600" y="52120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Oval 24"/>
          <p:cNvSpPr/>
          <p:nvPr/>
        </p:nvSpPr>
        <p:spPr>
          <a:xfrm>
            <a:off x="8915400" y="54406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Oval 25"/>
          <p:cNvSpPr/>
          <p:nvPr/>
        </p:nvSpPr>
        <p:spPr>
          <a:xfrm>
            <a:off x="9144000" y="54406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Oval 26"/>
          <p:cNvSpPr/>
          <p:nvPr/>
        </p:nvSpPr>
        <p:spPr>
          <a:xfrm>
            <a:off x="9372600" y="5440680"/>
            <a:ext cx="64008" cy="64008"/>
          </a:xfrm>
          <a:prstGeom prst="ellipse">
            <a:avLst/>
          </a:prstGeom>
          <a:solidFill>
            <a:srgbClr val="5A7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8915400" y="2926080"/>
            <a:ext cx="2560320" cy="10972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90000"/>
              </a:lnSpc>
            </a:pPr>
            <a:r>
              <a:rPr sz="8800" b="1" i="0">
                <a:solidFill>
                  <a:srgbClr val="FFFFFF"/>
                </a:solidFill>
                <a:latin typeface="Lato"/>
              </a:rPr>
              <a:t>06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915400" y="4011051"/>
            <a:ext cx="256032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 i="0" spc="300" dirty="0">
                <a:solidFill>
                  <a:srgbClr val="CCAE58"/>
                </a:solidFill>
                <a:latin typeface="Lato"/>
              </a:rPr>
              <a:t>WORKLOAD</a:t>
            </a:r>
          </a:p>
        </p:txBody>
      </p:sp>
      <p:sp>
        <p:nvSpPr>
          <p:cNvPr id="30" name="Rectangle 29"/>
          <p:cNvSpPr/>
          <p:nvPr/>
        </p:nvSpPr>
        <p:spPr>
          <a:xfrm>
            <a:off x="8915400" y="4343400"/>
            <a:ext cx="548640" cy="36576"/>
          </a:xfrm>
          <a:prstGeom prst="rect">
            <a:avLst/>
          </a:prstGeom>
          <a:solidFill>
            <a:srgbClr val="CCAE5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31" name="Connector 30"/>
          <p:cNvCxnSpPr/>
          <p:nvPr/>
        </p:nvCxnSpPr>
        <p:spPr>
          <a:xfrm>
            <a:off x="548640" y="6492240"/>
            <a:ext cx="11091672" cy="0"/>
          </a:xfrm>
          <a:prstGeom prst="line">
            <a:avLst/>
          </a:prstGeom>
          <a:ln w="9525">
            <a:solidFill>
              <a:srgbClr val="B8C6D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48640" y="6556248"/>
            <a:ext cx="7315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 spc="150">
                <a:solidFill>
                  <a:srgbClr val="5A6A7E"/>
                </a:solidFill>
                <a:latin typeface="Lato"/>
              </a:rPr>
              <a:t>AGI CONSTRUCTION  •  NGA 2026 PRESENTATION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725912" y="6556248"/>
            <a:ext cx="9144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 i="0" spc="150">
                <a:solidFill>
                  <a:srgbClr val="5A6A7E"/>
                </a:solidFill>
                <a:latin typeface="Lato"/>
              </a:rPr>
              <a:t>07 / 08</a:t>
            </a:r>
          </a:p>
        </p:txBody>
      </p:sp>
      <p:pic>
        <p:nvPicPr>
          <p:cNvPr id="35" name="Picture 34" descr="image9.png">
            <a:extLst>
              <a:ext uri="{FF2B5EF4-FFF2-40B4-BE49-F238E27FC236}">
                <a16:creationId xmlns:a16="http://schemas.microsoft.com/office/drawing/2014/main" id="{16A03CCA-A133-C4BA-3DD4-52FA11D574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237744"/>
            <a:ext cx="822960" cy="438912"/>
          </a:xfrm>
          <a:prstGeom prst="rect">
            <a:avLst/>
          </a:prstGeom>
        </p:spPr>
      </p:pic>
      <p:cxnSp>
        <p:nvCxnSpPr>
          <p:cNvPr id="36" name="Connector 7">
            <a:extLst>
              <a:ext uri="{FF2B5EF4-FFF2-40B4-BE49-F238E27FC236}">
                <a16:creationId xmlns:a16="http://schemas.microsoft.com/office/drawing/2014/main" id="{DB73B48B-CB6A-1A69-35FA-BCDDDCED60AD}"/>
              </a:ext>
            </a:extLst>
          </p:cNvPr>
          <p:cNvCxnSpPr/>
          <p:nvPr/>
        </p:nvCxnSpPr>
        <p:spPr>
          <a:xfrm>
            <a:off x="274320" y="786384"/>
            <a:ext cx="822960" cy="0"/>
          </a:xfrm>
          <a:prstGeom prst="line">
            <a:avLst/>
          </a:prstGeom>
          <a:ln w="25400">
            <a:solidFill>
              <a:srgbClr val="CCAE5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1978640" y="91440"/>
            <a:ext cx="73152" cy="73152"/>
          </a:xfrm>
          <a:prstGeom prst="ellipse">
            <a:avLst/>
          </a:prstGeom>
          <a:solidFill>
            <a:srgbClr val="CCAE5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Oval 4"/>
          <p:cNvSpPr/>
          <p:nvPr/>
        </p:nvSpPr>
        <p:spPr>
          <a:xfrm>
            <a:off x="118872" y="6675120"/>
            <a:ext cx="73152" cy="73152"/>
          </a:xfrm>
          <a:prstGeom prst="ellipse">
            <a:avLst/>
          </a:prstGeom>
          <a:solidFill>
            <a:srgbClr val="CCAE5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5943600" y="475488"/>
            <a:ext cx="5696712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1" i="0" spc="300">
                <a:solidFill>
                  <a:srgbClr val="4A6584"/>
                </a:solidFill>
                <a:latin typeface="Lato"/>
              </a:rPr>
              <a:t>AGI × NGA  • 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14674" y="938167"/>
            <a:ext cx="2857852" cy="71282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4800" b="1" i="0" dirty="0">
                <a:solidFill>
                  <a:srgbClr val="0E2A47"/>
                </a:solidFill>
                <a:latin typeface="Lato"/>
              </a:rPr>
              <a:t>Question</a:t>
            </a:r>
            <a:r>
              <a:rPr lang="en-US" sz="4800" b="1" i="0" dirty="0">
                <a:solidFill>
                  <a:srgbClr val="0E2A47"/>
                </a:solidFill>
                <a:latin typeface="Lato"/>
              </a:rPr>
              <a:t>s</a:t>
            </a:r>
            <a:endParaRPr sz="4800" b="1" i="0" dirty="0">
              <a:solidFill>
                <a:srgbClr val="0E2A47"/>
              </a:solidFill>
              <a:latin typeface="Lato"/>
            </a:endParaRPr>
          </a:p>
        </p:txBody>
      </p:sp>
      <p:cxnSp>
        <p:nvCxnSpPr>
          <p:cNvPr id="10" name="Connector 9"/>
          <p:cNvCxnSpPr/>
          <p:nvPr/>
        </p:nvCxnSpPr>
        <p:spPr>
          <a:xfrm>
            <a:off x="548640" y="1839351"/>
            <a:ext cx="11091672" cy="0"/>
          </a:xfrm>
          <a:prstGeom prst="line">
            <a:avLst/>
          </a:prstGeom>
          <a:ln w="9525">
            <a:solidFill>
              <a:srgbClr val="B8C6D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10"/>
          <p:cNvCxnSpPr>
            <a:cxnSpLocks/>
          </p:cNvCxnSpPr>
          <p:nvPr/>
        </p:nvCxnSpPr>
        <p:spPr>
          <a:xfrm>
            <a:off x="548640" y="1839351"/>
            <a:ext cx="11091672" cy="0"/>
          </a:xfrm>
          <a:prstGeom prst="line">
            <a:avLst/>
          </a:prstGeom>
          <a:ln w="31750">
            <a:solidFill>
              <a:srgbClr val="0E2A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ctor 33"/>
          <p:cNvCxnSpPr/>
          <p:nvPr/>
        </p:nvCxnSpPr>
        <p:spPr>
          <a:xfrm>
            <a:off x="548640" y="6492240"/>
            <a:ext cx="11091672" cy="0"/>
          </a:xfrm>
          <a:prstGeom prst="line">
            <a:avLst/>
          </a:prstGeom>
          <a:ln w="9525">
            <a:solidFill>
              <a:srgbClr val="B8C6D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48640" y="6556248"/>
            <a:ext cx="7315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 spc="150">
                <a:solidFill>
                  <a:srgbClr val="5A6A7E"/>
                </a:solidFill>
                <a:latin typeface="Lato"/>
              </a:rPr>
              <a:t>AGI CONSTRUCTION  •  NGA 2026 PRESENTATION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0725912" y="6556248"/>
            <a:ext cx="9144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 i="0" spc="150">
                <a:solidFill>
                  <a:srgbClr val="5A6A7E"/>
                </a:solidFill>
                <a:latin typeface="Lato"/>
              </a:rPr>
              <a:t>08 / 08</a:t>
            </a:r>
          </a:p>
        </p:txBody>
      </p:sp>
      <p:pic>
        <p:nvPicPr>
          <p:cNvPr id="40" name="Picture 39" descr="image9.png">
            <a:extLst>
              <a:ext uri="{FF2B5EF4-FFF2-40B4-BE49-F238E27FC236}">
                <a16:creationId xmlns:a16="http://schemas.microsoft.com/office/drawing/2014/main" id="{837B4C5D-7C43-BB96-97E8-D582918A55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237744"/>
            <a:ext cx="822960" cy="438912"/>
          </a:xfrm>
          <a:prstGeom prst="rect">
            <a:avLst/>
          </a:prstGeom>
        </p:spPr>
      </p:pic>
      <p:cxnSp>
        <p:nvCxnSpPr>
          <p:cNvPr id="41" name="Connector 7">
            <a:extLst>
              <a:ext uri="{FF2B5EF4-FFF2-40B4-BE49-F238E27FC236}">
                <a16:creationId xmlns:a16="http://schemas.microsoft.com/office/drawing/2014/main" id="{AC91ADBB-42B4-847D-D207-12BDAD3AB727}"/>
              </a:ext>
            </a:extLst>
          </p:cNvPr>
          <p:cNvCxnSpPr/>
          <p:nvPr/>
        </p:nvCxnSpPr>
        <p:spPr>
          <a:xfrm>
            <a:off x="274320" y="786384"/>
            <a:ext cx="822960" cy="0"/>
          </a:xfrm>
          <a:prstGeom prst="line">
            <a:avLst/>
          </a:prstGeom>
          <a:ln w="25400">
            <a:solidFill>
              <a:srgbClr val="CCAE5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3E95BBE0C9137449154AB6A3AF20B1C" ma:contentTypeVersion="15" ma:contentTypeDescription="Create a new document." ma:contentTypeScope="" ma:versionID="db4e7e69c0abc28465de90e16dbb5ca6">
  <xsd:schema xmlns:xsd="http://www.w3.org/2001/XMLSchema" xmlns:xs="http://www.w3.org/2001/XMLSchema" xmlns:p="http://schemas.microsoft.com/office/2006/metadata/properties" xmlns:ns2="7aab780c-5cb9-4d56-b1b7-a6df58ec173f" xmlns:ns3="935a9cfe-bd09-4cab-b5df-1bd7a966eb38" targetNamespace="http://schemas.microsoft.com/office/2006/metadata/properties" ma:root="true" ma:fieldsID="ab6e56a21611c459228eeda58628ff62" ns2:_="" ns3:_="">
    <xsd:import namespace="7aab780c-5cb9-4d56-b1b7-a6df58ec173f"/>
    <xsd:import namespace="935a9cfe-bd09-4cab-b5df-1bd7a966eb38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  <xsd:element ref="ns2:UploadedtoMartusandTiedou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ab780c-5cb9-4d56-b1b7-a6df58ec173f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e50f5c23-03d1-4936-b781-e5ae2369907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  <xsd:element name="UploadedtoMartusandTiedout" ma:index="22" nillable="true" ma:displayName="Uploaded to Martus and Tied out" ma:default="0" ma:format="Dropdown" ma:internalName="UploadedtoMartusandTiedout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5a9cfe-bd09-4cab-b5df-1bd7a966eb38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75131e2e-a705-4f43-b75e-da042424f6e1}" ma:internalName="TaxCatchAll" ma:showField="CatchAllData" ma:web="935a9cfe-bd09-4cab-b5df-1bd7a966eb3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aab780c-5cb9-4d56-b1b7-a6df58ec173f">
      <Terms xmlns="http://schemas.microsoft.com/office/infopath/2007/PartnerControls"/>
    </lcf76f155ced4ddcb4097134ff3c332f>
    <TaxCatchAll xmlns="935a9cfe-bd09-4cab-b5df-1bd7a966eb38" xsi:nil="true"/>
    <UploadedtoMartusandTiedout xmlns="7aab780c-5cb9-4d56-b1b7-a6df58ec173f">false</UploadedtoMartusandTiedout>
  </documentManagement>
</p:properties>
</file>

<file path=customXml/itemProps1.xml><?xml version="1.0" encoding="utf-8"?>
<ds:datastoreItem xmlns:ds="http://schemas.openxmlformats.org/officeDocument/2006/customXml" ds:itemID="{672C4027-7882-447A-825D-34103B35F04F}"/>
</file>

<file path=customXml/itemProps2.xml><?xml version="1.0" encoding="utf-8"?>
<ds:datastoreItem xmlns:ds="http://schemas.openxmlformats.org/officeDocument/2006/customXml" ds:itemID="{1E4CD750-0123-4CEB-99A1-68B72C2F9E15}"/>
</file>

<file path=customXml/itemProps3.xml><?xml version="1.0" encoding="utf-8"?>
<ds:datastoreItem xmlns:ds="http://schemas.openxmlformats.org/officeDocument/2006/customXml" ds:itemID="{9D261F62-6DCF-45C8-8987-B54FF87C7D30}"/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287</Words>
  <Application>Microsoft Office PowerPoint</Application>
  <PresentationFormat>Widescreen</PresentationFormat>
  <Paragraphs>66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Lato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Tomas Bentley</cp:lastModifiedBy>
  <cp:revision>4</cp:revision>
  <dcterms:created xsi:type="dcterms:W3CDTF">2013-01-27T09:14:16Z</dcterms:created>
  <dcterms:modified xsi:type="dcterms:W3CDTF">2026-05-27T14:14:45Z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0x01010023E95BBE0C9137449154AB6A3AF20B1C</vt:lpwstr>
  </property>
</Properties>
</file>