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1" r:id="rId5"/>
  </p:sldMasterIdLst>
  <p:notesMasterIdLst>
    <p:notesMasterId r:id="rId27"/>
  </p:notesMasterIdLst>
  <p:sldIdLst>
    <p:sldId id="2147479872" r:id="rId6"/>
    <p:sldId id="289" r:id="rId7"/>
    <p:sldId id="2147479976" r:id="rId8"/>
    <p:sldId id="2147479979" r:id="rId9"/>
    <p:sldId id="2147479907" r:id="rId10"/>
    <p:sldId id="2147479982" r:id="rId11"/>
    <p:sldId id="2147479967" r:id="rId12"/>
    <p:sldId id="2147479978" r:id="rId13"/>
    <p:sldId id="2147479965" r:id="rId14"/>
    <p:sldId id="2147479962" r:id="rId15"/>
    <p:sldId id="2147479910" r:id="rId16"/>
    <p:sldId id="2147479980" r:id="rId17"/>
    <p:sldId id="2147479974" r:id="rId18"/>
    <p:sldId id="263" r:id="rId19"/>
    <p:sldId id="2147479981" r:id="rId20"/>
    <p:sldId id="262" r:id="rId21"/>
    <p:sldId id="2147479977" r:id="rId22"/>
    <p:sldId id="2147479969" r:id="rId23"/>
    <p:sldId id="279" r:id="rId24"/>
    <p:sldId id="280"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B65DD6-B8C7-0D7B-6561-69F1ED88F47C}" name="Ryan Jerome" initials="RJ" userId="S::JRyan@NJNG.com::b0b4c30b-e2ce-4cef-a0c9-42a914d2be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2FCCB-5B8F-44FA-8957-26DD3B4C82CE}"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C9358-60F4-4563-BBD6-DDAC49C2AB6B}" type="slidenum">
              <a:rPr lang="en-US" smtClean="0"/>
              <a:t>‹#›</a:t>
            </a:fld>
            <a:endParaRPr lang="en-US"/>
          </a:p>
        </p:txBody>
      </p:sp>
    </p:spTree>
    <p:extLst>
      <p:ext uri="{BB962C8B-B14F-4D97-AF65-F5344CB8AC3E}">
        <p14:creationId xmlns:p14="http://schemas.microsoft.com/office/powerpoint/2010/main" val="6126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C9358-60F4-4563-BBD6-DDAC49C2AB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63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slide we have used several times in presentations to ground ourselves in the three pillars of our decarbonization strategy. With my position, the Office of Innovation is focused on Behind the Meter Solutions, and in doing so, we look for new energy efficiency opportunities and technologies such as gas heat pumps and hybrid heat. We also are identifying technologies that can capture carbon in end use applications. One of those technologies will be part of our discussion today.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71414-89D4-499A-ABD3-7BB6DA695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01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a quick background on Carbon Capture terminology and systems. Carbon Capture can be segmented into either Direct Air Capture or Point Source Capture. Furthermore, that capture could include utilization and/or storage of the carbon after capture. I have previously discussed Clean O2 and the ability of that product to capture CO2 from flue gas. This is an example of point source capture at  a smaller scale. And yes, that carbon is being both stored, and then utilized to make soaps and cleaning products. Direct Air Capture is normally defined as extracting CO2 from the atmosphere. Our interests at the office of Innovation are looking at technologies that use direct air capture in buildings, specifically those that can be attached to the air stream of HVAC systems. One of these technologies will be our focus today.</a:t>
            </a:r>
          </a:p>
        </p:txBody>
      </p:sp>
      <p:sp>
        <p:nvSpPr>
          <p:cNvPr id="4" name="Slide Number Placeholder 3"/>
          <p:cNvSpPr>
            <a:spLocks noGrp="1"/>
          </p:cNvSpPr>
          <p:nvPr>
            <p:ph type="sldNum" sz="quarter" idx="5"/>
          </p:nvPr>
        </p:nvSpPr>
        <p:spPr/>
        <p:txBody>
          <a:bodyPr/>
          <a:lstStyle/>
          <a:p>
            <a:fld id="{35071414-89D4-499A-ABD3-7BB6DA695F55}" type="slidenum">
              <a:rPr lang="en-US" smtClean="0"/>
              <a:t>3</a:t>
            </a:fld>
            <a:endParaRPr lang="en-US" dirty="0"/>
          </a:p>
        </p:txBody>
      </p:sp>
    </p:spTree>
    <p:extLst>
      <p:ext uri="{BB962C8B-B14F-4D97-AF65-F5344CB8AC3E}">
        <p14:creationId xmlns:p14="http://schemas.microsoft.com/office/powerpoint/2010/main" val="196103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C9358-60F4-4563-BBD6-DDAC49C2AB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8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a quick background on Carbon Capture terminology and systems. Carbon Capture can be segmented into either Direct Air Capture or Point Source Capture. Furthermore, that capture could include utilization and/or storage of the carbon after capture. I have previously discussed Clean O2 and the ability of that product to capture CO2 from flue gas. This is an example of point source capture at  a smaller scale. And yes, that carbon is being both stored, and then utilized to make soaps and cleaning products. Direct Air Capture is normally defined as extracting CO2 from the atmosphere. Our interests at the office of Innovation are looking at technologies that use direct air capture in buildings, specifically those that can be attached to the air stream of HVAC systems. One of these technologies will be our focus today.</a:t>
            </a:r>
          </a:p>
        </p:txBody>
      </p:sp>
      <p:sp>
        <p:nvSpPr>
          <p:cNvPr id="4" name="Slide Number Placeholder 3"/>
          <p:cNvSpPr>
            <a:spLocks noGrp="1"/>
          </p:cNvSpPr>
          <p:nvPr>
            <p:ph type="sldNum" sz="quarter" idx="5"/>
          </p:nvPr>
        </p:nvSpPr>
        <p:spPr/>
        <p:txBody>
          <a:bodyPr/>
          <a:lstStyle/>
          <a:p>
            <a:fld id="{35071414-89D4-499A-ABD3-7BB6DA695F55}" type="slidenum">
              <a:rPr lang="en-US" smtClean="0"/>
              <a:t>6</a:t>
            </a:fld>
            <a:endParaRPr lang="en-US" dirty="0"/>
          </a:p>
        </p:txBody>
      </p:sp>
    </p:spTree>
    <p:extLst>
      <p:ext uri="{BB962C8B-B14F-4D97-AF65-F5344CB8AC3E}">
        <p14:creationId xmlns:p14="http://schemas.microsoft.com/office/powerpoint/2010/main" val="308396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Carbon reform Carbon Capsule attaches to the return air stream of an HVAC duct system as shown here. Air is rerouted through the capsule, scrubbing the CO2 and other harmful pollutants and then returned to the system. This is achieved by utilizing limestone aggregate in the filtering system, which collects the CO2 and permanently captures it. By cleaning the air with the capsule, we mitigate the amount of outside air necessary to be introduced into the system, thereby reducing the amount of air that needs to be conditioned – i.e. warm air in the summer needs to be cooled, and cold air in the winter needs to be warmed – this is where our energy savings comes from and thereby reduces operational cost to our customers. The total cost to a customer is currently about $80K. We project payback without incentives to be between 8-10 years. With Engineered Solutions, we buy down that payback by 6 years resulting in an attractive Energy Conservation Measure for Commercial Customers.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71414-89D4-499A-ABD3-7BB6DA695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8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B5D21C-609C-C244-95BE-1F00931FDB2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3" name="Subtitle 2">
            <a:extLst>
              <a:ext uri="{FF2B5EF4-FFF2-40B4-BE49-F238E27FC236}">
                <a16:creationId xmlns:a16="http://schemas.microsoft.com/office/drawing/2014/main" id="{1EA5C2BD-455A-56D5-BB28-9C64F781259F}"/>
              </a:ext>
            </a:extLst>
          </p:cNvPr>
          <p:cNvSpPr>
            <a:spLocks noGrp="1"/>
          </p:cNvSpPr>
          <p:nvPr>
            <p:ph type="subTitle" idx="1" hasCustomPrompt="1"/>
          </p:nvPr>
        </p:nvSpPr>
        <p:spPr>
          <a:xfrm>
            <a:off x="231006" y="4793480"/>
            <a:ext cx="10436994" cy="535555"/>
          </a:xfrm>
          <a:prstGeom prst="rect">
            <a:avLst/>
          </a:prstGeom>
        </p:spPr>
        <p:txBody>
          <a:bodyPr/>
          <a:lstStyle>
            <a:lvl1pPr marL="0" indent="0" algn="l">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490A8729-B9FB-EA71-0ED0-9E4F52FEE10A}"/>
              </a:ext>
            </a:extLst>
          </p:cNvPr>
          <p:cNvSpPr>
            <a:spLocks noGrp="1"/>
          </p:cNvSpPr>
          <p:nvPr>
            <p:ph type="dt" sz="half" idx="10"/>
          </p:nvPr>
        </p:nvSpPr>
        <p:spPr>
          <a:xfrm>
            <a:off x="231006" y="6359391"/>
            <a:ext cx="2743200" cy="365125"/>
          </a:xfrm>
          <a:prstGeom prst="rect">
            <a:avLst/>
          </a:prstGeom>
        </p:spPr>
        <p:txBody>
          <a:bodyPr/>
          <a:lstStyle>
            <a:lvl1pPr>
              <a:defRPr sz="1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456530B5-76A3-3298-C17A-A8099F76D71C}"/>
              </a:ext>
            </a:extLst>
          </p:cNvPr>
          <p:cNvSpPr>
            <a:spLocks noGrp="1"/>
          </p:cNvSpPr>
          <p:nvPr>
            <p:ph type="ftr" sz="quarter" idx="11"/>
          </p:nvPr>
        </p:nvSpPr>
        <p:spPr>
          <a:xfrm>
            <a:off x="3431406" y="6359391"/>
            <a:ext cx="4114800" cy="365125"/>
          </a:xfrm>
        </p:spPr>
        <p:txBody>
          <a:bodyPr/>
          <a:lstStyle>
            <a:lvl1pPr>
              <a:defRPr sz="1000">
                <a:latin typeface="Arial" panose="020B0604020202020204" pitchFamily="34" charset="0"/>
                <a:cs typeface="Arial" panose="020B0604020202020204" pitchFamily="34" charset="0"/>
              </a:defRPr>
            </a:lvl1pPr>
          </a:lstStyle>
          <a:p>
            <a:r>
              <a:rPr lang="en-US"/>
              <a:t>Confidential Information</a:t>
            </a:r>
            <a:endParaRPr lang="en-US" dirty="0"/>
          </a:p>
        </p:txBody>
      </p:sp>
      <p:pic>
        <p:nvPicPr>
          <p:cNvPr id="9" name="Picture 8">
            <a:extLst>
              <a:ext uri="{FF2B5EF4-FFF2-40B4-BE49-F238E27FC236}">
                <a16:creationId xmlns:a16="http://schemas.microsoft.com/office/drawing/2014/main" id="{E631D8E1-5863-7240-8FEE-61DFF68955A9}"/>
              </a:ext>
            </a:extLst>
          </p:cNvPr>
          <p:cNvPicPr>
            <a:picLocks noChangeAspect="1"/>
          </p:cNvPicPr>
          <p:nvPr userDrawn="1"/>
        </p:nvPicPr>
        <p:blipFill>
          <a:blip r:embed="rId3"/>
          <a:stretch>
            <a:fillRect/>
          </a:stretch>
        </p:blipFill>
        <p:spPr>
          <a:xfrm>
            <a:off x="10494745" y="6249837"/>
            <a:ext cx="1445722" cy="474679"/>
          </a:xfrm>
          <a:prstGeom prst="rect">
            <a:avLst/>
          </a:prstGeom>
        </p:spPr>
      </p:pic>
      <p:sp>
        <p:nvSpPr>
          <p:cNvPr id="15" name="Text Placeholder 14">
            <a:extLst>
              <a:ext uri="{FF2B5EF4-FFF2-40B4-BE49-F238E27FC236}">
                <a16:creationId xmlns:a16="http://schemas.microsoft.com/office/drawing/2014/main" id="{0559FBAB-BD59-2F49-B297-B26067949EB2}"/>
              </a:ext>
            </a:extLst>
          </p:cNvPr>
          <p:cNvSpPr>
            <a:spLocks noGrp="1"/>
          </p:cNvSpPr>
          <p:nvPr>
            <p:ph type="body" sz="quarter" idx="12" hasCustomPrompt="1"/>
          </p:nvPr>
        </p:nvSpPr>
        <p:spPr>
          <a:xfrm>
            <a:off x="231775" y="5419138"/>
            <a:ext cx="8402638" cy="625475"/>
          </a:xfrm>
        </p:spPr>
        <p:txBody>
          <a:bodyPr/>
          <a:lstStyle>
            <a:lvl1pPr marL="0" indent="0">
              <a:buNone/>
              <a:defRPr/>
            </a:lvl1pPr>
          </a:lstStyle>
          <a:p>
            <a:pPr lvl="0"/>
            <a:r>
              <a:rPr lang="en-US" dirty="0"/>
              <a:t>Subtitle </a:t>
            </a:r>
          </a:p>
        </p:txBody>
      </p:sp>
      <p:sp>
        <p:nvSpPr>
          <p:cNvPr id="10" name="Subtitle 1">
            <a:extLst>
              <a:ext uri="{FF2B5EF4-FFF2-40B4-BE49-F238E27FC236}">
                <a16:creationId xmlns:a16="http://schemas.microsoft.com/office/drawing/2014/main" id="{8AC541A1-1C24-8A4D-A67E-3439E8167A32}"/>
              </a:ext>
            </a:extLst>
          </p:cNvPr>
          <p:cNvSpPr txBox="1">
            <a:spLocks/>
          </p:cNvSpPr>
          <p:nvPr userDrawn="1"/>
        </p:nvSpPr>
        <p:spPr>
          <a:xfrm>
            <a:off x="231006" y="279844"/>
            <a:ext cx="10436994" cy="535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spc="350" dirty="0">
                <a:solidFill>
                  <a:schemeClr val="bg1"/>
                </a:solidFill>
              </a:rPr>
              <a:t>Building a Sustainable Future</a:t>
            </a:r>
          </a:p>
        </p:txBody>
      </p:sp>
    </p:spTree>
    <p:extLst>
      <p:ext uri="{BB962C8B-B14F-4D97-AF65-F5344CB8AC3E}">
        <p14:creationId xmlns:p14="http://schemas.microsoft.com/office/powerpoint/2010/main" val="296584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7DB7-A2AF-2835-6BF5-1752EBF5F3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FCE485-EBB8-8DB9-B55A-4DE54BB117D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16E16-97FE-C6ED-8362-12B57B2C3AC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80442B7-CEF7-D9D8-85E7-0967A98501DC}"/>
              </a:ext>
            </a:extLst>
          </p:cNvPr>
          <p:cNvSpPr>
            <a:spLocks noGrp="1"/>
          </p:cNvSpPr>
          <p:nvPr>
            <p:ph type="ftr" sz="quarter" idx="11"/>
          </p:nvPr>
        </p:nvSpPr>
        <p:spPr/>
        <p:txBody>
          <a:bodyPr/>
          <a:lstStyle/>
          <a:p>
            <a:r>
              <a:rPr lang="en-US"/>
              <a:t>Confidential Information</a:t>
            </a:r>
          </a:p>
        </p:txBody>
      </p:sp>
      <p:sp>
        <p:nvSpPr>
          <p:cNvPr id="6" name="Slide Number Placeholder 5">
            <a:extLst>
              <a:ext uri="{FF2B5EF4-FFF2-40B4-BE49-F238E27FC236}">
                <a16:creationId xmlns:a16="http://schemas.microsoft.com/office/drawing/2014/main" id="{78A74044-02B0-E239-71BF-8232EA044ECC}"/>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297965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33BB7A-4DA5-2CE7-87F2-E6835404469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0BD8D-B12C-0C12-E2F0-2C0D6C4EFC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62529-980E-9572-E47E-79CA15F5CC1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13B658-B10C-8C14-D527-C1BFCB96DCC9}"/>
              </a:ext>
            </a:extLst>
          </p:cNvPr>
          <p:cNvSpPr>
            <a:spLocks noGrp="1"/>
          </p:cNvSpPr>
          <p:nvPr>
            <p:ph type="ftr" sz="quarter" idx="11"/>
          </p:nvPr>
        </p:nvSpPr>
        <p:spPr/>
        <p:txBody>
          <a:bodyPr/>
          <a:lstStyle/>
          <a:p>
            <a:r>
              <a:rPr lang="en-US"/>
              <a:t>Confidential Information</a:t>
            </a:r>
          </a:p>
        </p:txBody>
      </p:sp>
      <p:sp>
        <p:nvSpPr>
          <p:cNvPr id="6" name="Slide Number Placeholder 5">
            <a:extLst>
              <a:ext uri="{FF2B5EF4-FFF2-40B4-BE49-F238E27FC236}">
                <a16:creationId xmlns:a16="http://schemas.microsoft.com/office/drawing/2014/main" id="{BF5DD20D-75B9-8064-C2A3-CB1606194AAE}"/>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38202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B5D21C-609C-C244-95BE-1F00931FDB2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3" name="Subtitle 2">
            <a:extLst>
              <a:ext uri="{FF2B5EF4-FFF2-40B4-BE49-F238E27FC236}">
                <a16:creationId xmlns:a16="http://schemas.microsoft.com/office/drawing/2014/main" id="{1EA5C2BD-455A-56D5-BB28-9C64F781259F}"/>
              </a:ext>
            </a:extLst>
          </p:cNvPr>
          <p:cNvSpPr>
            <a:spLocks noGrp="1"/>
          </p:cNvSpPr>
          <p:nvPr>
            <p:ph type="subTitle" idx="1" hasCustomPrompt="1"/>
          </p:nvPr>
        </p:nvSpPr>
        <p:spPr>
          <a:xfrm>
            <a:off x="231006" y="4793480"/>
            <a:ext cx="10436994" cy="535555"/>
          </a:xfrm>
          <a:prstGeom prst="rect">
            <a:avLst/>
          </a:prstGeom>
        </p:spPr>
        <p:txBody>
          <a:bodyPr/>
          <a:lstStyle>
            <a:lvl1pPr marL="0" indent="0" algn="l">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490A8729-B9FB-EA71-0ED0-9E4F52FEE10A}"/>
              </a:ext>
            </a:extLst>
          </p:cNvPr>
          <p:cNvSpPr>
            <a:spLocks noGrp="1"/>
          </p:cNvSpPr>
          <p:nvPr>
            <p:ph type="dt" sz="half" idx="10"/>
          </p:nvPr>
        </p:nvSpPr>
        <p:spPr>
          <a:xfrm>
            <a:off x="231006" y="6359391"/>
            <a:ext cx="2743200" cy="365125"/>
          </a:xfrm>
          <a:prstGeom prst="rect">
            <a:avLst/>
          </a:prstGeom>
        </p:spPr>
        <p:txBody>
          <a:bodyPr/>
          <a:lstStyle>
            <a:lvl1pPr>
              <a:defRPr sz="1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456530B5-76A3-3298-C17A-A8099F76D71C}"/>
              </a:ext>
            </a:extLst>
          </p:cNvPr>
          <p:cNvSpPr>
            <a:spLocks noGrp="1"/>
          </p:cNvSpPr>
          <p:nvPr>
            <p:ph type="ftr" sz="quarter" idx="11"/>
          </p:nvPr>
        </p:nvSpPr>
        <p:spPr>
          <a:xfrm>
            <a:off x="3431406" y="6359391"/>
            <a:ext cx="4114800" cy="365125"/>
          </a:xfrm>
        </p:spPr>
        <p:txBody>
          <a:bodyPr/>
          <a:lstStyle>
            <a:lvl1pPr>
              <a:defRPr sz="1000">
                <a:latin typeface="Arial" panose="020B0604020202020204" pitchFamily="34" charset="0"/>
                <a:cs typeface="Arial" panose="020B0604020202020204" pitchFamily="34" charset="0"/>
              </a:defRPr>
            </a:lvl1pPr>
          </a:lstStyle>
          <a:p>
            <a:r>
              <a:rPr lang="en-US" dirty="0"/>
              <a:t>Confidential Information</a:t>
            </a:r>
          </a:p>
        </p:txBody>
      </p:sp>
      <p:pic>
        <p:nvPicPr>
          <p:cNvPr id="9" name="Picture 8">
            <a:extLst>
              <a:ext uri="{FF2B5EF4-FFF2-40B4-BE49-F238E27FC236}">
                <a16:creationId xmlns:a16="http://schemas.microsoft.com/office/drawing/2014/main" id="{E631D8E1-5863-7240-8FEE-61DFF68955A9}"/>
              </a:ext>
            </a:extLst>
          </p:cNvPr>
          <p:cNvPicPr>
            <a:picLocks noChangeAspect="1"/>
          </p:cNvPicPr>
          <p:nvPr userDrawn="1"/>
        </p:nvPicPr>
        <p:blipFill>
          <a:blip r:embed="rId3"/>
          <a:stretch>
            <a:fillRect/>
          </a:stretch>
        </p:blipFill>
        <p:spPr>
          <a:xfrm>
            <a:off x="10494745" y="6249837"/>
            <a:ext cx="1445722" cy="474679"/>
          </a:xfrm>
          <a:prstGeom prst="rect">
            <a:avLst/>
          </a:prstGeom>
        </p:spPr>
      </p:pic>
      <p:sp>
        <p:nvSpPr>
          <p:cNvPr id="15" name="Text Placeholder 14">
            <a:extLst>
              <a:ext uri="{FF2B5EF4-FFF2-40B4-BE49-F238E27FC236}">
                <a16:creationId xmlns:a16="http://schemas.microsoft.com/office/drawing/2014/main" id="{0559FBAB-BD59-2F49-B297-B26067949EB2}"/>
              </a:ext>
            </a:extLst>
          </p:cNvPr>
          <p:cNvSpPr>
            <a:spLocks noGrp="1"/>
          </p:cNvSpPr>
          <p:nvPr>
            <p:ph type="body" sz="quarter" idx="12" hasCustomPrompt="1"/>
          </p:nvPr>
        </p:nvSpPr>
        <p:spPr>
          <a:xfrm>
            <a:off x="231775" y="5419138"/>
            <a:ext cx="8402638" cy="625475"/>
          </a:xfrm>
        </p:spPr>
        <p:txBody>
          <a:bodyPr/>
          <a:lstStyle>
            <a:lvl1pPr marL="0" indent="0">
              <a:buNone/>
              <a:defRPr/>
            </a:lvl1pPr>
          </a:lstStyle>
          <a:p>
            <a:pPr lvl="0"/>
            <a:r>
              <a:rPr lang="en-US" dirty="0"/>
              <a:t>Subtitle </a:t>
            </a:r>
          </a:p>
        </p:txBody>
      </p:sp>
      <p:sp>
        <p:nvSpPr>
          <p:cNvPr id="10" name="Subtitle 1">
            <a:extLst>
              <a:ext uri="{FF2B5EF4-FFF2-40B4-BE49-F238E27FC236}">
                <a16:creationId xmlns:a16="http://schemas.microsoft.com/office/drawing/2014/main" id="{8AC541A1-1C24-8A4D-A67E-3439E8167A32}"/>
              </a:ext>
            </a:extLst>
          </p:cNvPr>
          <p:cNvSpPr txBox="1">
            <a:spLocks/>
          </p:cNvSpPr>
          <p:nvPr userDrawn="1"/>
        </p:nvSpPr>
        <p:spPr>
          <a:xfrm>
            <a:off x="231006" y="279844"/>
            <a:ext cx="10436994" cy="535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spc="350" dirty="0">
                <a:solidFill>
                  <a:schemeClr val="bg1"/>
                </a:solidFill>
              </a:rPr>
              <a:t>Building a Sustainable Future</a:t>
            </a:r>
          </a:p>
        </p:txBody>
      </p:sp>
    </p:spTree>
    <p:extLst>
      <p:ext uri="{BB962C8B-B14F-4D97-AF65-F5344CB8AC3E}">
        <p14:creationId xmlns:p14="http://schemas.microsoft.com/office/powerpoint/2010/main" val="4009036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3A9-31ED-4A11-C90F-6BFF3E0EAB12}"/>
              </a:ext>
            </a:extLst>
          </p:cNvPr>
          <p:cNvSpPr>
            <a:spLocks noGrp="1"/>
          </p:cNvSpPr>
          <p:nvPr>
            <p:ph type="title"/>
          </p:nvPr>
        </p:nvSpPr>
        <p:spPr>
          <a:xfrm>
            <a:off x="106679" y="1"/>
            <a:ext cx="11578389" cy="490888"/>
          </a:xfrm>
          <a:prstGeom prst="rect">
            <a:avLst/>
          </a:prstGeom>
        </p:spPr>
        <p:txBody>
          <a:bodyPr>
            <a:normAutofit/>
          </a:bodyPr>
          <a:lstStyle>
            <a:lvl1pPr>
              <a:defRPr sz="200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585702-8073-185A-1AAE-ACCFFB9202E8}"/>
              </a:ext>
            </a:extLst>
          </p:cNvPr>
          <p:cNvSpPr>
            <a:spLocks noGrp="1"/>
          </p:cNvSpPr>
          <p:nvPr>
            <p:ph idx="1"/>
          </p:nvPr>
        </p:nvSpPr>
        <p:spPr>
          <a:xfrm>
            <a:off x="520566" y="747595"/>
            <a:ext cx="10515600" cy="5200817"/>
          </a:xfrm>
          <a:prstGeom prst="rect">
            <a:avLst/>
          </a:prstGeom>
        </p:spPr>
        <p:txBody>
          <a:bodyPr/>
          <a:lstStyle>
            <a:lvl1pPr>
              <a:defRPr sz="1600">
                <a:solidFill>
                  <a:schemeClr val="tx1">
                    <a:lumMod val="75000"/>
                    <a:lumOff val="25000"/>
                  </a:schemeClr>
                </a:solidFill>
                <a:latin typeface="Arial" panose="020B0604020202020204" pitchFamily="34" charset="0"/>
                <a:cs typeface="Arial" panose="020B0604020202020204" pitchFamily="34" charset="0"/>
              </a:defRPr>
            </a:lvl1pPr>
            <a:lvl2pPr>
              <a:defRPr sz="1400">
                <a:solidFill>
                  <a:schemeClr val="tx1">
                    <a:lumMod val="75000"/>
                    <a:lumOff val="25000"/>
                  </a:schemeClr>
                </a:solidFill>
                <a:latin typeface="Arial" panose="020B0604020202020204" pitchFamily="34" charset="0"/>
                <a:cs typeface="Arial" panose="020B0604020202020204" pitchFamily="34" charset="0"/>
              </a:defRPr>
            </a:lvl2pPr>
            <a:lvl3pPr>
              <a:defRPr sz="1200">
                <a:solidFill>
                  <a:schemeClr val="tx1">
                    <a:lumMod val="75000"/>
                    <a:lumOff val="25000"/>
                  </a:schemeClr>
                </a:solidFill>
                <a:latin typeface="Arial" panose="020B0604020202020204" pitchFamily="34" charset="0"/>
                <a:cs typeface="Arial" panose="020B0604020202020204" pitchFamily="34" charset="0"/>
              </a:defRPr>
            </a:lvl3pPr>
            <a:lvl4pPr>
              <a:defRPr sz="1200">
                <a:solidFill>
                  <a:schemeClr val="tx1">
                    <a:lumMod val="75000"/>
                    <a:lumOff val="25000"/>
                  </a:schemeClr>
                </a:solidFill>
                <a:latin typeface="Arial" panose="020B0604020202020204" pitchFamily="34" charset="0"/>
                <a:cs typeface="Arial" panose="020B0604020202020204" pitchFamily="34" charset="0"/>
              </a:defRPr>
            </a:lvl4pPr>
            <a:lvl5pP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B9E8AE4-A6D3-2D66-C4DE-609140CE0FC6}"/>
              </a:ext>
            </a:extLst>
          </p:cNvPr>
          <p:cNvSpPr>
            <a:spLocks noGrp="1"/>
          </p:cNvSpPr>
          <p:nvPr>
            <p:ph type="ftr" sz="quarter" idx="11"/>
          </p:nvPr>
        </p:nvSpPr>
        <p:spPr/>
        <p:txBody>
          <a:bodyPr/>
          <a:lstStyle/>
          <a:p>
            <a:r>
              <a:rPr lang="en-US" dirty="0"/>
              <a:t>Confidential Information</a:t>
            </a:r>
          </a:p>
        </p:txBody>
      </p:sp>
      <p:sp>
        <p:nvSpPr>
          <p:cNvPr id="6" name="Slide Number Placeholder 5">
            <a:extLst>
              <a:ext uri="{FF2B5EF4-FFF2-40B4-BE49-F238E27FC236}">
                <a16:creationId xmlns:a16="http://schemas.microsoft.com/office/drawing/2014/main" id="{F8FB9D27-FB91-A4A6-84DB-5D0D84002438}"/>
              </a:ext>
            </a:extLst>
          </p:cNvPr>
          <p:cNvSpPr>
            <a:spLocks noGrp="1"/>
          </p:cNvSpPr>
          <p:nvPr>
            <p:ph type="sldNum" sz="quarter" idx="12"/>
          </p:nvPr>
        </p:nvSpPr>
        <p:spPr>
          <a:xfrm>
            <a:off x="9236242" y="6356350"/>
            <a:ext cx="2743200" cy="365125"/>
          </a:xfrm>
        </p:spPr>
        <p:txBody>
          <a:bodyPr/>
          <a:lstStyle>
            <a:lvl1pPr>
              <a:defRPr sz="800">
                <a:latin typeface="Arial" panose="020B0604020202020204" pitchFamily="34" charset="0"/>
                <a:cs typeface="Arial" panose="020B0604020202020204" pitchFamily="34" charset="0"/>
              </a:defRPr>
            </a:lvl1pPr>
          </a:lstStyle>
          <a:p>
            <a:fld id="{7A840FD0-93BD-4A5B-B143-3368C97CCEDC}" type="slidenum">
              <a:rPr lang="en-US" smtClean="0"/>
              <a:pPr/>
              <a:t>‹#›</a:t>
            </a:fld>
            <a:endParaRPr lang="en-US" dirty="0"/>
          </a:p>
        </p:txBody>
      </p:sp>
      <p:pic>
        <p:nvPicPr>
          <p:cNvPr id="8" name="Picture 7">
            <a:extLst>
              <a:ext uri="{FF2B5EF4-FFF2-40B4-BE49-F238E27FC236}">
                <a16:creationId xmlns:a16="http://schemas.microsoft.com/office/drawing/2014/main" id="{966A2BB1-949C-834F-BDE9-7D95E16E3E41}"/>
              </a:ext>
            </a:extLst>
          </p:cNvPr>
          <p:cNvPicPr>
            <a:picLocks noChangeAspect="1"/>
          </p:cNvPicPr>
          <p:nvPr userDrawn="1"/>
        </p:nvPicPr>
        <p:blipFill>
          <a:blip r:embed="rId2"/>
          <a:stretch>
            <a:fillRect/>
          </a:stretch>
        </p:blipFill>
        <p:spPr>
          <a:xfrm>
            <a:off x="225069" y="6344018"/>
            <a:ext cx="1237562" cy="406333"/>
          </a:xfrm>
          <a:prstGeom prst="rect">
            <a:avLst/>
          </a:prstGeom>
        </p:spPr>
      </p:pic>
    </p:spTree>
    <p:extLst>
      <p:ext uri="{BB962C8B-B14F-4D97-AF65-F5344CB8AC3E}">
        <p14:creationId xmlns:p14="http://schemas.microsoft.com/office/powerpoint/2010/main" val="386493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6D9A-DD3A-F10C-736D-7D30C5A07E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B3047-AD30-4E68-E170-7F493B580D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0A2B7ABD-90C5-85F0-8B32-E2367D86C6FC}"/>
              </a:ext>
            </a:extLst>
          </p:cNvPr>
          <p:cNvSpPr>
            <a:spLocks noGrp="1"/>
          </p:cNvSpPr>
          <p:nvPr>
            <p:ph type="ftr" sz="quarter" idx="11"/>
          </p:nvPr>
        </p:nvSpPr>
        <p:spPr/>
        <p:txBody>
          <a:bodyPr/>
          <a:lstStyle/>
          <a:p>
            <a:r>
              <a:rPr lang="en-US" dirty="0"/>
              <a:t>Confidential Information</a:t>
            </a:r>
          </a:p>
        </p:txBody>
      </p:sp>
      <p:sp>
        <p:nvSpPr>
          <p:cNvPr id="6" name="Slide Number Placeholder 5">
            <a:extLst>
              <a:ext uri="{FF2B5EF4-FFF2-40B4-BE49-F238E27FC236}">
                <a16:creationId xmlns:a16="http://schemas.microsoft.com/office/drawing/2014/main" id="{4D282379-337D-6CEF-DF35-3A9EC4C2F857}"/>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140198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E82-3161-9261-E804-2006A1DE61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7EA5FA-6AEE-11AF-4128-5499CEFF833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C519B7-EEC6-8EC4-7AEC-C2D18414365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E79B9C9-88CF-6746-9821-D451F1634FE3}"/>
              </a:ext>
            </a:extLst>
          </p:cNvPr>
          <p:cNvSpPr>
            <a:spLocks noGrp="1"/>
          </p:cNvSpPr>
          <p:nvPr>
            <p:ph type="ftr" sz="quarter" idx="11"/>
          </p:nvPr>
        </p:nvSpPr>
        <p:spPr/>
        <p:txBody>
          <a:bodyPr/>
          <a:lstStyle/>
          <a:p>
            <a:r>
              <a:rPr lang="en-US" dirty="0"/>
              <a:t>Confidential Information</a:t>
            </a:r>
          </a:p>
        </p:txBody>
      </p:sp>
      <p:sp>
        <p:nvSpPr>
          <p:cNvPr id="7" name="Slide Number Placeholder 6">
            <a:extLst>
              <a:ext uri="{FF2B5EF4-FFF2-40B4-BE49-F238E27FC236}">
                <a16:creationId xmlns:a16="http://schemas.microsoft.com/office/drawing/2014/main" id="{B673F22E-7CEB-A59F-9F10-9D221E91C095}"/>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95642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C13E-E28F-1580-E9EF-677D4473AB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10BECC-3D5D-6008-2765-92319BC976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6A4491-D984-2549-EF59-90C54543E81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B20153-F7C2-687E-5180-5F0E5B6394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FD0C39-1592-D8F0-2515-6E0406BB4BA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1C9A512-2FF6-10FA-3EF3-2B21D4DC6278}"/>
              </a:ext>
            </a:extLst>
          </p:cNvPr>
          <p:cNvSpPr>
            <a:spLocks noGrp="1"/>
          </p:cNvSpPr>
          <p:nvPr>
            <p:ph type="ftr" sz="quarter" idx="11"/>
          </p:nvPr>
        </p:nvSpPr>
        <p:spPr/>
        <p:txBody>
          <a:bodyPr/>
          <a:lstStyle/>
          <a:p>
            <a:r>
              <a:rPr lang="en-US" dirty="0"/>
              <a:t>Confidential Information</a:t>
            </a:r>
          </a:p>
        </p:txBody>
      </p:sp>
      <p:sp>
        <p:nvSpPr>
          <p:cNvPr id="9" name="Slide Number Placeholder 8">
            <a:extLst>
              <a:ext uri="{FF2B5EF4-FFF2-40B4-BE49-F238E27FC236}">
                <a16:creationId xmlns:a16="http://schemas.microsoft.com/office/drawing/2014/main" id="{AC2E5947-DCA8-958C-4469-EDB177F555F1}"/>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174862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CBE3-2856-CCC2-9943-5820D9682E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92A58B4C-EA90-CA95-A5CA-8A7122F00BC4}"/>
              </a:ext>
            </a:extLst>
          </p:cNvPr>
          <p:cNvSpPr>
            <a:spLocks noGrp="1"/>
          </p:cNvSpPr>
          <p:nvPr>
            <p:ph type="ftr" sz="quarter" idx="11"/>
          </p:nvPr>
        </p:nvSpPr>
        <p:spPr/>
        <p:txBody>
          <a:bodyPr/>
          <a:lstStyle/>
          <a:p>
            <a:r>
              <a:rPr lang="en-US" dirty="0"/>
              <a:t>Confidential Information</a:t>
            </a:r>
          </a:p>
        </p:txBody>
      </p:sp>
      <p:sp>
        <p:nvSpPr>
          <p:cNvPr id="5" name="Slide Number Placeholder 4">
            <a:extLst>
              <a:ext uri="{FF2B5EF4-FFF2-40B4-BE49-F238E27FC236}">
                <a16:creationId xmlns:a16="http://schemas.microsoft.com/office/drawing/2014/main" id="{F3849724-6D24-A5E0-FAA4-990C33643793}"/>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27551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58ADB-E6D3-8C84-2778-E9AA3B24CF6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E74CA072-21E7-C3E0-FA27-23DF025D7DEC}"/>
              </a:ext>
            </a:extLst>
          </p:cNvPr>
          <p:cNvSpPr>
            <a:spLocks noGrp="1"/>
          </p:cNvSpPr>
          <p:nvPr>
            <p:ph type="ftr" sz="quarter" idx="11"/>
          </p:nvPr>
        </p:nvSpPr>
        <p:spPr/>
        <p:txBody>
          <a:bodyPr/>
          <a:lstStyle/>
          <a:p>
            <a:r>
              <a:rPr lang="en-US" dirty="0"/>
              <a:t>Confidential Information</a:t>
            </a:r>
          </a:p>
        </p:txBody>
      </p:sp>
      <p:sp>
        <p:nvSpPr>
          <p:cNvPr id="4" name="Slide Number Placeholder 3">
            <a:extLst>
              <a:ext uri="{FF2B5EF4-FFF2-40B4-BE49-F238E27FC236}">
                <a16:creationId xmlns:a16="http://schemas.microsoft.com/office/drawing/2014/main" id="{CC0130D7-A202-58F7-075C-46F80187F0A9}"/>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1594413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DA83-B12E-E37E-739D-31EFEFABE3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BE2C32-EFE6-67FE-C688-E06EB8C6A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6F2754-AD58-1649-404B-C9D4BDC929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FE342-6F12-B6C1-EF2F-6E1B8A65C32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BBD74F1F-F7D9-C49B-FB7B-6FBE4F45A7A6}"/>
              </a:ext>
            </a:extLst>
          </p:cNvPr>
          <p:cNvSpPr>
            <a:spLocks noGrp="1"/>
          </p:cNvSpPr>
          <p:nvPr>
            <p:ph type="ftr" sz="quarter" idx="11"/>
          </p:nvPr>
        </p:nvSpPr>
        <p:spPr/>
        <p:txBody>
          <a:bodyPr/>
          <a:lstStyle/>
          <a:p>
            <a:r>
              <a:rPr lang="en-US" dirty="0"/>
              <a:t>Confidential Information</a:t>
            </a:r>
          </a:p>
        </p:txBody>
      </p:sp>
      <p:sp>
        <p:nvSpPr>
          <p:cNvPr id="7" name="Slide Number Placeholder 6">
            <a:extLst>
              <a:ext uri="{FF2B5EF4-FFF2-40B4-BE49-F238E27FC236}">
                <a16:creationId xmlns:a16="http://schemas.microsoft.com/office/drawing/2014/main" id="{49E497C4-6D53-7DA3-052E-18FD67315747}"/>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36298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3A9-31ED-4A11-C90F-6BFF3E0EAB12}"/>
              </a:ext>
            </a:extLst>
          </p:cNvPr>
          <p:cNvSpPr>
            <a:spLocks noGrp="1"/>
          </p:cNvSpPr>
          <p:nvPr>
            <p:ph type="title"/>
          </p:nvPr>
        </p:nvSpPr>
        <p:spPr>
          <a:xfrm>
            <a:off x="106679" y="1"/>
            <a:ext cx="11578389" cy="490888"/>
          </a:xfrm>
          <a:prstGeom prst="rect">
            <a:avLst/>
          </a:prstGeom>
        </p:spPr>
        <p:txBody>
          <a:bodyPr>
            <a:normAutofit/>
          </a:bodyPr>
          <a:lstStyle>
            <a:lvl1pPr>
              <a:defRPr sz="200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585702-8073-185A-1AAE-ACCFFB9202E8}"/>
              </a:ext>
            </a:extLst>
          </p:cNvPr>
          <p:cNvSpPr>
            <a:spLocks noGrp="1"/>
          </p:cNvSpPr>
          <p:nvPr>
            <p:ph idx="1"/>
          </p:nvPr>
        </p:nvSpPr>
        <p:spPr>
          <a:xfrm>
            <a:off x="520566" y="747595"/>
            <a:ext cx="10515600" cy="5200817"/>
          </a:xfrm>
          <a:prstGeom prst="rect">
            <a:avLst/>
          </a:prstGeom>
        </p:spPr>
        <p:txBody>
          <a:bodyPr/>
          <a:lstStyle>
            <a:lvl1pPr>
              <a:defRPr sz="1600">
                <a:solidFill>
                  <a:schemeClr val="tx1">
                    <a:lumMod val="75000"/>
                    <a:lumOff val="25000"/>
                  </a:schemeClr>
                </a:solidFill>
                <a:latin typeface="Arial" panose="020B0604020202020204" pitchFamily="34" charset="0"/>
                <a:cs typeface="Arial" panose="020B0604020202020204" pitchFamily="34" charset="0"/>
              </a:defRPr>
            </a:lvl1pPr>
            <a:lvl2pPr>
              <a:defRPr sz="1400">
                <a:solidFill>
                  <a:schemeClr val="tx1">
                    <a:lumMod val="75000"/>
                    <a:lumOff val="25000"/>
                  </a:schemeClr>
                </a:solidFill>
                <a:latin typeface="Arial" panose="020B0604020202020204" pitchFamily="34" charset="0"/>
                <a:cs typeface="Arial" panose="020B0604020202020204" pitchFamily="34" charset="0"/>
              </a:defRPr>
            </a:lvl2pPr>
            <a:lvl3pPr>
              <a:defRPr sz="1200">
                <a:solidFill>
                  <a:schemeClr val="tx1">
                    <a:lumMod val="75000"/>
                    <a:lumOff val="25000"/>
                  </a:schemeClr>
                </a:solidFill>
                <a:latin typeface="Arial" panose="020B0604020202020204" pitchFamily="34" charset="0"/>
                <a:cs typeface="Arial" panose="020B0604020202020204" pitchFamily="34" charset="0"/>
              </a:defRPr>
            </a:lvl3pPr>
            <a:lvl4pPr>
              <a:defRPr sz="1200">
                <a:solidFill>
                  <a:schemeClr val="tx1">
                    <a:lumMod val="75000"/>
                    <a:lumOff val="25000"/>
                  </a:schemeClr>
                </a:solidFill>
                <a:latin typeface="Arial" panose="020B0604020202020204" pitchFamily="34" charset="0"/>
                <a:cs typeface="Arial" panose="020B0604020202020204" pitchFamily="34" charset="0"/>
              </a:defRPr>
            </a:lvl4pPr>
            <a:lvl5pP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B9E8AE4-A6D3-2D66-C4DE-609140CE0FC6}"/>
              </a:ext>
            </a:extLst>
          </p:cNvPr>
          <p:cNvSpPr>
            <a:spLocks noGrp="1"/>
          </p:cNvSpPr>
          <p:nvPr>
            <p:ph type="ftr" sz="quarter" idx="11"/>
          </p:nvPr>
        </p:nvSpPr>
        <p:spPr/>
        <p:txBody>
          <a:bodyPr/>
          <a:lstStyle/>
          <a:p>
            <a:r>
              <a:rPr lang="en-US"/>
              <a:t>Confidential Information</a:t>
            </a:r>
            <a:endParaRPr lang="en-US" dirty="0"/>
          </a:p>
        </p:txBody>
      </p:sp>
      <p:sp>
        <p:nvSpPr>
          <p:cNvPr id="6" name="Slide Number Placeholder 5">
            <a:extLst>
              <a:ext uri="{FF2B5EF4-FFF2-40B4-BE49-F238E27FC236}">
                <a16:creationId xmlns:a16="http://schemas.microsoft.com/office/drawing/2014/main" id="{F8FB9D27-FB91-A4A6-84DB-5D0D84002438}"/>
              </a:ext>
            </a:extLst>
          </p:cNvPr>
          <p:cNvSpPr>
            <a:spLocks noGrp="1"/>
          </p:cNvSpPr>
          <p:nvPr>
            <p:ph type="sldNum" sz="quarter" idx="12"/>
          </p:nvPr>
        </p:nvSpPr>
        <p:spPr>
          <a:xfrm>
            <a:off x="9236242" y="6356350"/>
            <a:ext cx="2743200" cy="365125"/>
          </a:xfrm>
        </p:spPr>
        <p:txBody>
          <a:bodyPr/>
          <a:lstStyle>
            <a:lvl1pPr>
              <a:defRPr sz="800">
                <a:latin typeface="Arial" panose="020B0604020202020204" pitchFamily="34" charset="0"/>
                <a:cs typeface="Arial" panose="020B0604020202020204" pitchFamily="34" charset="0"/>
              </a:defRPr>
            </a:lvl1pPr>
          </a:lstStyle>
          <a:p>
            <a:fld id="{7A840FD0-93BD-4A5B-B143-3368C97CCEDC}" type="slidenum">
              <a:rPr lang="en-US" smtClean="0"/>
              <a:pPr/>
              <a:t>‹#›</a:t>
            </a:fld>
            <a:endParaRPr lang="en-US" dirty="0"/>
          </a:p>
        </p:txBody>
      </p:sp>
      <p:pic>
        <p:nvPicPr>
          <p:cNvPr id="8" name="Picture 7">
            <a:extLst>
              <a:ext uri="{FF2B5EF4-FFF2-40B4-BE49-F238E27FC236}">
                <a16:creationId xmlns:a16="http://schemas.microsoft.com/office/drawing/2014/main" id="{966A2BB1-949C-834F-BDE9-7D95E16E3E41}"/>
              </a:ext>
            </a:extLst>
          </p:cNvPr>
          <p:cNvPicPr>
            <a:picLocks noChangeAspect="1"/>
          </p:cNvPicPr>
          <p:nvPr userDrawn="1"/>
        </p:nvPicPr>
        <p:blipFill>
          <a:blip r:embed="rId2"/>
          <a:stretch>
            <a:fillRect/>
          </a:stretch>
        </p:blipFill>
        <p:spPr>
          <a:xfrm>
            <a:off x="225069" y="6344018"/>
            <a:ext cx="1237562" cy="406333"/>
          </a:xfrm>
          <a:prstGeom prst="rect">
            <a:avLst/>
          </a:prstGeom>
        </p:spPr>
      </p:pic>
    </p:spTree>
    <p:extLst>
      <p:ext uri="{BB962C8B-B14F-4D97-AF65-F5344CB8AC3E}">
        <p14:creationId xmlns:p14="http://schemas.microsoft.com/office/powerpoint/2010/main" val="1971227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C5A7-A1D2-B172-62F3-6216DF122C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D76AB2-BC62-A84C-1625-2C117B1BEA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1805603-6F0B-5503-4EFF-381EE8CBF9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D7192-3866-761C-12AC-08A0B9DD31A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EE796F77-33DB-5E22-F626-DEECA9EB974C}"/>
              </a:ext>
            </a:extLst>
          </p:cNvPr>
          <p:cNvSpPr>
            <a:spLocks noGrp="1"/>
          </p:cNvSpPr>
          <p:nvPr>
            <p:ph type="ftr" sz="quarter" idx="11"/>
          </p:nvPr>
        </p:nvSpPr>
        <p:spPr/>
        <p:txBody>
          <a:bodyPr/>
          <a:lstStyle/>
          <a:p>
            <a:r>
              <a:rPr lang="en-US" dirty="0"/>
              <a:t>Confidential Information</a:t>
            </a:r>
          </a:p>
        </p:txBody>
      </p:sp>
      <p:sp>
        <p:nvSpPr>
          <p:cNvPr id="7" name="Slide Number Placeholder 6">
            <a:extLst>
              <a:ext uri="{FF2B5EF4-FFF2-40B4-BE49-F238E27FC236}">
                <a16:creationId xmlns:a16="http://schemas.microsoft.com/office/drawing/2014/main" id="{6B456E08-49AA-904A-CBCF-C6A34D657AC1}"/>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1958520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7DB7-A2AF-2835-6BF5-1752EBF5F3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FCE485-EBB8-8DB9-B55A-4DE54BB117D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16E16-97FE-C6ED-8362-12B57B2C3AC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480442B7-CEF7-D9D8-85E7-0967A98501DC}"/>
              </a:ext>
            </a:extLst>
          </p:cNvPr>
          <p:cNvSpPr>
            <a:spLocks noGrp="1"/>
          </p:cNvSpPr>
          <p:nvPr>
            <p:ph type="ftr" sz="quarter" idx="11"/>
          </p:nvPr>
        </p:nvSpPr>
        <p:spPr/>
        <p:txBody>
          <a:bodyPr/>
          <a:lstStyle/>
          <a:p>
            <a:r>
              <a:rPr lang="en-US" dirty="0"/>
              <a:t>Confidential Information</a:t>
            </a:r>
          </a:p>
        </p:txBody>
      </p:sp>
      <p:sp>
        <p:nvSpPr>
          <p:cNvPr id="6" name="Slide Number Placeholder 5">
            <a:extLst>
              <a:ext uri="{FF2B5EF4-FFF2-40B4-BE49-F238E27FC236}">
                <a16:creationId xmlns:a16="http://schemas.microsoft.com/office/drawing/2014/main" id="{78A74044-02B0-E239-71BF-8232EA044ECC}"/>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3350059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33BB7A-4DA5-2CE7-87F2-E6835404469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0BD8D-B12C-0C12-E2F0-2C0D6C4EFC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62529-980E-9572-E47E-79CA15F5CC1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713B658-B10C-8C14-D527-C1BFCB96DCC9}"/>
              </a:ext>
            </a:extLst>
          </p:cNvPr>
          <p:cNvSpPr>
            <a:spLocks noGrp="1"/>
          </p:cNvSpPr>
          <p:nvPr>
            <p:ph type="ftr" sz="quarter" idx="11"/>
          </p:nvPr>
        </p:nvSpPr>
        <p:spPr/>
        <p:txBody>
          <a:bodyPr/>
          <a:lstStyle/>
          <a:p>
            <a:r>
              <a:rPr lang="en-US" dirty="0"/>
              <a:t>Confidential Information</a:t>
            </a:r>
          </a:p>
        </p:txBody>
      </p:sp>
      <p:sp>
        <p:nvSpPr>
          <p:cNvPr id="6" name="Slide Number Placeholder 5">
            <a:extLst>
              <a:ext uri="{FF2B5EF4-FFF2-40B4-BE49-F238E27FC236}">
                <a16:creationId xmlns:a16="http://schemas.microsoft.com/office/drawing/2014/main" id="{BF5DD20D-75B9-8064-C2A3-CB1606194AAE}"/>
              </a:ext>
            </a:extLst>
          </p:cNvPr>
          <p:cNvSpPr>
            <a:spLocks noGrp="1"/>
          </p:cNvSpPr>
          <p:nvPr>
            <p:ph type="sldNum" sz="quarter" idx="12"/>
          </p:nvPr>
        </p:nvSpPr>
        <p:spPr/>
        <p:txBody>
          <a:bodyPr/>
          <a:lstStyle/>
          <a:p>
            <a:fld id="{7A840FD0-93BD-4A5B-B143-3368C97CCEDC}" type="slidenum">
              <a:rPr lang="en-US" smtClean="0"/>
              <a:t>‹#›</a:t>
            </a:fld>
            <a:endParaRPr lang="en-US" dirty="0"/>
          </a:p>
        </p:txBody>
      </p:sp>
    </p:spTree>
    <p:extLst>
      <p:ext uri="{BB962C8B-B14F-4D97-AF65-F5344CB8AC3E}">
        <p14:creationId xmlns:p14="http://schemas.microsoft.com/office/powerpoint/2010/main" val="170694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6D9A-DD3A-F10C-736D-7D30C5A07E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B3047-AD30-4E68-E170-7F493B580D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0A2B7ABD-90C5-85F0-8B32-E2367D86C6FC}"/>
              </a:ext>
            </a:extLst>
          </p:cNvPr>
          <p:cNvSpPr>
            <a:spLocks noGrp="1"/>
          </p:cNvSpPr>
          <p:nvPr>
            <p:ph type="ftr" sz="quarter" idx="11"/>
          </p:nvPr>
        </p:nvSpPr>
        <p:spPr/>
        <p:txBody>
          <a:bodyPr/>
          <a:lstStyle/>
          <a:p>
            <a:r>
              <a:rPr lang="en-US"/>
              <a:t>Confidential Information</a:t>
            </a:r>
          </a:p>
        </p:txBody>
      </p:sp>
      <p:sp>
        <p:nvSpPr>
          <p:cNvPr id="6" name="Slide Number Placeholder 5">
            <a:extLst>
              <a:ext uri="{FF2B5EF4-FFF2-40B4-BE49-F238E27FC236}">
                <a16:creationId xmlns:a16="http://schemas.microsoft.com/office/drawing/2014/main" id="{4D282379-337D-6CEF-DF35-3A9EC4C2F857}"/>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187976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E82-3161-9261-E804-2006A1DE61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7EA5FA-6AEE-11AF-4128-5499CEFF833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C519B7-EEC6-8EC4-7AEC-C2D18414365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E79B9C9-88CF-6746-9821-D451F1634FE3}"/>
              </a:ext>
            </a:extLst>
          </p:cNvPr>
          <p:cNvSpPr>
            <a:spLocks noGrp="1"/>
          </p:cNvSpPr>
          <p:nvPr>
            <p:ph type="ftr" sz="quarter" idx="11"/>
          </p:nvPr>
        </p:nvSpPr>
        <p:spPr/>
        <p:txBody>
          <a:bodyPr/>
          <a:lstStyle/>
          <a:p>
            <a:r>
              <a:rPr lang="en-US"/>
              <a:t>Confidential Information</a:t>
            </a:r>
          </a:p>
        </p:txBody>
      </p:sp>
      <p:sp>
        <p:nvSpPr>
          <p:cNvPr id="7" name="Slide Number Placeholder 6">
            <a:extLst>
              <a:ext uri="{FF2B5EF4-FFF2-40B4-BE49-F238E27FC236}">
                <a16:creationId xmlns:a16="http://schemas.microsoft.com/office/drawing/2014/main" id="{B673F22E-7CEB-A59F-9F10-9D221E91C095}"/>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60995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C13E-E28F-1580-E9EF-677D4473AB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10BECC-3D5D-6008-2765-92319BC976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6A4491-D984-2549-EF59-90C54543E81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B20153-F7C2-687E-5180-5F0E5B6394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FD0C39-1592-D8F0-2515-6E0406BB4BA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1C9A512-2FF6-10FA-3EF3-2B21D4DC6278}"/>
              </a:ext>
            </a:extLst>
          </p:cNvPr>
          <p:cNvSpPr>
            <a:spLocks noGrp="1"/>
          </p:cNvSpPr>
          <p:nvPr>
            <p:ph type="ftr" sz="quarter" idx="11"/>
          </p:nvPr>
        </p:nvSpPr>
        <p:spPr/>
        <p:txBody>
          <a:bodyPr/>
          <a:lstStyle/>
          <a:p>
            <a:r>
              <a:rPr lang="en-US"/>
              <a:t>Confidential Information</a:t>
            </a:r>
          </a:p>
        </p:txBody>
      </p:sp>
      <p:sp>
        <p:nvSpPr>
          <p:cNvPr id="9" name="Slide Number Placeholder 8">
            <a:extLst>
              <a:ext uri="{FF2B5EF4-FFF2-40B4-BE49-F238E27FC236}">
                <a16:creationId xmlns:a16="http://schemas.microsoft.com/office/drawing/2014/main" id="{AC2E5947-DCA8-958C-4469-EDB177F555F1}"/>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265719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CBE3-2856-CCC2-9943-5820D9682E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92A58B4C-EA90-CA95-A5CA-8A7122F00BC4}"/>
              </a:ext>
            </a:extLst>
          </p:cNvPr>
          <p:cNvSpPr>
            <a:spLocks noGrp="1"/>
          </p:cNvSpPr>
          <p:nvPr>
            <p:ph type="ftr" sz="quarter" idx="11"/>
          </p:nvPr>
        </p:nvSpPr>
        <p:spPr/>
        <p:txBody>
          <a:bodyPr/>
          <a:lstStyle/>
          <a:p>
            <a:r>
              <a:rPr lang="en-US"/>
              <a:t>Confidential Information</a:t>
            </a:r>
          </a:p>
        </p:txBody>
      </p:sp>
      <p:sp>
        <p:nvSpPr>
          <p:cNvPr id="5" name="Slide Number Placeholder 4">
            <a:extLst>
              <a:ext uri="{FF2B5EF4-FFF2-40B4-BE49-F238E27FC236}">
                <a16:creationId xmlns:a16="http://schemas.microsoft.com/office/drawing/2014/main" id="{F3849724-6D24-A5E0-FAA4-990C33643793}"/>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61040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58ADB-E6D3-8C84-2778-E9AA3B24CF6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E74CA072-21E7-C3E0-FA27-23DF025D7DEC}"/>
              </a:ext>
            </a:extLst>
          </p:cNvPr>
          <p:cNvSpPr>
            <a:spLocks noGrp="1"/>
          </p:cNvSpPr>
          <p:nvPr>
            <p:ph type="ftr" sz="quarter" idx="11"/>
          </p:nvPr>
        </p:nvSpPr>
        <p:spPr/>
        <p:txBody>
          <a:bodyPr/>
          <a:lstStyle/>
          <a:p>
            <a:r>
              <a:rPr lang="en-US"/>
              <a:t>Confidential Information</a:t>
            </a:r>
          </a:p>
        </p:txBody>
      </p:sp>
      <p:sp>
        <p:nvSpPr>
          <p:cNvPr id="4" name="Slide Number Placeholder 3">
            <a:extLst>
              <a:ext uri="{FF2B5EF4-FFF2-40B4-BE49-F238E27FC236}">
                <a16:creationId xmlns:a16="http://schemas.microsoft.com/office/drawing/2014/main" id="{CC0130D7-A202-58F7-075C-46F80187F0A9}"/>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18458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DA83-B12E-E37E-739D-31EFEFABE3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BE2C32-EFE6-67FE-C688-E06EB8C6A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6F2754-AD58-1649-404B-C9D4BDC929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FE342-6F12-B6C1-EF2F-6E1B8A65C32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BD74F1F-F7D9-C49B-FB7B-6FBE4F45A7A6}"/>
              </a:ext>
            </a:extLst>
          </p:cNvPr>
          <p:cNvSpPr>
            <a:spLocks noGrp="1"/>
          </p:cNvSpPr>
          <p:nvPr>
            <p:ph type="ftr" sz="quarter" idx="11"/>
          </p:nvPr>
        </p:nvSpPr>
        <p:spPr/>
        <p:txBody>
          <a:bodyPr/>
          <a:lstStyle/>
          <a:p>
            <a:r>
              <a:rPr lang="en-US"/>
              <a:t>Confidential Information</a:t>
            </a:r>
          </a:p>
        </p:txBody>
      </p:sp>
      <p:sp>
        <p:nvSpPr>
          <p:cNvPr id="7" name="Slide Number Placeholder 6">
            <a:extLst>
              <a:ext uri="{FF2B5EF4-FFF2-40B4-BE49-F238E27FC236}">
                <a16:creationId xmlns:a16="http://schemas.microsoft.com/office/drawing/2014/main" id="{49E497C4-6D53-7DA3-052E-18FD67315747}"/>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144296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C5A7-A1D2-B172-62F3-6216DF122C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D76AB2-BC62-A84C-1625-2C117B1BEA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05603-6F0B-5503-4EFF-381EE8CBF9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D7192-3866-761C-12AC-08A0B9DD31A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E796F77-33DB-5E22-F626-DEECA9EB974C}"/>
              </a:ext>
            </a:extLst>
          </p:cNvPr>
          <p:cNvSpPr>
            <a:spLocks noGrp="1"/>
          </p:cNvSpPr>
          <p:nvPr>
            <p:ph type="ftr" sz="quarter" idx="11"/>
          </p:nvPr>
        </p:nvSpPr>
        <p:spPr/>
        <p:txBody>
          <a:bodyPr/>
          <a:lstStyle/>
          <a:p>
            <a:r>
              <a:rPr lang="en-US"/>
              <a:t>Confidential Information</a:t>
            </a:r>
          </a:p>
        </p:txBody>
      </p:sp>
      <p:sp>
        <p:nvSpPr>
          <p:cNvPr id="7" name="Slide Number Placeholder 6">
            <a:extLst>
              <a:ext uri="{FF2B5EF4-FFF2-40B4-BE49-F238E27FC236}">
                <a16:creationId xmlns:a16="http://schemas.microsoft.com/office/drawing/2014/main" id="{6B456E08-49AA-904A-CBCF-C6A34D657AC1}"/>
              </a:ext>
            </a:extLst>
          </p:cNvPr>
          <p:cNvSpPr>
            <a:spLocks noGrp="1"/>
          </p:cNvSpPr>
          <p:nvPr>
            <p:ph type="sldNum" sz="quarter" idx="12"/>
          </p:nvPr>
        </p:nvSpPr>
        <p:spPr/>
        <p:txBody>
          <a:bodyPr/>
          <a:lstStyle/>
          <a:p>
            <a:fld id="{7A840FD0-93BD-4A5B-B143-3368C97CCEDC}" type="slidenum">
              <a:rPr lang="en-US" smtClean="0"/>
              <a:t>‹#›</a:t>
            </a:fld>
            <a:endParaRPr lang="en-US"/>
          </a:p>
        </p:txBody>
      </p:sp>
    </p:spTree>
    <p:extLst>
      <p:ext uri="{BB962C8B-B14F-4D97-AF65-F5344CB8AC3E}">
        <p14:creationId xmlns:p14="http://schemas.microsoft.com/office/powerpoint/2010/main" val="144175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7E3F3B-8950-0D46-9729-0F3C8DC8AFFD}"/>
              </a:ext>
            </a:extLst>
          </p:cNvPr>
          <p:cNvSpPr/>
          <p:nvPr userDrawn="1"/>
        </p:nvSpPr>
        <p:spPr>
          <a:xfrm>
            <a:off x="0" y="596765"/>
            <a:ext cx="12192000" cy="5534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A171590-3E32-6148-4698-1EBC18D1E0F4}"/>
              </a:ext>
            </a:extLst>
          </p:cNvPr>
          <p:cNvSpPr>
            <a:spLocks noGrp="1"/>
          </p:cNvSpPr>
          <p:nvPr>
            <p:ph type="title"/>
          </p:nvPr>
        </p:nvSpPr>
        <p:spPr>
          <a:xfrm>
            <a:off x="0" y="86425"/>
            <a:ext cx="10515600" cy="4620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5A16A3-5AB0-7CF5-2561-2B3344E6741A}"/>
              </a:ext>
            </a:extLst>
          </p:cNvPr>
          <p:cNvSpPr>
            <a:spLocks noGrp="1"/>
          </p:cNvSpPr>
          <p:nvPr>
            <p:ph type="body" idx="1"/>
          </p:nvPr>
        </p:nvSpPr>
        <p:spPr>
          <a:xfrm>
            <a:off x="491691" y="85347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E9481E4-7C37-D1F2-E99C-24BAD8CEB494}"/>
              </a:ext>
            </a:extLst>
          </p:cNvPr>
          <p:cNvSpPr>
            <a:spLocks noGrp="1"/>
          </p:cNvSpPr>
          <p:nvPr>
            <p:ph type="ftr" sz="quarter" idx="3"/>
          </p:nvPr>
        </p:nvSpPr>
        <p:spPr>
          <a:xfrm>
            <a:off x="3374456" y="6458552"/>
            <a:ext cx="4114800" cy="262923"/>
          </a:xfrm>
          <a:prstGeom prst="rect">
            <a:avLst/>
          </a:prstGeom>
        </p:spPr>
        <p:txBody>
          <a:bodyPr vert="horz" lIns="91440" tIns="45720" rIns="91440" bIns="45720" rtlCol="0" anchor="ctr"/>
          <a:lstStyle>
            <a:lvl1pPr algn="ctr">
              <a:defRPr sz="1200" i="1">
                <a:solidFill>
                  <a:schemeClr val="tx1">
                    <a:lumMod val="75000"/>
                    <a:lumOff val="25000"/>
                  </a:schemeClr>
                </a:solidFill>
              </a:defRPr>
            </a:lvl1pPr>
          </a:lstStyle>
          <a:p>
            <a:r>
              <a:rPr lang="en-US"/>
              <a:t>Confidential Information</a:t>
            </a:r>
            <a:endParaRPr lang="en-US" dirty="0"/>
          </a:p>
        </p:txBody>
      </p:sp>
      <p:sp>
        <p:nvSpPr>
          <p:cNvPr id="6" name="Slide Number Placeholder 5">
            <a:extLst>
              <a:ext uri="{FF2B5EF4-FFF2-40B4-BE49-F238E27FC236}">
                <a16:creationId xmlns:a16="http://schemas.microsoft.com/office/drawing/2014/main" id="{46066645-077C-D30A-8B77-EE416A240A52}"/>
              </a:ext>
            </a:extLst>
          </p:cNvPr>
          <p:cNvSpPr>
            <a:spLocks noGrp="1"/>
          </p:cNvSpPr>
          <p:nvPr>
            <p:ph type="sldNum" sz="quarter" idx="4"/>
          </p:nvPr>
        </p:nvSpPr>
        <p:spPr>
          <a:xfrm>
            <a:off x="9313245" y="6356350"/>
            <a:ext cx="2743200" cy="365125"/>
          </a:xfrm>
          <a:prstGeom prst="rect">
            <a:avLst/>
          </a:prstGeom>
        </p:spPr>
        <p:txBody>
          <a:bodyPr vert="horz" lIns="91440" tIns="45720" rIns="91440" bIns="45720" rtlCol="0" anchor="ctr"/>
          <a:lstStyle>
            <a:lvl1pPr algn="r">
              <a:defRPr sz="800">
                <a:solidFill>
                  <a:schemeClr val="tx1">
                    <a:lumMod val="75000"/>
                    <a:lumOff val="25000"/>
                  </a:schemeClr>
                </a:solidFill>
                <a:latin typeface="Arial" panose="020B0604020202020204" pitchFamily="34" charset="0"/>
                <a:cs typeface="Arial" panose="020B0604020202020204" pitchFamily="34" charset="0"/>
              </a:defRPr>
            </a:lvl1pPr>
          </a:lstStyle>
          <a:p>
            <a:fld id="{7A840FD0-93BD-4A5B-B143-3368C97CCEDC}" type="slidenum">
              <a:rPr lang="en-US" smtClean="0"/>
              <a:pPr/>
              <a:t>‹#›</a:t>
            </a:fld>
            <a:endParaRPr lang="en-US" dirty="0"/>
          </a:p>
        </p:txBody>
      </p:sp>
      <p:pic>
        <p:nvPicPr>
          <p:cNvPr id="11" name="Picture 10">
            <a:extLst>
              <a:ext uri="{FF2B5EF4-FFF2-40B4-BE49-F238E27FC236}">
                <a16:creationId xmlns:a16="http://schemas.microsoft.com/office/drawing/2014/main" id="{4E923ABA-71A1-AE4F-8ECA-2C9CDEDB5A0F}"/>
              </a:ext>
            </a:extLst>
          </p:cNvPr>
          <p:cNvPicPr>
            <a:picLocks noChangeAspect="1"/>
          </p:cNvPicPr>
          <p:nvPr userDrawn="1"/>
        </p:nvPicPr>
        <p:blipFill>
          <a:blip r:embed="rId13"/>
          <a:stretch>
            <a:fillRect/>
          </a:stretch>
        </p:blipFill>
        <p:spPr>
          <a:xfrm>
            <a:off x="225069" y="6344018"/>
            <a:ext cx="1237562" cy="406333"/>
          </a:xfrm>
          <a:prstGeom prst="rect">
            <a:avLst/>
          </a:prstGeom>
        </p:spPr>
      </p:pic>
    </p:spTree>
    <p:extLst>
      <p:ext uri="{BB962C8B-B14F-4D97-AF65-F5344CB8AC3E}">
        <p14:creationId xmlns:p14="http://schemas.microsoft.com/office/powerpoint/2010/main" val="37876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v"/>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Ø"/>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7E3F3B-8950-0D46-9729-0F3C8DC8AFFD}"/>
              </a:ext>
            </a:extLst>
          </p:cNvPr>
          <p:cNvSpPr/>
          <p:nvPr userDrawn="1"/>
        </p:nvSpPr>
        <p:spPr>
          <a:xfrm>
            <a:off x="0" y="596765"/>
            <a:ext cx="12192000" cy="5534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A171590-3E32-6148-4698-1EBC18D1E0F4}"/>
              </a:ext>
            </a:extLst>
          </p:cNvPr>
          <p:cNvSpPr>
            <a:spLocks noGrp="1"/>
          </p:cNvSpPr>
          <p:nvPr>
            <p:ph type="title"/>
          </p:nvPr>
        </p:nvSpPr>
        <p:spPr>
          <a:xfrm>
            <a:off x="0" y="86425"/>
            <a:ext cx="10515600" cy="4620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5A16A3-5AB0-7CF5-2561-2B3344E6741A}"/>
              </a:ext>
            </a:extLst>
          </p:cNvPr>
          <p:cNvSpPr>
            <a:spLocks noGrp="1"/>
          </p:cNvSpPr>
          <p:nvPr>
            <p:ph type="body" idx="1"/>
          </p:nvPr>
        </p:nvSpPr>
        <p:spPr>
          <a:xfrm>
            <a:off x="491691" y="85347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E9481E4-7C37-D1F2-E99C-24BAD8CEB494}"/>
              </a:ext>
            </a:extLst>
          </p:cNvPr>
          <p:cNvSpPr>
            <a:spLocks noGrp="1"/>
          </p:cNvSpPr>
          <p:nvPr>
            <p:ph type="ftr" sz="quarter" idx="3"/>
          </p:nvPr>
        </p:nvSpPr>
        <p:spPr>
          <a:xfrm>
            <a:off x="3374456" y="6458552"/>
            <a:ext cx="4114800" cy="262923"/>
          </a:xfrm>
          <a:prstGeom prst="rect">
            <a:avLst/>
          </a:prstGeom>
        </p:spPr>
        <p:txBody>
          <a:bodyPr vert="horz" lIns="91440" tIns="45720" rIns="91440" bIns="45720" rtlCol="0" anchor="ctr"/>
          <a:lstStyle>
            <a:lvl1pPr algn="ctr">
              <a:defRPr sz="1200" i="1">
                <a:solidFill>
                  <a:schemeClr val="tx1">
                    <a:lumMod val="75000"/>
                    <a:lumOff val="25000"/>
                  </a:schemeClr>
                </a:solidFill>
              </a:defRPr>
            </a:lvl1pPr>
          </a:lstStyle>
          <a:p>
            <a:r>
              <a:rPr lang="en-US" dirty="0"/>
              <a:t>Confidential Information</a:t>
            </a:r>
          </a:p>
        </p:txBody>
      </p:sp>
      <p:sp>
        <p:nvSpPr>
          <p:cNvPr id="6" name="Slide Number Placeholder 5">
            <a:extLst>
              <a:ext uri="{FF2B5EF4-FFF2-40B4-BE49-F238E27FC236}">
                <a16:creationId xmlns:a16="http://schemas.microsoft.com/office/drawing/2014/main" id="{46066645-077C-D30A-8B77-EE416A240A52}"/>
              </a:ext>
            </a:extLst>
          </p:cNvPr>
          <p:cNvSpPr>
            <a:spLocks noGrp="1"/>
          </p:cNvSpPr>
          <p:nvPr>
            <p:ph type="sldNum" sz="quarter" idx="4"/>
          </p:nvPr>
        </p:nvSpPr>
        <p:spPr>
          <a:xfrm>
            <a:off x="9313245" y="6356350"/>
            <a:ext cx="2743200" cy="365125"/>
          </a:xfrm>
          <a:prstGeom prst="rect">
            <a:avLst/>
          </a:prstGeom>
        </p:spPr>
        <p:txBody>
          <a:bodyPr vert="horz" lIns="91440" tIns="45720" rIns="91440" bIns="45720" rtlCol="0" anchor="ctr"/>
          <a:lstStyle>
            <a:lvl1pPr algn="r">
              <a:defRPr sz="800">
                <a:solidFill>
                  <a:schemeClr val="tx1">
                    <a:lumMod val="75000"/>
                    <a:lumOff val="25000"/>
                  </a:schemeClr>
                </a:solidFill>
                <a:latin typeface="Arial" panose="020B0604020202020204" pitchFamily="34" charset="0"/>
                <a:cs typeface="Arial" panose="020B0604020202020204" pitchFamily="34" charset="0"/>
              </a:defRPr>
            </a:lvl1pPr>
          </a:lstStyle>
          <a:p>
            <a:fld id="{7A840FD0-93BD-4A5B-B143-3368C97CCEDC}" type="slidenum">
              <a:rPr lang="en-US" smtClean="0"/>
              <a:pPr/>
              <a:t>‹#›</a:t>
            </a:fld>
            <a:endParaRPr lang="en-US" dirty="0"/>
          </a:p>
        </p:txBody>
      </p:sp>
      <p:pic>
        <p:nvPicPr>
          <p:cNvPr id="11" name="Picture 10">
            <a:extLst>
              <a:ext uri="{FF2B5EF4-FFF2-40B4-BE49-F238E27FC236}">
                <a16:creationId xmlns:a16="http://schemas.microsoft.com/office/drawing/2014/main" id="{4E923ABA-71A1-AE4F-8ECA-2C9CDEDB5A0F}"/>
              </a:ext>
            </a:extLst>
          </p:cNvPr>
          <p:cNvPicPr>
            <a:picLocks noChangeAspect="1"/>
          </p:cNvPicPr>
          <p:nvPr userDrawn="1"/>
        </p:nvPicPr>
        <p:blipFill>
          <a:blip r:embed="rId13"/>
          <a:stretch>
            <a:fillRect/>
          </a:stretch>
        </p:blipFill>
        <p:spPr>
          <a:xfrm>
            <a:off x="225069" y="6344018"/>
            <a:ext cx="1237562" cy="406333"/>
          </a:xfrm>
          <a:prstGeom prst="rect">
            <a:avLst/>
          </a:prstGeom>
        </p:spPr>
      </p:pic>
    </p:spTree>
    <p:extLst>
      <p:ext uri="{BB962C8B-B14F-4D97-AF65-F5344CB8AC3E}">
        <p14:creationId xmlns:p14="http://schemas.microsoft.com/office/powerpoint/2010/main" val="40446935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v"/>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Ø"/>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3C03E62-87BF-484D-AC28-6B2399F8A49D}"/>
              </a:ext>
            </a:extLst>
          </p:cNvPr>
          <p:cNvSpPr>
            <a:spLocks noGrp="1"/>
          </p:cNvSpPr>
          <p:nvPr>
            <p:ph type="subTitle" idx="1"/>
          </p:nvPr>
        </p:nvSpPr>
        <p:spPr>
          <a:xfrm>
            <a:off x="231006" y="4793480"/>
            <a:ext cx="10436994" cy="860009"/>
          </a:xfrm>
        </p:spPr>
        <p:txBody>
          <a:bodyPr/>
          <a:lstStyle/>
          <a:p>
            <a:pPr>
              <a:spcBef>
                <a:spcPts val="0"/>
              </a:spcBef>
            </a:pPr>
            <a:r>
              <a:rPr lang="en-US" dirty="0">
                <a:ln w="0"/>
              </a:rPr>
              <a:t>New Jersey Natural Gas</a:t>
            </a:r>
          </a:p>
          <a:p>
            <a:pPr>
              <a:spcBef>
                <a:spcPts val="0"/>
              </a:spcBef>
            </a:pPr>
            <a:r>
              <a:rPr lang="en-US" sz="2000" i="1" dirty="0">
                <a:ln w="0"/>
              </a:rPr>
              <a:t>Innovation</a:t>
            </a:r>
          </a:p>
          <a:p>
            <a:endParaRPr lang="en-US" dirty="0">
              <a:ln w="0"/>
              <a:effectLst>
                <a:outerShdw blurRad="38100" dist="19050" dir="2700000" algn="tl" rotWithShape="0">
                  <a:schemeClr val="dk1">
                    <a:alpha val="40000"/>
                  </a:schemeClr>
                </a:outerShdw>
              </a:effectLst>
            </a:endParaRPr>
          </a:p>
        </p:txBody>
      </p:sp>
      <p:sp>
        <p:nvSpPr>
          <p:cNvPr id="3" name="Text Placeholder 2">
            <a:extLst>
              <a:ext uri="{FF2B5EF4-FFF2-40B4-BE49-F238E27FC236}">
                <a16:creationId xmlns:a16="http://schemas.microsoft.com/office/drawing/2014/main" id="{3FE9E974-85A1-6143-97CB-4B387DF401F6}"/>
              </a:ext>
            </a:extLst>
          </p:cNvPr>
          <p:cNvSpPr>
            <a:spLocks noGrp="1"/>
          </p:cNvSpPr>
          <p:nvPr>
            <p:ph type="body" sz="quarter" idx="12"/>
          </p:nvPr>
        </p:nvSpPr>
        <p:spPr>
          <a:xfrm>
            <a:off x="231006" y="5653489"/>
            <a:ext cx="8402638" cy="769906"/>
          </a:xfrm>
        </p:spPr>
        <p:txBody>
          <a:bodyPr>
            <a:normAutofit/>
          </a:bodyPr>
          <a:lstStyle/>
          <a:p>
            <a:pPr>
              <a:lnSpc>
                <a:spcPct val="100000"/>
              </a:lnSpc>
              <a:spcBef>
                <a:spcPts val="0"/>
              </a:spcBef>
            </a:pPr>
            <a:r>
              <a:rPr lang="en-US" dirty="0">
                <a:ln w="0"/>
                <a:effectLst>
                  <a:outerShdw blurRad="38100" dist="19050" dir="2700000" algn="tl" rotWithShape="0">
                    <a:schemeClr val="dk1">
                      <a:alpha val="40000"/>
                    </a:schemeClr>
                  </a:outerShdw>
                </a:effectLst>
              </a:rPr>
              <a:t>Jerry Ryan</a:t>
            </a:r>
          </a:p>
          <a:p>
            <a:pPr>
              <a:lnSpc>
                <a:spcPct val="100000"/>
              </a:lnSpc>
              <a:spcBef>
                <a:spcPts val="0"/>
              </a:spcBef>
            </a:pPr>
            <a:r>
              <a:rPr lang="en-US" dirty="0">
                <a:ln w="0"/>
                <a:effectLst>
                  <a:outerShdw blurRad="38100" dist="19050" dir="2700000" algn="tl" rotWithShape="0">
                    <a:schemeClr val="dk1">
                      <a:alpha val="40000"/>
                    </a:schemeClr>
                  </a:outerShdw>
                </a:effectLst>
              </a:rPr>
              <a:t>Managing Director, Innovation</a:t>
            </a:r>
          </a:p>
        </p:txBody>
      </p:sp>
      <p:sp>
        <p:nvSpPr>
          <p:cNvPr id="5" name="Footer Placeholder 4">
            <a:extLst>
              <a:ext uri="{FF2B5EF4-FFF2-40B4-BE49-F238E27FC236}">
                <a16:creationId xmlns:a16="http://schemas.microsoft.com/office/drawing/2014/main" id="{E24E1E34-ED3E-4D4A-9A8C-A79CA0FFE043}"/>
              </a:ext>
            </a:extLst>
          </p:cNvPr>
          <p:cNvSpPr>
            <a:spLocks noGrp="1"/>
          </p:cNvSpPr>
          <p:nvPr>
            <p:ph type="ftr" sz="quarter" idx="11"/>
          </p:nvPr>
        </p:nvSpPr>
        <p:spPr>
          <a:xfrm>
            <a:off x="3816417" y="6408924"/>
            <a:ext cx="4114800" cy="365125"/>
          </a:xfrm>
        </p:spPr>
        <p:txBody>
          <a:bodyPr/>
          <a:lstStyle/>
          <a:p>
            <a:r>
              <a:rPr lang="en-US" dirty="0"/>
              <a:t>Confidential Information</a:t>
            </a:r>
          </a:p>
        </p:txBody>
      </p:sp>
    </p:spTree>
    <p:extLst>
      <p:ext uri="{BB962C8B-B14F-4D97-AF65-F5344CB8AC3E}">
        <p14:creationId xmlns:p14="http://schemas.microsoft.com/office/powerpoint/2010/main" val="1184119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63D2-B0CF-5B1E-B416-997C9C31ED60}"/>
              </a:ext>
            </a:extLst>
          </p:cNvPr>
          <p:cNvSpPr>
            <a:spLocks noGrp="1"/>
          </p:cNvSpPr>
          <p:nvPr>
            <p:ph type="title"/>
          </p:nvPr>
        </p:nvSpPr>
        <p:spPr>
          <a:xfrm>
            <a:off x="0" y="-10045"/>
            <a:ext cx="11578389" cy="602227"/>
          </a:xfrm>
        </p:spPr>
        <p:txBody>
          <a:bodyPr/>
          <a:lstStyle/>
          <a:p>
            <a:r>
              <a:rPr lang="en-US" dirty="0">
                <a:ln w="0"/>
                <a:effectLst>
                  <a:outerShdw blurRad="38100" dist="19050" dir="2700000" algn="tl" rotWithShape="0">
                    <a:schemeClr val="dk1">
                      <a:alpha val="40000"/>
                    </a:schemeClr>
                  </a:outerShdw>
                </a:effectLst>
              </a:rPr>
              <a:t>How the Carbon Capsule Works</a:t>
            </a:r>
          </a:p>
        </p:txBody>
      </p:sp>
      <p:sp>
        <p:nvSpPr>
          <p:cNvPr id="5" name="Slide Number Placeholder 4">
            <a:extLst>
              <a:ext uri="{FF2B5EF4-FFF2-40B4-BE49-F238E27FC236}">
                <a16:creationId xmlns:a16="http://schemas.microsoft.com/office/drawing/2014/main" id="{9EC346C1-F12E-03E3-82C1-13F624ABA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40FD0-93BD-4A5B-B143-3368C97CCEDC}" type="slidenum">
              <a:rPr kumimoji="0" lang="en-US" sz="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3">
            <a:extLst>
              <a:ext uri="{FF2B5EF4-FFF2-40B4-BE49-F238E27FC236}">
                <a16:creationId xmlns:a16="http://schemas.microsoft.com/office/drawing/2014/main" id="{728C4F4C-DE91-822A-CBBD-D3D7C3D22498}"/>
              </a:ext>
            </a:extLst>
          </p:cNvPr>
          <p:cNvSpPr>
            <a:spLocks noGrp="1"/>
          </p:cNvSpPr>
          <p:nvPr>
            <p:ph type="ftr" sz="quarter" idx="11"/>
          </p:nvPr>
        </p:nvSpPr>
        <p:spPr>
          <a:xfrm>
            <a:off x="3958116" y="6458552"/>
            <a:ext cx="4114800" cy="26292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Confidential Information</a:t>
            </a:r>
          </a:p>
        </p:txBody>
      </p:sp>
      <p:grpSp>
        <p:nvGrpSpPr>
          <p:cNvPr id="21" name="Group 20">
            <a:extLst>
              <a:ext uri="{FF2B5EF4-FFF2-40B4-BE49-F238E27FC236}">
                <a16:creationId xmlns:a16="http://schemas.microsoft.com/office/drawing/2014/main" id="{3BA2E220-0AE6-47EF-F13D-7B7E91D465A6}"/>
              </a:ext>
            </a:extLst>
          </p:cNvPr>
          <p:cNvGrpSpPr/>
          <p:nvPr/>
        </p:nvGrpSpPr>
        <p:grpSpPr>
          <a:xfrm>
            <a:off x="473064" y="791887"/>
            <a:ext cx="11245872" cy="5099866"/>
            <a:chOff x="1126079" y="1023724"/>
            <a:chExt cx="10452310" cy="4738255"/>
          </a:xfrm>
        </p:grpSpPr>
        <p:pic>
          <p:nvPicPr>
            <p:cNvPr id="18" name="Picture 17">
              <a:extLst>
                <a:ext uri="{FF2B5EF4-FFF2-40B4-BE49-F238E27FC236}">
                  <a16:creationId xmlns:a16="http://schemas.microsoft.com/office/drawing/2014/main" id="{DA5C582B-0CA1-E251-426B-025FD8880AE0}"/>
                </a:ext>
              </a:extLst>
            </p:cNvPr>
            <p:cNvPicPr>
              <a:picLocks noChangeAspect="1"/>
            </p:cNvPicPr>
            <p:nvPr/>
          </p:nvPicPr>
          <p:blipFill>
            <a:blip r:embed="rId3"/>
            <a:stretch>
              <a:fillRect/>
            </a:stretch>
          </p:blipFill>
          <p:spPr>
            <a:xfrm>
              <a:off x="1126079" y="1023724"/>
              <a:ext cx="10452310" cy="4738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 name="object 6">
              <a:extLst>
                <a:ext uri="{FF2B5EF4-FFF2-40B4-BE49-F238E27FC236}">
                  <a16:creationId xmlns:a16="http://schemas.microsoft.com/office/drawing/2014/main" id="{2C5EBFFE-75B4-D0F5-EEC3-1B8D9B3A427C}"/>
                </a:ext>
              </a:extLst>
            </p:cNvPr>
            <p:cNvSpPr txBox="1"/>
            <p:nvPr/>
          </p:nvSpPr>
          <p:spPr>
            <a:xfrm>
              <a:off x="7528088" y="4445914"/>
              <a:ext cx="4050301" cy="940428"/>
            </a:xfrm>
            <a:prstGeom prst="rect">
              <a:avLst/>
            </a:prstGeom>
          </p:spPr>
          <p:txBody>
            <a:bodyPr vert="horz" wrap="square" lIns="0" tIns="16933" rIns="0" bIns="0" rtlCol="0">
              <a:spAutoFit/>
            </a:bodyPr>
            <a:lstStyle/>
            <a:p>
              <a:pPr marL="16933" marR="0" lvl="0" indent="0" algn="l" defTabSz="914400" rtl="0" eaLnBrk="1" fontAlgn="auto" latinLnBrk="0" hangingPunct="1">
                <a:lnSpc>
                  <a:spcPct val="100000"/>
                </a:lnSpc>
                <a:spcBef>
                  <a:spcPts val="133"/>
                </a:spcBef>
                <a:spcAft>
                  <a:spcPts val="0"/>
                </a:spcAft>
                <a:buClrTx/>
                <a:buSzTx/>
                <a:buFontTx/>
                <a:buNone/>
                <a:tabLst/>
                <a:defRPr/>
              </a:pPr>
              <a:r>
                <a:rPr kumimoji="0" sz="2000" b="1" i="0" u="none" strike="noStrike" kern="1200" cap="none" spc="0" normalizeH="0" baseline="0" noProof="0" dirty="0">
                  <a:ln>
                    <a:noFill/>
                  </a:ln>
                  <a:solidFill>
                    <a:srgbClr val="29C87F"/>
                  </a:solidFill>
                  <a:effectLst/>
                  <a:uLnTx/>
                  <a:uFillTx/>
                  <a:latin typeface="Arial" panose="020B0604020202020204" pitchFamily="34" charset="0"/>
                  <a:ea typeface="+mn-ea"/>
                  <a:cs typeface="Arial" panose="020B0604020202020204" pitchFamily="34" charset="0"/>
                </a:rPr>
                <a:t>✔</a:t>
              </a:r>
              <a:r>
                <a:rPr kumimoji="0" sz="2000" b="1" i="0" u="none" strike="noStrike" kern="1200" cap="none" spc="400" normalizeH="0" baseline="0" noProof="0" dirty="0">
                  <a:ln>
                    <a:noFill/>
                  </a:ln>
                  <a:solidFill>
                    <a:srgbClr val="29C87F"/>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a:t>
              </a:r>
              <a:r>
                <a:rPr kumimoji="0" sz="2000" b="1" i="0" u="none" strike="noStrike" kern="1200" cap="none" spc="-5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stress</a:t>
              </a:r>
              <a:r>
                <a:rPr kumimoji="0" sz="20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a:t>
              </a:r>
              <a:r>
                <a:rPr kumimoji="0" sz="2000" b="1" i="0" u="none" strike="noStrike" kern="1200" cap="none" spc="-5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2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HVAC</a:t>
              </a:r>
              <a:endParaRPr kumimoji="0"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6933"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29C87F"/>
                  </a:solidFill>
                  <a:effectLst/>
                  <a:uLnTx/>
                  <a:uFillTx/>
                  <a:latin typeface="Arial" panose="020B0604020202020204" pitchFamily="34" charset="0"/>
                  <a:ea typeface="+mn-ea"/>
                  <a:cs typeface="Arial" panose="020B0604020202020204" pitchFamily="34" charset="0"/>
                </a:rPr>
                <a:t>✔</a:t>
              </a:r>
              <a:r>
                <a:rPr kumimoji="0" sz="2000" b="1" i="0" u="none" strike="noStrike" kern="1200" cap="none" spc="387" normalizeH="0" baseline="0" noProof="0" dirty="0">
                  <a:ln>
                    <a:noFill/>
                  </a:ln>
                  <a:solidFill>
                    <a:srgbClr val="29C87F"/>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1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Recirculate</a:t>
              </a:r>
              <a:r>
                <a:rPr kumimoji="0" sz="2000" b="1" i="0" u="none" strike="noStrike" kern="1200" cap="none" spc="-6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clean,</a:t>
              </a:r>
              <a:r>
                <a:rPr kumimoji="0" sz="20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a:t>
              </a:r>
              <a:r>
                <a:rPr kumimoji="0" sz="2000" b="1" i="0" u="none" strike="noStrike" kern="1200" cap="none" spc="-6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3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air</a:t>
              </a:r>
              <a:endParaRPr kumimoji="0"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6933"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29C87F"/>
                  </a:solidFill>
                  <a:effectLst/>
                  <a:uLnTx/>
                  <a:uFillTx/>
                  <a:latin typeface="Arial" panose="020B0604020202020204" pitchFamily="34" charset="0"/>
                  <a:ea typeface="+mn-ea"/>
                  <a:cs typeface="Arial" panose="020B0604020202020204" pitchFamily="34" charset="0"/>
                </a:rPr>
                <a:t>✔</a:t>
              </a:r>
              <a:r>
                <a:rPr kumimoji="0" sz="2000" b="1" i="0" u="none" strike="noStrike" kern="1200" cap="none" spc="380" normalizeH="0" baseline="0" noProof="0" dirty="0">
                  <a:ln>
                    <a:noFill/>
                  </a:ln>
                  <a:solidFill>
                    <a:srgbClr val="29C87F"/>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a:t>
              </a:r>
              <a:r>
                <a:rPr kumimoji="0"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2000" b="0" i="0" u="none" strike="noStrike" kern="1200" cap="none" spc="-6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2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HVAC</a:t>
              </a:r>
              <a:r>
                <a:rPr kumimoji="0" sz="2000" b="1" i="0" u="none" strike="noStrike" kern="1200" cap="none" spc="-6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energy</a:t>
              </a:r>
              <a:r>
                <a:rPr kumimoji="0" sz="2000" b="1" i="0" u="none" strike="noStrike" kern="1200" cap="none" spc="-7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1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reduction</a:t>
              </a:r>
              <a:endParaRPr kumimoji="0"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29878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F837ED-E354-0CE8-CBED-E412AAF8ED93}"/>
              </a:ext>
            </a:extLst>
          </p:cNvPr>
          <p:cNvSpPr>
            <a:spLocks noGrp="1"/>
          </p:cNvSpPr>
          <p:nvPr>
            <p:ph type="title"/>
          </p:nvPr>
        </p:nvSpPr>
        <p:spPr>
          <a:xfrm>
            <a:off x="0" y="0"/>
            <a:ext cx="11578389" cy="622300"/>
          </a:xfrm>
        </p:spPr>
        <p:txBody>
          <a:bodyPr/>
          <a:lstStyle/>
          <a:p>
            <a:r>
              <a:rPr lang="en-US" dirty="0">
                <a:ln w="0"/>
                <a:effectLst>
                  <a:outerShdw blurRad="38100" dist="19050" dir="2700000" algn="tl" rotWithShape="0">
                    <a:schemeClr val="dk1">
                      <a:alpha val="40000"/>
                    </a:schemeClr>
                  </a:outerShdw>
                </a:effectLst>
              </a:rPr>
              <a:t>Hybrid Heat System</a:t>
            </a:r>
          </a:p>
        </p:txBody>
      </p:sp>
      <p:pic>
        <p:nvPicPr>
          <p:cNvPr id="2" name="Picture 2" descr="Hybrid Heating | Enbridge Gas">
            <a:extLst>
              <a:ext uri="{FF2B5EF4-FFF2-40B4-BE49-F238E27FC236}">
                <a16:creationId xmlns:a16="http://schemas.microsoft.com/office/drawing/2014/main" id="{2B3EB0FD-3B7E-02C2-2922-6919AB41118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1119123" y="1264594"/>
            <a:ext cx="3516626" cy="46399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Rounded Corners 3">
            <a:extLst>
              <a:ext uri="{FF2B5EF4-FFF2-40B4-BE49-F238E27FC236}">
                <a16:creationId xmlns:a16="http://schemas.microsoft.com/office/drawing/2014/main" id="{A3957305-09DA-F6E5-691C-248F6F98977F}"/>
              </a:ext>
            </a:extLst>
          </p:cNvPr>
          <p:cNvSpPr/>
          <p:nvPr/>
        </p:nvSpPr>
        <p:spPr>
          <a:xfrm>
            <a:off x="5848798" y="2110944"/>
            <a:ext cx="5729591" cy="2636112"/>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A hybrid heat system is comprised of an electric heat pump and a gas furnace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The system operates based on the type of comfort control for dual fuel to help maximize efficiency and effectively heat and cool your home all year long</a:t>
            </a:r>
          </a:p>
        </p:txBody>
      </p:sp>
    </p:spTree>
    <p:extLst>
      <p:ext uri="{BB962C8B-B14F-4D97-AF65-F5344CB8AC3E}">
        <p14:creationId xmlns:p14="http://schemas.microsoft.com/office/powerpoint/2010/main" val="215952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3C03E62-87BF-484D-AC28-6B2399F8A49D}"/>
              </a:ext>
            </a:extLst>
          </p:cNvPr>
          <p:cNvSpPr>
            <a:spLocks noGrp="1"/>
          </p:cNvSpPr>
          <p:nvPr>
            <p:ph type="subTitle" idx="1"/>
          </p:nvPr>
        </p:nvSpPr>
        <p:spPr>
          <a:xfrm>
            <a:off x="231006" y="4793480"/>
            <a:ext cx="10436994" cy="860009"/>
          </a:xfrm>
        </p:spPr>
        <p:txBody>
          <a:bodyPr/>
          <a:lstStyle/>
          <a:p>
            <a:pPr>
              <a:spcBef>
                <a:spcPts val="0"/>
              </a:spcBef>
            </a:pPr>
            <a:r>
              <a:rPr lang="en-US" dirty="0">
                <a:ln w="0"/>
              </a:rPr>
              <a:t>Hybrid Heat Options</a:t>
            </a:r>
            <a:endParaRPr lang="en-US" sz="2000" i="1" dirty="0">
              <a:ln w="0"/>
            </a:endParaRPr>
          </a:p>
          <a:p>
            <a:endParaRPr lang="en-US" dirty="0">
              <a:ln w="0"/>
              <a:effectLst>
                <a:outerShdw blurRad="38100" dist="19050" dir="2700000" algn="tl" rotWithShape="0">
                  <a:schemeClr val="dk1">
                    <a:alpha val="40000"/>
                  </a:schemeClr>
                </a:outerShdw>
              </a:effectLst>
            </a:endParaRPr>
          </a:p>
        </p:txBody>
      </p:sp>
      <p:sp>
        <p:nvSpPr>
          <p:cNvPr id="5" name="Footer Placeholder 4">
            <a:extLst>
              <a:ext uri="{FF2B5EF4-FFF2-40B4-BE49-F238E27FC236}">
                <a16:creationId xmlns:a16="http://schemas.microsoft.com/office/drawing/2014/main" id="{E24E1E34-ED3E-4D4A-9A8C-A79CA0FFE043}"/>
              </a:ext>
            </a:extLst>
          </p:cNvPr>
          <p:cNvSpPr>
            <a:spLocks noGrp="1"/>
          </p:cNvSpPr>
          <p:nvPr>
            <p:ph type="ftr" sz="quarter" idx="11"/>
          </p:nvPr>
        </p:nvSpPr>
        <p:spPr>
          <a:xfrm>
            <a:off x="3816417" y="6408924"/>
            <a:ext cx="4114800" cy="365125"/>
          </a:xfrm>
        </p:spPr>
        <p:txBody>
          <a:bodyPr/>
          <a:lstStyle/>
          <a:p>
            <a:r>
              <a:rPr lang="en-US" dirty="0"/>
              <a:t>Confidential Information</a:t>
            </a:r>
          </a:p>
        </p:txBody>
      </p:sp>
    </p:spTree>
    <p:extLst>
      <p:ext uri="{BB962C8B-B14F-4D97-AF65-F5344CB8AC3E}">
        <p14:creationId xmlns:p14="http://schemas.microsoft.com/office/powerpoint/2010/main" val="318404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0F1CBA-C545-0DD4-0F96-576EF2D4B1C7}"/>
              </a:ext>
            </a:extLst>
          </p:cNvPr>
          <p:cNvSpPr/>
          <p:nvPr/>
        </p:nvSpPr>
        <p:spPr>
          <a:xfrm>
            <a:off x="0" y="622299"/>
            <a:ext cx="5243804" cy="5526573"/>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1026" name="Picture 2" descr="Example of a wall unit installed for heating and cooling this Easton, MA, colonial home. ">
            <a:extLst>
              <a:ext uri="{FF2B5EF4-FFF2-40B4-BE49-F238E27FC236}">
                <a16:creationId xmlns:a16="http://schemas.microsoft.com/office/drawing/2014/main" id="{2E69FED9-874B-F70B-288E-3D2A16A4C8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298" y="785260"/>
            <a:ext cx="4985061" cy="21431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Indoor Mitsubishi ductless wall AC with Hyper Heat installed in Townsend family room.">
            <a:extLst>
              <a:ext uri="{FF2B5EF4-FFF2-40B4-BE49-F238E27FC236}">
                <a16:creationId xmlns:a16="http://schemas.microsoft.com/office/drawing/2014/main" id="{713061E9-5526-0179-72D0-AC07F75C003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8805" y="3091345"/>
            <a:ext cx="3610046" cy="27075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itle 8">
            <a:extLst>
              <a:ext uri="{FF2B5EF4-FFF2-40B4-BE49-F238E27FC236}">
                <a16:creationId xmlns:a16="http://schemas.microsoft.com/office/drawing/2014/main" id="{C4CE504E-99B7-467C-4F48-FF55DB9C9D96}"/>
              </a:ext>
            </a:extLst>
          </p:cNvPr>
          <p:cNvSpPr>
            <a:spLocks noGrp="1"/>
          </p:cNvSpPr>
          <p:nvPr>
            <p:ph type="title"/>
          </p:nvPr>
        </p:nvSpPr>
        <p:spPr>
          <a:xfrm>
            <a:off x="0" y="0"/>
            <a:ext cx="11578389" cy="622300"/>
          </a:xfrm>
        </p:spPr>
        <p:txBody>
          <a:bodyPr/>
          <a:lstStyle/>
          <a:p>
            <a:r>
              <a:rPr lang="en-US" dirty="0">
                <a:ln w="0"/>
                <a:effectLst>
                  <a:outerShdw blurRad="38100" dist="19050" dir="2700000" algn="tl" rotWithShape="0">
                    <a:schemeClr val="dk1">
                      <a:alpha val="40000"/>
                    </a:schemeClr>
                  </a:outerShdw>
                </a:effectLst>
              </a:rPr>
              <a:t>Ductless Mini Splits</a:t>
            </a:r>
          </a:p>
        </p:txBody>
      </p:sp>
      <p:grpSp>
        <p:nvGrpSpPr>
          <p:cNvPr id="8" name="Group 7">
            <a:extLst>
              <a:ext uri="{FF2B5EF4-FFF2-40B4-BE49-F238E27FC236}">
                <a16:creationId xmlns:a16="http://schemas.microsoft.com/office/drawing/2014/main" id="{6285B7D6-473E-82CE-B970-E863C2729E51}"/>
              </a:ext>
            </a:extLst>
          </p:cNvPr>
          <p:cNvGrpSpPr/>
          <p:nvPr/>
        </p:nvGrpSpPr>
        <p:grpSpPr>
          <a:xfrm>
            <a:off x="5863719" y="667060"/>
            <a:ext cx="4851096" cy="4820012"/>
            <a:chOff x="248479" y="920883"/>
            <a:chExt cx="4851096" cy="4820012"/>
          </a:xfrm>
        </p:grpSpPr>
        <p:sp>
          <p:nvSpPr>
            <p:cNvPr id="9" name="Rectangle: Rounded Corners 8">
              <a:extLst>
                <a:ext uri="{FF2B5EF4-FFF2-40B4-BE49-F238E27FC236}">
                  <a16:creationId xmlns:a16="http://schemas.microsoft.com/office/drawing/2014/main" id="{3F8965D3-7C51-8A12-BA78-2430B9E067E6}"/>
                </a:ext>
              </a:extLst>
            </p:cNvPr>
            <p:cNvSpPr/>
            <p:nvPr/>
          </p:nvSpPr>
          <p:spPr>
            <a:xfrm>
              <a:off x="492138" y="1066275"/>
              <a:ext cx="4607437" cy="4674620"/>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EA5574C7-0541-8C84-45A9-E0B1DD3DFC37}"/>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descr="Hybrid - Free miscellaneous icons">
            <a:extLst>
              <a:ext uri="{FF2B5EF4-FFF2-40B4-BE49-F238E27FC236}">
                <a16:creationId xmlns:a16="http://schemas.microsoft.com/office/drawing/2014/main" id="{A2BC2647-592B-EA03-F5E7-757605F602D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0758" y="812452"/>
            <a:ext cx="623615" cy="6236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94F4791-501A-C4BC-46D8-AB3EC4500D59}"/>
              </a:ext>
            </a:extLst>
          </p:cNvPr>
          <p:cNvSpPr txBox="1"/>
          <p:nvPr/>
        </p:nvSpPr>
        <p:spPr>
          <a:xfrm>
            <a:off x="6634373" y="1296691"/>
            <a:ext cx="3786601" cy="3970318"/>
          </a:xfrm>
          <a:prstGeom prst="rect">
            <a:avLst/>
          </a:prstGeom>
          <a:noFill/>
        </p:spPr>
        <p:txBody>
          <a:bodyPr wrap="square">
            <a:spAutoFit/>
          </a:bodyPr>
          <a:lstStyle/>
          <a:p>
            <a:pPr marL="285750" indent="-285750">
              <a:buFont typeface="Wingdings" panose="05000000000000000000" pitchFamily="2" charset="2"/>
              <a:buChar char="§"/>
            </a:pPr>
            <a:r>
              <a:rPr lang="en-US"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Ductless splits, also called “mini-splits” pum</a:t>
            </a:r>
            <a:r>
              <a:rPr lang="en-US" sz="1400" kern="100" dirty="0">
                <a:latin typeface="Arial" panose="020B0604020202020204" pitchFamily="34" charset="0"/>
                <a:ea typeface="Calibri" panose="020F0502020204030204" pitchFamily="34" charset="0"/>
                <a:cs typeface="Arial" panose="020B0604020202020204" pitchFamily="34" charset="0"/>
              </a:rPr>
              <a:t>p cooled or heated refrigerant directly to the wall or ceiling-mounted air-handling unit, and each unit has its own wireless electronic temperature control system, a.k.a., a remote</a:t>
            </a:r>
          </a:p>
          <a:p>
            <a:pPr marL="285750" indent="-285750">
              <a:buFont typeface="Wingdings" panose="05000000000000000000" pitchFamily="2" charset="2"/>
              <a:buChar char="§"/>
            </a:pPr>
            <a:endParaRPr lang="en-US" sz="1400" kern="100" dirty="0">
              <a:latin typeface="Arial" panose="020B0604020202020204" pitchFamily="34" charset="0"/>
              <a:cs typeface="Arial" panose="020B0604020202020204" pitchFamily="34" charset="0"/>
            </a:endParaRPr>
          </a:p>
          <a:p>
            <a:pPr marL="342900" indent="-342900">
              <a:buAutoNum type="arabicPeriod"/>
            </a:pPr>
            <a:r>
              <a:rPr lang="en-US" sz="1400" kern="100" dirty="0">
                <a:latin typeface="Arial" panose="020B0604020202020204" pitchFamily="34" charset="0"/>
                <a:cs typeface="Arial" panose="020B0604020202020204" pitchFamily="34" charset="0"/>
              </a:rPr>
              <a:t>Refrigerant and electrical lines connect the outdoor unit to the indoor unit through a 3” opening in the exterior wall</a:t>
            </a:r>
          </a:p>
          <a:p>
            <a:pPr marL="342900" indent="-342900">
              <a:buAutoNum type="arabicPeriod"/>
            </a:pPr>
            <a:endParaRPr lang="en-US" sz="1400" kern="100" dirty="0">
              <a:latin typeface="Arial" panose="020B0604020202020204" pitchFamily="34" charset="0"/>
              <a:cs typeface="Arial" panose="020B0604020202020204" pitchFamily="34" charset="0"/>
            </a:endParaRPr>
          </a:p>
          <a:p>
            <a:pPr marL="342900" indent="-342900">
              <a:buAutoNum type="arabicPeriod"/>
            </a:pPr>
            <a:r>
              <a:rPr lang="en-US" sz="1400" kern="100" dirty="0">
                <a:latin typeface="Arial" panose="020B0604020202020204" pitchFamily="34" charset="0"/>
                <a:cs typeface="Arial" panose="020B0604020202020204" pitchFamily="34" charset="0"/>
              </a:rPr>
              <a:t>The outdoor unit’s heat pump cools or warms refrigerant and sends it back inside to the air handler, which continuously monitors the room for changes in temperature and sends conditioned air to the areas of the room that need it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22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F711499-31BB-95A9-E7DF-61D6D94967AB}"/>
              </a:ext>
            </a:extLst>
          </p:cNvPr>
          <p:cNvSpPr/>
          <p:nvPr/>
        </p:nvSpPr>
        <p:spPr>
          <a:xfrm>
            <a:off x="4004989" y="1581226"/>
            <a:ext cx="7432845" cy="3552738"/>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A split HVAC system is an air conditioner system or heating system that has both indoor and outdoor units that are connected with copper tubing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Traditionally, the outdoor portion of the unit contains the compressor and condenser, and the indoor portion of the unit contains an evaporator coil and indoor air handling unit that sends the air through the ductwork in your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n w="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This could be implemented by adding a compatible HP to an existing furnace replacing an AC, or sold as a new system install</a:t>
            </a:r>
          </a:p>
        </p:txBody>
      </p:sp>
      <p:sp>
        <p:nvSpPr>
          <p:cNvPr id="9" name="Rectangle 8">
            <a:extLst>
              <a:ext uri="{FF2B5EF4-FFF2-40B4-BE49-F238E27FC236}">
                <a16:creationId xmlns:a16="http://schemas.microsoft.com/office/drawing/2014/main" id="{27A1FCB0-11C3-AD2E-5241-C67133EB7F79}"/>
              </a:ext>
            </a:extLst>
          </p:cNvPr>
          <p:cNvSpPr/>
          <p:nvPr/>
        </p:nvSpPr>
        <p:spPr>
          <a:xfrm>
            <a:off x="0" y="622300"/>
            <a:ext cx="4046706" cy="547059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5" name="Content Placeholder 4">
            <a:extLst>
              <a:ext uri="{FF2B5EF4-FFF2-40B4-BE49-F238E27FC236}">
                <a16:creationId xmlns:a16="http://schemas.microsoft.com/office/drawing/2014/main" id="{478FF949-28BD-60D0-5A35-32BDF90E9DF0}"/>
              </a:ext>
            </a:extLst>
          </p:cNvPr>
          <p:cNvPicPr>
            <a:picLocks noGrp="1" noChangeAspect="1"/>
          </p:cNvPicPr>
          <p:nvPr>
            <p:ph idx="1"/>
          </p:nvPr>
        </p:nvPicPr>
        <p:blipFill>
          <a:blip r:embed="rId2"/>
          <a:stretch>
            <a:fillRect/>
          </a:stretch>
        </p:blipFill>
        <p:spPr>
          <a:xfrm>
            <a:off x="754166" y="819222"/>
            <a:ext cx="2538373" cy="25383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3D7B28A-C02D-5654-3BEC-1C72B0460136}"/>
              </a:ext>
            </a:extLst>
          </p:cNvPr>
          <p:cNvPicPr>
            <a:picLocks noChangeAspect="1"/>
          </p:cNvPicPr>
          <p:nvPr/>
        </p:nvPicPr>
        <p:blipFill>
          <a:blip r:embed="rId3"/>
          <a:stretch>
            <a:fillRect/>
          </a:stretch>
        </p:blipFill>
        <p:spPr>
          <a:xfrm>
            <a:off x="754166" y="3642675"/>
            <a:ext cx="2538373" cy="2165135"/>
          </a:xfrm>
          <a:prstGeom prst="rect">
            <a:avLst/>
          </a:prstGeom>
          <a:effectLst>
            <a:outerShdw blurRad="50800" dist="38100" dir="2700000" algn="tl" rotWithShape="0">
              <a:prstClr val="black">
                <a:alpha val="40000"/>
              </a:prstClr>
            </a:outerShdw>
          </a:effectLst>
        </p:spPr>
      </p:pic>
      <p:sp>
        <p:nvSpPr>
          <p:cNvPr id="7" name="Title 8">
            <a:extLst>
              <a:ext uri="{FF2B5EF4-FFF2-40B4-BE49-F238E27FC236}">
                <a16:creationId xmlns:a16="http://schemas.microsoft.com/office/drawing/2014/main" id="{210AE557-A3D2-4805-743A-CE91933CC4B5}"/>
              </a:ext>
            </a:extLst>
          </p:cNvPr>
          <p:cNvSpPr>
            <a:spLocks noGrp="1"/>
          </p:cNvSpPr>
          <p:nvPr>
            <p:ph type="title"/>
          </p:nvPr>
        </p:nvSpPr>
        <p:spPr>
          <a:xfrm>
            <a:off x="0" y="0"/>
            <a:ext cx="11578389" cy="622300"/>
          </a:xfrm>
        </p:spPr>
        <p:txBody>
          <a:bodyPr/>
          <a:lstStyle/>
          <a:p>
            <a:r>
              <a:rPr lang="en-US" dirty="0">
                <a:ln w="0"/>
                <a:effectLst>
                  <a:outerShdw blurRad="38100" dist="19050" dir="2700000" algn="tl" rotWithShape="0">
                    <a:schemeClr val="dk1">
                      <a:alpha val="40000"/>
                    </a:schemeClr>
                  </a:outerShdw>
                </a:effectLst>
              </a:rPr>
              <a:t>Mix-Match Split Systems</a:t>
            </a:r>
          </a:p>
        </p:txBody>
      </p:sp>
    </p:spTree>
    <p:extLst>
      <p:ext uri="{BB962C8B-B14F-4D97-AF65-F5344CB8AC3E}">
        <p14:creationId xmlns:p14="http://schemas.microsoft.com/office/powerpoint/2010/main" val="2627425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F711499-31BB-95A9-E7DF-61D6D94967AB}"/>
              </a:ext>
            </a:extLst>
          </p:cNvPr>
          <p:cNvSpPr/>
          <p:nvPr/>
        </p:nvSpPr>
        <p:spPr>
          <a:xfrm>
            <a:off x="4741332" y="1652631"/>
            <a:ext cx="6716150" cy="3552738"/>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w="0"/>
                <a:solidFill>
                  <a:prstClr val="black"/>
                </a:solidFill>
                <a:effectLst/>
                <a:uLnTx/>
                <a:uFillTx/>
                <a:latin typeface="Arial" panose="020B0604020202020204" pitchFamily="34" charset="0"/>
                <a:ea typeface="+mn-ea"/>
                <a:cs typeface="Arial" panose="020B0604020202020204" pitchFamily="34" charset="0"/>
              </a:rPr>
              <a:t>System gives you maximum control and comfort by helping minimize temperature swings and hot and cold spots within your home, while saving you money on energy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n w="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w="0"/>
                <a:solidFill>
                  <a:prstClr val="black"/>
                </a:solidFill>
                <a:effectLst/>
                <a:uLnTx/>
                <a:uFillTx/>
                <a:latin typeface="Arial" panose="020B0604020202020204" pitchFamily="34" charset="0"/>
                <a:ea typeface="+mn-ea"/>
                <a:cs typeface="Arial" panose="020B0604020202020204" pitchFamily="34" charset="0"/>
              </a:rPr>
              <a:t>Products work together seamlessly to let you customize your home’s indoor environment, while also giving you information to make smarter decisions about energy management</a:t>
            </a:r>
            <a:endParaRPr kumimoji="0" lang="en-US"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222CF58D-3523-730C-EA64-879E7D525BFB}"/>
              </a:ext>
            </a:extLst>
          </p:cNvPr>
          <p:cNvSpPr/>
          <p:nvPr/>
        </p:nvSpPr>
        <p:spPr>
          <a:xfrm>
            <a:off x="-1" y="622300"/>
            <a:ext cx="4786489" cy="547059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Title 8">
            <a:extLst>
              <a:ext uri="{FF2B5EF4-FFF2-40B4-BE49-F238E27FC236}">
                <a16:creationId xmlns:a16="http://schemas.microsoft.com/office/drawing/2014/main" id="{210AE557-A3D2-4805-743A-CE91933CC4B5}"/>
              </a:ext>
            </a:extLst>
          </p:cNvPr>
          <p:cNvSpPr>
            <a:spLocks noGrp="1"/>
          </p:cNvSpPr>
          <p:nvPr>
            <p:ph type="title"/>
          </p:nvPr>
        </p:nvSpPr>
        <p:spPr>
          <a:xfrm>
            <a:off x="0" y="0"/>
            <a:ext cx="11578389" cy="622300"/>
          </a:xfrm>
        </p:spPr>
        <p:txBody>
          <a:bodyPr/>
          <a:lstStyle/>
          <a:p>
            <a:r>
              <a:rPr lang="en-US" dirty="0">
                <a:ln w="0"/>
                <a:effectLst>
                  <a:outerShdw blurRad="38100" dist="19050" dir="2700000" algn="tl" rotWithShape="0">
                    <a:schemeClr val="dk1">
                      <a:alpha val="40000"/>
                    </a:schemeClr>
                  </a:outerShdw>
                </a:effectLst>
              </a:rPr>
              <a:t>Advanced Hybrid Systems</a:t>
            </a:r>
          </a:p>
        </p:txBody>
      </p:sp>
      <p:pic>
        <p:nvPicPr>
          <p:cNvPr id="4" name="Picture 2" descr="infinity-system-family">
            <a:extLst>
              <a:ext uri="{FF2B5EF4-FFF2-40B4-BE49-F238E27FC236}">
                <a16:creationId xmlns:a16="http://schemas.microsoft.com/office/drawing/2014/main" id="{B548F839-06DA-F228-68FB-961F2623FD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23" t="1" r="26488" b="1"/>
          <a:stretch/>
        </p:blipFill>
        <p:spPr bwMode="auto">
          <a:xfrm>
            <a:off x="133550" y="944313"/>
            <a:ext cx="4379764" cy="4643687"/>
          </a:xfrm>
          <a:prstGeom prst="rect">
            <a:avLst/>
          </a:prstGeom>
          <a:solidFill>
            <a:schemeClr val="bg1">
              <a:lumMod val="95000"/>
            </a:schemeClr>
          </a:solidFill>
          <a:ln w="444500" cap="sq">
            <a:no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6629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3F7ADF6-BD08-1250-2FD9-E3CEA98BC6F5}"/>
              </a:ext>
            </a:extLst>
          </p:cNvPr>
          <p:cNvSpPr/>
          <p:nvPr/>
        </p:nvSpPr>
        <p:spPr>
          <a:xfrm>
            <a:off x="5638353" y="1643226"/>
            <a:ext cx="6102539" cy="3394414"/>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For community-scale heating and cooling systems, geothermal boreholes are usually drilled 100–1000 feet deep. The boreholes provide interconnected buildings (districts) with constant temperatures that are used to both heat and cool buildings via heat pumps. The district uses pipes so water can circulate between buildings. In the summer, an energy station pumps cool water through pipes to buildings in the system. In the winter, hot water is pumped through the pipes while cool water returns to the energy station for reheating. Graphic, NREL</a:t>
            </a:r>
          </a:p>
        </p:txBody>
      </p:sp>
      <p:sp>
        <p:nvSpPr>
          <p:cNvPr id="8" name="Rectangle 7">
            <a:extLst>
              <a:ext uri="{FF2B5EF4-FFF2-40B4-BE49-F238E27FC236}">
                <a16:creationId xmlns:a16="http://schemas.microsoft.com/office/drawing/2014/main" id="{64E04768-3F55-8350-D754-239590105F9C}"/>
              </a:ext>
            </a:extLst>
          </p:cNvPr>
          <p:cNvSpPr/>
          <p:nvPr/>
        </p:nvSpPr>
        <p:spPr>
          <a:xfrm>
            <a:off x="-1" y="622300"/>
            <a:ext cx="5734757" cy="547059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5122" name="Picture 2" descr="A graphic depiction of a community-scale heating and cooling system that includes a central plan, geothermal borehole field, water treatment plant, and district heat exchanger to service a hospital, office building, cold storage warehouse, and apartment building.">
            <a:extLst>
              <a:ext uri="{FF2B5EF4-FFF2-40B4-BE49-F238E27FC236}">
                <a16:creationId xmlns:a16="http://schemas.microsoft.com/office/drawing/2014/main" id="{22F94EF4-0686-C0DC-82D5-C6BC00FEF2D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5915" r="2" b="3088"/>
          <a:stretch/>
        </p:blipFill>
        <p:spPr bwMode="auto">
          <a:xfrm>
            <a:off x="300954" y="1355366"/>
            <a:ext cx="5227299" cy="376979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FAD9CB0-AAF9-5DE3-F6F3-652DF36B367C}"/>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Confidential Information</a:t>
            </a:r>
          </a:p>
        </p:txBody>
      </p:sp>
      <p:sp>
        <p:nvSpPr>
          <p:cNvPr id="5" name="Slide Number Placeholder 4">
            <a:extLst>
              <a:ext uri="{FF2B5EF4-FFF2-40B4-BE49-F238E27FC236}">
                <a16:creationId xmlns:a16="http://schemas.microsoft.com/office/drawing/2014/main" id="{1991CC0B-10FC-36FD-7CAC-396BB8ACD8CB}"/>
              </a:ext>
            </a:extLst>
          </p:cNvPr>
          <p:cNvSpPr>
            <a:spLocks noGrp="1"/>
          </p:cNvSpPr>
          <p:nvPr>
            <p:ph type="sldNum" sz="quarter" idx="12"/>
          </p:nvPr>
        </p:nvSpPr>
        <p:spPr>
          <a:xfrm>
            <a:off x="8610600" y="6492240"/>
            <a:ext cx="2743200" cy="365125"/>
          </a:xfrm>
        </p:spPr>
        <p:txBody>
          <a:bodyPr>
            <a:normAutofit/>
          </a:bodyPr>
          <a:lstStyle/>
          <a:p>
            <a:pPr>
              <a:spcAft>
                <a:spcPts val="600"/>
              </a:spcAft>
            </a:pPr>
            <a:fld id="{7A840FD0-93BD-4A5B-B143-3368C97CCEDC}" type="slidenum">
              <a:rPr lang="en-US"/>
              <a:pPr>
                <a:spcAft>
                  <a:spcPts val="600"/>
                </a:spcAft>
              </a:pPr>
              <a:t>15</a:t>
            </a:fld>
            <a:endParaRPr lang="en-US"/>
          </a:p>
        </p:txBody>
      </p:sp>
      <p:sp>
        <p:nvSpPr>
          <p:cNvPr id="7" name="Title 8">
            <a:extLst>
              <a:ext uri="{FF2B5EF4-FFF2-40B4-BE49-F238E27FC236}">
                <a16:creationId xmlns:a16="http://schemas.microsoft.com/office/drawing/2014/main" id="{FF42C065-23B3-90D0-6528-C758394144D6}"/>
              </a:ext>
            </a:extLst>
          </p:cNvPr>
          <p:cNvSpPr>
            <a:spLocks noGrp="1"/>
          </p:cNvSpPr>
          <p:nvPr>
            <p:ph type="title"/>
          </p:nvPr>
        </p:nvSpPr>
        <p:spPr>
          <a:xfrm>
            <a:off x="0" y="0"/>
            <a:ext cx="11578389" cy="622300"/>
          </a:xfrm>
        </p:spPr>
        <p:txBody>
          <a:bodyPr/>
          <a:lstStyle/>
          <a:p>
            <a:r>
              <a:rPr lang="en-US" dirty="0">
                <a:ln w="0"/>
                <a:effectLst>
                  <a:outerShdw blurRad="38100" dist="19050" dir="2700000" algn="tl" rotWithShape="0">
                    <a:schemeClr val="dk1">
                      <a:alpha val="40000"/>
                    </a:schemeClr>
                  </a:outerShdw>
                </a:effectLst>
              </a:rPr>
              <a:t>District Heating &amp; Cooling</a:t>
            </a:r>
          </a:p>
        </p:txBody>
      </p:sp>
    </p:spTree>
    <p:extLst>
      <p:ext uri="{BB962C8B-B14F-4D97-AF65-F5344CB8AC3E}">
        <p14:creationId xmlns:p14="http://schemas.microsoft.com/office/powerpoint/2010/main" val="146613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83CD2-D5E0-2729-6D95-87A9BB5EDB22}"/>
              </a:ext>
            </a:extLst>
          </p:cNvPr>
          <p:cNvSpPr>
            <a:spLocks noGrp="1"/>
          </p:cNvSpPr>
          <p:nvPr>
            <p:ph idx="1"/>
          </p:nvPr>
        </p:nvSpPr>
        <p:spPr/>
        <p:txBody>
          <a:bodyPr/>
          <a:lstStyle/>
          <a:p>
            <a:endParaRPr lang="en-US" dirty="0">
              <a:ln w="0"/>
              <a:solidFill>
                <a:schemeClr val="tx1"/>
              </a:solidFill>
            </a:endParaRPr>
          </a:p>
          <a:p>
            <a:pPr marL="0" indent="0">
              <a:buNone/>
            </a:pPr>
            <a:r>
              <a:rPr lang="en-US" dirty="0">
                <a:ln w="0"/>
                <a:solidFill>
                  <a:schemeClr val="tx1"/>
                </a:solidFill>
              </a:rPr>
              <a:t>Advantages</a:t>
            </a:r>
          </a:p>
          <a:p>
            <a:r>
              <a:rPr lang="en-US" dirty="0">
                <a:ln w="0"/>
                <a:solidFill>
                  <a:schemeClr val="tx1"/>
                </a:solidFill>
              </a:rPr>
              <a:t>Reduced Carbon Emissions</a:t>
            </a:r>
          </a:p>
          <a:p>
            <a:r>
              <a:rPr lang="en-US" dirty="0">
                <a:ln w="0"/>
                <a:solidFill>
                  <a:schemeClr val="tx1"/>
                </a:solidFill>
              </a:rPr>
              <a:t>Delivered Energy Cost Reductions</a:t>
            </a:r>
          </a:p>
          <a:p>
            <a:r>
              <a:rPr lang="en-US" dirty="0">
                <a:ln w="0"/>
                <a:solidFill>
                  <a:schemeClr val="tx1"/>
                </a:solidFill>
              </a:rPr>
              <a:t>Reliable and Consistent Energy for Heating and Cooling</a:t>
            </a:r>
          </a:p>
          <a:p>
            <a:r>
              <a:rPr lang="en-US" dirty="0">
                <a:ln w="0"/>
                <a:solidFill>
                  <a:schemeClr val="tx1"/>
                </a:solidFill>
              </a:rPr>
              <a:t>Waste Heat Recovery</a:t>
            </a:r>
          </a:p>
          <a:p>
            <a:r>
              <a:rPr lang="en-US" dirty="0">
                <a:ln w="0"/>
                <a:solidFill>
                  <a:schemeClr val="tx1"/>
                </a:solidFill>
              </a:rPr>
              <a:t>End Use Equipment on the system is highly efficient</a:t>
            </a:r>
          </a:p>
          <a:p>
            <a:r>
              <a:rPr lang="en-US" dirty="0">
                <a:ln w="0"/>
                <a:solidFill>
                  <a:schemeClr val="tx1"/>
                </a:solidFill>
              </a:rPr>
              <a:t>Reduces Demand on the Grid</a:t>
            </a:r>
          </a:p>
          <a:p>
            <a:pPr marL="0" indent="0">
              <a:buNone/>
            </a:pPr>
            <a:r>
              <a:rPr lang="en-US" dirty="0">
                <a:ln w="0"/>
                <a:solidFill>
                  <a:schemeClr val="tx1"/>
                </a:solidFill>
              </a:rPr>
              <a:t> Other</a:t>
            </a:r>
          </a:p>
          <a:p>
            <a:r>
              <a:rPr lang="en-US" dirty="0">
                <a:ln w="0"/>
                <a:solidFill>
                  <a:schemeClr val="tx1"/>
                </a:solidFill>
              </a:rPr>
              <a:t>High Initial System Cost – Makes Utility Model Preferable</a:t>
            </a:r>
          </a:p>
          <a:p>
            <a:r>
              <a:rPr lang="en-US" dirty="0">
                <a:ln w="0"/>
                <a:solidFill>
                  <a:schemeClr val="tx1"/>
                </a:solidFill>
              </a:rPr>
              <a:t>Location Dependent  - Need Energy Density and Diversity</a:t>
            </a:r>
          </a:p>
          <a:p>
            <a:r>
              <a:rPr lang="en-US" dirty="0">
                <a:ln w="0"/>
                <a:solidFill>
                  <a:schemeClr val="tx1"/>
                </a:solidFill>
              </a:rPr>
              <a:t>Tax Credits for homeowners:</a:t>
            </a:r>
          </a:p>
          <a:p>
            <a:pPr lvl="1">
              <a:buFont typeface="Arial" panose="020B0604020202020204" pitchFamily="34" charset="0"/>
              <a:buChar char="•"/>
            </a:pPr>
            <a:r>
              <a:rPr lang="en-US" i="0" dirty="0">
                <a:ln w="0"/>
                <a:solidFill>
                  <a:schemeClr val="tx1"/>
                </a:solidFill>
              </a:rPr>
              <a:t>30% when your GHP is placed in service after Dec. 31, 2021 and before Jan. 1, 2033.  </a:t>
            </a:r>
          </a:p>
          <a:p>
            <a:pPr lvl="1">
              <a:buFont typeface="Arial" panose="020B0604020202020204" pitchFamily="34" charset="0"/>
              <a:buChar char="•"/>
            </a:pPr>
            <a:r>
              <a:rPr lang="en-US" i="0" dirty="0">
                <a:ln w="0"/>
                <a:solidFill>
                  <a:schemeClr val="tx1"/>
                </a:solidFill>
              </a:rPr>
              <a:t>26% when your GHP is placed in service after Dec. 31, 2032 and before Jan. 1, 2034.  </a:t>
            </a:r>
          </a:p>
          <a:p>
            <a:pPr lvl="1">
              <a:buFont typeface="Arial" panose="020B0604020202020204" pitchFamily="34" charset="0"/>
              <a:buChar char="•"/>
            </a:pPr>
            <a:r>
              <a:rPr lang="en-US" i="0" dirty="0">
                <a:ln w="0"/>
                <a:solidFill>
                  <a:schemeClr val="tx1"/>
                </a:solidFill>
              </a:rPr>
              <a:t>22% when your GHP is placed in service after Dec. 31, 2033 and before Jan. 1, 2035.</a:t>
            </a:r>
          </a:p>
          <a:p>
            <a:pPr lvl="1"/>
            <a:endParaRPr lang="en-US" dirty="0">
              <a:ln w="0"/>
              <a:solidFill>
                <a:schemeClr val="tx1"/>
              </a:solidFill>
            </a:endParaRPr>
          </a:p>
          <a:p>
            <a:pPr marL="0" indent="0">
              <a:buNone/>
            </a:pPr>
            <a:endParaRPr lang="en-US" dirty="0">
              <a:ln w="0"/>
              <a:solidFill>
                <a:schemeClr val="tx1"/>
              </a:solidFill>
            </a:endParaRPr>
          </a:p>
        </p:txBody>
      </p:sp>
      <p:sp>
        <p:nvSpPr>
          <p:cNvPr id="4" name="Footer Placeholder 3">
            <a:extLst>
              <a:ext uri="{FF2B5EF4-FFF2-40B4-BE49-F238E27FC236}">
                <a16:creationId xmlns:a16="http://schemas.microsoft.com/office/drawing/2014/main" id="{529B23EF-D237-224D-CD16-D6B7101993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Confidential Information</a:t>
            </a:r>
            <a:endPar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11AA258-9432-607F-265E-19563E686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40FD0-93BD-4A5B-B143-3368C97CCEDC}" type="slidenum">
              <a:rPr kumimoji="0" lang="en-US" sz="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0" name="Title 8">
            <a:extLst>
              <a:ext uri="{FF2B5EF4-FFF2-40B4-BE49-F238E27FC236}">
                <a16:creationId xmlns:a16="http://schemas.microsoft.com/office/drawing/2014/main" id="{98BB3DEB-FDE6-2A85-A689-B7D3CF017E7C}"/>
              </a:ext>
            </a:extLst>
          </p:cNvPr>
          <p:cNvSpPr>
            <a:spLocks noGrp="1"/>
          </p:cNvSpPr>
          <p:nvPr>
            <p:ph type="title"/>
          </p:nvPr>
        </p:nvSpPr>
        <p:spPr>
          <a:xfrm>
            <a:off x="0" y="0"/>
            <a:ext cx="11578389" cy="622300"/>
          </a:xfrm>
        </p:spPr>
        <p:txBody>
          <a:bodyPr/>
          <a:lstStyle/>
          <a:p>
            <a:r>
              <a:rPr lang="en-US" dirty="0">
                <a:ln w="0"/>
                <a:effectLst>
                  <a:outerShdw blurRad="38100" dist="19050" dir="2700000" algn="tl" rotWithShape="0">
                    <a:schemeClr val="dk1">
                      <a:alpha val="40000"/>
                    </a:schemeClr>
                  </a:outerShdw>
                </a:effectLst>
              </a:rPr>
              <a:t>District Geothermal</a:t>
            </a:r>
          </a:p>
        </p:txBody>
      </p:sp>
    </p:spTree>
    <p:extLst>
      <p:ext uri="{BB962C8B-B14F-4D97-AF65-F5344CB8AC3E}">
        <p14:creationId xmlns:p14="http://schemas.microsoft.com/office/powerpoint/2010/main" val="263390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3147F28-0078-7867-14BF-7D264180ABC9}"/>
              </a:ext>
            </a:extLst>
          </p:cNvPr>
          <p:cNvPicPr>
            <a:picLocks noGrp="1" noChangeAspect="1"/>
          </p:cNvPicPr>
          <p:nvPr>
            <p:ph idx="1"/>
          </p:nvPr>
        </p:nvPicPr>
        <p:blipFill>
          <a:blip r:embed="rId2"/>
          <a:stretch>
            <a:fillRect/>
          </a:stretch>
        </p:blipFill>
        <p:spPr>
          <a:xfrm>
            <a:off x="4621161" y="1071716"/>
            <a:ext cx="7127517" cy="4503173"/>
          </a:xfrm>
          <a:prstGeom prst="rect">
            <a:avLst/>
          </a:prstGeom>
        </p:spPr>
      </p:pic>
      <p:sp>
        <p:nvSpPr>
          <p:cNvPr id="5" name="Footer Placeholder 4">
            <a:extLst>
              <a:ext uri="{FF2B5EF4-FFF2-40B4-BE49-F238E27FC236}">
                <a16:creationId xmlns:a16="http://schemas.microsoft.com/office/drawing/2014/main" id="{1BAB0149-BC60-CB10-D4C4-8385C2BC5771}"/>
              </a:ext>
            </a:extLst>
          </p:cNvPr>
          <p:cNvSpPr>
            <a:spLocks noGrp="1"/>
          </p:cNvSpPr>
          <p:nvPr>
            <p:ph type="ftr" sz="quarter" idx="11"/>
          </p:nvPr>
        </p:nvSpPr>
        <p:spPr/>
        <p:txBody>
          <a:bodyPr/>
          <a:lstStyle/>
          <a:p>
            <a:r>
              <a:rPr lang="en-US"/>
              <a:t>Confidential Information</a:t>
            </a:r>
            <a:endParaRPr lang="en-US" dirty="0"/>
          </a:p>
        </p:txBody>
      </p:sp>
      <p:sp>
        <p:nvSpPr>
          <p:cNvPr id="6" name="Slide Number Placeholder 5">
            <a:extLst>
              <a:ext uri="{FF2B5EF4-FFF2-40B4-BE49-F238E27FC236}">
                <a16:creationId xmlns:a16="http://schemas.microsoft.com/office/drawing/2014/main" id="{11BD38E8-6AF3-CF2E-36BC-407B5BD71FC1}"/>
              </a:ext>
            </a:extLst>
          </p:cNvPr>
          <p:cNvSpPr>
            <a:spLocks noGrp="1"/>
          </p:cNvSpPr>
          <p:nvPr>
            <p:ph type="sldNum" sz="quarter" idx="12"/>
          </p:nvPr>
        </p:nvSpPr>
        <p:spPr/>
        <p:txBody>
          <a:bodyPr/>
          <a:lstStyle/>
          <a:p>
            <a:fld id="{7A840FD0-93BD-4A5B-B143-3368C97CCEDC}" type="slidenum">
              <a:rPr lang="en-US" smtClean="0"/>
              <a:t>17</a:t>
            </a:fld>
            <a:endParaRPr lang="en-US" dirty="0"/>
          </a:p>
        </p:txBody>
      </p:sp>
      <p:sp>
        <p:nvSpPr>
          <p:cNvPr id="8" name="Title 8">
            <a:extLst>
              <a:ext uri="{FF2B5EF4-FFF2-40B4-BE49-F238E27FC236}">
                <a16:creationId xmlns:a16="http://schemas.microsoft.com/office/drawing/2014/main" id="{DA8ECA24-2FFA-09F9-08BA-50CD61F752CD}"/>
              </a:ext>
            </a:extLst>
          </p:cNvPr>
          <p:cNvSpPr txBox="1">
            <a:spLocks/>
          </p:cNvSpPr>
          <p:nvPr/>
        </p:nvSpPr>
        <p:spPr>
          <a:xfrm>
            <a:off x="0" y="0"/>
            <a:ext cx="11578389" cy="622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sz="2000" dirty="0">
                <a:ln w="0"/>
                <a:effectLst>
                  <a:outerShdw blurRad="38100" dist="19050" dir="2700000" algn="tl" rotWithShape="0">
                    <a:schemeClr val="dk1">
                      <a:alpha val="40000"/>
                    </a:schemeClr>
                  </a:outerShdw>
                </a:effectLst>
              </a:rPr>
              <a:t>District Geothermal</a:t>
            </a:r>
          </a:p>
        </p:txBody>
      </p:sp>
      <p:sp>
        <p:nvSpPr>
          <p:cNvPr id="11" name="Rectangle: Rounded Corners 10">
            <a:extLst>
              <a:ext uri="{FF2B5EF4-FFF2-40B4-BE49-F238E27FC236}">
                <a16:creationId xmlns:a16="http://schemas.microsoft.com/office/drawing/2014/main" id="{AD24AFF7-9FFE-4C53-E7A3-3A04D3A3E9CF}"/>
              </a:ext>
            </a:extLst>
          </p:cNvPr>
          <p:cNvSpPr/>
          <p:nvPr/>
        </p:nvSpPr>
        <p:spPr>
          <a:xfrm>
            <a:off x="185820" y="1722254"/>
            <a:ext cx="3979781" cy="3413491"/>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Approved through our energy Efficiency Filing</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Currently underway</a:t>
            </a: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Site selection process in development</a:t>
            </a: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Cost benefit analysis and other criteria used in a scoring matrix to select</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679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D2746"/>
          </a:solidFill>
        </p:spPr>
        <p:txBody>
          <a:bodyPr wrap="square" lIns="0" tIns="0" rIns="0" bIns="0" rtlCol="0"/>
          <a:lstStyle/>
          <a:p>
            <a:endParaRPr dirty="0"/>
          </a:p>
        </p:txBody>
      </p:sp>
      <p:sp>
        <p:nvSpPr>
          <p:cNvPr id="3" name="object 3"/>
          <p:cNvSpPr/>
          <p:nvPr/>
        </p:nvSpPr>
        <p:spPr>
          <a:xfrm>
            <a:off x="1523" y="914400"/>
            <a:ext cx="1026794" cy="548640"/>
          </a:xfrm>
          <a:custGeom>
            <a:avLst/>
            <a:gdLst/>
            <a:ahLst/>
            <a:cxnLst/>
            <a:rect l="l" t="t" r="r" b="b"/>
            <a:pathLst>
              <a:path w="1026794" h="548640">
                <a:moveTo>
                  <a:pt x="1026693" y="0"/>
                </a:moveTo>
                <a:lnTo>
                  <a:pt x="0" y="0"/>
                </a:lnTo>
                <a:lnTo>
                  <a:pt x="0" y="548639"/>
                </a:lnTo>
                <a:lnTo>
                  <a:pt x="1026693" y="548639"/>
                </a:lnTo>
                <a:lnTo>
                  <a:pt x="1026693" y="0"/>
                </a:lnTo>
                <a:close/>
              </a:path>
            </a:pathLst>
          </a:custGeom>
          <a:solidFill>
            <a:srgbClr val="CF7500"/>
          </a:solidFill>
        </p:spPr>
        <p:txBody>
          <a:bodyPr wrap="square" lIns="0" tIns="0" rIns="0" bIns="0" rtlCol="0"/>
          <a:lstStyle/>
          <a:p>
            <a:endParaRPr/>
          </a:p>
        </p:txBody>
      </p:sp>
      <p:grpSp>
        <p:nvGrpSpPr>
          <p:cNvPr id="4" name="object 4"/>
          <p:cNvGrpSpPr/>
          <p:nvPr/>
        </p:nvGrpSpPr>
        <p:grpSpPr>
          <a:xfrm>
            <a:off x="3047" y="2667000"/>
            <a:ext cx="12189460" cy="3935095"/>
            <a:chOff x="3047" y="2667000"/>
            <a:chExt cx="12189460" cy="3935095"/>
          </a:xfrm>
        </p:grpSpPr>
        <p:pic>
          <p:nvPicPr>
            <p:cNvPr id="5" name="object 5"/>
            <p:cNvPicPr/>
            <p:nvPr/>
          </p:nvPicPr>
          <p:blipFill>
            <a:blip r:embed="rId2" cstate="print"/>
            <a:stretch>
              <a:fillRect/>
            </a:stretch>
          </p:blipFill>
          <p:spPr>
            <a:xfrm>
              <a:off x="3047" y="2667000"/>
              <a:ext cx="12188939" cy="3482339"/>
            </a:xfrm>
            <a:prstGeom prst="rect">
              <a:avLst/>
            </a:prstGeom>
          </p:spPr>
        </p:pic>
        <p:pic>
          <p:nvPicPr>
            <p:cNvPr id="6" name="object 6"/>
            <p:cNvPicPr/>
            <p:nvPr/>
          </p:nvPicPr>
          <p:blipFill>
            <a:blip r:embed="rId3" cstate="print"/>
            <a:stretch>
              <a:fillRect/>
            </a:stretch>
          </p:blipFill>
          <p:spPr>
            <a:xfrm>
              <a:off x="313943" y="5343144"/>
              <a:ext cx="3247643" cy="600455"/>
            </a:xfrm>
            <a:prstGeom prst="rect">
              <a:avLst/>
            </a:prstGeom>
          </p:spPr>
        </p:pic>
        <p:pic>
          <p:nvPicPr>
            <p:cNvPr id="7" name="object 7"/>
            <p:cNvPicPr/>
            <p:nvPr/>
          </p:nvPicPr>
          <p:blipFill>
            <a:blip r:embed="rId4" cstate="print"/>
            <a:stretch>
              <a:fillRect/>
            </a:stretch>
          </p:blipFill>
          <p:spPr>
            <a:xfrm>
              <a:off x="10125457" y="4568951"/>
              <a:ext cx="1530094" cy="2033015"/>
            </a:xfrm>
            <a:prstGeom prst="rect">
              <a:avLst/>
            </a:prstGeom>
          </p:spPr>
        </p:pic>
        <p:pic>
          <p:nvPicPr>
            <p:cNvPr id="8" name="object 8"/>
            <p:cNvPicPr/>
            <p:nvPr/>
          </p:nvPicPr>
          <p:blipFill>
            <a:blip r:embed="rId5" cstate="print"/>
            <a:stretch>
              <a:fillRect/>
            </a:stretch>
          </p:blipFill>
          <p:spPr>
            <a:xfrm>
              <a:off x="313943" y="3429000"/>
              <a:ext cx="4410443" cy="1461515"/>
            </a:xfrm>
            <a:prstGeom prst="rect">
              <a:avLst/>
            </a:prstGeom>
          </p:spPr>
        </p:pic>
      </p:grpSp>
      <p:sp>
        <p:nvSpPr>
          <p:cNvPr id="9" name="object 9"/>
          <p:cNvSpPr txBox="1">
            <a:spLocks noGrp="1"/>
          </p:cNvSpPr>
          <p:nvPr>
            <p:ph type="title"/>
          </p:nvPr>
        </p:nvSpPr>
        <p:spPr>
          <a:xfrm>
            <a:off x="1246629" y="736462"/>
            <a:ext cx="7416165" cy="635000"/>
          </a:xfrm>
          <a:prstGeom prst="rect">
            <a:avLst/>
          </a:prstGeom>
        </p:spPr>
        <p:txBody>
          <a:bodyPr vert="horz" wrap="square" lIns="0" tIns="12065" rIns="0" bIns="0" rtlCol="0">
            <a:spAutoFit/>
          </a:bodyPr>
          <a:lstStyle/>
          <a:p>
            <a:pPr marL="12700">
              <a:lnSpc>
                <a:spcPct val="100000"/>
              </a:lnSpc>
              <a:spcBef>
                <a:spcPts val="95"/>
              </a:spcBef>
            </a:pPr>
            <a:r>
              <a:rPr sz="4000" spc="55" dirty="0">
                <a:solidFill>
                  <a:srgbClr val="FFFFFF"/>
                </a:solidFill>
                <a:latin typeface="Century Gothic"/>
                <a:cs typeface="Century Gothic"/>
              </a:rPr>
              <a:t>Upgen</a:t>
            </a:r>
            <a:r>
              <a:rPr sz="4000" spc="80" dirty="0">
                <a:solidFill>
                  <a:srgbClr val="FFFFFF"/>
                </a:solidFill>
                <a:latin typeface="Century Gothic"/>
                <a:cs typeface="Century Gothic"/>
              </a:rPr>
              <a:t> </a:t>
            </a:r>
            <a:r>
              <a:rPr sz="4000" dirty="0">
                <a:solidFill>
                  <a:srgbClr val="FFFFFF"/>
                </a:solidFill>
                <a:latin typeface="Century Gothic"/>
                <a:cs typeface="Century Gothic"/>
              </a:rPr>
              <a:t>NXG</a:t>
            </a:r>
            <a:r>
              <a:rPr sz="4000" spc="-40" dirty="0">
                <a:solidFill>
                  <a:srgbClr val="FFFFFF"/>
                </a:solidFill>
                <a:latin typeface="Century Gothic"/>
                <a:cs typeface="Century Gothic"/>
              </a:rPr>
              <a:t> </a:t>
            </a:r>
            <a:r>
              <a:rPr sz="4000" spc="75" dirty="0">
                <a:solidFill>
                  <a:srgbClr val="FFFFFF"/>
                </a:solidFill>
                <a:latin typeface="Century Gothic"/>
                <a:cs typeface="Century Gothic"/>
              </a:rPr>
              <a:t>Home</a:t>
            </a:r>
            <a:r>
              <a:rPr sz="4000" spc="145" dirty="0">
                <a:solidFill>
                  <a:srgbClr val="FFFFFF"/>
                </a:solidFill>
                <a:latin typeface="Century Gothic"/>
                <a:cs typeface="Century Gothic"/>
              </a:rPr>
              <a:t> </a:t>
            </a:r>
            <a:r>
              <a:rPr sz="4000" spc="-10" dirty="0">
                <a:solidFill>
                  <a:srgbClr val="FFFFFF"/>
                </a:solidFill>
                <a:latin typeface="Century Gothic"/>
                <a:cs typeface="Century Gothic"/>
              </a:rPr>
              <a:t>Generator</a:t>
            </a:r>
            <a:endParaRPr sz="4000">
              <a:latin typeface="Century Gothic"/>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19B4-57E6-FF4D-EC5A-1007F93E6BA8}"/>
              </a:ext>
            </a:extLst>
          </p:cNvPr>
          <p:cNvSpPr>
            <a:spLocks noGrp="1"/>
          </p:cNvSpPr>
          <p:nvPr>
            <p:ph type="title"/>
          </p:nvPr>
        </p:nvSpPr>
        <p:spPr>
          <a:xfrm>
            <a:off x="0" y="0"/>
            <a:ext cx="11578389" cy="615820"/>
          </a:xfrm>
        </p:spPr>
        <p:txBody>
          <a:bodyPr/>
          <a:lstStyle/>
          <a:p>
            <a:r>
              <a:rPr lang="en-US" dirty="0">
                <a:ln w="0"/>
                <a:effectLst>
                  <a:outerShdw blurRad="38100" dist="19050" dir="2700000" algn="tl" rotWithShape="0">
                    <a:schemeClr val="dk1">
                      <a:alpha val="40000"/>
                    </a:schemeClr>
                  </a:outerShdw>
                </a:effectLst>
              </a:rPr>
              <a:t>NJNG’s Current and Potential Innovation and Clean Fuels Projects</a:t>
            </a:r>
          </a:p>
        </p:txBody>
      </p:sp>
      <p:sp>
        <p:nvSpPr>
          <p:cNvPr id="4" name="Footer Placeholder 3">
            <a:extLst>
              <a:ext uri="{FF2B5EF4-FFF2-40B4-BE49-F238E27FC236}">
                <a16:creationId xmlns:a16="http://schemas.microsoft.com/office/drawing/2014/main" id="{1B9112FA-955D-47CF-0BA0-CF78A07ED9EA}"/>
              </a:ext>
            </a:extLst>
          </p:cNvPr>
          <p:cNvSpPr>
            <a:spLocks noGrp="1"/>
          </p:cNvSpPr>
          <p:nvPr>
            <p:ph type="ftr" sz="quarter" idx="11"/>
          </p:nvPr>
        </p:nvSpPr>
        <p:spPr>
          <a:xfrm>
            <a:off x="3374455" y="6458552"/>
            <a:ext cx="4776013" cy="26292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Confidential Information - Draft - For Scenario Planning Purposes Only</a:t>
            </a:r>
          </a:p>
        </p:txBody>
      </p:sp>
      <p:sp>
        <p:nvSpPr>
          <p:cNvPr id="5" name="Slide Number Placeholder 4">
            <a:extLst>
              <a:ext uri="{FF2B5EF4-FFF2-40B4-BE49-F238E27FC236}">
                <a16:creationId xmlns:a16="http://schemas.microsoft.com/office/drawing/2014/main" id="{DB4BC3DE-D6BC-17B2-EAEE-685140F88F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40FD0-93BD-4A5B-B143-3368C97CCEDC}" type="slidenum">
              <a:rPr kumimoji="0" lang="en-US" sz="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18F42753-3E49-F275-B46A-DA8C1FD3F464}"/>
              </a:ext>
            </a:extLst>
          </p:cNvPr>
          <p:cNvGrpSpPr/>
          <p:nvPr/>
        </p:nvGrpSpPr>
        <p:grpSpPr>
          <a:xfrm>
            <a:off x="248479" y="1919742"/>
            <a:ext cx="5283077" cy="914400"/>
            <a:chOff x="248479" y="920883"/>
            <a:chExt cx="5283077" cy="914400"/>
          </a:xfrm>
        </p:grpSpPr>
        <p:sp>
          <p:nvSpPr>
            <p:cNvPr id="20" name="Rectangle: Rounded Corners 19">
              <a:extLst>
                <a:ext uri="{FF2B5EF4-FFF2-40B4-BE49-F238E27FC236}">
                  <a16:creationId xmlns:a16="http://schemas.microsoft.com/office/drawing/2014/main" id="{C67FE0E3-12A7-75CB-A918-A787436BF45F}"/>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Geothermal Feasibility Study </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determine if district geothermal is suitable for NJNG’s service territory</a:t>
              </a:r>
            </a:p>
          </p:txBody>
        </p:sp>
        <p:sp>
          <p:nvSpPr>
            <p:cNvPr id="21" name="Oval 20">
              <a:extLst>
                <a:ext uri="{FF2B5EF4-FFF2-40B4-BE49-F238E27FC236}">
                  <a16:creationId xmlns:a16="http://schemas.microsoft.com/office/drawing/2014/main" id="{4FD87ABE-C43C-99BB-EEBE-AF13360056BE}"/>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D00474B9-F375-C623-E6AB-BE15322A5752}"/>
              </a:ext>
            </a:extLst>
          </p:cNvPr>
          <p:cNvGrpSpPr/>
          <p:nvPr/>
        </p:nvGrpSpPr>
        <p:grpSpPr>
          <a:xfrm>
            <a:off x="245872" y="2964288"/>
            <a:ext cx="5283077" cy="914400"/>
            <a:chOff x="248479" y="920883"/>
            <a:chExt cx="5283077" cy="914400"/>
          </a:xfrm>
        </p:grpSpPr>
        <p:sp>
          <p:nvSpPr>
            <p:cNvPr id="32" name="Rectangle: Rounded Corners 31">
              <a:extLst>
                <a:ext uri="{FF2B5EF4-FFF2-40B4-BE49-F238E27FC236}">
                  <a16:creationId xmlns:a16="http://schemas.microsoft.com/office/drawing/2014/main" id="{88EC0A51-A43D-7F65-0623-31F4A7BC3C63}"/>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Carbon Capture </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deployment of CarbinX units in service territory and pilot of Carbon Reform carbon capture technology</a:t>
              </a:r>
            </a:p>
          </p:txBody>
        </p:sp>
        <p:sp>
          <p:nvSpPr>
            <p:cNvPr id="33" name="Oval 32">
              <a:extLst>
                <a:ext uri="{FF2B5EF4-FFF2-40B4-BE49-F238E27FC236}">
                  <a16:creationId xmlns:a16="http://schemas.microsoft.com/office/drawing/2014/main" id="{0555ABA9-EB2E-0A6F-BD64-CA857404DC16}"/>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41DE6B5D-0720-6ACD-D7CA-AA3EB7497843}"/>
              </a:ext>
            </a:extLst>
          </p:cNvPr>
          <p:cNvGrpSpPr/>
          <p:nvPr/>
        </p:nvGrpSpPr>
        <p:grpSpPr>
          <a:xfrm>
            <a:off x="245872" y="4048144"/>
            <a:ext cx="5283077" cy="914400"/>
            <a:chOff x="248479" y="920883"/>
            <a:chExt cx="5283077" cy="914400"/>
          </a:xfrm>
        </p:grpSpPr>
        <p:sp>
          <p:nvSpPr>
            <p:cNvPr id="14" name="Rectangle: Rounded Corners 13">
              <a:extLst>
                <a:ext uri="{FF2B5EF4-FFF2-40B4-BE49-F238E27FC236}">
                  <a16:creationId xmlns:a16="http://schemas.microsoft.com/office/drawing/2014/main" id="{40BD6C94-D845-C6D4-C93E-3163C26454D2}"/>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UpGen</a:t>
              </a: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Fuel Cells </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demonstration project for product validation and potential value</a:t>
              </a:r>
            </a:p>
          </p:txBody>
        </p:sp>
        <p:sp>
          <p:nvSpPr>
            <p:cNvPr id="16" name="Oval 15">
              <a:extLst>
                <a:ext uri="{FF2B5EF4-FFF2-40B4-BE49-F238E27FC236}">
                  <a16:creationId xmlns:a16="http://schemas.microsoft.com/office/drawing/2014/main" id="{F9295263-2543-B88A-8641-C14B7C4AEAA5}"/>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3F47F706-2E7A-F09D-D636-F7A346407262}"/>
              </a:ext>
            </a:extLst>
          </p:cNvPr>
          <p:cNvGrpSpPr/>
          <p:nvPr/>
        </p:nvGrpSpPr>
        <p:grpSpPr>
          <a:xfrm>
            <a:off x="245872" y="5078201"/>
            <a:ext cx="5283077" cy="914400"/>
            <a:chOff x="248479" y="920883"/>
            <a:chExt cx="5283077" cy="914400"/>
          </a:xfrm>
        </p:grpSpPr>
        <p:sp>
          <p:nvSpPr>
            <p:cNvPr id="34" name="Rectangle: Rounded Corners 33">
              <a:extLst>
                <a:ext uri="{FF2B5EF4-FFF2-40B4-BE49-F238E27FC236}">
                  <a16:creationId xmlns:a16="http://schemas.microsoft.com/office/drawing/2014/main" id="{2AE8E760-3408-E111-390F-5A4BF9E071D6}"/>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Hybrid Heat </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deployment of hybrid heat units to demonstrate effectiveness </a:t>
              </a:r>
            </a:p>
          </p:txBody>
        </p:sp>
        <p:sp>
          <p:nvSpPr>
            <p:cNvPr id="35" name="Oval 34">
              <a:extLst>
                <a:ext uri="{FF2B5EF4-FFF2-40B4-BE49-F238E27FC236}">
                  <a16:creationId xmlns:a16="http://schemas.microsoft.com/office/drawing/2014/main" id="{19269BFB-9BCB-880C-445D-D3CBA22783F5}"/>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Rounded Corners 14">
            <a:extLst>
              <a:ext uri="{FF2B5EF4-FFF2-40B4-BE49-F238E27FC236}">
                <a16:creationId xmlns:a16="http://schemas.microsoft.com/office/drawing/2014/main" id="{0CFB7FD7-C360-A086-6A08-B01F85826C35}"/>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Gas Heat Pump Pilot Program </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for commercial and residential applications</a:t>
            </a:r>
          </a:p>
        </p:txBody>
      </p:sp>
      <p:sp>
        <p:nvSpPr>
          <p:cNvPr id="11" name="Oval 10">
            <a:extLst>
              <a:ext uri="{FF2B5EF4-FFF2-40B4-BE49-F238E27FC236}">
                <a16:creationId xmlns:a16="http://schemas.microsoft.com/office/drawing/2014/main" id="{C693081D-2711-C8D6-154C-FDD41A1665D8}"/>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Air source heat pump - Free electronics icons">
            <a:extLst>
              <a:ext uri="{FF2B5EF4-FFF2-40B4-BE49-F238E27FC236}">
                <a16:creationId xmlns:a16="http://schemas.microsoft.com/office/drawing/2014/main" id="{EAEA939D-F323-E843-D578-FA430C5A67D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660" y="1083347"/>
            <a:ext cx="652147" cy="652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othermal energy - Free ecology and environment icons">
            <a:extLst>
              <a:ext uri="{FF2B5EF4-FFF2-40B4-BE49-F238E27FC236}">
                <a16:creationId xmlns:a16="http://schemas.microsoft.com/office/drawing/2014/main" id="{C71AD878-BA83-5196-25DC-4DD7219DD6B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6998" y="2004738"/>
            <a:ext cx="675371" cy="6753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80 Carbon Sequestration Icon Royalty-Free Photos and Stock Images |  Shutterstock">
            <a:extLst>
              <a:ext uri="{FF2B5EF4-FFF2-40B4-BE49-F238E27FC236}">
                <a16:creationId xmlns:a16="http://schemas.microsoft.com/office/drawing/2014/main" id="{4231520C-BF04-7BB2-74C7-66946FEB57AA}"/>
              </a:ext>
            </a:extLst>
          </p:cNvPr>
          <p:cNvPicPr>
            <a:picLocks noChangeAspect="1" noChangeArrowheads="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l="13785" t="15111" r="10786" b="19958"/>
          <a:stretch/>
        </p:blipFill>
        <p:spPr bwMode="auto">
          <a:xfrm>
            <a:off x="330625" y="3056294"/>
            <a:ext cx="793900" cy="683415"/>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Fuel cell - Free industry icons">
            <a:extLst>
              <a:ext uri="{FF2B5EF4-FFF2-40B4-BE49-F238E27FC236}">
                <a16:creationId xmlns:a16="http://schemas.microsoft.com/office/drawing/2014/main" id="{011A48C4-8D19-7FC1-B5EF-90F144F0DC0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660" y="4183751"/>
            <a:ext cx="623615" cy="6236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ybrid - Free miscellaneous icons">
            <a:extLst>
              <a:ext uri="{FF2B5EF4-FFF2-40B4-BE49-F238E27FC236}">
                <a16:creationId xmlns:a16="http://schemas.microsoft.com/office/drawing/2014/main" id="{3F90F057-FA45-22A5-869F-E71470ECA085}"/>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1264" y="5223592"/>
            <a:ext cx="623615" cy="62361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4D657098-C8BA-C529-31B0-163C97AB655A}"/>
              </a:ext>
            </a:extLst>
          </p:cNvPr>
          <p:cNvGrpSpPr/>
          <p:nvPr/>
        </p:nvGrpSpPr>
        <p:grpSpPr>
          <a:xfrm>
            <a:off x="6445335" y="1173907"/>
            <a:ext cx="5283077" cy="914400"/>
            <a:chOff x="6445335" y="909594"/>
            <a:chExt cx="5283077" cy="914400"/>
          </a:xfrm>
        </p:grpSpPr>
        <p:grpSp>
          <p:nvGrpSpPr>
            <p:cNvPr id="23" name="Group 22">
              <a:extLst>
                <a:ext uri="{FF2B5EF4-FFF2-40B4-BE49-F238E27FC236}">
                  <a16:creationId xmlns:a16="http://schemas.microsoft.com/office/drawing/2014/main" id="{52D2F538-5733-5E4A-6FA3-929B48E508E7}"/>
                </a:ext>
              </a:extLst>
            </p:cNvPr>
            <p:cNvGrpSpPr/>
            <p:nvPr/>
          </p:nvGrpSpPr>
          <p:grpSpPr>
            <a:xfrm>
              <a:off x="6445335" y="909594"/>
              <a:ext cx="5283077" cy="914400"/>
              <a:chOff x="248479" y="920883"/>
              <a:chExt cx="5283077" cy="914400"/>
            </a:xfrm>
          </p:grpSpPr>
          <p:sp>
            <p:nvSpPr>
              <p:cNvPr id="24" name="Rectangle: Rounded Corners 23">
                <a:extLst>
                  <a:ext uri="{FF2B5EF4-FFF2-40B4-BE49-F238E27FC236}">
                    <a16:creationId xmlns:a16="http://schemas.microsoft.com/office/drawing/2014/main" id="{56643253-9FB4-6FCE-658A-A0A744D1881E}"/>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Hydrogen Power to Gas projects </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preliminary engineering on to be determined hydrogen project</a:t>
                </a:r>
              </a:p>
            </p:txBody>
          </p:sp>
          <p:sp>
            <p:nvSpPr>
              <p:cNvPr id="25" name="Oval 24">
                <a:extLst>
                  <a:ext uri="{FF2B5EF4-FFF2-40B4-BE49-F238E27FC236}">
                    <a16:creationId xmlns:a16="http://schemas.microsoft.com/office/drawing/2014/main" id="{882FE1F4-2ECA-2ACF-988A-A6E18ED2C339}"/>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60" name="Picture 12" descr="Hydrogen - Free ecology and environment icons">
              <a:extLst>
                <a:ext uri="{FF2B5EF4-FFF2-40B4-BE49-F238E27FC236}">
                  <a16:creationId xmlns:a16="http://schemas.microsoft.com/office/drawing/2014/main" id="{63A7C2CD-C78E-CBB8-D6E9-3E3C4C2AE82F}"/>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74552" y="975646"/>
              <a:ext cx="668704" cy="6687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B13AB98A-0195-0A1C-5FC0-8AA72B3F1E67}"/>
              </a:ext>
            </a:extLst>
          </p:cNvPr>
          <p:cNvGrpSpPr/>
          <p:nvPr/>
        </p:nvGrpSpPr>
        <p:grpSpPr>
          <a:xfrm>
            <a:off x="6445335" y="2875810"/>
            <a:ext cx="5283077" cy="914400"/>
            <a:chOff x="6440435" y="2611497"/>
            <a:chExt cx="5283077" cy="914400"/>
          </a:xfrm>
        </p:grpSpPr>
        <p:grpSp>
          <p:nvGrpSpPr>
            <p:cNvPr id="27" name="Group 26">
              <a:extLst>
                <a:ext uri="{FF2B5EF4-FFF2-40B4-BE49-F238E27FC236}">
                  <a16:creationId xmlns:a16="http://schemas.microsoft.com/office/drawing/2014/main" id="{167CEA5E-45C1-DAFE-EC44-83D740D125CE}"/>
                </a:ext>
              </a:extLst>
            </p:cNvPr>
            <p:cNvGrpSpPr/>
            <p:nvPr/>
          </p:nvGrpSpPr>
          <p:grpSpPr>
            <a:xfrm>
              <a:off x="6440435" y="2611497"/>
              <a:ext cx="5283077" cy="914400"/>
              <a:chOff x="248479" y="920883"/>
              <a:chExt cx="5283077" cy="914400"/>
            </a:xfrm>
          </p:grpSpPr>
          <p:sp>
            <p:nvSpPr>
              <p:cNvPr id="28" name="Rectangle: Rounded Corners 27">
                <a:extLst>
                  <a:ext uri="{FF2B5EF4-FFF2-40B4-BE49-F238E27FC236}">
                    <a16:creationId xmlns:a16="http://schemas.microsoft.com/office/drawing/2014/main" id="{229AC8C7-9F05-F518-C5B8-7C24267CA2A6}"/>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Renewable Natural Gas </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Landfill and various RNG projects at waste water treatment plants</a:t>
                </a:r>
              </a:p>
            </p:txBody>
          </p:sp>
          <p:sp>
            <p:nvSpPr>
              <p:cNvPr id="29" name="Oval 28">
                <a:extLst>
                  <a:ext uri="{FF2B5EF4-FFF2-40B4-BE49-F238E27FC236}">
                    <a16:creationId xmlns:a16="http://schemas.microsoft.com/office/drawing/2014/main" id="{10410489-4FC3-64AF-22DC-5DDB24817A1D}"/>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64" name="Picture 16" descr="What is Renewable Natural Gas (RNG)? — Chevron">
              <a:extLst>
                <a:ext uri="{FF2B5EF4-FFF2-40B4-BE49-F238E27FC236}">
                  <a16:creationId xmlns:a16="http://schemas.microsoft.com/office/drawing/2014/main" id="{90509028-960F-1C09-548A-49E1DFC25C88}"/>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22037" r="21759"/>
            <a:stretch/>
          </p:blipFill>
          <p:spPr bwMode="auto">
            <a:xfrm>
              <a:off x="6506493" y="2689440"/>
              <a:ext cx="793392" cy="785039"/>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58488246-0947-697C-B7A6-18D95A2AF365}"/>
              </a:ext>
            </a:extLst>
          </p:cNvPr>
          <p:cNvGrpSpPr/>
          <p:nvPr/>
        </p:nvGrpSpPr>
        <p:grpSpPr>
          <a:xfrm>
            <a:off x="6445335" y="4606978"/>
            <a:ext cx="5283077" cy="914400"/>
            <a:chOff x="6440435" y="4342665"/>
            <a:chExt cx="5283077" cy="914400"/>
          </a:xfrm>
        </p:grpSpPr>
        <p:grpSp>
          <p:nvGrpSpPr>
            <p:cNvPr id="41" name="Group 40">
              <a:extLst>
                <a:ext uri="{FF2B5EF4-FFF2-40B4-BE49-F238E27FC236}">
                  <a16:creationId xmlns:a16="http://schemas.microsoft.com/office/drawing/2014/main" id="{74E1EF62-CA7C-6D0A-8DBD-39142E6140A7}"/>
                </a:ext>
              </a:extLst>
            </p:cNvPr>
            <p:cNvGrpSpPr/>
            <p:nvPr/>
          </p:nvGrpSpPr>
          <p:grpSpPr>
            <a:xfrm>
              <a:off x="6440435" y="4342665"/>
              <a:ext cx="5283077" cy="914400"/>
              <a:chOff x="248479" y="920883"/>
              <a:chExt cx="5283077" cy="914400"/>
            </a:xfrm>
          </p:grpSpPr>
          <p:sp>
            <p:nvSpPr>
              <p:cNvPr id="43" name="Rectangle: Rounded Corners 42">
                <a:extLst>
                  <a:ext uri="{FF2B5EF4-FFF2-40B4-BE49-F238E27FC236}">
                    <a16:creationId xmlns:a16="http://schemas.microsoft.com/office/drawing/2014/main" id="{29980C5E-BE3C-D4EC-0150-63EC0A568140}"/>
                  </a:ext>
                </a:extLst>
              </p:cNvPr>
              <p:cNvSpPr/>
              <p:nvPr/>
            </p:nvSpPr>
            <p:spPr>
              <a:xfrm>
                <a:off x="924119" y="1025291"/>
                <a:ext cx="4607437" cy="70558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CNG</a:t>
                </a:r>
                <a:r>
                  <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 construction of new CNG fueling stations</a:t>
                </a:r>
              </a:p>
            </p:txBody>
          </p:sp>
          <p:sp>
            <p:nvSpPr>
              <p:cNvPr id="44" name="Oval 43">
                <a:extLst>
                  <a:ext uri="{FF2B5EF4-FFF2-40B4-BE49-F238E27FC236}">
                    <a16:creationId xmlns:a16="http://schemas.microsoft.com/office/drawing/2014/main" id="{EFA7D4BB-FEC4-69A9-EF17-E8578F9BDF21}"/>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66" name="Picture 18" descr="Cng PNG Transparent Images Free Download | Vector Files | Pngtree">
              <a:extLst>
                <a:ext uri="{FF2B5EF4-FFF2-40B4-BE49-F238E27FC236}">
                  <a16:creationId xmlns:a16="http://schemas.microsoft.com/office/drawing/2014/main" id="{47A6B654-CEDA-9937-4EEF-6728749AA998}"/>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506493" y="4378770"/>
              <a:ext cx="803210" cy="803210"/>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3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151384" y="6599681"/>
            <a:ext cx="2299970" cy="133985"/>
          </a:xfrm>
          <a:prstGeom prst="rect">
            <a:avLst/>
          </a:prstGeom>
        </p:spPr>
        <p:txBody>
          <a:bodyPr vert="horz" wrap="square" lIns="0" tIns="0" rIns="0" bIns="0" rtlCol="0">
            <a:spAutoFit/>
          </a:bodyPr>
          <a:lstStyle/>
          <a:p>
            <a:pPr marL="12700">
              <a:lnSpc>
                <a:spcPts val="910"/>
              </a:lnSpc>
            </a:pPr>
            <a:r>
              <a:rPr sz="850" dirty="0">
                <a:solidFill>
                  <a:srgbClr val="7C7C7C"/>
                </a:solidFill>
                <a:latin typeface="Calibri"/>
                <a:cs typeface="Calibri"/>
              </a:rPr>
              <a:t>©</a:t>
            </a:r>
            <a:r>
              <a:rPr sz="850" spc="-50" dirty="0">
                <a:solidFill>
                  <a:srgbClr val="7C7C7C"/>
                </a:solidFill>
                <a:latin typeface="Calibri"/>
                <a:cs typeface="Calibri"/>
              </a:rPr>
              <a:t> </a:t>
            </a:r>
            <a:r>
              <a:rPr sz="850" dirty="0">
                <a:solidFill>
                  <a:srgbClr val="7C7C7C"/>
                </a:solidFill>
                <a:latin typeface="Calibri"/>
                <a:cs typeface="Calibri"/>
              </a:rPr>
              <a:t>2024</a:t>
            </a:r>
            <a:r>
              <a:rPr sz="850" spc="-85" dirty="0">
                <a:solidFill>
                  <a:srgbClr val="7C7C7C"/>
                </a:solidFill>
                <a:latin typeface="Calibri"/>
                <a:cs typeface="Calibri"/>
              </a:rPr>
              <a:t> </a:t>
            </a:r>
            <a:r>
              <a:rPr sz="850" spc="-20" dirty="0">
                <a:solidFill>
                  <a:srgbClr val="7C7C7C"/>
                </a:solidFill>
                <a:latin typeface="Calibri"/>
                <a:cs typeface="Calibri"/>
              </a:rPr>
              <a:t>Upstart</a:t>
            </a:r>
            <a:r>
              <a:rPr sz="850" spc="-15" dirty="0">
                <a:solidFill>
                  <a:srgbClr val="7C7C7C"/>
                </a:solidFill>
                <a:latin typeface="Calibri"/>
                <a:cs typeface="Calibri"/>
              </a:rPr>
              <a:t> </a:t>
            </a:r>
            <a:r>
              <a:rPr sz="850" dirty="0">
                <a:solidFill>
                  <a:srgbClr val="7C7C7C"/>
                </a:solidFill>
                <a:latin typeface="Calibri"/>
                <a:cs typeface="Calibri"/>
              </a:rPr>
              <a:t>Power</a:t>
            </a:r>
            <a:r>
              <a:rPr sz="850" spc="-15" dirty="0">
                <a:solidFill>
                  <a:srgbClr val="7C7C7C"/>
                </a:solidFill>
                <a:latin typeface="Calibri"/>
                <a:cs typeface="Calibri"/>
              </a:rPr>
              <a:t> </a:t>
            </a:r>
            <a:r>
              <a:rPr sz="850" dirty="0">
                <a:solidFill>
                  <a:srgbClr val="7C7C7C"/>
                </a:solidFill>
                <a:latin typeface="Calibri"/>
                <a:cs typeface="Calibri"/>
              </a:rPr>
              <a:t>-</a:t>
            </a:r>
            <a:r>
              <a:rPr sz="850" spc="-50" dirty="0">
                <a:solidFill>
                  <a:srgbClr val="7C7C7C"/>
                </a:solidFill>
                <a:latin typeface="Calibri"/>
                <a:cs typeface="Calibri"/>
              </a:rPr>
              <a:t> </a:t>
            </a:r>
            <a:r>
              <a:rPr sz="850" spc="-10" dirty="0">
                <a:solidFill>
                  <a:srgbClr val="7C7C7C"/>
                </a:solidFill>
                <a:latin typeface="Calibri"/>
                <a:cs typeface="Calibri"/>
              </a:rPr>
              <a:t>Proprietary</a:t>
            </a:r>
            <a:r>
              <a:rPr sz="850" spc="40" dirty="0">
                <a:solidFill>
                  <a:srgbClr val="7C7C7C"/>
                </a:solidFill>
                <a:latin typeface="Calibri"/>
                <a:cs typeface="Calibri"/>
              </a:rPr>
              <a:t> </a:t>
            </a:r>
            <a:r>
              <a:rPr sz="850" dirty="0">
                <a:solidFill>
                  <a:srgbClr val="7C7C7C"/>
                </a:solidFill>
                <a:latin typeface="Calibri"/>
                <a:cs typeface="Calibri"/>
              </a:rPr>
              <a:t>and</a:t>
            </a:r>
            <a:r>
              <a:rPr sz="850" spc="-10" dirty="0">
                <a:solidFill>
                  <a:srgbClr val="7C7C7C"/>
                </a:solidFill>
                <a:latin typeface="Calibri"/>
                <a:cs typeface="Calibri"/>
              </a:rPr>
              <a:t> Confidential</a:t>
            </a:r>
            <a:endParaRPr sz="850" dirty="0">
              <a:latin typeface="Calibri"/>
              <a:cs typeface="Calibri"/>
            </a:endParaRPr>
          </a:p>
        </p:txBody>
      </p:sp>
      <p:sp>
        <p:nvSpPr>
          <p:cNvPr id="13" name="object 13"/>
          <p:cNvSpPr txBox="1"/>
          <p:nvPr/>
        </p:nvSpPr>
        <p:spPr>
          <a:xfrm>
            <a:off x="11579350" y="6617207"/>
            <a:ext cx="226060" cy="165735"/>
          </a:xfrm>
          <a:prstGeom prst="rect">
            <a:avLst/>
          </a:prstGeom>
        </p:spPr>
        <p:txBody>
          <a:bodyPr vert="horz" wrap="square" lIns="0" tIns="0" rIns="0" bIns="0" rtlCol="0">
            <a:spAutoFit/>
          </a:bodyPr>
          <a:lstStyle/>
          <a:p>
            <a:pPr marL="38100">
              <a:lnSpc>
                <a:spcPts val="1150"/>
              </a:lnSpc>
            </a:pPr>
            <a:fld id="{81D60167-4931-47E6-BA6A-407CBD079E47}" type="slidenum">
              <a:rPr sz="1100" spc="-25" dirty="0">
                <a:solidFill>
                  <a:srgbClr val="7C7C7C"/>
                </a:solidFill>
                <a:latin typeface="Calibri"/>
                <a:cs typeface="Calibri"/>
              </a:rPr>
              <a:t>19</a:t>
            </a:fld>
            <a:endParaRPr sz="1100">
              <a:latin typeface="Calibri"/>
              <a:cs typeface="Calibri"/>
            </a:endParaRPr>
          </a:p>
        </p:txBody>
      </p:sp>
      <p:sp>
        <p:nvSpPr>
          <p:cNvPr id="15" name="Title 8">
            <a:extLst>
              <a:ext uri="{FF2B5EF4-FFF2-40B4-BE49-F238E27FC236}">
                <a16:creationId xmlns:a16="http://schemas.microsoft.com/office/drawing/2014/main" id="{484A1BEB-44D8-F8F4-0DFF-934E18739355}"/>
              </a:ext>
            </a:extLst>
          </p:cNvPr>
          <p:cNvSpPr txBox="1">
            <a:spLocks/>
          </p:cNvSpPr>
          <p:nvPr/>
        </p:nvSpPr>
        <p:spPr>
          <a:xfrm>
            <a:off x="0" y="0"/>
            <a:ext cx="11578389" cy="622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sz="2000" dirty="0">
                <a:ln w="0"/>
                <a:effectLst>
                  <a:outerShdw blurRad="38100" dist="19050" dir="2700000" algn="tl" rotWithShape="0">
                    <a:schemeClr val="dk1">
                      <a:alpha val="40000"/>
                    </a:schemeClr>
                  </a:outerShdw>
                </a:effectLst>
              </a:rPr>
              <a:t>Upstart </a:t>
            </a:r>
            <a:r>
              <a:rPr lang="en-US" sz="2000" dirty="0" err="1">
                <a:ln w="0"/>
                <a:effectLst>
                  <a:outerShdw blurRad="38100" dist="19050" dir="2700000" algn="tl" rotWithShape="0">
                    <a:schemeClr val="dk1">
                      <a:alpha val="40000"/>
                    </a:schemeClr>
                  </a:outerShdw>
                </a:effectLst>
              </a:rPr>
              <a:t>Upgen</a:t>
            </a:r>
            <a:r>
              <a:rPr lang="en-US" sz="2000" dirty="0">
                <a:ln w="0"/>
                <a:effectLst>
                  <a:outerShdw blurRad="38100" dist="19050" dir="2700000" algn="tl" rotWithShape="0">
                    <a:schemeClr val="dk1">
                      <a:alpha val="40000"/>
                    </a:schemeClr>
                  </a:outerShdw>
                </a:effectLst>
              </a:rPr>
              <a:t> NXG – The Future of Resiliency &amp; Power Independence</a:t>
            </a:r>
          </a:p>
        </p:txBody>
      </p:sp>
      <p:pic>
        <p:nvPicPr>
          <p:cNvPr id="16" name="object 11">
            <a:extLst>
              <a:ext uri="{FF2B5EF4-FFF2-40B4-BE49-F238E27FC236}">
                <a16:creationId xmlns:a16="http://schemas.microsoft.com/office/drawing/2014/main" id="{09AC9C80-B5D3-B52D-3BB7-7E741AD30256}"/>
              </a:ext>
            </a:extLst>
          </p:cNvPr>
          <p:cNvPicPr/>
          <p:nvPr/>
        </p:nvPicPr>
        <p:blipFill>
          <a:blip r:embed="rId2" cstate="print"/>
          <a:stretch>
            <a:fillRect/>
          </a:stretch>
        </p:blipFill>
        <p:spPr>
          <a:xfrm>
            <a:off x="4883664" y="2332960"/>
            <a:ext cx="2424671" cy="3220211"/>
          </a:xfrm>
          <a:prstGeom prst="rect">
            <a:avLst/>
          </a:prstGeom>
        </p:spPr>
      </p:pic>
      <p:sp>
        <p:nvSpPr>
          <p:cNvPr id="17" name="object 5">
            <a:extLst>
              <a:ext uri="{FF2B5EF4-FFF2-40B4-BE49-F238E27FC236}">
                <a16:creationId xmlns:a16="http://schemas.microsoft.com/office/drawing/2014/main" id="{01D95CBB-9F2A-C070-3FAA-238AFF899FC3}"/>
              </a:ext>
            </a:extLst>
          </p:cNvPr>
          <p:cNvSpPr txBox="1"/>
          <p:nvPr/>
        </p:nvSpPr>
        <p:spPr>
          <a:xfrm>
            <a:off x="312984" y="2529237"/>
            <a:ext cx="4570680" cy="2843727"/>
          </a:xfrm>
          <a:prstGeom prst="rect">
            <a:avLst/>
          </a:prstGeom>
        </p:spPr>
        <p:txBody>
          <a:bodyPr vert="horz" wrap="square" lIns="0" tIns="12065" rIns="0" bIns="0" rtlCol="0">
            <a:spAutoFit/>
          </a:bodyPr>
          <a:lstStyle/>
          <a:p>
            <a:pPr marL="299085" indent="-286385">
              <a:lnSpc>
                <a:spcPts val="1920"/>
              </a:lnSpc>
              <a:spcBef>
                <a:spcPts val="95"/>
              </a:spcBef>
              <a:buFont typeface="Wingdings"/>
              <a:buChar char=""/>
              <a:tabLst>
                <a:tab pos="299085" algn="l"/>
              </a:tabLst>
            </a:pPr>
            <a:r>
              <a:rPr sz="1600" u="sng" spc="-35" dirty="0">
                <a:solidFill>
                  <a:srgbClr val="06275A"/>
                </a:solidFill>
                <a:uFill>
                  <a:solidFill>
                    <a:srgbClr val="06275A"/>
                  </a:solidFill>
                </a:uFill>
                <a:latin typeface="Arial" panose="020B0604020202020204" pitchFamily="34" charset="0"/>
                <a:cs typeface="Arial" panose="020B0604020202020204" pitchFamily="34" charset="0"/>
              </a:rPr>
              <a:t>Long-</a:t>
            </a:r>
            <a:r>
              <a:rPr sz="1600" u="sng" spc="-10" dirty="0">
                <a:solidFill>
                  <a:srgbClr val="06275A"/>
                </a:solidFill>
                <a:uFill>
                  <a:solidFill>
                    <a:srgbClr val="06275A"/>
                  </a:solidFill>
                </a:uFill>
                <a:latin typeface="Arial" panose="020B0604020202020204" pitchFamily="34" charset="0"/>
                <a:cs typeface="Arial" panose="020B0604020202020204" pitchFamily="34" charset="0"/>
              </a:rPr>
              <a:t>duration</a:t>
            </a:r>
            <a:r>
              <a:rPr sz="1600" u="sng" spc="-4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10" dirty="0">
                <a:solidFill>
                  <a:srgbClr val="06275A"/>
                </a:solidFill>
                <a:uFill>
                  <a:solidFill>
                    <a:srgbClr val="06275A"/>
                  </a:solidFill>
                </a:uFill>
                <a:latin typeface="Arial" panose="020B0604020202020204" pitchFamily="34" charset="0"/>
                <a:cs typeface="Arial" panose="020B0604020202020204" pitchFamily="34" charset="0"/>
              </a:rPr>
              <a:t>backup</a:t>
            </a:r>
            <a:r>
              <a:rPr sz="1600" u="sng" spc="-2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10" dirty="0">
                <a:solidFill>
                  <a:srgbClr val="06275A"/>
                </a:solidFill>
                <a:uFill>
                  <a:solidFill>
                    <a:srgbClr val="06275A"/>
                  </a:solidFill>
                </a:uFill>
                <a:latin typeface="Arial" panose="020B0604020202020204" pitchFamily="34" charset="0"/>
                <a:cs typeface="Arial" panose="020B0604020202020204" pitchFamily="34" charset="0"/>
              </a:rPr>
              <a:t>system:</a:t>
            </a:r>
            <a:endParaRPr sz="1600" dirty="0">
              <a:latin typeface="Arial" panose="020B0604020202020204" pitchFamily="34" charset="0"/>
              <a:cs typeface="Arial" panose="020B0604020202020204" pitchFamily="34" charset="0"/>
            </a:endParaRPr>
          </a:p>
          <a:p>
            <a:pPr marL="12700">
              <a:lnSpc>
                <a:spcPts val="1680"/>
              </a:lnSpc>
            </a:pPr>
            <a:r>
              <a:rPr sz="1400" spc="-20" dirty="0">
                <a:solidFill>
                  <a:srgbClr val="06275A"/>
                </a:solidFill>
                <a:latin typeface="Arial" panose="020B0604020202020204" pitchFamily="34" charset="0"/>
                <a:cs typeface="Arial" panose="020B0604020202020204" pitchFamily="34" charset="0"/>
              </a:rPr>
              <a:t>Clean,</a:t>
            </a:r>
            <a:r>
              <a:rPr sz="1400" spc="-60"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quiet,</a:t>
            </a:r>
            <a:r>
              <a:rPr sz="1400" spc="-3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wall</a:t>
            </a:r>
            <a:r>
              <a:rPr sz="1400" spc="-70"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mounted</a:t>
            </a:r>
            <a:r>
              <a:rPr sz="1400" spc="-4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and</a:t>
            </a:r>
            <a:r>
              <a:rPr sz="1400" spc="-7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negligible</a:t>
            </a:r>
            <a:r>
              <a:rPr sz="1400" spc="-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maintenance</a:t>
            </a:r>
            <a:endParaRPr sz="1400" dirty="0">
              <a:latin typeface="Arial" panose="020B0604020202020204" pitchFamily="34" charset="0"/>
              <a:cs typeface="Arial" panose="020B0604020202020204" pitchFamily="34" charset="0"/>
            </a:endParaRPr>
          </a:p>
          <a:p>
            <a:pPr marL="299085" indent="-286385">
              <a:lnSpc>
                <a:spcPct val="100000"/>
              </a:lnSpc>
              <a:spcBef>
                <a:spcPts val="590"/>
              </a:spcBef>
              <a:buFont typeface="Wingdings"/>
              <a:buChar char=""/>
              <a:tabLst>
                <a:tab pos="299085" algn="l"/>
              </a:tabLst>
            </a:pPr>
            <a:r>
              <a:rPr sz="1600" u="sng" spc="-10" dirty="0">
                <a:solidFill>
                  <a:srgbClr val="06275A"/>
                </a:solidFill>
                <a:uFill>
                  <a:solidFill>
                    <a:srgbClr val="06275A"/>
                  </a:solidFill>
                </a:uFill>
                <a:latin typeface="Arial" panose="020B0604020202020204" pitchFamily="34" charset="0"/>
                <a:cs typeface="Arial" panose="020B0604020202020204" pitchFamily="34" charset="0"/>
              </a:rPr>
              <a:t>Pairs</a:t>
            </a:r>
            <a:r>
              <a:rPr sz="1600" u="sng" spc="-65" dirty="0">
                <a:solidFill>
                  <a:srgbClr val="06275A"/>
                </a:solidFill>
                <a:uFill>
                  <a:solidFill>
                    <a:srgbClr val="06275A"/>
                  </a:solidFill>
                </a:uFill>
                <a:latin typeface="Arial" panose="020B0604020202020204" pitchFamily="34" charset="0"/>
                <a:cs typeface="Arial" panose="020B0604020202020204" pitchFamily="34" charset="0"/>
              </a:rPr>
              <a:t> </a:t>
            </a:r>
            <a:r>
              <a:rPr sz="1600" u="sng" dirty="0">
                <a:solidFill>
                  <a:srgbClr val="06275A"/>
                </a:solidFill>
                <a:uFill>
                  <a:solidFill>
                    <a:srgbClr val="06275A"/>
                  </a:solidFill>
                </a:uFill>
                <a:latin typeface="Arial" panose="020B0604020202020204" pitchFamily="34" charset="0"/>
                <a:cs typeface="Arial" panose="020B0604020202020204" pitchFamily="34" charset="0"/>
              </a:rPr>
              <a:t>with</a:t>
            </a:r>
            <a:r>
              <a:rPr sz="1600" u="sng" spc="-7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20" dirty="0">
                <a:solidFill>
                  <a:srgbClr val="06275A"/>
                </a:solidFill>
                <a:uFill>
                  <a:solidFill>
                    <a:srgbClr val="06275A"/>
                  </a:solidFill>
                </a:uFill>
                <a:latin typeface="Arial" panose="020B0604020202020204" pitchFamily="34" charset="0"/>
                <a:cs typeface="Arial" panose="020B0604020202020204" pitchFamily="34" charset="0"/>
              </a:rPr>
              <a:t>today’s</a:t>
            </a:r>
            <a:r>
              <a:rPr sz="1600" u="sng" spc="-50" dirty="0">
                <a:solidFill>
                  <a:srgbClr val="06275A"/>
                </a:solidFill>
                <a:uFill>
                  <a:solidFill>
                    <a:srgbClr val="06275A"/>
                  </a:solidFill>
                </a:uFill>
                <a:latin typeface="Arial" panose="020B0604020202020204" pitchFamily="34" charset="0"/>
                <a:cs typeface="Arial" panose="020B0604020202020204" pitchFamily="34" charset="0"/>
              </a:rPr>
              <a:t> </a:t>
            </a:r>
            <a:r>
              <a:rPr sz="1600" u="sng" dirty="0">
                <a:solidFill>
                  <a:srgbClr val="06275A"/>
                </a:solidFill>
                <a:uFill>
                  <a:solidFill>
                    <a:srgbClr val="06275A"/>
                  </a:solidFill>
                </a:uFill>
                <a:latin typeface="Arial" panose="020B0604020202020204" pitchFamily="34" charset="0"/>
                <a:cs typeface="Arial" panose="020B0604020202020204" pitchFamily="34" charset="0"/>
              </a:rPr>
              <a:t>clean</a:t>
            </a:r>
            <a:r>
              <a:rPr sz="1600" u="sng" spc="-55" dirty="0">
                <a:solidFill>
                  <a:srgbClr val="06275A"/>
                </a:solidFill>
                <a:uFill>
                  <a:solidFill>
                    <a:srgbClr val="06275A"/>
                  </a:solidFill>
                </a:uFill>
                <a:latin typeface="Arial" panose="020B0604020202020204" pitchFamily="34" charset="0"/>
                <a:cs typeface="Arial" panose="020B0604020202020204" pitchFamily="34" charset="0"/>
              </a:rPr>
              <a:t> </a:t>
            </a:r>
            <a:r>
              <a:rPr sz="1600" u="sng" dirty="0">
                <a:solidFill>
                  <a:srgbClr val="06275A"/>
                </a:solidFill>
                <a:uFill>
                  <a:solidFill>
                    <a:srgbClr val="06275A"/>
                  </a:solidFill>
                </a:uFill>
                <a:latin typeface="Arial" panose="020B0604020202020204" pitchFamily="34" charset="0"/>
                <a:cs typeface="Arial" panose="020B0604020202020204" pitchFamily="34" charset="0"/>
              </a:rPr>
              <a:t>energy</a:t>
            </a:r>
            <a:r>
              <a:rPr sz="1600" u="sng" spc="-2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10" dirty="0">
                <a:solidFill>
                  <a:srgbClr val="06275A"/>
                </a:solidFill>
                <a:uFill>
                  <a:solidFill>
                    <a:srgbClr val="06275A"/>
                  </a:solidFill>
                </a:uFill>
                <a:latin typeface="Arial" panose="020B0604020202020204" pitchFamily="34" charset="0"/>
                <a:cs typeface="Arial" panose="020B0604020202020204" pitchFamily="34" charset="0"/>
              </a:rPr>
              <a:t>technology:</a:t>
            </a:r>
            <a:endParaRPr sz="1600" dirty="0">
              <a:latin typeface="Arial" panose="020B0604020202020204" pitchFamily="34" charset="0"/>
              <a:cs typeface="Arial" panose="020B0604020202020204" pitchFamily="34" charset="0"/>
            </a:endParaRPr>
          </a:p>
          <a:p>
            <a:pPr marL="12700">
              <a:lnSpc>
                <a:spcPct val="100000"/>
              </a:lnSpc>
              <a:spcBef>
                <a:spcPts val="10"/>
              </a:spcBef>
            </a:pPr>
            <a:r>
              <a:rPr sz="1400" spc="-10" dirty="0">
                <a:solidFill>
                  <a:srgbClr val="06275A"/>
                </a:solidFill>
                <a:latin typeface="Arial" panose="020B0604020202020204" pitchFamily="34" charset="0"/>
                <a:cs typeface="Arial" panose="020B0604020202020204" pitchFamily="34" charset="0"/>
              </a:rPr>
              <a:t>Optimized</a:t>
            </a:r>
            <a:r>
              <a:rPr sz="1400" spc="-5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to</a:t>
            </a:r>
            <a:r>
              <a:rPr sz="1400" spc="-3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work</a:t>
            </a:r>
            <a:r>
              <a:rPr sz="1400" spc="-9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with</a:t>
            </a:r>
            <a:r>
              <a:rPr sz="1400" spc="-5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batteries</a:t>
            </a:r>
            <a:r>
              <a:rPr sz="1400" spc="1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and</a:t>
            </a:r>
            <a:r>
              <a:rPr sz="1400" spc="-5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solar</a:t>
            </a:r>
            <a:r>
              <a:rPr sz="1400" spc="-6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(optional)</a:t>
            </a:r>
            <a:endParaRPr sz="1400" dirty="0">
              <a:latin typeface="Arial" panose="020B0604020202020204" pitchFamily="34" charset="0"/>
              <a:cs typeface="Arial" panose="020B0604020202020204" pitchFamily="34" charset="0"/>
            </a:endParaRPr>
          </a:p>
          <a:p>
            <a:pPr marL="299085" indent="-286385">
              <a:lnSpc>
                <a:spcPct val="100000"/>
              </a:lnSpc>
              <a:spcBef>
                <a:spcPts val="590"/>
              </a:spcBef>
              <a:buFont typeface="Wingdings"/>
              <a:buChar char=""/>
              <a:tabLst>
                <a:tab pos="299085" algn="l"/>
              </a:tabLst>
            </a:pPr>
            <a:r>
              <a:rPr sz="1600" u="sng" spc="-10" dirty="0">
                <a:solidFill>
                  <a:srgbClr val="06275A"/>
                </a:solidFill>
                <a:uFill>
                  <a:solidFill>
                    <a:srgbClr val="06275A"/>
                  </a:solidFill>
                </a:uFill>
                <a:latin typeface="Arial" panose="020B0604020202020204" pitchFamily="34" charset="0"/>
                <a:cs typeface="Arial" panose="020B0604020202020204" pitchFamily="34" charset="0"/>
              </a:rPr>
              <a:t>Versatile:</a:t>
            </a:r>
            <a:endParaRPr sz="1600" dirty="0">
              <a:latin typeface="Arial" panose="020B0604020202020204" pitchFamily="34" charset="0"/>
              <a:cs typeface="Arial" panose="020B0604020202020204" pitchFamily="34" charset="0"/>
            </a:endParaRPr>
          </a:p>
          <a:p>
            <a:pPr marL="12700" marR="246379" indent="-635">
              <a:lnSpc>
                <a:spcPct val="100000"/>
              </a:lnSpc>
              <a:spcBef>
                <a:spcPts val="10"/>
              </a:spcBef>
            </a:pPr>
            <a:r>
              <a:rPr sz="1400" spc="-10" dirty="0">
                <a:solidFill>
                  <a:srgbClr val="06275A"/>
                </a:solidFill>
                <a:latin typeface="Arial" panose="020B0604020202020204" pitchFamily="34" charset="0"/>
                <a:cs typeface="Arial" panose="020B0604020202020204" pitchFamily="34" charset="0"/>
              </a:rPr>
              <a:t>Supports</a:t>
            </a:r>
            <a:r>
              <a:rPr sz="1400" spc="-3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Grid</a:t>
            </a:r>
            <a:r>
              <a:rPr sz="1400" spc="-4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Connected</a:t>
            </a:r>
            <a:r>
              <a:rPr sz="1400" spc="1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and</a:t>
            </a:r>
            <a:r>
              <a:rPr sz="1400" spc="-20" dirty="0">
                <a:solidFill>
                  <a:srgbClr val="06275A"/>
                </a:solidFill>
                <a:latin typeface="Arial" panose="020B0604020202020204" pitchFamily="34" charset="0"/>
                <a:cs typeface="Arial" panose="020B0604020202020204" pitchFamily="34" charset="0"/>
              </a:rPr>
              <a:t> </a:t>
            </a:r>
            <a:r>
              <a:rPr sz="1400" spc="-25" dirty="0">
                <a:solidFill>
                  <a:srgbClr val="06275A"/>
                </a:solidFill>
                <a:latin typeface="Arial" panose="020B0604020202020204" pitchFamily="34" charset="0"/>
                <a:cs typeface="Arial" panose="020B0604020202020204" pitchFamily="34" charset="0"/>
              </a:rPr>
              <a:t>back-</a:t>
            </a:r>
            <a:r>
              <a:rPr sz="1400" dirty="0">
                <a:solidFill>
                  <a:srgbClr val="06275A"/>
                </a:solidFill>
                <a:latin typeface="Arial" panose="020B0604020202020204" pitchFamily="34" charset="0"/>
                <a:cs typeface="Arial" panose="020B0604020202020204" pitchFamily="34" charset="0"/>
              </a:rPr>
              <a:t>up </a:t>
            </a:r>
            <a:r>
              <a:rPr sz="1400" spc="-10" dirty="0">
                <a:solidFill>
                  <a:srgbClr val="06275A"/>
                </a:solidFill>
                <a:latin typeface="Arial" panose="020B0604020202020204" pitchFamily="34" charset="0"/>
                <a:cs typeface="Arial" panose="020B0604020202020204" pitchFamily="34" charset="0"/>
              </a:rPr>
              <a:t>applications, </a:t>
            </a:r>
            <a:r>
              <a:rPr sz="1400" dirty="0">
                <a:solidFill>
                  <a:srgbClr val="06275A"/>
                </a:solidFill>
                <a:latin typeface="Arial" panose="020B0604020202020204" pitchFamily="34" charset="0"/>
                <a:cs typeface="Arial" panose="020B0604020202020204" pitchFamily="34" charset="0"/>
              </a:rPr>
              <a:t>Virtual</a:t>
            </a:r>
            <a:r>
              <a:rPr sz="1400" spc="-75"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Peaker</a:t>
            </a:r>
            <a:r>
              <a:rPr sz="1400" spc="-5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Plant</a:t>
            </a:r>
            <a:r>
              <a:rPr sz="1400" spc="-6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(VPP)</a:t>
            </a:r>
            <a:r>
              <a:rPr sz="1400" spc="-55"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ready</a:t>
            </a:r>
            <a:endParaRPr sz="1400" dirty="0">
              <a:latin typeface="Arial" panose="020B0604020202020204" pitchFamily="34" charset="0"/>
              <a:cs typeface="Arial" panose="020B0604020202020204" pitchFamily="34" charset="0"/>
            </a:endParaRPr>
          </a:p>
          <a:p>
            <a:pPr marL="299085" indent="-286385">
              <a:lnSpc>
                <a:spcPct val="100000"/>
              </a:lnSpc>
              <a:spcBef>
                <a:spcPts val="590"/>
              </a:spcBef>
              <a:buFont typeface="Wingdings"/>
              <a:buChar char=""/>
              <a:tabLst>
                <a:tab pos="299085" algn="l"/>
              </a:tabLst>
            </a:pPr>
            <a:r>
              <a:rPr sz="1600" u="sng" dirty="0">
                <a:solidFill>
                  <a:srgbClr val="06275A"/>
                </a:solidFill>
                <a:uFill>
                  <a:solidFill>
                    <a:srgbClr val="06275A"/>
                  </a:solidFill>
                </a:uFill>
                <a:latin typeface="Arial" panose="020B0604020202020204" pitchFamily="34" charset="0"/>
                <a:cs typeface="Arial" panose="020B0604020202020204" pitchFamily="34" charset="0"/>
              </a:rPr>
              <a:t>Lower</a:t>
            </a:r>
            <a:r>
              <a:rPr sz="1600" u="sng" spc="-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10" dirty="0">
                <a:solidFill>
                  <a:srgbClr val="06275A"/>
                </a:solidFill>
                <a:uFill>
                  <a:solidFill>
                    <a:srgbClr val="06275A"/>
                  </a:solidFill>
                </a:uFill>
                <a:latin typeface="Arial" panose="020B0604020202020204" pitchFamily="34" charset="0"/>
                <a:cs typeface="Arial" panose="020B0604020202020204" pitchFamily="34" charset="0"/>
              </a:rPr>
              <a:t>installed</a:t>
            </a:r>
            <a:r>
              <a:rPr sz="1600" u="sng" spc="-8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20" dirty="0">
                <a:solidFill>
                  <a:srgbClr val="06275A"/>
                </a:solidFill>
                <a:uFill>
                  <a:solidFill>
                    <a:srgbClr val="06275A"/>
                  </a:solidFill>
                </a:uFill>
                <a:latin typeface="Arial" panose="020B0604020202020204" pitchFamily="34" charset="0"/>
                <a:cs typeface="Arial" panose="020B0604020202020204" pitchFamily="34" charset="0"/>
              </a:rPr>
              <a:t>cost</a:t>
            </a:r>
            <a:r>
              <a:rPr sz="1600" u="none" spc="-20" dirty="0">
                <a:solidFill>
                  <a:srgbClr val="06275A"/>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12700" marR="306705">
              <a:lnSpc>
                <a:spcPct val="100000"/>
              </a:lnSpc>
              <a:spcBef>
                <a:spcPts val="10"/>
              </a:spcBef>
            </a:pPr>
            <a:r>
              <a:rPr sz="1400" spc="-20" dirty="0">
                <a:solidFill>
                  <a:srgbClr val="06275A"/>
                </a:solidFill>
                <a:latin typeface="Arial" panose="020B0604020202020204" pitchFamily="34" charset="0"/>
                <a:cs typeface="Arial" panose="020B0604020202020204" pitchFamily="34" charset="0"/>
              </a:rPr>
              <a:t>Eligible</a:t>
            </a:r>
            <a:r>
              <a:rPr sz="1400" spc="-4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for</a:t>
            </a:r>
            <a:r>
              <a:rPr sz="1400" spc="-10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30%</a:t>
            </a:r>
            <a:r>
              <a:rPr sz="1400" spc="-40" dirty="0">
                <a:solidFill>
                  <a:srgbClr val="06275A"/>
                </a:solidFill>
                <a:latin typeface="Arial" panose="020B0604020202020204" pitchFamily="34" charset="0"/>
                <a:cs typeface="Arial" panose="020B0604020202020204" pitchFamily="34" charset="0"/>
              </a:rPr>
              <a:t> </a:t>
            </a:r>
            <a:r>
              <a:rPr sz="1400" spc="-30" dirty="0">
                <a:solidFill>
                  <a:srgbClr val="06275A"/>
                </a:solidFill>
                <a:latin typeface="Arial" panose="020B0604020202020204" pitchFamily="34" charset="0"/>
                <a:cs typeface="Arial" panose="020B0604020202020204" pitchFamily="34" charset="0"/>
              </a:rPr>
              <a:t>Federal</a:t>
            </a:r>
            <a:r>
              <a:rPr sz="1400" spc="-50" dirty="0">
                <a:solidFill>
                  <a:srgbClr val="06275A"/>
                </a:solidFill>
                <a:latin typeface="Arial" panose="020B0604020202020204" pitchFamily="34" charset="0"/>
                <a:cs typeface="Arial" panose="020B0604020202020204" pitchFamily="34" charset="0"/>
              </a:rPr>
              <a:t> </a:t>
            </a:r>
            <a:r>
              <a:rPr sz="1400" spc="-25" dirty="0">
                <a:solidFill>
                  <a:srgbClr val="06275A"/>
                </a:solidFill>
                <a:latin typeface="Arial" panose="020B0604020202020204" pitchFamily="34" charset="0"/>
                <a:cs typeface="Arial" panose="020B0604020202020204" pitchFamily="34" charset="0"/>
              </a:rPr>
              <a:t>Investment</a:t>
            </a:r>
            <a:r>
              <a:rPr sz="1400" spc="5" dirty="0">
                <a:solidFill>
                  <a:srgbClr val="06275A"/>
                </a:solidFill>
                <a:latin typeface="Arial" panose="020B0604020202020204" pitchFamily="34" charset="0"/>
                <a:cs typeface="Arial" panose="020B0604020202020204" pitchFamily="34" charset="0"/>
              </a:rPr>
              <a:t> </a:t>
            </a:r>
            <a:r>
              <a:rPr sz="1400" spc="-55" dirty="0">
                <a:solidFill>
                  <a:srgbClr val="06275A"/>
                </a:solidFill>
                <a:latin typeface="Arial" panose="020B0604020202020204" pitchFamily="34" charset="0"/>
                <a:cs typeface="Arial" panose="020B0604020202020204" pitchFamily="34" charset="0"/>
              </a:rPr>
              <a:t>Tax</a:t>
            </a:r>
            <a:r>
              <a:rPr sz="1400" spc="-35"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Credit, low- cost</a:t>
            </a:r>
            <a:r>
              <a:rPr sz="1400" spc="-4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installation</a:t>
            </a:r>
            <a:endParaRPr sz="1400" dirty="0">
              <a:latin typeface="Arial" panose="020B0604020202020204" pitchFamily="34" charset="0"/>
              <a:cs typeface="Arial" panose="020B0604020202020204" pitchFamily="34" charset="0"/>
            </a:endParaRPr>
          </a:p>
          <a:p>
            <a:pPr marL="299085" indent="-286385">
              <a:lnSpc>
                <a:spcPct val="100000"/>
              </a:lnSpc>
              <a:spcBef>
                <a:spcPts val="590"/>
              </a:spcBef>
              <a:buFont typeface="Wingdings"/>
              <a:buChar char=""/>
              <a:tabLst>
                <a:tab pos="299085" algn="l"/>
              </a:tabLst>
            </a:pPr>
            <a:r>
              <a:rPr sz="1600" u="sng" dirty="0">
                <a:solidFill>
                  <a:srgbClr val="06275A"/>
                </a:solidFill>
                <a:uFill>
                  <a:solidFill>
                    <a:srgbClr val="06275A"/>
                  </a:solidFill>
                </a:uFill>
                <a:latin typeface="Arial" panose="020B0604020202020204" pitchFamily="34" charset="0"/>
                <a:cs typeface="Arial" panose="020B0604020202020204" pitchFamily="34" charset="0"/>
              </a:rPr>
              <a:t>Lower</a:t>
            </a:r>
            <a:r>
              <a:rPr sz="1600" u="sng" spc="-4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20" dirty="0">
                <a:solidFill>
                  <a:srgbClr val="06275A"/>
                </a:solidFill>
                <a:uFill>
                  <a:solidFill>
                    <a:srgbClr val="06275A"/>
                  </a:solidFill>
                </a:uFill>
                <a:latin typeface="Arial" panose="020B0604020202020204" pitchFamily="34" charset="0"/>
                <a:cs typeface="Arial" panose="020B0604020202020204" pitchFamily="34" charset="0"/>
              </a:rPr>
              <a:t>total</a:t>
            </a:r>
            <a:r>
              <a:rPr sz="1600" u="sng" spc="-80"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10" dirty="0">
                <a:solidFill>
                  <a:srgbClr val="06275A"/>
                </a:solidFill>
                <a:uFill>
                  <a:solidFill>
                    <a:srgbClr val="06275A"/>
                  </a:solidFill>
                </a:uFill>
                <a:latin typeface="Arial" panose="020B0604020202020204" pitchFamily="34" charset="0"/>
                <a:cs typeface="Arial" panose="020B0604020202020204" pitchFamily="34" charset="0"/>
              </a:rPr>
              <a:t>cost</a:t>
            </a:r>
            <a:r>
              <a:rPr sz="1600" u="sng" spc="-60" dirty="0">
                <a:solidFill>
                  <a:srgbClr val="06275A"/>
                </a:solidFill>
                <a:uFill>
                  <a:solidFill>
                    <a:srgbClr val="06275A"/>
                  </a:solidFill>
                </a:uFill>
                <a:latin typeface="Arial" panose="020B0604020202020204" pitchFamily="34" charset="0"/>
                <a:cs typeface="Arial" panose="020B0604020202020204" pitchFamily="34" charset="0"/>
              </a:rPr>
              <a:t> </a:t>
            </a:r>
            <a:r>
              <a:rPr sz="1600" u="sng" dirty="0">
                <a:solidFill>
                  <a:srgbClr val="06275A"/>
                </a:solidFill>
                <a:uFill>
                  <a:solidFill>
                    <a:srgbClr val="06275A"/>
                  </a:solidFill>
                </a:uFill>
                <a:latin typeface="Arial" panose="020B0604020202020204" pitchFamily="34" charset="0"/>
                <a:cs typeface="Arial" panose="020B0604020202020204" pitchFamily="34" charset="0"/>
              </a:rPr>
              <a:t>of</a:t>
            </a:r>
            <a:r>
              <a:rPr sz="1600" u="sng" spc="-65" dirty="0">
                <a:solidFill>
                  <a:srgbClr val="06275A"/>
                </a:solidFill>
                <a:uFill>
                  <a:solidFill>
                    <a:srgbClr val="06275A"/>
                  </a:solidFill>
                </a:uFill>
                <a:latin typeface="Arial" panose="020B0604020202020204" pitchFamily="34" charset="0"/>
                <a:cs typeface="Arial" panose="020B0604020202020204" pitchFamily="34" charset="0"/>
              </a:rPr>
              <a:t> </a:t>
            </a:r>
            <a:r>
              <a:rPr sz="1600" u="sng" spc="-10" dirty="0">
                <a:solidFill>
                  <a:srgbClr val="06275A"/>
                </a:solidFill>
                <a:uFill>
                  <a:solidFill>
                    <a:srgbClr val="06275A"/>
                  </a:solidFill>
                </a:uFill>
                <a:latin typeface="Arial" panose="020B0604020202020204" pitchFamily="34" charset="0"/>
                <a:cs typeface="Arial" panose="020B0604020202020204" pitchFamily="34" charset="0"/>
              </a:rPr>
              <a:t>ownership:</a:t>
            </a:r>
            <a:endParaRPr sz="1600"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24DC114A-C17C-25FD-0549-9641D905C8B5}"/>
              </a:ext>
            </a:extLst>
          </p:cNvPr>
          <p:cNvSpPr txBox="1"/>
          <p:nvPr/>
        </p:nvSpPr>
        <p:spPr>
          <a:xfrm>
            <a:off x="7502956" y="2529237"/>
            <a:ext cx="4689044" cy="2628284"/>
          </a:xfrm>
          <a:prstGeom prst="rect">
            <a:avLst/>
          </a:prstGeom>
        </p:spPr>
        <p:txBody>
          <a:bodyPr vert="horz" wrap="square" lIns="0" tIns="12065" rIns="0" bIns="0" rtlCol="0">
            <a:spAutoFit/>
          </a:bodyPr>
          <a:lstStyle/>
          <a:p>
            <a:pPr marL="297180" indent="-283845">
              <a:lnSpc>
                <a:spcPct val="100000"/>
              </a:lnSpc>
              <a:spcBef>
                <a:spcPts val="95"/>
              </a:spcBef>
              <a:buClr>
                <a:srgbClr val="06275A"/>
              </a:buClr>
              <a:buFont typeface="Wingdings"/>
              <a:buChar char=""/>
              <a:tabLst>
                <a:tab pos="297180" algn="l"/>
              </a:tabLst>
            </a:pPr>
            <a:r>
              <a:rPr sz="1400" u="sng" dirty="0">
                <a:solidFill>
                  <a:srgbClr val="06275A"/>
                </a:solidFill>
                <a:uFill>
                  <a:solidFill>
                    <a:srgbClr val="06275A"/>
                  </a:solidFill>
                </a:uFill>
                <a:latin typeface="Arial" panose="020B0604020202020204" pitchFamily="34" charset="0"/>
                <a:cs typeface="Arial" panose="020B0604020202020204" pitchFamily="34" charset="0"/>
              </a:rPr>
              <a:t>There</a:t>
            </a:r>
            <a:r>
              <a:rPr sz="1400" u="sng" spc="-65" dirty="0">
                <a:solidFill>
                  <a:srgbClr val="06275A"/>
                </a:solidFill>
                <a:uFill>
                  <a:solidFill>
                    <a:srgbClr val="06275A"/>
                  </a:solidFill>
                </a:uFill>
                <a:latin typeface="Arial" panose="020B0604020202020204" pitchFamily="34" charset="0"/>
                <a:cs typeface="Arial" panose="020B0604020202020204" pitchFamily="34" charset="0"/>
              </a:rPr>
              <a:t> </a:t>
            </a:r>
            <a:r>
              <a:rPr sz="1400" u="sng" dirty="0">
                <a:solidFill>
                  <a:srgbClr val="06275A"/>
                </a:solidFill>
                <a:uFill>
                  <a:solidFill>
                    <a:srgbClr val="06275A"/>
                  </a:solidFill>
                </a:uFill>
                <a:latin typeface="Arial" panose="020B0604020202020204" pitchFamily="34" charset="0"/>
                <a:cs typeface="Arial" panose="020B0604020202020204" pitchFamily="34" charset="0"/>
              </a:rPr>
              <a:t>for</a:t>
            </a:r>
            <a:r>
              <a:rPr sz="1400" u="sng" spc="-90" dirty="0">
                <a:solidFill>
                  <a:srgbClr val="06275A"/>
                </a:solidFill>
                <a:uFill>
                  <a:solidFill>
                    <a:srgbClr val="06275A"/>
                  </a:solidFill>
                </a:uFill>
                <a:latin typeface="Arial" panose="020B0604020202020204" pitchFamily="34" charset="0"/>
                <a:cs typeface="Arial" panose="020B0604020202020204" pitchFamily="34" charset="0"/>
              </a:rPr>
              <a:t> </a:t>
            </a:r>
            <a:r>
              <a:rPr sz="1400" u="sng" spc="-20" dirty="0">
                <a:solidFill>
                  <a:srgbClr val="06275A"/>
                </a:solidFill>
                <a:uFill>
                  <a:solidFill>
                    <a:srgbClr val="06275A"/>
                  </a:solidFill>
                </a:uFill>
                <a:latin typeface="Arial" panose="020B0604020202020204" pitchFamily="34" charset="0"/>
                <a:cs typeface="Arial" panose="020B0604020202020204" pitchFamily="34" charset="0"/>
              </a:rPr>
              <a:t>you:</a:t>
            </a:r>
            <a:endParaRPr sz="1400" dirty="0">
              <a:latin typeface="Arial" panose="020B0604020202020204" pitchFamily="34" charset="0"/>
              <a:cs typeface="Arial" panose="020B0604020202020204" pitchFamily="34" charset="0"/>
            </a:endParaRPr>
          </a:p>
          <a:p>
            <a:pPr marL="12700" marR="386080" indent="-635">
              <a:lnSpc>
                <a:spcPct val="100000"/>
              </a:lnSpc>
              <a:spcBef>
                <a:spcPts val="5"/>
              </a:spcBef>
            </a:pPr>
            <a:r>
              <a:rPr sz="1400" spc="-20" dirty="0">
                <a:solidFill>
                  <a:srgbClr val="06275A"/>
                </a:solidFill>
                <a:latin typeface="Arial" panose="020B0604020202020204" pitchFamily="34" charset="0"/>
                <a:cs typeface="Arial" panose="020B0604020202020204" pitchFamily="34" charset="0"/>
              </a:rPr>
              <a:t>Unlimited</a:t>
            </a:r>
            <a:r>
              <a:rPr sz="1400" spc="-30"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backup</a:t>
            </a:r>
            <a:r>
              <a:rPr sz="1400" spc="-2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to</a:t>
            </a:r>
            <a:r>
              <a:rPr sz="1400" spc="-1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cover</a:t>
            </a:r>
            <a:r>
              <a:rPr sz="1400" spc="-5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all</a:t>
            </a:r>
            <a:r>
              <a:rPr sz="1400" spc="-3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grid</a:t>
            </a:r>
            <a:r>
              <a:rPr sz="1400" spc="-35" dirty="0">
                <a:solidFill>
                  <a:srgbClr val="06275A"/>
                </a:solidFill>
                <a:latin typeface="Arial" panose="020B0604020202020204" pitchFamily="34" charset="0"/>
                <a:cs typeface="Arial" panose="020B0604020202020204" pitchFamily="34" charset="0"/>
              </a:rPr>
              <a:t> </a:t>
            </a:r>
            <a:r>
              <a:rPr sz="1400" spc="-30" dirty="0">
                <a:solidFill>
                  <a:srgbClr val="06275A"/>
                </a:solidFill>
                <a:latin typeface="Arial" panose="020B0604020202020204" pitchFamily="34" charset="0"/>
                <a:cs typeface="Arial" panose="020B0604020202020204" pitchFamily="34" charset="0"/>
              </a:rPr>
              <a:t>failures</a:t>
            </a:r>
            <a:r>
              <a:rPr sz="1400" spc="-25" dirty="0">
                <a:solidFill>
                  <a:srgbClr val="06275A"/>
                </a:solidFill>
                <a:latin typeface="Arial" panose="020B0604020202020204" pitchFamily="34" charset="0"/>
                <a:cs typeface="Arial" panose="020B0604020202020204" pitchFamily="34" charset="0"/>
              </a:rPr>
              <a:t> </a:t>
            </a:r>
            <a:r>
              <a:rPr sz="1400" spc="-35" dirty="0">
                <a:solidFill>
                  <a:srgbClr val="06275A"/>
                </a:solidFill>
                <a:latin typeface="Arial" panose="020B0604020202020204" pitchFamily="34" charset="0"/>
                <a:cs typeface="Arial" panose="020B0604020202020204" pitchFamily="34" charset="0"/>
              </a:rPr>
              <a:t>and</a:t>
            </a:r>
            <a:r>
              <a:rPr sz="1400" spc="-75" dirty="0">
                <a:solidFill>
                  <a:srgbClr val="06275A"/>
                </a:solidFill>
                <a:latin typeface="Arial" panose="020B0604020202020204" pitchFamily="34" charset="0"/>
                <a:cs typeface="Arial" panose="020B0604020202020204" pitchFamily="34" charset="0"/>
              </a:rPr>
              <a:t> </a:t>
            </a:r>
            <a:r>
              <a:rPr sz="1400" spc="-25" dirty="0">
                <a:solidFill>
                  <a:srgbClr val="06275A"/>
                </a:solidFill>
                <a:latin typeface="Arial" panose="020B0604020202020204" pitchFamily="34" charset="0"/>
                <a:cs typeface="Arial" panose="020B0604020202020204" pitchFamily="34" charset="0"/>
              </a:rPr>
              <a:t>sun </a:t>
            </a:r>
            <a:r>
              <a:rPr sz="1400" spc="-10" dirty="0">
                <a:solidFill>
                  <a:srgbClr val="06275A"/>
                </a:solidFill>
                <a:latin typeface="Arial" panose="020B0604020202020204" pitchFamily="34" charset="0"/>
                <a:cs typeface="Arial" panose="020B0604020202020204" pitchFamily="34" charset="0"/>
              </a:rPr>
              <a:t>shortfalls</a:t>
            </a:r>
            <a:endParaRPr sz="1400" dirty="0">
              <a:latin typeface="Arial" panose="020B0604020202020204" pitchFamily="34" charset="0"/>
              <a:cs typeface="Arial" panose="020B0604020202020204" pitchFamily="34" charset="0"/>
            </a:endParaRPr>
          </a:p>
          <a:p>
            <a:pPr marL="297180" indent="-284480">
              <a:lnSpc>
                <a:spcPct val="100000"/>
              </a:lnSpc>
              <a:spcBef>
                <a:spcPts val="580"/>
              </a:spcBef>
              <a:buFont typeface="Wingdings"/>
              <a:buChar char=""/>
              <a:tabLst>
                <a:tab pos="297180" algn="l"/>
              </a:tabLst>
            </a:pPr>
            <a:r>
              <a:rPr sz="1400" u="sng" dirty="0">
                <a:solidFill>
                  <a:srgbClr val="06275A"/>
                </a:solidFill>
                <a:uFill>
                  <a:solidFill>
                    <a:srgbClr val="06275A"/>
                  </a:solidFill>
                </a:uFill>
                <a:latin typeface="Arial" panose="020B0604020202020204" pitchFamily="34" charset="0"/>
                <a:cs typeface="Arial" panose="020B0604020202020204" pitchFamily="34" charset="0"/>
              </a:rPr>
              <a:t>Ready</a:t>
            </a:r>
            <a:r>
              <a:rPr sz="1400" u="sng" spc="-65" dirty="0">
                <a:solidFill>
                  <a:srgbClr val="06275A"/>
                </a:solidFill>
                <a:uFill>
                  <a:solidFill>
                    <a:srgbClr val="06275A"/>
                  </a:solidFill>
                </a:uFill>
                <a:latin typeface="Arial" panose="020B0604020202020204" pitchFamily="34" charset="0"/>
                <a:cs typeface="Arial" panose="020B0604020202020204" pitchFamily="34" charset="0"/>
              </a:rPr>
              <a:t> </a:t>
            </a:r>
            <a:r>
              <a:rPr sz="1400" u="sng" spc="-10" dirty="0">
                <a:solidFill>
                  <a:srgbClr val="06275A"/>
                </a:solidFill>
                <a:uFill>
                  <a:solidFill>
                    <a:srgbClr val="06275A"/>
                  </a:solidFill>
                </a:uFill>
                <a:latin typeface="Arial" panose="020B0604020202020204" pitchFamily="34" charset="0"/>
                <a:cs typeface="Arial" panose="020B0604020202020204" pitchFamily="34" charset="0"/>
              </a:rPr>
              <a:t>Today:</a:t>
            </a:r>
            <a:endParaRPr sz="1400" dirty="0">
              <a:latin typeface="Arial" panose="020B0604020202020204" pitchFamily="34" charset="0"/>
              <a:cs typeface="Arial" panose="020B0604020202020204" pitchFamily="34" charset="0"/>
            </a:endParaRPr>
          </a:p>
          <a:p>
            <a:pPr marL="12700" marR="89535">
              <a:lnSpc>
                <a:spcPct val="100000"/>
              </a:lnSpc>
              <a:spcBef>
                <a:spcPts val="10"/>
              </a:spcBef>
            </a:pPr>
            <a:r>
              <a:rPr sz="1400" spc="-20" dirty="0">
                <a:solidFill>
                  <a:srgbClr val="06275A"/>
                </a:solidFill>
                <a:latin typeface="Arial" panose="020B0604020202020204" pitchFamily="34" charset="0"/>
                <a:cs typeface="Arial" panose="020B0604020202020204" pitchFamily="34" charset="0"/>
              </a:rPr>
              <a:t>Runs</a:t>
            </a:r>
            <a:r>
              <a:rPr sz="1400" spc="-6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24x7</a:t>
            </a:r>
            <a:r>
              <a:rPr sz="1400" spc="-4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on</a:t>
            </a:r>
            <a:r>
              <a:rPr sz="1400" spc="-60" dirty="0">
                <a:solidFill>
                  <a:srgbClr val="06275A"/>
                </a:solidFill>
                <a:latin typeface="Arial" panose="020B0604020202020204" pitchFamily="34" charset="0"/>
                <a:cs typeface="Arial" panose="020B0604020202020204" pitchFamily="34" charset="0"/>
              </a:rPr>
              <a:t> </a:t>
            </a:r>
            <a:r>
              <a:rPr sz="1400" spc="-25" dirty="0">
                <a:solidFill>
                  <a:srgbClr val="06275A"/>
                </a:solidFill>
                <a:latin typeface="Arial" panose="020B0604020202020204" pitchFamily="34" charset="0"/>
                <a:cs typeface="Arial" panose="020B0604020202020204" pitchFamily="34" charset="0"/>
              </a:rPr>
              <a:t>natural</a:t>
            </a:r>
            <a:r>
              <a:rPr sz="1400" spc="-40"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gas</a:t>
            </a:r>
            <a:r>
              <a:rPr sz="1400" spc="-5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(or</a:t>
            </a:r>
            <a:r>
              <a:rPr sz="1400" spc="-6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propane/hydrogen blends)</a:t>
            </a:r>
            <a:r>
              <a:rPr sz="1400" spc="-15" dirty="0">
                <a:solidFill>
                  <a:srgbClr val="06275A"/>
                </a:solidFill>
                <a:latin typeface="Arial" panose="020B0604020202020204" pitchFamily="34" charset="0"/>
                <a:cs typeface="Arial" panose="020B0604020202020204" pitchFamily="34" charset="0"/>
              </a:rPr>
              <a:t> </a:t>
            </a:r>
            <a:r>
              <a:rPr sz="1400" spc="-40" dirty="0">
                <a:solidFill>
                  <a:srgbClr val="06275A"/>
                </a:solidFill>
                <a:latin typeface="Arial" panose="020B0604020202020204" pitchFamily="34" charset="0"/>
                <a:cs typeface="Arial" panose="020B0604020202020204" pitchFamily="34" charset="0"/>
              </a:rPr>
              <a:t>to</a:t>
            </a:r>
            <a:r>
              <a:rPr sz="1400" spc="-8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produce</a:t>
            </a:r>
            <a:r>
              <a:rPr sz="1400" spc="-4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power</a:t>
            </a:r>
            <a:r>
              <a:rPr sz="1400" spc="-75"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equivalent</a:t>
            </a:r>
            <a:r>
              <a:rPr sz="1400" spc="1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to</a:t>
            </a:r>
            <a:r>
              <a:rPr sz="1400" spc="-4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4</a:t>
            </a:r>
            <a:r>
              <a:rPr sz="1400" spc="-4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solar</a:t>
            </a:r>
            <a:r>
              <a:rPr sz="1400" spc="-9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panels </a:t>
            </a:r>
            <a:r>
              <a:rPr sz="1400" spc="-20" dirty="0">
                <a:solidFill>
                  <a:srgbClr val="06275A"/>
                </a:solidFill>
                <a:latin typeface="Arial" panose="020B0604020202020204" pitchFamily="34" charset="0"/>
                <a:cs typeface="Arial" panose="020B0604020202020204" pitchFamily="34" charset="0"/>
              </a:rPr>
              <a:t>(1.25</a:t>
            </a:r>
            <a:r>
              <a:rPr sz="1400" spc="-6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kW</a:t>
            </a:r>
            <a:r>
              <a:rPr sz="1400" spc="-7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-&gt;</a:t>
            </a:r>
            <a:r>
              <a:rPr sz="1400" spc="-8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~30</a:t>
            </a:r>
            <a:r>
              <a:rPr sz="1400" spc="-5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kWh</a:t>
            </a:r>
            <a:r>
              <a:rPr sz="1400" spc="-7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per</a:t>
            </a:r>
            <a:r>
              <a:rPr sz="1400" spc="-60"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day)</a:t>
            </a:r>
            <a:endParaRPr sz="1400" dirty="0">
              <a:latin typeface="Arial" panose="020B0604020202020204" pitchFamily="34" charset="0"/>
              <a:cs typeface="Arial" panose="020B0604020202020204" pitchFamily="34" charset="0"/>
            </a:endParaRPr>
          </a:p>
          <a:p>
            <a:pPr marL="299085" indent="-286385">
              <a:lnSpc>
                <a:spcPct val="100000"/>
              </a:lnSpc>
              <a:spcBef>
                <a:spcPts val="590"/>
              </a:spcBef>
              <a:buFont typeface="Wingdings"/>
              <a:buChar char=""/>
              <a:tabLst>
                <a:tab pos="299085" algn="l"/>
              </a:tabLst>
            </a:pPr>
            <a:r>
              <a:rPr sz="1400" u="sng" spc="-10" dirty="0">
                <a:solidFill>
                  <a:srgbClr val="06275A"/>
                </a:solidFill>
                <a:uFill>
                  <a:solidFill>
                    <a:srgbClr val="06275A"/>
                  </a:solidFill>
                </a:uFill>
                <a:latin typeface="Arial" panose="020B0604020202020204" pitchFamily="34" charset="0"/>
                <a:cs typeface="Arial" panose="020B0604020202020204" pitchFamily="34" charset="0"/>
              </a:rPr>
              <a:t>Highly</a:t>
            </a:r>
            <a:r>
              <a:rPr sz="1400" u="sng" spc="-80" dirty="0">
                <a:solidFill>
                  <a:srgbClr val="06275A"/>
                </a:solidFill>
                <a:uFill>
                  <a:solidFill>
                    <a:srgbClr val="06275A"/>
                  </a:solidFill>
                </a:uFill>
                <a:latin typeface="Arial" panose="020B0604020202020204" pitchFamily="34" charset="0"/>
                <a:cs typeface="Arial" panose="020B0604020202020204" pitchFamily="34" charset="0"/>
              </a:rPr>
              <a:t> </a:t>
            </a:r>
            <a:r>
              <a:rPr sz="1400" u="sng" spc="-10" dirty="0">
                <a:solidFill>
                  <a:srgbClr val="06275A"/>
                </a:solidFill>
                <a:uFill>
                  <a:solidFill>
                    <a:srgbClr val="06275A"/>
                  </a:solidFill>
                </a:uFill>
                <a:latin typeface="Arial" panose="020B0604020202020204" pitchFamily="34" charset="0"/>
                <a:cs typeface="Arial" panose="020B0604020202020204" pitchFamily="34" charset="0"/>
              </a:rPr>
              <a:t>Efficient</a:t>
            </a:r>
            <a:r>
              <a:rPr sz="1400" u="sng" spc="-45" dirty="0">
                <a:solidFill>
                  <a:srgbClr val="06275A"/>
                </a:solidFill>
                <a:uFill>
                  <a:solidFill>
                    <a:srgbClr val="06275A"/>
                  </a:solidFill>
                </a:uFill>
                <a:latin typeface="Arial" panose="020B0604020202020204" pitchFamily="34" charset="0"/>
                <a:cs typeface="Arial" panose="020B0604020202020204" pitchFamily="34" charset="0"/>
              </a:rPr>
              <a:t> </a:t>
            </a:r>
            <a:r>
              <a:rPr sz="1400" u="sng" dirty="0">
                <a:solidFill>
                  <a:srgbClr val="06275A"/>
                </a:solidFill>
                <a:uFill>
                  <a:solidFill>
                    <a:srgbClr val="06275A"/>
                  </a:solidFill>
                </a:uFill>
                <a:latin typeface="Arial" panose="020B0604020202020204" pitchFamily="34" charset="0"/>
                <a:cs typeface="Arial" panose="020B0604020202020204" pitchFamily="34" charset="0"/>
              </a:rPr>
              <a:t>&amp;</a:t>
            </a:r>
            <a:r>
              <a:rPr sz="1400" u="sng" spc="-45" dirty="0">
                <a:solidFill>
                  <a:srgbClr val="06275A"/>
                </a:solidFill>
                <a:uFill>
                  <a:solidFill>
                    <a:srgbClr val="06275A"/>
                  </a:solidFill>
                </a:uFill>
                <a:latin typeface="Arial" panose="020B0604020202020204" pitchFamily="34" charset="0"/>
                <a:cs typeface="Arial" panose="020B0604020202020204" pitchFamily="34" charset="0"/>
              </a:rPr>
              <a:t> </a:t>
            </a:r>
            <a:r>
              <a:rPr sz="1400" u="sng" spc="-10" dirty="0">
                <a:solidFill>
                  <a:srgbClr val="06275A"/>
                </a:solidFill>
                <a:uFill>
                  <a:solidFill>
                    <a:srgbClr val="06275A"/>
                  </a:solidFill>
                </a:uFill>
                <a:latin typeface="Arial" panose="020B0604020202020204" pitchFamily="34" charset="0"/>
                <a:cs typeface="Arial" panose="020B0604020202020204" pitchFamily="34" charset="0"/>
              </a:rPr>
              <a:t>Environmentally</a:t>
            </a:r>
            <a:r>
              <a:rPr sz="1400" u="sng" spc="-25" dirty="0">
                <a:solidFill>
                  <a:srgbClr val="06275A"/>
                </a:solidFill>
                <a:uFill>
                  <a:solidFill>
                    <a:srgbClr val="06275A"/>
                  </a:solidFill>
                </a:uFill>
                <a:latin typeface="Arial" panose="020B0604020202020204" pitchFamily="34" charset="0"/>
                <a:cs typeface="Arial" panose="020B0604020202020204" pitchFamily="34" charset="0"/>
              </a:rPr>
              <a:t> </a:t>
            </a:r>
            <a:r>
              <a:rPr sz="1400" u="sng" spc="-10" dirty="0">
                <a:solidFill>
                  <a:srgbClr val="06275A"/>
                </a:solidFill>
                <a:uFill>
                  <a:solidFill>
                    <a:srgbClr val="06275A"/>
                  </a:solidFill>
                </a:uFill>
                <a:latin typeface="Arial" panose="020B0604020202020204" pitchFamily="34" charset="0"/>
                <a:cs typeface="Arial" panose="020B0604020202020204" pitchFamily="34" charset="0"/>
              </a:rPr>
              <a:t>Friendly:</a:t>
            </a:r>
            <a:endParaRPr sz="1400" dirty="0">
              <a:latin typeface="Arial" panose="020B0604020202020204" pitchFamily="34" charset="0"/>
              <a:cs typeface="Arial" panose="020B0604020202020204" pitchFamily="34" charset="0"/>
            </a:endParaRPr>
          </a:p>
          <a:p>
            <a:pPr marL="12700" marR="5080">
              <a:lnSpc>
                <a:spcPct val="100000"/>
              </a:lnSpc>
              <a:spcBef>
                <a:spcPts val="10"/>
              </a:spcBef>
            </a:pPr>
            <a:r>
              <a:rPr sz="1400" dirty="0">
                <a:solidFill>
                  <a:srgbClr val="06275A"/>
                </a:solidFill>
                <a:latin typeface="Arial" panose="020B0604020202020204" pitchFamily="34" charset="0"/>
                <a:cs typeface="Arial" panose="020B0604020202020204" pitchFamily="34" charset="0"/>
              </a:rPr>
              <a:t>¼</a:t>
            </a:r>
            <a:r>
              <a:rPr sz="1400" spc="-6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of</a:t>
            </a:r>
            <a:r>
              <a:rPr sz="1400" spc="-6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the</a:t>
            </a:r>
            <a:r>
              <a:rPr sz="1400" spc="-2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fuel</a:t>
            </a:r>
            <a:r>
              <a:rPr sz="1400" spc="-2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and</a:t>
            </a:r>
            <a:r>
              <a:rPr sz="1400" spc="-3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¼</a:t>
            </a:r>
            <a:r>
              <a:rPr sz="1400" spc="-6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of</a:t>
            </a:r>
            <a:r>
              <a:rPr sz="1400" spc="-5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the</a:t>
            </a:r>
            <a:r>
              <a:rPr sz="1400" spc="-2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CO2</a:t>
            </a:r>
            <a:r>
              <a:rPr sz="1400" spc="-3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emissions.</a:t>
            </a:r>
            <a:r>
              <a:rPr sz="1400" spc="-6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Negligible </a:t>
            </a:r>
            <a:r>
              <a:rPr sz="1400" spc="-25" dirty="0">
                <a:solidFill>
                  <a:srgbClr val="06275A"/>
                </a:solidFill>
                <a:latin typeface="Arial" panose="020B0604020202020204" pitchFamily="34" charset="0"/>
                <a:cs typeface="Arial" panose="020B0604020202020204" pitchFamily="34" charset="0"/>
              </a:rPr>
              <a:t>CO/NOx/SOx/Particulate</a:t>
            </a:r>
            <a:r>
              <a:rPr sz="1400" spc="45" dirty="0">
                <a:solidFill>
                  <a:srgbClr val="06275A"/>
                </a:solidFill>
                <a:latin typeface="Arial" panose="020B0604020202020204" pitchFamily="34" charset="0"/>
                <a:cs typeface="Arial" panose="020B0604020202020204" pitchFamily="34" charset="0"/>
              </a:rPr>
              <a:t> </a:t>
            </a:r>
            <a:r>
              <a:rPr sz="1400" spc="-20" dirty="0">
                <a:solidFill>
                  <a:srgbClr val="06275A"/>
                </a:solidFill>
                <a:latin typeface="Arial" panose="020B0604020202020204" pitchFamily="34" charset="0"/>
                <a:cs typeface="Arial" panose="020B0604020202020204" pitchFamily="34" charset="0"/>
              </a:rPr>
              <a:t>emissions</a:t>
            </a:r>
            <a:r>
              <a:rPr sz="1400" dirty="0">
                <a:solidFill>
                  <a:srgbClr val="06275A"/>
                </a:solidFill>
                <a:latin typeface="Arial" panose="020B0604020202020204" pitchFamily="34" charset="0"/>
                <a:cs typeface="Arial" panose="020B0604020202020204" pitchFamily="34" charset="0"/>
              </a:rPr>
              <a:t> and</a:t>
            </a:r>
            <a:r>
              <a:rPr sz="1400" spc="-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low</a:t>
            </a:r>
            <a:r>
              <a:rPr sz="1400" spc="-2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noise</a:t>
            </a:r>
            <a:r>
              <a:rPr sz="1400" spc="10"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align </a:t>
            </a:r>
            <a:r>
              <a:rPr sz="1400" spc="-30" dirty="0">
                <a:solidFill>
                  <a:srgbClr val="06275A"/>
                </a:solidFill>
                <a:latin typeface="Arial" panose="020B0604020202020204" pitchFamily="34" charset="0"/>
                <a:cs typeface="Arial" panose="020B0604020202020204" pitchFamily="34" charset="0"/>
              </a:rPr>
              <a:t>with</a:t>
            </a:r>
            <a:r>
              <a:rPr sz="1400" spc="-70"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home</a:t>
            </a:r>
            <a:r>
              <a:rPr sz="1400" spc="-4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of</a:t>
            </a:r>
            <a:r>
              <a:rPr sz="1400" spc="-55" dirty="0">
                <a:solidFill>
                  <a:srgbClr val="06275A"/>
                </a:solidFill>
                <a:latin typeface="Arial" panose="020B0604020202020204" pitchFamily="34" charset="0"/>
                <a:cs typeface="Arial" panose="020B0604020202020204" pitchFamily="34" charset="0"/>
              </a:rPr>
              <a:t> </a:t>
            </a:r>
            <a:r>
              <a:rPr sz="1400" dirty="0">
                <a:solidFill>
                  <a:srgbClr val="06275A"/>
                </a:solidFill>
                <a:latin typeface="Arial" panose="020B0604020202020204" pitchFamily="34" charset="0"/>
                <a:cs typeface="Arial" panose="020B0604020202020204" pitchFamily="34" charset="0"/>
              </a:rPr>
              <a:t>the</a:t>
            </a:r>
            <a:r>
              <a:rPr sz="1400" spc="-1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future</a:t>
            </a:r>
            <a:r>
              <a:rPr sz="1400" spc="-25" dirty="0">
                <a:solidFill>
                  <a:srgbClr val="06275A"/>
                </a:solidFill>
                <a:latin typeface="Arial" panose="020B0604020202020204" pitchFamily="34" charset="0"/>
                <a:cs typeface="Arial" panose="020B0604020202020204" pitchFamily="34" charset="0"/>
              </a:rPr>
              <a:t> </a:t>
            </a:r>
            <a:r>
              <a:rPr sz="1400" spc="-10" dirty="0">
                <a:solidFill>
                  <a:srgbClr val="06275A"/>
                </a:solidFill>
                <a:latin typeface="Arial" panose="020B0604020202020204" pitchFamily="34" charset="0"/>
                <a:cs typeface="Arial" panose="020B0604020202020204" pitchFamily="34" charset="0"/>
              </a:rPr>
              <a:t>mindset</a:t>
            </a:r>
            <a:endParaRPr sz="1400" dirty="0">
              <a:latin typeface="Arial" panose="020B0604020202020204" pitchFamily="34" charset="0"/>
              <a:cs typeface="Arial" panose="020B0604020202020204" pitchFamily="34" charset="0"/>
            </a:endParaRPr>
          </a:p>
        </p:txBody>
      </p:sp>
      <p:sp>
        <p:nvSpPr>
          <p:cNvPr id="19" name="object 4">
            <a:extLst>
              <a:ext uri="{FF2B5EF4-FFF2-40B4-BE49-F238E27FC236}">
                <a16:creationId xmlns:a16="http://schemas.microsoft.com/office/drawing/2014/main" id="{A62A1FAE-CA8F-141A-90CC-FCB8AD28686F}"/>
              </a:ext>
            </a:extLst>
          </p:cNvPr>
          <p:cNvSpPr txBox="1"/>
          <p:nvPr/>
        </p:nvSpPr>
        <p:spPr>
          <a:xfrm>
            <a:off x="151384" y="745128"/>
            <a:ext cx="11903710" cy="1572225"/>
          </a:xfrm>
          <a:prstGeom prst="rect">
            <a:avLst/>
          </a:prstGeom>
        </p:spPr>
        <p:txBody>
          <a:bodyPr vert="horz" wrap="square" lIns="0" tIns="12700" rIns="0" bIns="0" rtlCol="0">
            <a:spAutoFit/>
          </a:bodyPr>
          <a:lstStyle/>
          <a:p>
            <a:pPr marR="16510" algn="ctr">
              <a:lnSpc>
                <a:spcPct val="100000"/>
              </a:lnSpc>
            </a:pPr>
            <a:r>
              <a:rPr sz="2800" b="1" dirty="0">
                <a:solidFill>
                  <a:srgbClr val="128FD2"/>
                </a:solidFill>
                <a:latin typeface="Calibri"/>
                <a:cs typeface="Calibri"/>
              </a:rPr>
              <a:t>A</a:t>
            </a:r>
            <a:r>
              <a:rPr sz="2800" b="1" spc="-155" dirty="0">
                <a:solidFill>
                  <a:srgbClr val="128FD2"/>
                </a:solidFill>
                <a:latin typeface="Calibri"/>
                <a:cs typeface="Calibri"/>
              </a:rPr>
              <a:t> </a:t>
            </a:r>
            <a:r>
              <a:rPr sz="2800" b="1" spc="-10" dirty="0">
                <a:solidFill>
                  <a:srgbClr val="128FD2"/>
                </a:solidFill>
                <a:latin typeface="Calibri"/>
                <a:cs typeface="Calibri"/>
              </a:rPr>
              <a:t>Smarter</a:t>
            </a:r>
            <a:r>
              <a:rPr sz="2800" b="1" spc="-90" dirty="0">
                <a:solidFill>
                  <a:srgbClr val="128FD2"/>
                </a:solidFill>
                <a:latin typeface="Calibri"/>
                <a:cs typeface="Calibri"/>
              </a:rPr>
              <a:t> </a:t>
            </a:r>
            <a:r>
              <a:rPr sz="2800" b="1" spc="-30" dirty="0">
                <a:solidFill>
                  <a:srgbClr val="128FD2"/>
                </a:solidFill>
                <a:latin typeface="Calibri"/>
                <a:cs typeface="Calibri"/>
              </a:rPr>
              <a:t>Generator</a:t>
            </a:r>
            <a:r>
              <a:rPr sz="2800" b="1" spc="-60" dirty="0">
                <a:solidFill>
                  <a:srgbClr val="128FD2"/>
                </a:solidFill>
                <a:latin typeface="Calibri"/>
                <a:cs typeface="Calibri"/>
              </a:rPr>
              <a:t> </a:t>
            </a:r>
            <a:r>
              <a:rPr sz="2800" b="1" dirty="0">
                <a:solidFill>
                  <a:srgbClr val="128FD2"/>
                </a:solidFill>
                <a:latin typeface="Calibri"/>
                <a:cs typeface="Calibri"/>
              </a:rPr>
              <a:t>for</a:t>
            </a:r>
            <a:r>
              <a:rPr sz="2800" b="1" spc="-140" dirty="0">
                <a:solidFill>
                  <a:srgbClr val="128FD2"/>
                </a:solidFill>
                <a:latin typeface="Calibri"/>
                <a:cs typeface="Calibri"/>
              </a:rPr>
              <a:t> </a:t>
            </a:r>
            <a:r>
              <a:rPr sz="2800" b="1" dirty="0">
                <a:solidFill>
                  <a:srgbClr val="128FD2"/>
                </a:solidFill>
                <a:latin typeface="Calibri"/>
                <a:cs typeface="Calibri"/>
              </a:rPr>
              <a:t>a</a:t>
            </a:r>
            <a:r>
              <a:rPr sz="2800" b="1" spc="-150" dirty="0">
                <a:solidFill>
                  <a:srgbClr val="128FD2"/>
                </a:solidFill>
                <a:latin typeface="Calibri"/>
                <a:cs typeface="Calibri"/>
              </a:rPr>
              <a:t> </a:t>
            </a:r>
            <a:r>
              <a:rPr sz="2800" b="1" dirty="0">
                <a:solidFill>
                  <a:srgbClr val="128FD2"/>
                </a:solidFill>
                <a:latin typeface="Calibri"/>
                <a:cs typeface="Calibri"/>
              </a:rPr>
              <a:t>Cleaner</a:t>
            </a:r>
            <a:r>
              <a:rPr sz="2800" b="1" spc="-75" dirty="0">
                <a:solidFill>
                  <a:srgbClr val="128FD2"/>
                </a:solidFill>
                <a:latin typeface="Calibri"/>
                <a:cs typeface="Calibri"/>
              </a:rPr>
              <a:t> </a:t>
            </a:r>
            <a:r>
              <a:rPr sz="2800" b="1" spc="-10" dirty="0">
                <a:solidFill>
                  <a:srgbClr val="128FD2"/>
                </a:solidFill>
                <a:latin typeface="Calibri"/>
                <a:cs typeface="Calibri"/>
              </a:rPr>
              <a:t>Tomorrow</a:t>
            </a:r>
            <a:endParaRPr sz="2800" dirty="0">
              <a:latin typeface="Calibri"/>
              <a:cs typeface="Calibri"/>
            </a:endParaRPr>
          </a:p>
          <a:p>
            <a:pPr marR="16510" algn="ctr">
              <a:lnSpc>
                <a:spcPct val="100000"/>
              </a:lnSpc>
              <a:spcBef>
                <a:spcPts val="260"/>
              </a:spcBef>
            </a:pPr>
            <a:r>
              <a:rPr sz="2000" b="1" spc="-35" dirty="0">
                <a:solidFill>
                  <a:srgbClr val="128FD2"/>
                </a:solidFill>
                <a:latin typeface="Calibri"/>
                <a:cs typeface="Calibri"/>
              </a:rPr>
              <a:t>Leveraging</a:t>
            </a:r>
            <a:r>
              <a:rPr sz="2000" b="1" spc="-40" dirty="0">
                <a:solidFill>
                  <a:srgbClr val="128FD2"/>
                </a:solidFill>
                <a:latin typeface="Calibri"/>
                <a:cs typeface="Calibri"/>
              </a:rPr>
              <a:t> </a:t>
            </a:r>
            <a:r>
              <a:rPr sz="2000" b="1" spc="-20" dirty="0">
                <a:solidFill>
                  <a:srgbClr val="128FD2"/>
                </a:solidFill>
                <a:latin typeface="Calibri"/>
                <a:cs typeface="Calibri"/>
              </a:rPr>
              <a:t>Next</a:t>
            </a:r>
            <a:r>
              <a:rPr sz="2000" b="1" spc="-95" dirty="0">
                <a:solidFill>
                  <a:srgbClr val="128FD2"/>
                </a:solidFill>
                <a:latin typeface="Calibri"/>
                <a:cs typeface="Calibri"/>
              </a:rPr>
              <a:t> </a:t>
            </a:r>
            <a:r>
              <a:rPr sz="2000" b="1" dirty="0">
                <a:solidFill>
                  <a:srgbClr val="128FD2"/>
                </a:solidFill>
                <a:latin typeface="Calibri"/>
                <a:cs typeface="Calibri"/>
              </a:rPr>
              <a:t>Gen</a:t>
            </a:r>
            <a:r>
              <a:rPr sz="2000" b="1" spc="-55" dirty="0">
                <a:solidFill>
                  <a:srgbClr val="128FD2"/>
                </a:solidFill>
                <a:latin typeface="Calibri"/>
                <a:cs typeface="Calibri"/>
              </a:rPr>
              <a:t> </a:t>
            </a:r>
            <a:r>
              <a:rPr sz="2000" b="1" spc="-35" dirty="0">
                <a:solidFill>
                  <a:srgbClr val="128FD2"/>
                </a:solidFill>
                <a:latin typeface="Calibri"/>
                <a:cs typeface="Calibri"/>
              </a:rPr>
              <a:t>Solid-</a:t>
            </a:r>
            <a:r>
              <a:rPr sz="2000" b="1" dirty="0">
                <a:solidFill>
                  <a:srgbClr val="128FD2"/>
                </a:solidFill>
                <a:latin typeface="Calibri"/>
                <a:cs typeface="Calibri"/>
              </a:rPr>
              <a:t>Oxide</a:t>
            </a:r>
            <a:r>
              <a:rPr sz="2000" b="1" spc="-80" dirty="0">
                <a:solidFill>
                  <a:srgbClr val="128FD2"/>
                </a:solidFill>
                <a:latin typeface="Calibri"/>
                <a:cs typeface="Calibri"/>
              </a:rPr>
              <a:t> </a:t>
            </a:r>
            <a:r>
              <a:rPr sz="2000" b="1" dirty="0">
                <a:solidFill>
                  <a:srgbClr val="128FD2"/>
                </a:solidFill>
                <a:latin typeface="Calibri"/>
                <a:cs typeface="Calibri"/>
              </a:rPr>
              <a:t>Fuel</a:t>
            </a:r>
            <a:r>
              <a:rPr sz="2000" b="1" spc="-70" dirty="0">
                <a:solidFill>
                  <a:srgbClr val="128FD2"/>
                </a:solidFill>
                <a:latin typeface="Calibri"/>
                <a:cs typeface="Calibri"/>
              </a:rPr>
              <a:t> </a:t>
            </a:r>
            <a:r>
              <a:rPr sz="2000" b="1" dirty="0">
                <a:solidFill>
                  <a:srgbClr val="128FD2"/>
                </a:solidFill>
                <a:latin typeface="Calibri"/>
                <a:cs typeface="Calibri"/>
              </a:rPr>
              <a:t>Cell</a:t>
            </a:r>
            <a:r>
              <a:rPr sz="2000" b="1" spc="-25" dirty="0">
                <a:solidFill>
                  <a:srgbClr val="128FD2"/>
                </a:solidFill>
                <a:latin typeface="Calibri"/>
                <a:cs typeface="Calibri"/>
              </a:rPr>
              <a:t> </a:t>
            </a:r>
            <a:r>
              <a:rPr sz="2000" b="1" spc="-10" dirty="0">
                <a:solidFill>
                  <a:srgbClr val="128FD2"/>
                </a:solidFill>
                <a:latin typeface="Calibri"/>
                <a:cs typeface="Calibri"/>
              </a:rPr>
              <a:t>Technology</a:t>
            </a:r>
            <a:endParaRPr sz="2000" dirty="0">
              <a:latin typeface="Calibri"/>
              <a:cs typeface="Calibri"/>
            </a:endParaRPr>
          </a:p>
          <a:p>
            <a:pPr>
              <a:lnSpc>
                <a:spcPct val="100000"/>
              </a:lnSpc>
              <a:spcBef>
                <a:spcPts val="1255"/>
              </a:spcBef>
            </a:pPr>
            <a:endParaRPr sz="2000" dirty="0">
              <a:latin typeface="Calibri"/>
              <a:cs typeface="Calibri"/>
            </a:endParaRPr>
          </a:p>
          <a:p>
            <a:pPr marL="186055">
              <a:lnSpc>
                <a:spcPct val="100000"/>
              </a:lnSpc>
              <a:tabLst>
                <a:tab pos="7286625" algn="l"/>
              </a:tabLst>
            </a:pPr>
            <a:r>
              <a:rPr sz="2000" b="1" dirty="0">
                <a:solidFill>
                  <a:srgbClr val="06275A"/>
                </a:solidFill>
                <a:latin typeface="Calibri"/>
                <a:cs typeface="Calibri"/>
              </a:rPr>
              <a:t>A</a:t>
            </a:r>
            <a:r>
              <a:rPr sz="2000" b="1" spc="-100" dirty="0">
                <a:solidFill>
                  <a:srgbClr val="06275A"/>
                </a:solidFill>
                <a:latin typeface="Calibri"/>
                <a:cs typeface="Calibri"/>
              </a:rPr>
              <a:t> </a:t>
            </a:r>
            <a:r>
              <a:rPr sz="2000" b="1" spc="-20" dirty="0">
                <a:solidFill>
                  <a:srgbClr val="06275A"/>
                </a:solidFill>
                <a:latin typeface="Calibri"/>
                <a:cs typeface="Calibri"/>
              </a:rPr>
              <a:t>Far</a:t>
            </a:r>
            <a:r>
              <a:rPr sz="2000" b="1" spc="-85" dirty="0">
                <a:solidFill>
                  <a:srgbClr val="06275A"/>
                </a:solidFill>
                <a:latin typeface="Calibri"/>
                <a:cs typeface="Calibri"/>
              </a:rPr>
              <a:t> </a:t>
            </a:r>
            <a:r>
              <a:rPr sz="2000" b="1" spc="-10" dirty="0">
                <a:solidFill>
                  <a:srgbClr val="06275A"/>
                </a:solidFill>
                <a:latin typeface="Calibri"/>
                <a:cs typeface="Calibri"/>
              </a:rPr>
              <a:t>Superior</a:t>
            </a:r>
            <a:r>
              <a:rPr sz="2000" b="1" spc="-50" dirty="0">
                <a:solidFill>
                  <a:srgbClr val="06275A"/>
                </a:solidFill>
                <a:latin typeface="Calibri"/>
                <a:cs typeface="Calibri"/>
              </a:rPr>
              <a:t> </a:t>
            </a:r>
            <a:r>
              <a:rPr sz="2000" b="1" spc="-25" dirty="0">
                <a:solidFill>
                  <a:srgbClr val="06275A"/>
                </a:solidFill>
                <a:latin typeface="Calibri"/>
                <a:cs typeface="Calibri"/>
              </a:rPr>
              <a:t>Backup</a:t>
            </a:r>
            <a:r>
              <a:rPr sz="2000" b="1" spc="-114" dirty="0">
                <a:solidFill>
                  <a:srgbClr val="06275A"/>
                </a:solidFill>
                <a:latin typeface="Calibri"/>
                <a:cs typeface="Calibri"/>
              </a:rPr>
              <a:t> </a:t>
            </a:r>
            <a:r>
              <a:rPr sz="2000" b="1" spc="-10" dirty="0">
                <a:solidFill>
                  <a:srgbClr val="06275A"/>
                </a:solidFill>
                <a:latin typeface="Calibri"/>
                <a:cs typeface="Calibri"/>
              </a:rPr>
              <a:t>Generator</a:t>
            </a:r>
            <a:r>
              <a:rPr sz="2000" b="1" dirty="0">
                <a:solidFill>
                  <a:srgbClr val="06275A"/>
                </a:solidFill>
                <a:latin typeface="Calibri"/>
                <a:cs typeface="Calibri"/>
              </a:rPr>
              <a:t>	100%</a:t>
            </a:r>
            <a:r>
              <a:rPr sz="2000" b="1" spc="-140" dirty="0">
                <a:solidFill>
                  <a:srgbClr val="06275A"/>
                </a:solidFill>
                <a:latin typeface="Calibri"/>
                <a:cs typeface="Calibri"/>
              </a:rPr>
              <a:t> </a:t>
            </a:r>
            <a:r>
              <a:rPr sz="2000" b="1" spc="-25" dirty="0">
                <a:solidFill>
                  <a:srgbClr val="06275A"/>
                </a:solidFill>
                <a:latin typeface="Calibri"/>
                <a:cs typeface="Calibri"/>
              </a:rPr>
              <a:t>Resilient</a:t>
            </a:r>
            <a:r>
              <a:rPr sz="2000" b="1" spc="-95" dirty="0">
                <a:solidFill>
                  <a:srgbClr val="06275A"/>
                </a:solidFill>
                <a:latin typeface="Calibri"/>
                <a:cs typeface="Calibri"/>
              </a:rPr>
              <a:t> </a:t>
            </a:r>
            <a:r>
              <a:rPr sz="2000" b="1" dirty="0">
                <a:solidFill>
                  <a:srgbClr val="06275A"/>
                </a:solidFill>
                <a:latin typeface="Calibri"/>
                <a:cs typeface="Calibri"/>
              </a:rPr>
              <a:t>&amp;</a:t>
            </a:r>
            <a:r>
              <a:rPr sz="2000" b="1" spc="-85" dirty="0">
                <a:solidFill>
                  <a:srgbClr val="06275A"/>
                </a:solidFill>
                <a:latin typeface="Calibri"/>
                <a:cs typeface="Calibri"/>
              </a:rPr>
              <a:t> </a:t>
            </a:r>
            <a:r>
              <a:rPr sz="2000" b="1" spc="-10" dirty="0">
                <a:solidFill>
                  <a:srgbClr val="06275A"/>
                </a:solidFill>
                <a:latin typeface="Calibri"/>
                <a:cs typeface="Calibri"/>
              </a:rPr>
              <a:t>Better</a:t>
            </a:r>
            <a:r>
              <a:rPr sz="2000" b="1" spc="-70" dirty="0">
                <a:solidFill>
                  <a:srgbClr val="06275A"/>
                </a:solidFill>
                <a:latin typeface="Calibri"/>
                <a:cs typeface="Calibri"/>
              </a:rPr>
              <a:t> </a:t>
            </a:r>
            <a:r>
              <a:rPr sz="2000" b="1" dirty="0">
                <a:solidFill>
                  <a:srgbClr val="06275A"/>
                </a:solidFill>
                <a:latin typeface="Calibri"/>
                <a:cs typeface="Calibri"/>
              </a:rPr>
              <a:t>for</a:t>
            </a:r>
            <a:r>
              <a:rPr sz="2000" b="1" spc="-35" dirty="0">
                <a:solidFill>
                  <a:srgbClr val="06275A"/>
                </a:solidFill>
                <a:latin typeface="Calibri"/>
                <a:cs typeface="Calibri"/>
              </a:rPr>
              <a:t> </a:t>
            </a:r>
            <a:r>
              <a:rPr sz="2000" b="1" dirty="0">
                <a:solidFill>
                  <a:srgbClr val="06275A"/>
                </a:solidFill>
                <a:latin typeface="Calibri"/>
                <a:cs typeface="Calibri"/>
              </a:rPr>
              <a:t>the</a:t>
            </a:r>
            <a:r>
              <a:rPr sz="2000" b="1" spc="-55" dirty="0">
                <a:solidFill>
                  <a:srgbClr val="06275A"/>
                </a:solidFill>
                <a:latin typeface="Calibri"/>
                <a:cs typeface="Calibri"/>
              </a:rPr>
              <a:t> </a:t>
            </a:r>
            <a:r>
              <a:rPr sz="2000" b="1" spc="-10" dirty="0">
                <a:solidFill>
                  <a:srgbClr val="06275A"/>
                </a:solidFill>
                <a:latin typeface="Calibri"/>
                <a:cs typeface="Calibri"/>
              </a:rPr>
              <a:t>Environment</a:t>
            </a:r>
            <a:endParaRPr sz="20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6700" y="1543811"/>
            <a:ext cx="1876043" cy="166114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804160" y="2282951"/>
            <a:ext cx="2232660" cy="307975"/>
          </a:xfrm>
          <a:prstGeom prst="rect">
            <a:avLst/>
          </a:prstGeom>
          <a:solidFill>
            <a:srgbClr val="128FD2"/>
          </a:solidFill>
        </p:spPr>
        <p:txBody>
          <a:bodyPr vert="horz" wrap="square" lIns="0" tIns="21590" rIns="0" bIns="0" rtlCol="0">
            <a:spAutoFit/>
          </a:bodyPr>
          <a:lstStyle/>
          <a:p>
            <a:pPr marL="347345">
              <a:lnSpc>
                <a:spcPct val="100000"/>
              </a:lnSpc>
              <a:spcBef>
                <a:spcPts val="170"/>
              </a:spcBef>
            </a:pPr>
            <a:r>
              <a:rPr sz="1400" b="1" dirty="0">
                <a:solidFill>
                  <a:srgbClr val="FFFFFF"/>
                </a:solidFill>
                <a:latin typeface="Calibri"/>
                <a:cs typeface="Calibri"/>
              </a:rPr>
              <a:t>High Electricity</a:t>
            </a:r>
            <a:r>
              <a:rPr sz="1400" b="1" spc="-45" dirty="0">
                <a:solidFill>
                  <a:srgbClr val="FFFFFF"/>
                </a:solidFill>
                <a:latin typeface="Calibri"/>
                <a:cs typeface="Calibri"/>
              </a:rPr>
              <a:t> </a:t>
            </a:r>
            <a:r>
              <a:rPr sz="1400" b="1" dirty="0">
                <a:solidFill>
                  <a:srgbClr val="FFFFFF"/>
                </a:solidFill>
                <a:latin typeface="Calibri"/>
                <a:cs typeface="Calibri"/>
              </a:rPr>
              <a:t>Costs</a:t>
            </a:r>
            <a:endParaRPr sz="1400">
              <a:latin typeface="Calibri"/>
              <a:cs typeface="Calibri"/>
            </a:endParaRPr>
          </a:p>
        </p:txBody>
      </p:sp>
      <p:sp>
        <p:nvSpPr>
          <p:cNvPr id="5" name="object 5"/>
          <p:cNvSpPr txBox="1"/>
          <p:nvPr/>
        </p:nvSpPr>
        <p:spPr>
          <a:xfrm>
            <a:off x="2804160" y="1901951"/>
            <a:ext cx="2232660" cy="307975"/>
          </a:xfrm>
          <a:prstGeom prst="rect">
            <a:avLst/>
          </a:prstGeom>
          <a:solidFill>
            <a:srgbClr val="128FD2"/>
          </a:solidFill>
        </p:spPr>
        <p:txBody>
          <a:bodyPr vert="horz" wrap="square" lIns="0" tIns="21590" rIns="0" bIns="0" rtlCol="0">
            <a:spAutoFit/>
          </a:bodyPr>
          <a:lstStyle/>
          <a:p>
            <a:pPr marL="653415">
              <a:lnSpc>
                <a:spcPct val="100000"/>
              </a:lnSpc>
              <a:spcBef>
                <a:spcPts val="170"/>
              </a:spcBef>
            </a:pPr>
            <a:r>
              <a:rPr sz="1400" b="1" dirty="0">
                <a:solidFill>
                  <a:srgbClr val="FFFFFF"/>
                </a:solidFill>
                <a:latin typeface="Calibri"/>
                <a:cs typeface="Calibri"/>
              </a:rPr>
              <a:t>Grid</a:t>
            </a:r>
            <a:r>
              <a:rPr sz="1400" b="1" spc="-55" dirty="0">
                <a:solidFill>
                  <a:srgbClr val="FFFFFF"/>
                </a:solidFill>
                <a:latin typeface="Calibri"/>
                <a:cs typeface="Calibri"/>
              </a:rPr>
              <a:t> </a:t>
            </a:r>
            <a:r>
              <a:rPr sz="1400" b="1" spc="-10" dirty="0">
                <a:solidFill>
                  <a:srgbClr val="FFFFFF"/>
                </a:solidFill>
                <a:latin typeface="Calibri"/>
                <a:cs typeface="Calibri"/>
              </a:rPr>
              <a:t>Failures</a:t>
            </a:r>
            <a:endParaRPr sz="1400">
              <a:latin typeface="Calibri"/>
              <a:cs typeface="Calibri"/>
            </a:endParaRPr>
          </a:p>
        </p:txBody>
      </p:sp>
      <p:sp>
        <p:nvSpPr>
          <p:cNvPr id="6" name="object 6"/>
          <p:cNvSpPr txBox="1"/>
          <p:nvPr/>
        </p:nvSpPr>
        <p:spPr>
          <a:xfrm>
            <a:off x="2440430" y="1314377"/>
            <a:ext cx="22961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28FD2"/>
                </a:solidFill>
                <a:latin typeface="Calibri"/>
                <a:cs typeface="Calibri"/>
              </a:rPr>
              <a:t>Homeowner Pain</a:t>
            </a:r>
            <a:r>
              <a:rPr sz="1800" b="1" spc="-175" dirty="0">
                <a:solidFill>
                  <a:srgbClr val="128FD2"/>
                </a:solidFill>
                <a:latin typeface="Calibri"/>
                <a:cs typeface="Calibri"/>
              </a:rPr>
              <a:t> </a:t>
            </a:r>
            <a:r>
              <a:rPr sz="1800" b="1" spc="-10" dirty="0">
                <a:solidFill>
                  <a:srgbClr val="128FD2"/>
                </a:solidFill>
                <a:latin typeface="Calibri"/>
                <a:cs typeface="Calibri"/>
              </a:rPr>
              <a:t>Points</a:t>
            </a:r>
            <a:endParaRPr sz="1800">
              <a:latin typeface="Calibri"/>
              <a:cs typeface="Calibri"/>
            </a:endParaRPr>
          </a:p>
        </p:txBody>
      </p:sp>
      <p:sp>
        <p:nvSpPr>
          <p:cNvPr id="7" name="object 7"/>
          <p:cNvSpPr txBox="1"/>
          <p:nvPr/>
        </p:nvSpPr>
        <p:spPr>
          <a:xfrm>
            <a:off x="2804160" y="2667000"/>
            <a:ext cx="2232660" cy="307975"/>
          </a:xfrm>
          <a:prstGeom prst="rect">
            <a:avLst/>
          </a:prstGeom>
          <a:solidFill>
            <a:srgbClr val="128FD2"/>
          </a:solidFill>
        </p:spPr>
        <p:txBody>
          <a:bodyPr vert="horz" wrap="square" lIns="0" tIns="21590" rIns="0" bIns="0" rtlCol="0">
            <a:spAutoFit/>
          </a:bodyPr>
          <a:lstStyle/>
          <a:p>
            <a:pPr marL="476884">
              <a:lnSpc>
                <a:spcPct val="100000"/>
              </a:lnSpc>
              <a:spcBef>
                <a:spcPts val="170"/>
              </a:spcBef>
            </a:pPr>
            <a:r>
              <a:rPr sz="1400" b="1" spc="-10" dirty="0">
                <a:solidFill>
                  <a:srgbClr val="FFFFFF"/>
                </a:solidFill>
                <a:latin typeface="Calibri"/>
                <a:cs typeface="Calibri"/>
              </a:rPr>
              <a:t>Climate</a:t>
            </a:r>
            <a:r>
              <a:rPr sz="1400" b="1" spc="-65" dirty="0">
                <a:solidFill>
                  <a:srgbClr val="FFFFFF"/>
                </a:solidFill>
                <a:latin typeface="Calibri"/>
                <a:cs typeface="Calibri"/>
              </a:rPr>
              <a:t> </a:t>
            </a:r>
            <a:r>
              <a:rPr sz="1400" b="1" spc="-10" dirty="0">
                <a:solidFill>
                  <a:srgbClr val="FFFFFF"/>
                </a:solidFill>
                <a:latin typeface="Calibri"/>
                <a:cs typeface="Calibri"/>
              </a:rPr>
              <a:t>Concerns</a:t>
            </a:r>
            <a:endParaRPr sz="1400">
              <a:latin typeface="Calibri"/>
              <a:cs typeface="Calibri"/>
            </a:endParaRPr>
          </a:p>
        </p:txBody>
      </p:sp>
      <p:sp>
        <p:nvSpPr>
          <p:cNvPr id="8" name="object 8"/>
          <p:cNvSpPr/>
          <p:nvPr/>
        </p:nvSpPr>
        <p:spPr>
          <a:xfrm>
            <a:off x="0" y="1307591"/>
            <a:ext cx="2150363" cy="154685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295900" y="2077211"/>
            <a:ext cx="818515" cy="818515"/>
          </a:xfrm>
          <a:custGeom>
            <a:avLst/>
            <a:gdLst/>
            <a:ahLst/>
            <a:cxnLst/>
            <a:rect l="l" t="t" r="r" b="b"/>
            <a:pathLst>
              <a:path w="818514" h="818514">
                <a:moveTo>
                  <a:pt x="409066" y="0"/>
                </a:moveTo>
                <a:lnTo>
                  <a:pt x="409066" y="204597"/>
                </a:lnTo>
                <a:lnTo>
                  <a:pt x="0" y="204597"/>
                </a:lnTo>
                <a:lnTo>
                  <a:pt x="0" y="613791"/>
                </a:lnTo>
                <a:lnTo>
                  <a:pt x="409066" y="613791"/>
                </a:lnTo>
                <a:lnTo>
                  <a:pt x="409066" y="818388"/>
                </a:lnTo>
                <a:lnTo>
                  <a:pt x="818133" y="409194"/>
                </a:lnTo>
                <a:lnTo>
                  <a:pt x="409066" y="0"/>
                </a:lnTo>
                <a:close/>
              </a:path>
            </a:pathLst>
          </a:custGeom>
          <a:solidFill>
            <a:srgbClr val="06376C"/>
          </a:solidFill>
        </p:spPr>
        <p:txBody>
          <a:bodyPr wrap="square" lIns="0" tIns="0" rIns="0" bIns="0" rtlCol="0"/>
          <a:lstStyle/>
          <a:p>
            <a:endParaRPr/>
          </a:p>
        </p:txBody>
      </p:sp>
      <p:sp>
        <p:nvSpPr>
          <p:cNvPr id="10" name="object 10"/>
          <p:cNvSpPr/>
          <p:nvPr/>
        </p:nvSpPr>
        <p:spPr>
          <a:xfrm>
            <a:off x="400811" y="4535423"/>
            <a:ext cx="2225040" cy="372110"/>
          </a:xfrm>
          <a:custGeom>
            <a:avLst/>
            <a:gdLst/>
            <a:ahLst/>
            <a:cxnLst/>
            <a:rect l="l" t="t" r="r" b="b"/>
            <a:pathLst>
              <a:path w="2225040" h="372110">
                <a:moveTo>
                  <a:pt x="2224455" y="0"/>
                </a:moveTo>
                <a:lnTo>
                  <a:pt x="0" y="0"/>
                </a:lnTo>
                <a:lnTo>
                  <a:pt x="0" y="371856"/>
                </a:lnTo>
                <a:lnTo>
                  <a:pt x="2224455" y="371856"/>
                </a:lnTo>
                <a:lnTo>
                  <a:pt x="2224455" y="0"/>
                </a:lnTo>
                <a:close/>
              </a:path>
            </a:pathLst>
          </a:custGeom>
          <a:solidFill>
            <a:srgbClr val="EBE9EB"/>
          </a:solidFill>
        </p:spPr>
        <p:txBody>
          <a:bodyPr wrap="square" lIns="0" tIns="0" rIns="0" bIns="0" rtlCol="0"/>
          <a:lstStyle/>
          <a:p>
            <a:endParaRPr/>
          </a:p>
        </p:txBody>
      </p:sp>
      <p:sp>
        <p:nvSpPr>
          <p:cNvPr id="11" name="object 11"/>
          <p:cNvSpPr/>
          <p:nvPr/>
        </p:nvSpPr>
        <p:spPr>
          <a:xfrm>
            <a:off x="400811" y="5277611"/>
            <a:ext cx="2225040" cy="370840"/>
          </a:xfrm>
          <a:custGeom>
            <a:avLst/>
            <a:gdLst/>
            <a:ahLst/>
            <a:cxnLst/>
            <a:rect l="l" t="t" r="r" b="b"/>
            <a:pathLst>
              <a:path w="2225040" h="370839">
                <a:moveTo>
                  <a:pt x="2224455" y="0"/>
                </a:moveTo>
                <a:lnTo>
                  <a:pt x="0" y="0"/>
                </a:lnTo>
                <a:lnTo>
                  <a:pt x="0" y="370331"/>
                </a:lnTo>
                <a:lnTo>
                  <a:pt x="2224455" y="370331"/>
                </a:lnTo>
                <a:lnTo>
                  <a:pt x="2224455" y="0"/>
                </a:lnTo>
                <a:close/>
              </a:path>
            </a:pathLst>
          </a:custGeom>
          <a:solidFill>
            <a:srgbClr val="EBE9EB"/>
          </a:solidFill>
        </p:spPr>
        <p:txBody>
          <a:bodyPr wrap="square" lIns="0" tIns="0" rIns="0" bIns="0" rtlCol="0"/>
          <a:lstStyle/>
          <a:p>
            <a:endParaRPr/>
          </a:p>
        </p:txBody>
      </p:sp>
      <p:sp>
        <p:nvSpPr>
          <p:cNvPr id="12" name="object 12"/>
          <p:cNvSpPr txBox="1"/>
          <p:nvPr/>
        </p:nvSpPr>
        <p:spPr>
          <a:xfrm>
            <a:off x="478104" y="3874523"/>
            <a:ext cx="1355725" cy="1673860"/>
          </a:xfrm>
          <a:prstGeom prst="rect">
            <a:avLst/>
          </a:prstGeom>
        </p:spPr>
        <p:txBody>
          <a:bodyPr vert="horz" wrap="square" lIns="0" tIns="12700" rIns="0" bIns="0" rtlCol="0">
            <a:spAutoFit/>
          </a:bodyPr>
          <a:lstStyle/>
          <a:p>
            <a:pPr marL="12700" marR="201930">
              <a:lnSpc>
                <a:spcPct val="100000"/>
              </a:lnSpc>
              <a:spcBef>
                <a:spcPts val="100"/>
              </a:spcBef>
            </a:pPr>
            <a:r>
              <a:rPr sz="1400" b="1" spc="-20" dirty="0">
                <a:solidFill>
                  <a:srgbClr val="07275A"/>
                </a:solidFill>
                <a:latin typeface="Calibri"/>
                <a:cs typeface="Calibri"/>
              </a:rPr>
              <a:t>P</a:t>
            </a:r>
            <a:r>
              <a:rPr sz="1400" b="1" spc="-15" dirty="0">
                <a:solidFill>
                  <a:srgbClr val="07275A"/>
                </a:solidFill>
                <a:latin typeface="Calibri"/>
                <a:cs typeface="Calibri"/>
              </a:rPr>
              <a:t>ER</a:t>
            </a:r>
            <a:r>
              <a:rPr sz="1400" b="1" spc="-10" dirty="0">
                <a:solidFill>
                  <a:srgbClr val="07275A"/>
                </a:solidFill>
                <a:latin typeface="Calibri"/>
                <a:cs typeface="Calibri"/>
              </a:rPr>
              <a:t>F</a:t>
            </a:r>
            <a:r>
              <a:rPr sz="1400" b="1" spc="-15" dirty="0">
                <a:solidFill>
                  <a:srgbClr val="07275A"/>
                </a:solidFill>
                <a:latin typeface="Calibri"/>
                <a:cs typeface="Calibri"/>
              </a:rPr>
              <a:t>OR</a:t>
            </a:r>
            <a:r>
              <a:rPr sz="1400" b="1" spc="-20" dirty="0">
                <a:solidFill>
                  <a:srgbClr val="07275A"/>
                </a:solidFill>
                <a:latin typeface="Calibri"/>
                <a:cs typeface="Calibri"/>
              </a:rPr>
              <a:t>M</a:t>
            </a:r>
            <a:r>
              <a:rPr sz="1400" b="1" spc="-15" dirty="0">
                <a:solidFill>
                  <a:srgbClr val="07275A"/>
                </a:solidFill>
                <a:latin typeface="Calibri"/>
                <a:cs typeface="Calibri"/>
              </a:rPr>
              <a:t>ANC</a:t>
            </a:r>
            <a:r>
              <a:rPr sz="1400" b="1" dirty="0">
                <a:solidFill>
                  <a:srgbClr val="07275A"/>
                </a:solidFill>
                <a:latin typeface="Calibri"/>
                <a:cs typeface="Calibri"/>
              </a:rPr>
              <a:t>E  </a:t>
            </a:r>
            <a:r>
              <a:rPr sz="1400" b="1" spc="-15" dirty="0">
                <a:solidFill>
                  <a:srgbClr val="07275A"/>
                </a:solidFill>
                <a:latin typeface="Calibri"/>
                <a:cs typeface="Calibri"/>
              </a:rPr>
              <a:t>CRITERIA</a:t>
            </a:r>
            <a:endParaRPr sz="1400">
              <a:latin typeface="Calibri"/>
              <a:cs typeface="Calibri"/>
            </a:endParaRPr>
          </a:p>
          <a:p>
            <a:pPr marL="12700" marR="5080">
              <a:lnSpc>
                <a:spcPct val="173900"/>
              </a:lnSpc>
              <a:spcBef>
                <a:spcPts val="850"/>
              </a:spcBef>
            </a:pPr>
            <a:r>
              <a:rPr sz="1400" b="1" spc="-15" dirty="0">
                <a:solidFill>
                  <a:srgbClr val="07275A"/>
                </a:solidFill>
                <a:latin typeface="Calibri"/>
                <a:cs typeface="Calibri"/>
              </a:rPr>
              <a:t>System</a:t>
            </a:r>
            <a:r>
              <a:rPr sz="1400" b="1" spc="-125" dirty="0">
                <a:solidFill>
                  <a:srgbClr val="07275A"/>
                </a:solidFill>
                <a:latin typeface="Calibri"/>
                <a:cs typeface="Calibri"/>
              </a:rPr>
              <a:t> </a:t>
            </a:r>
            <a:r>
              <a:rPr sz="1400" b="1" spc="-15" dirty="0">
                <a:solidFill>
                  <a:srgbClr val="07275A"/>
                </a:solidFill>
                <a:latin typeface="Calibri"/>
                <a:cs typeface="Calibri"/>
              </a:rPr>
              <a:t>Economics  </a:t>
            </a:r>
            <a:r>
              <a:rPr sz="1400" b="1" spc="-10" dirty="0">
                <a:solidFill>
                  <a:srgbClr val="07275A"/>
                </a:solidFill>
                <a:latin typeface="Calibri"/>
                <a:cs typeface="Calibri"/>
              </a:rPr>
              <a:t>Resiliency  </a:t>
            </a:r>
            <a:r>
              <a:rPr sz="1400" b="1" spc="-15" dirty="0">
                <a:solidFill>
                  <a:srgbClr val="07275A"/>
                </a:solidFill>
                <a:latin typeface="Calibri"/>
                <a:cs typeface="Calibri"/>
              </a:rPr>
              <a:t>Environmental</a:t>
            </a:r>
            <a:endParaRPr sz="1400">
              <a:latin typeface="Calibri"/>
              <a:cs typeface="Calibri"/>
            </a:endParaRPr>
          </a:p>
        </p:txBody>
      </p:sp>
      <p:sp>
        <p:nvSpPr>
          <p:cNvPr id="13" name="object 13"/>
          <p:cNvSpPr/>
          <p:nvPr/>
        </p:nvSpPr>
        <p:spPr>
          <a:xfrm>
            <a:off x="2599613" y="4543183"/>
            <a:ext cx="1489710" cy="370205"/>
          </a:xfrm>
          <a:custGeom>
            <a:avLst/>
            <a:gdLst/>
            <a:ahLst/>
            <a:cxnLst/>
            <a:rect l="l" t="t" r="r" b="b"/>
            <a:pathLst>
              <a:path w="1489710" h="370204">
                <a:moveTo>
                  <a:pt x="0" y="0"/>
                </a:moveTo>
                <a:lnTo>
                  <a:pt x="1489709" y="0"/>
                </a:lnTo>
                <a:lnTo>
                  <a:pt x="1489709" y="370205"/>
                </a:lnTo>
                <a:lnTo>
                  <a:pt x="0" y="370205"/>
                </a:lnTo>
                <a:lnTo>
                  <a:pt x="0" y="0"/>
                </a:lnTo>
                <a:close/>
              </a:path>
            </a:pathLst>
          </a:custGeom>
          <a:solidFill>
            <a:srgbClr val="EBE9EB"/>
          </a:solidFill>
        </p:spPr>
        <p:txBody>
          <a:bodyPr wrap="square" lIns="0" tIns="0" rIns="0" bIns="0" rtlCol="0"/>
          <a:lstStyle/>
          <a:p>
            <a:endParaRPr/>
          </a:p>
        </p:txBody>
      </p:sp>
      <p:sp>
        <p:nvSpPr>
          <p:cNvPr id="14" name="object 14"/>
          <p:cNvSpPr/>
          <p:nvPr/>
        </p:nvSpPr>
        <p:spPr>
          <a:xfrm>
            <a:off x="4089323" y="4543183"/>
            <a:ext cx="1676400" cy="370205"/>
          </a:xfrm>
          <a:custGeom>
            <a:avLst/>
            <a:gdLst/>
            <a:ahLst/>
            <a:cxnLst/>
            <a:rect l="l" t="t" r="r" b="b"/>
            <a:pathLst>
              <a:path w="1676400" h="370204">
                <a:moveTo>
                  <a:pt x="0" y="0"/>
                </a:moveTo>
                <a:lnTo>
                  <a:pt x="1676400" y="0"/>
                </a:lnTo>
                <a:lnTo>
                  <a:pt x="1676400" y="370205"/>
                </a:lnTo>
                <a:lnTo>
                  <a:pt x="0" y="370205"/>
                </a:lnTo>
                <a:lnTo>
                  <a:pt x="0" y="0"/>
                </a:lnTo>
                <a:close/>
              </a:path>
            </a:pathLst>
          </a:custGeom>
          <a:solidFill>
            <a:srgbClr val="EBE9EB"/>
          </a:solidFill>
        </p:spPr>
        <p:txBody>
          <a:bodyPr wrap="square" lIns="0" tIns="0" rIns="0" bIns="0" rtlCol="0"/>
          <a:lstStyle/>
          <a:p>
            <a:endParaRPr/>
          </a:p>
        </p:txBody>
      </p:sp>
      <p:sp>
        <p:nvSpPr>
          <p:cNvPr id="15" name="object 15"/>
          <p:cNvSpPr/>
          <p:nvPr/>
        </p:nvSpPr>
        <p:spPr>
          <a:xfrm>
            <a:off x="5765723" y="4543183"/>
            <a:ext cx="1905000" cy="370205"/>
          </a:xfrm>
          <a:custGeom>
            <a:avLst/>
            <a:gdLst/>
            <a:ahLst/>
            <a:cxnLst/>
            <a:rect l="l" t="t" r="r" b="b"/>
            <a:pathLst>
              <a:path w="1905000" h="370204">
                <a:moveTo>
                  <a:pt x="0" y="0"/>
                </a:moveTo>
                <a:lnTo>
                  <a:pt x="1905000" y="0"/>
                </a:lnTo>
                <a:lnTo>
                  <a:pt x="1905000" y="370205"/>
                </a:lnTo>
                <a:lnTo>
                  <a:pt x="0" y="370205"/>
                </a:lnTo>
                <a:lnTo>
                  <a:pt x="0" y="0"/>
                </a:lnTo>
                <a:close/>
              </a:path>
            </a:pathLst>
          </a:custGeom>
          <a:solidFill>
            <a:srgbClr val="EBE9EB"/>
          </a:solidFill>
        </p:spPr>
        <p:txBody>
          <a:bodyPr wrap="square" lIns="0" tIns="0" rIns="0" bIns="0" rtlCol="0"/>
          <a:lstStyle/>
          <a:p>
            <a:endParaRPr/>
          </a:p>
        </p:txBody>
      </p:sp>
      <p:sp>
        <p:nvSpPr>
          <p:cNvPr id="16" name="object 16"/>
          <p:cNvSpPr/>
          <p:nvPr/>
        </p:nvSpPr>
        <p:spPr>
          <a:xfrm>
            <a:off x="7670724" y="4543183"/>
            <a:ext cx="1953260" cy="370205"/>
          </a:xfrm>
          <a:custGeom>
            <a:avLst/>
            <a:gdLst/>
            <a:ahLst/>
            <a:cxnLst/>
            <a:rect l="l" t="t" r="r" b="b"/>
            <a:pathLst>
              <a:path w="1953259" h="370204">
                <a:moveTo>
                  <a:pt x="0" y="370205"/>
                </a:moveTo>
                <a:lnTo>
                  <a:pt x="1953258" y="370205"/>
                </a:lnTo>
                <a:lnTo>
                  <a:pt x="1953258" y="0"/>
                </a:lnTo>
                <a:lnTo>
                  <a:pt x="0" y="0"/>
                </a:lnTo>
                <a:lnTo>
                  <a:pt x="0" y="370205"/>
                </a:lnTo>
                <a:close/>
              </a:path>
            </a:pathLst>
          </a:custGeom>
          <a:solidFill>
            <a:srgbClr val="EBE9EB"/>
          </a:solidFill>
        </p:spPr>
        <p:txBody>
          <a:bodyPr wrap="square" lIns="0" tIns="0" rIns="0" bIns="0" rtlCol="0"/>
          <a:lstStyle/>
          <a:p>
            <a:endParaRPr/>
          </a:p>
        </p:txBody>
      </p:sp>
      <p:sp>
        <p:nvSpPr>
          <p:cNvPr id="17" name="object 17"/>
          <p:cNvSpPr/>
          <p:nvPr/>
        </p:nvSpPr>
        <p:spPr>
          <a:xfrm>
            <a:off x="2599613" y="5284228"/>
            <a:ext cx="1489710" cy="370205"/>
          </a:xfrm>
          <a:custGeom>
            <a:avLst/>
            <a:gdLst/>
            <a:ahLst/>
            <a:cxnLst/>
            <a:rect l="l" t="t" r="r" b="b"/>
            <a:pathLst>
              <a:path w="1489710" h="370204">
                <a:moveTo>
                  <a:pt x="0" y="0"/>
                </a:moveTo>
                <a:lnTo>
                  <a:pt x="1489709" y="0"/>
                </a:lnTo>
                <a:lnTo>
                  <a:pt x="1489709" y="370204"/>
                </a:lnTo>
                <a:lnTo>
                  <a:pt x="0" y="370204"/>
                </a:lnTo>
                <a:lnTo>
                  <a:pt x="0" y="0"/>
                </a:lnTo>
                <a:close/>
              </a:path>
            </a:pathLst>
          </a:custGeom>
          <a:solidFill>
            <a:srgbClr val="EBE9EB"/>
          </a:solidFill>
        </p:spPr>
        <p:txBody>
          <a:bodyPr wrap="square" lIns="0" tIns="0" rIns="0" bIns="0" rtlCol="0"/>
          <a:lstStyle/>
          <a:p>
            <a:endParaRPr/>
          </a:p>
        </p:txBody>
      </p:sp>
      <p:sp>
        <p:nvSpPr>
          <p:cNvPr id="18" name="object 18"/>
          <p:cNvSpPr/>
          <p:nvPr/>
        </p:nvSpPr>
        <p:spPr>
          <a:xfrm>
            <a:off x="4089323" y="5284228"/>
            <a:ext cx="1676400" cy="370205"/>
          </a:xfrm>
          <a:custGeom>
            <a:avLst/>
            <a:gdLst/>
            <a:ahLst/>
            <a:cxnLst/>
            <a:rect l="l" t="t" r="r" b="b"/>
            <a:pathLst>
              <a:path w="1676400" h="370204">
                <a:moveTo>
                  <a:pt x="0" y="0"/>
                </a:moveTo>
                <a:lnTo>
                  <a:pt x="1676400" y="0"/>
                </a:lnTo>
                <a:lnTo>
                  <a:pt x="1676400" y="370204"/>
                </a:lnTo>
                <a:lnTo>
                  <a:pt x="0" y="370204"/>
                </a:lnTo>
                <a:lnTo>
                  <a:pt x="0" y="0"/>
                </a:lnTo>
                <a:close/>
              </a:path>
            </a:pathLst>
          </a:custGeom>
          <a:solidFill>
            <a:srgbClr val="EBE9EB"/>
          </a:solidFill>
        </p:spPr>
        <p:txBody>
          <a:bodyPr wrap="square" lIns="0" tIns="0" rIns="0" bIns="0" rtlCol="0"/>
          <a:lstStyle/>
          <a:p>
            <a:endParaRPr/>
          </a:p>
        </p:txBody>
      </p:sp>
      <p:sp>
        <p:nvSpPr>
          <p:cNvPr id="19" name="object 19"/>
          <p:cNvSpPr/>
          <p:nvPr/>
        </p:nvSpPr>
        <p:spPr>
          <a:xfrm>
            <a:off x="5765723" y="5284228"/>
            <a:ext cx="1905000" cy="370205"/>
          </a:xfrm>
          <a:custGeom>
            <a:avLst/>
            <a:gdLst/>
            <a:ahLst/>
            <a:cxnLst/>
            <a:rect l="l" t="t" r="r" b="b"/>
            <a:pathLst>
              <a:path w="1905000" h="370204">
                <a:moveTo>
                  <a:pt x="0" y="0"/>
                </a:moveTo>
                <a:lnTo>
                  <a:pt x="1905000" y="0"/>
                </a:lnTo>
                <a:lnTo>
                  <a:pt x="1905000" y="370204"/>
                </a:lnTo>
                <a:lnTo>
                  <a:pt x="0" y="370204"/>
                </a:lnTo>
                <a:lnTo>
                  <a:pt x="0" y="0"/>
                </a:lnTo>
                <a:close/>
              </a:path>
            </a:pathLst>
          </a:custGeom>
          <a:solidFill>
            <a:srgbClr val="EBE9EB"/>
          </a:solidFill>
        </p:spPr>
        <p:txBody>
          <a:bodyPr wrap="square" lIns="0" tIns="0" rIns="0" bIns="0" rtlCol="0"/>
          <a:lstStyle/>
          <a:p>
            <a:endParaRPr/>
          </a:p>
        </p:txBody>
      </p:sp>
      <p:sp>
        <p:nvSpPr>
          <p:cNvPr id="20" name="object 20"/>
          <p:cNvSpPr/>
          <p:nvPr/>
        </p:nvSpPr>
        <p:spPr>
          <a:xfrm>
            <a:off x="7670724" y="5284228"/>
            <a:ext cx="1953260" cy="370205"/>
          </a:xfrm>
          <a:custGeom>
            <a:avLst/>
            <a:gdLst/>
            <a:ahLst/>
            <a:cxnLst/>
            <a:rect l="l" t="t" r="r" b="b"/>
            <a:pathLst>
              <a:path w="1953259" h="370204">
                <a:moveTo>
                  <a:pt x="0" y="370204"/>
                </a:moveTo>
                <a:lnTo>
                  <a:pt x="1953258" y="370204"/>
                </a:lnTo>
                <a:lnTo>
                  <a:pt x="1953258" y="0"/>
                </a:lnTo>
                <a:lnTo>
                  <a:pt x="0" y="0"/>
                </a:lnTo>
                <a:lnTo>
                  <a:pt x="0" y="370204"/>
                </a:lnTo>
                <a:close/>
              </a:path>
            </a:pathLst>
          </a:custGeom>
          <a:solidFill>
            <a:srgbClr val="EBE9EB"/>
          </a:solidFill>
        </p:spPr>
        <p:txBody>
          <a:bodyPr wrap="square" lIns="0" tIns="0" rIns="0" bIns="0" rtlCol="0"/>
          <a:lstStyle/>
          <a:p>
            <a:endParaRPr/>
          </a:p>
        </p:txBody>
      </p:sp>
      <p:sp>
        <p:nvSpPr>
          <p:cNvPr id="21" name="object 21"/>
          <p:cNvSpPr/>
          <p:nvPr/>
        </p:nvSpPr>
        <p:spPr>
          <a:xfrm>
            <a:off x="9681132" y="5284228"/>
            <a:ext cx="1858645" cy="370205"/>
          </a:xfrm>
          <a:custGeom>
            <a:avLst/>
            <a:gdLst/>
            <a:ahLst/>
            <a:cxnLst/>
            <a:rect l="l" t="t" r="r" b="b"/>
            <a:pathLst>
              <a:path w="1858645" h="370204">
                <a:moveTo>
                  <a:pt x="0" y="370204"/>
                </a:moveTo>
                <a:lnTo>
                  <a:pt x="1858645" y="370204"/>
                </a:lnTo>
                <a:lnTo>
                  <a:pt x="1858645" y="0"/>
                </a:lnTo>
                <a:lnTo>
                  <a:pt x="0" y="0"/>
                </a:lnTo>
                <a:lnTo>
                  <a:pt x="0" y="370204"/>
                </a:lnTo>
                <a:close/>
              </a:path>
            </a:pathLst>
          </a:custGeom>
          <a:solidFill>
            <a:srgbClr val="EBE9EB"/>
          </a:solidFill>
        </p:spPr>
        <p:txBody>
          <a:bodyPr wrap="square" lIns="0" tIns="0" rIns="0" bIns="0" rtlCol="0"/>
          <a:lstStyle/>
          <a:p>
            <a:endParaRPr/>
          </a:p>
        </p:txBody>
      </p:sp>
      <p:graphicFrame>
        <p:nvGraphicFramePr>
          <p:cNvPr id="22" name="object 22"/>
          <p:cNvGraphicFramePr>
            <a:graphicFrameLocks noGrp="1"/>
          </p:cNvGraphicFramePr>
          <p:nvPr>
            <p:extLst>
              <p:ext uri="{D42A27DB-BD31-4B8C-83A1-F6EECF244321}">
                <p14:modId xmlns:p14="http://schemas.microsoft.com/office/powerpoint/2010/main" val="4281595522"/>
              </p:ext>
            </p:extLst>
          </p:nvPr>
        </p:nvGraphicFramePr>
        <p:xfrm>
          <a:off x="2593261" y="3654818"/>
          <a:ext cx="8968740" cy="2213605"/>
        </p:xfrm>
        <a:graphic>
          <a:graphicData uri="http://schemas.openxmlformats.org/drawingml/2006/table">
            <a:tbl>
              <a:tblPr firstRow="1" bandRow="1">
                <a:tableStyleId>{2D5ABB26-0587-4C30-8999-92F81FD0307C}</a:tableStyleId>
              </a:tblPr>
              <a:tblGrid>
                <a:gridCol w="148971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62785">
                  <a:extLst>
                    <a:ext uri="{9D8B030D-6E8A-4147-A177-3AD203B41FA5}">
                      <a16:colId xmlns:a16="http://schemas.microsoft.com/office/drawing/2014/main" val="20003"/>
                    </a:ext>
                  </a:extLst>
                </a:gridCol>
                <a:gridCol w="1934845">
                  <a:extLst>
                    <a:ext uri="{9D8B030D-6E8A-4147-A177-3AD203B41FA5}">
                      <a16:colId xmlns:a16="http://schemas.microsoft.com/office/drawing/2014/main" val="20004"/>
                    </a:ext>
                  </a:extLst>
                </a:gridCol>
              </a:tblGrid>
              <a:tr h="358138">
                <a:tc gridSpan="5">
                  <a:txBody>
                    <a:bodyPr/>
                    <a:lstStyle/>
                    <a:p>
                      <a:pPr marL="39370" algn="ctr">
                        <a:lnSpc>
                          <a:spcPct val="100000"/>
                        </a:lnSpc>
                        <a:spcBef>
                          <a:spcPts val="430"/>
                        </a:spcBef>
                      </a:pPr>
                      <a:r>
                        <a:rPr sz="1400" b="1" dirty="0">
                          <a:solidFill>
                            <a:srgbClr val="FFFFFF"/>
                          </a:solidFill>
                          <a:latin typeface="Calibri"/>
                          <a:cs typeface="Calibri"/>
                        </a:rPr>
                        <a:t>GRID </a:t>
                      </a:r>
                      <a:r>
                        <a:rPr sz="1400" b="1" spc="-5" dirty="0">
                          <a:solidFill>
                            <a:srgbClr val="FFFFFF"/>
                          </a:solidFill>
                          <a:latin typeface="Calibri"/>
                          <a:cs typeface="Calibri"/>
                        </a:rPr>
                        <a:t>INDEPENDENCE</a:t>
                      </a:r>
                      <a:r>
                        <a:rPr sz="1400" b="1" spc="-130" dirty="0">
                          <a:solidFill>
                            <a:srgbClr val="FFFFFF"/>
                          </a:solidFill>
                          <a:latin typeface="Calibri"/>
                          <a:cs typeface="Calibri"/>
                        </a:rPr>
                        <a:t> </a:t>
                      </a:r>
                      <a:r>
                        <a:rPr sz="1400" b="1" spc="-15" dirty="0">
                          <a:solidFill>
                            <a:srgbClr val="FFFFFF"/>
                          </a:solidFill>
                          <a:latin typeface="Calibri"/>
                          <a:cs typeface="Calibri"/>
                        </a:rPr>
                        <a:t>SOLUTIONS</a:t>
                      </a:r>
                      <a:endParaRPr sz="1400" dirty="0">
                        <a:latin typeface="Calibri"/>
                        <a:cs typeface="Calibri"/>
                      </a:endParaRPr>
                    </a:p>
                  </a:txBody>
                  <a:tcPr marL="0" marR="0" marT="54610" marB="0">
                    <a:solidFill>
                      <a:srgbClr val="07275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30226">
                <a:tc>
                  <a:txBody>
                    <a:bodyPr/>
                    <a:lstStyle/>
                    <a:p>
                      <a:pPr marL="635" algn="ctr">
                        <a:lnSpc>
                          <a:spcPct val="100000"/>
                        </a:lnSpc>
                        <a:spcBef>
                          <a:spcPts val="1110"/>
                        </a:spcBef>
                      </a:pPr>
                      <a:r>
                        <a:rPr sz="1400" spc="-10" dirty="0">
                          <a:solidFill>
                            <a:srgbClr val="07275A"/>
                          </a:solidFill>
                          <a:latin typeface="Calibri"/>
                          <a:cs typeface="Calibri"/>
                        </a:rPr>
                        <a:t>Solar</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solidFill>
                      <a:srgbClr val="95D3F6"/>
                    </a:solidFill>
                  </a:tcPr>
                </a:tc>
                <a:tc>
                  <a:txBody>
                    <a:bodyPr/>
                    <a:lstStyle/>
                    <a:p>
                      <a:pPr algn="ctr">
                        <a:lnSpc>
                          <a:spcPct val="100000"/>
                        </a:lnSpc>
                        <a:spcBef>
                          <a:spcPts val="1110"/>
                        </a:spcBef>
                      </a:pPr>
                      <a:r>
                        <a:rPr sz="1400" dirty="0">
                          <a:solidFill>
                            <a:srgbClr val="07275A"/>
                          </a:solidFill>
                          <a:latin typeface="Calibri"/>
                          <a:cs typeface="Calibri"/>
                        </a:rPr>
                        <a:t>Solar +</a:t>
                      </a:r>
                      <a:r>
                        <a:rPr sz="1400" spc="-105" dirty="0">
                          <a:solidFill>
                            <a:srgbClr val="07275A"/>
                          </a:solidFill>
                          <a:latin typeface="Calibri"/>
                          <a:cs typeface="Calibri"/>
                        </a:rPr>
                        <a:t> </a:t>
                      </a:r>
                      <a:r>
                        <a:rPr sz="1400" spc="-15" dirty="0">
                          <a:solidFill>
                            <a:srgbClr val="07275A"/>
                          </a:solidFill>
                          <a:latin typeface="Calibri"/>
                          <a:cs typeface="Calibri"/>
                        </a:rPr>
                        <a:t>Storage</a:t>
                      </a:r>
                      <a:endParaRPr sz="1400">
                        <a:latin typeface="Calibri"/>
                        <a:cs typeface="Calibri"/>
                      </a:endParaRPr>
                    </a:p>
                  </a:txBody>
                  <a:tcPr marL="0" marR="0" marT="140970" marB="0">
                    <a:lnL w="12700">
                      <a:solidFill>
                        <a:srgbClr val="FFFFFF"/>
                      </a:solidFill>
                      <a:prstDash val="solid"/>
                    </a:lnL>
                    <a:lnR w="12700">
                      <a:solidFill>
                        <a:srgbClr val="FFFFFF"/>
                      </a:solidFill>
                      <a:prstDash val="solid"/>
                    </a:lnR>
                    <a:solidFill>
                      <a:srgbClr val="95D3F6"/>
                    </a:solidFill>
                  </a:tcPr>
                </a:tc>
                <a:tc>
                  <a:txBody>
                    <a:bodyPr/>
                    <a:lstStyle/>
                    <a:p>
                      <a:pPr marL="1270" algn="ctr">
                        <a:lnSpc>
                          <a:spcPct val="100000"/>
                        </a:lnSpc>
                        <a:spcBef>
                          <a:spcPts val="270"/>
                        </a:spcBef>
                      </a:pPr>
                      <a:r>
                        <a:rPr sz="1400" dirty="0">
                          <a:solidFill>
                            <a:srgbClr val="07275A"/>
                          </a:solidFill>
                          <a:latin typeface="Calibri"/>
                          <a:cs typeface="Calibri"/>
                        </a:rPr>
                        <a:t>XL</a:t>
                      </a:r>
                      <a:r>
                        <a:rPr sz="1400" spc="-50" dirty="0">
                          <a:solidFill>
                            <a:srgbClr val="07275A"/>
                          </a:solidFill>
                          <a:latin typeface="Calibri"/>
                          <a:cs typeface="Calibri"/>
                        </a:rPr>
                        <a:t> </a:t>
                      </a:r>
                      <a:r>
                        <a:rPr sz="1400" spc="-10" dirty="0">
                          <a:solidFill>
                            <a:srgbClr val="07275A"/>
                          </a:solidFill>
                          <a:latin typeface="Calibri"/>
                          <a:cs typeface="Calibri"/>
                        </a:rPr>
                        <a:t>Solar</a:t>
                      </a:r>
                      <a:endParaRPr sz="1400">
                        <a:latin typeface="Calibri"/>
                        <a:cs typeface="Calibri"/>
                      </a:endParaRPr>
                    </a:p>
                    <a:p>
                      <a:pPr algn="ctr">
                        <a:lnSpc>
                          <a:spcPct val="100000"/>
                        </a:lnSpc>
                        <a:spcBef>
                          <a:spcPts val="5"/>
                        </a:spcBef>
                      </a:pPr>
                      <a:r>
                        <a:rPr sz="1400" dirty="0">
                          <a:solidFill>
                            <a:srgbClr val="07275A"/>
                          </a:solidFill>
                          <a:latin typeface="Calibri"/>
                          <a:cs typeface="Calibri"/>
                        </a:rPr>
                        <a:t>+ XXL</a:t>
                      </a:r>
                      <a:r>
                        <a:rPr sz="1400" spc="-85" dirty="0">
                          <a:solidFill>
                            <a:srgbClr val="07275A"/>
                          </a:solidFill>
                          <a:latin typeface="Calibri"/>
                          <a:cs typeface="Calibri"/>
                        </a:rPr>
                        <a:t> </a:t>
                      </a:r>
                      <a:r>
                        <a:rPr sz="1400" spc="-15" dirty="0">
                          <a:solidFill>
                            <a:srgbClr val="07275A"/>
                          </a:solidFill>
                          <a:latin typeface="Calibri"/>
                          <a:cs typeface="Calibri"/>
                        </a:rPr>
                        <a:t>Storage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solidFill>
                      <a:srgbClr val="95D3F6"/>
                    </a:solidFill>
                  </a:tcPr>
                </a:tc>
                <a:tc>
                  <a:txBody>
                    <a:bodyPr/>
                    <a:lstStyle/>
                    <a:p>
                      <a:pPr marL="635" algn="ctr">
                        <a:lnSpc>
                          <a:spcPct val="100000"/>
                        </a:lnSpc>
                        <a:spcBef>
                          <a:spcPts val="270"/>
                        </a:spcBef>
                      </a:pPr>
                      <a:r>
                        <a:rPr sz="1400" dirty="0">
                          <a:solidFill>
                            <a:srgbClr val="07275A"/>
                          </a:solidFill>
                          <a:latin typeface="Calibri"/>
                          <a:cs typeface="Calibri"/>
                        </a:rPr>
                        <a:t>Solar +</a:t>
                      </a:r>
                      <a:r>
                        <a:rPr sz="1400" spc="-100" dirty="0">
                          <a:solidFill>
                            <a:srgbClr val="07275A"/>
                          </a:solidFill>
                          <a:latin typeface="Calibri"/>
                          <a:cs typeface="Calibri"/>
                        </a:rPr>
                        <a:t> </a:t>
                      </a:r>
                      <a:r>
                        <a:rPr sz="1400" spc="-15" dirty="0">
                          <a:solidFill>
                            <a:srgbClr val="07275A"/>
                          </a:solidFill>
                          <a:latin typeface="Calibri"/>
                          <a:cs typeface="Calibri"/>
                        </a:rPr>
                        <a:t>Storage</a:t>
                      </a:r>
                      <a:endParaRPr sz="1400">
                        <a:latin typeface="Calibri"/>
                        <a:cs typeface="Calibri"/>
                      </a:endParaRPr>
                    </a:p>
                    <a:p>
                      <a:pPr marL="1270" algn="ctr">
                        <a:lnSpc>
                          <a:spcPct val="100000"/>
                        </a:lnSpc>
                        <a:spcBef>
                          <a:spcPts val="5"/>
                        </a:spcBef>
                      </a:pPr>
                      <a:r>
                        <a:rPr sz="1400" dirty="0">
                          <a:solidFill>
                            <a:srgbClr val="07275A"/>
                          </a:solidFill>
                          <a:latin typeface="Calibri"/>
                          <a:cs typeface="Calibri"/>
                        </a:rPr>
                        <a:t>+ </a:t>
                      </a:r>
                      <a:r>
                        <a:rPr sz="1400" spc="-15" dirty="0">
                          <a:solidFill>
                            <a:srgbClr val="07275A"/>
                          </a:solidFill>
                          <a:latin typeface="Calibri"/>
                          <a:cs typeface="Calibri"/>
                        </a:rPr>
                        <a:t>Combustion</a:t>
                      </a:r>
                      <a:r>
                        <a:rPr sz="1400" spc="-10" dirty="0">
                          <a:solidFill>
                            <a:srgbClr val="07275A"/>
                          </a:solidFill>
                          <a:latin typeface="Calibri"/>
                          <a:cs typeface="Calibri"/>
                        </a:rPr>
                        <a:t> </a:t>
                      </a:r>
                      <a:r>
                        <a:rPr sz="1400" spc="-15" dirty="0">
                          <a:solidFill>
                            <a:srgbClr val="07275A"/>
                          </a:solidFill>
                          <a:latin typeface="Calibri"/>
                          <a:cs typeface="Calibri"/>
                        </a:rPr>
                        <a:t>Generator</a:t>
                      </a:r>
                      <a:endParaRPr sz="1400">
                        <a:latin typeface="Calibri"/>
                        <a:cs typeface="Calibri"/>
                      </a:endParaRPr>
                    </a:p>
                  </a:txBody>
                  <a:tcPr marL="0" marR="0" marT="34290" marB="0">
                    <a:lnL w="12700">
                      <a:solidFill>
                        <a:srgbClr val="FFFFFF"/>
                      </a:solidFill>
                      <a:prstDash val="solid"/>
                    </a:lnL>
                    <a:lnR w="76200">
                      <a:solidFill>
                        <a:srgbClr val="CF7500"/>
                      </a:solidFill>
                      <a:prstDash val="solid"/>
                    </a:lnR>
                    <a:solidFill>
                      <a:srgbClr val="95D3F6"/>
                    </a:solidFill>
                  </a:tcPr>
                </a:tc>
                <a:tc>
                  <a:txBody>
                    <a:bodyPr/>
                    <a:lstStyle/>
                    <a:p>
                      <a:pPr marL="1270" algn="ctr">
                        <a:lnSpc>
                          <a:spcPct val="100000"/>
                        </a:lnSpc>
                        <a:spcBef>
                          <a:spcPts val="270"/>
                        </a:spcBef>
                      </a:pPr>
                      <a:r>
                        <a:rPr sz="1400" b="1" dirty="0">
                          <a:solidFill>
                            <a:srgbClr val="FFFFFF"/>
                          </a:solidFill>
                          <a:latin typeface="Calibri"/>
                          <a:cs typeface="Calibri"/>
                        </a:rPr>
                        <a:t>Solar +</a:t>
                      </a:r>
                      <a:r>
                        <a:rPr sz="1400" b="1" spc="-85" dirty="0">
                          <a:solidFill>
                            <a:srgbClr val="FFFFFF"/>
                          </a:solidFill>
                          <a:latin typeface="Calibri"/>
                          <a:cs typeface="Calibri"/>
                        </a:rPr>
                        <a:t> </a:t>
                      </a:r>
                      <a:r>
                        <a:rPr sz="1400" b="1" spc="-15" dirty="0">
                          <a:solidFill>
                            <a:srgbClr val="FFFFFF"/>
                          </a:solidFill>
                          <a:latin typeface="Calibri"/>
                          <a:cs typeface="Calibri"/>
                        </a:rPr>
                        <a:t>Storage</a:t>
                      </a:r>
                      <a:endParaRPr sz="1400" dirty="0">
                        <a:latin typeface="Calibri"/>
                        <a:cs typeface="Calibri"/>
                      </a:endParaRPr>
                    </a:p>
                    <a:p>
                      <a:pPr algn="ctr">
                        <a:lnSpc>
                          <a:spcPct val="100000"/>
                        </a:lnSpc>
                        <a:spcBef>
                          <a:spcPts val="5"/>
                        </a:spcBef>
                      </a:pPr>
                      <a:r>
                        <a:rPr sz="1400" b="1" dirty="0">
                          <a:solidFill>
                            <a:srgbClr val="FFFFFF"/>
                          </a:solidFill>
                          <a:latin typeface="Calibri"/>
                          <a:cs typeface="Calibri"/>
                        </a:rPr>
                        <a:t>+ Fuel Cell</a:t>
                      </a:r>
                      <a:r>
                        <a:rPr sz="1400" b="1" spc="-145" dirty="0">
                          <a:solidFill>
                            <a:srgbClr val="FFFFFF"/>
                          </a:solidFill>
                          <a:latin typeface="Calibri"/>
                          <a:cs typeface="Calibri"/>
                        </a:rPr>
                        <a:t> </a:t>
                      </a:r>
                      <a:r>
                        <a:rPr sz="1400" b="1" spc="-15" dirty="0">
                          <a:solidFill>
                            <a:srgbClr val="FFFFFF"/>
                          </a:solidFill>
                          <a:latin typeface="Calibri"/>
                          <a:cs typeface="Calibri"/>
                        </a:rPr>
                        <a:t>Generator</a:t>
                      </a:r>
                      <a:endParaRPr sz="1400" dirty="0">
                        <a:latin typeface="Calibri"/>
                        <a:cs typeface="Calibri"/>
                      </a:endParaRPr>
                    </a:p>
                  </a:txBody>
                  <a:tcPr marL="0" marR="0" marT="34290" marB="0">
                    <a:lnL w="76200">
                      <a:solidFill>
                        <a:srgbClr val="CF7500"/>
                      </a:solidFill>
                      <a:prstDash val="solid"/>
                    </a:lnL>
                    <a:lnR w="76200">
                      <a:solidFill>
                        <a:srgbClr val="CF7500"/>
                      </a:solidFill>
                      <a:prstDash val="solid"/>
                    </a:lnR>
                    <a:lnT w="76200">
                      <a:solidFill>
                        <a:srgbClr val="CF7500"/>
                      </a:solidFill>
                      <a:prstDash val="solid"/>
                    </a:lnT>
                    <a:solidFill>
                      <a:srgbClr val="128FD2"/>
                    </a:solidFill>
                  </a:tcPr>
                </a:tc>
                <a:extLst>
                  <a:ext uri="{0D108BD9-81ED-4DB2-BD59-A6C34878D82A}">
                    <a16:rowId xmlns:a16="http://schemas.microsoft.com/office/drawing/2014/main" val="10001"/>
                  </a:ext>
                </a:extLst>
              </a:tr>
              <a:tr h="370204">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12700">
                      <a:solidFill>
                        <a:srgbClr val="FFFFFF"/>
                      </a:solidFill>
                      <a:prstDash val="solid"/>
                    </a:lnL>
                    <a:lnR w="12700">
                      <a:solidFill>
                        <a:srgbClr val="FFFFFF"/>
                      </a:solidFill>
                      <a:prstDash val="solid"/>
                    </a:lnR>
                    <a:solidFill>
                      <a:srgbClr val="EBE9EB"/>
                    </a:solidFill>
                  </a:tcPr>
                </a:tc>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12700">
                      <a:solidFill>
                        <a:srgbClr val="FFFFFF"/>
                      </a:solidFill>
                      <a:prstDash val="solid"/>
                    </a:lnL>
                    <a:lnR w="12700">
                      <a:solidFill>
                        <a:srgbClr val="FFFFFF"/>
                      </a:solidFill>
                      <a:prstDash val="solid"/>
                    </a:lnR>
                    <a:solidFill>
                      <a:srgbClr val="EBE9EB"/>
                    </a:solidFill>
                  </a:tcPr>
                </a:tc>
                <a:tc>
                  <a:txBody>
                    <a:bodyPr/>
                    <a:lstStyle/>
                    <a:p>
                      <a:pPr marL="635" algn="ctr">
                        <a:lnSpc>
                          <a:spcPct val="100000"/>
                        </a:lnSpc>
                        <a:spcBef>
                          <a:spcPts val="430"/>
                        </a:spcBef>
                      </a:pPr>
                      <a:r>
                        <a:rPr sz="1400" b="1" dirty="0">
                          <a:solidFill>
                            <a:srgbClr val="FF0000"/>
                          </a:solidFill>
                          <a:latin typeface="Calibri"/>
                          <a:cs typeface="Calibri"/>
                        </a:rPr>
                        <a:t>X</a:t>
                      </a:r>
                      <a:endParaRPr sz="1400">
                        <a:latin typeface="Calibri"/>
                        <a:cs typeface="Calibri"/>
                      </a:endParaRPr>
                    </a:p>
                  </a:txBody>
                  <a:tcPr marL="0" marR="0" marT="54610" marB="0">
                    <a:lnL w="12700">
                      <a:solidFill>
                        <a:srgbClr val="FFFFFF"/>
                      </a:solidFill>
                      <a:prstDash val="solid"/>
                    </a:lnL>
                    <a:lnR w="12700">
                      <a:solidFill>
                        <a:srgbClr val="FFFFFF"/>
                      </a:solidFill>
                      <a:prstDash val="solid"/>
                    </a:lnR>
                    <a:solidFill>
                      <a:srgbClr val="EBE9EB"/>
                    </a:solidFill>
                  </a:tcPr>
                </a:tc>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12700">
                      <a:solidFill>
                        <a:srgbClr val="FFFFFF"/>
                      </a:solidFill>
                      <a:prstDash val="solid"/>
                    </a:lnL>
                    <a:lnR w="76200">
                      <a:solidFill>
                        <a:srgbClr val="CF7500"/>
                      </a:solidFill>
                      <a:prstDash val="solid"/>
                    </a:lnR>
                    <a:solidFill>
                      <a:srgbClr val="EBE9EB"/>
                    </a:solidFill>
                  </a:tcPr>
                </a:tc>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76200">
                      <a:solidFill>
                        <a:srgbClr val="CF7500"/>
                      </a:solidFill>
                      <a:prstDash val="solid"/>
                    </a:lnL>
                    <a:lnR w="76200">
                      <a:solidFill>
                        <a:srgbClr val="D2792A"/>
                      </a:solidFill>
                      <a:prstDash val="solid"/>
                    </a:lnR>
                    <a:solidFill>
                      <a:srgbClr val="EBE9EB"/>
                    </a:solidFill>
                  </a:tcPr>
                </a:tc>
                <a:extLst>
                  <a:ext uri="{0D108BD9-81ED-4DB2-BD59-A6C34878D82A}">
                    <a16:rowId xmlns:a16="http://schemas.microsoft.com/office/drawing/2014/main" val="10002"/>
                  </a:ext>
                </a:extLst>
              </a:tr>
              <a:tr h="370840">
                <a:tc>
                  <a:txBody>
                    <a:bodyPr/>
                    <a:lstStyle/>
                    <a:p>
                      <a:pPr algn="ctr">
                        <a:lnSpc>
                          <a:spcPct val="100000"/>
                        </a:lnSpc>
                        <a:spcBef>
                          <a:spcPts val="430"/>
                        </a:spcBef>
                      </a:pPr>
                      <a:r>
                        <a:rPr sz="1400" b="1" dirty="0">
                          <a:solidFill>
                            <a:srgbClr val="FF0000"/>
                          </a:solidFill>
                          <a:latin typeface="Calibri"/>
                          <a:cs typeface="Calibri"/>
                        </a:rPr>
                        <a:t>X</a:t>
                      </a:r>
                      <a:endParaRPr sz="1400">
                        <a:latin typeface="Calibri"/>
                        <a:cs typeface="Calibri"/>
                      </a:endParaRPr>
                    </a:p>
                  </a:txBody>
                  <a:tcPr marL="0" marR="0" marT="54610" marB="0">
                    <a:lnL w="12700">
                      <a:solidFill>
                        <a:srgbClr val="FFFFFF"/>
                      </a:solidFill>
                      <a:prstDash val="solid"/>
                    </a:lnL>
                    <a:lnR w="12700">
                      <a:solidFill>
                        <a:srgbClr val="FFFFFF"/>
                      </a:solidFill>
                      <a:prstDash val="solid"/>
                    </a:lnR>
                  </a:tcPr>
                </a:tc>
                <a:tc>
                  <a:txBody>
                    <a:bodyPr/>
                    <a:lstStyle/>
                    <a:p>
                      <a:pPr marL="1270" algn="ctr">
                        <a:lnSpc>
                          <a:spcPct val="100000"/>
                        </a:lnSpc>
                        <a:spcBef>
                          <a:spcPts val="430"/>
                        </a:spcBef>
                      </a:pPr>
                      <a:r>
                        <a:rPr sz="1400" b="1" spc="-10" dirty="0">
                          <a:solidFill>
                            <a:srgbClr val="FF0000"/>
                          </a:solidFill>
                          <a:latin typeface="Calibri"/>
                          <a:cs typeface="Calibri"/>
                        </a:rPr>
                        <a:t>Short-duration</a:t>
                      </a:r>
                      <a:endParaRPr sz="1400">
                        <a:latin typeface="Calibri"/>
                        <a:cs typeface="Calibri"/>
                      </a:endParaRPr>
                    </a:p>
                  </a:txBody>
                  <a:tcPr marL="0" marR="0" marT="54610" marB="0">
                    <a:lnL w="12700">
                      <a:solidFill>
                        <a:srgbClr val="FFFFFF"/>
                      </a:solidFill>
                      <a:prstDash val="solid"/>
                    </a:lnL>
                    <a:lnR w="12700">
                      <a:solidFill>
                        <a:srgbClr val="FFFFFF"/>
                      </a:solidFill>
                      <a:prstDash val="solid"/>
                    </a:lnR>
                  </a:tcPr>
                </a:tc>
                <a:tc>
                  <a:txBody>
                    <a:bodyPr/>
                    <a:lstStyle/>
                    <a:p>
                      <a:pPr algn="ctr">
                        <a:lnSpc>
                          <a:spcPct val="100000"/>
                        </a:lnSpc>
                        <a:spcBef>
                          <a:spcPts val="430"/>
                        </a:spcBef>
                      </a:pPr>
                      <a:r>
                        <a:rPr sz="1400" b="1" spc="-25" dirty="0">
                          <a:solidFill>
                            <a:srgbClr val="07275A"/>
                          </a:solidFill>
                          <a:latin typeface="Calibri"/>
                          <a:cs typeface="Calibri"/>
                        </a:rPr>
                        <a:t>95-97%</a:t>
                      </a:r>
                      <a:endParaRPr sz="1400">
                        <a:latin typeface="Calibri"/>
                        <a:cs typeface="Calibri"/>
                      </a:endParaRPr>
                    </a:p>
                  </a:txBody>
                  <a:tcPr marL="0" marR="0" marT="54610" marB="0">
                    <a:lnL w="12700">
                      <a:solidFill>
                        <a:srgbClr val="FFFFFF"/>
                      </a:solidFill>
                      <a:prstDash val="solid"/>
                    </a:lnL>
                    <a:lnR w="12700">
                      <a:solidFill>
                        <a:srgbClr val="FFFFFF"/>
                      </a:solidFill>
                      <a:prstDash val="solid"/>
                    </a:lnR>
                  </a:tcPr>
                </a:tc>
                <a:tc>
                  <a:txBody>
                    <a:bodyPr/>
                    <a:lstStyle/>
                    <a:p>
                      <a:pPr algn="ctr">
                        <a:lnSpc>
                          <a:spcPct val="100000"/>
                        </a:lnSpc>
                        <a:spcBef>
                          <a:spcPts val="430"/>
                        </a:spcBef>
                      </a:pPr>
                      <a:r>
                        <a:rPr sz="1400" b="1" spc="-30" dirty="0">
                          <a:solidFill>
                            <a:srgbClr val="07275A"/>
                          </a:solidFill>
                          <a:latin typeface="Calibri"/>
                          <a:cs typeface="Calibri"/>
                        </a:rPr>
                        <a:t>100%</a:t>
                      </a:r>
                      <a:endParaRPr sz="1400">
                        <a:latin typeface="Calibri"/>
                        <a:cs typeface="Calibri"/>
                      </a:endParaRPr>
                    </a:p>
                  </a:txBody>
                  <a:tcPr marL="0" marR="0" marT="54610" marB="0">
                    <a:lnL w="12700">
                      <a:solidFill>
                        <a:srgbClr val="FFFFFF"/>
                      </a:solidFill>
                      <a:prstDash val="solid"/>
                    </a:lnL>
                    <a:lnR w="76200">
                      <a:solidFill>
                        <a:srgbClr val="CF7500"/>
                      </a:solidFill>
                      <a:prstDash val="solid"/>
                    </a:lnR>
                  </a:tcPr>
                </a:tc>
                <a:tc>
                  <a:txBody>
                    <a:bodyPr/>
                    <a:lstStyle/>
                    <a:p>
                      <a:pPr algn="ctr">
                        <a:lnSpc>
                          <a:spcPct val="100000"/>
                        </a:lnSpc>
                        <a:spcBef>
                          <a:spcPts val="430"/>
                        </a:spcBef>
                      </a:pPr>
                      <a:r>
                        <a:rPr sz="1400" b="1" spc="-30" dirty="0">
                          <a:solidFill>
                            <a:srgbClr val="07275A"/>
                          </a:solidFill>
                          <a:latin typeface="Calibri"/>
                          <a:cs typeface="Calibri"/>
                        </a:rPr>
                        <a:t>100%</a:t>
                      </a:r>
                      <a:endParaRPr sz="1400">
                        <a:latin typeface="Calibri"/>
                        <a:cs typeface="Calibri"/>
                      </a:endParaRPr>
                    </a:p>
                  </a:txBody>
                  <a:tcPr marL="0" marR="0" marT="54610" marB="0">
                    <a:lnL w="76200">
                      <a:solidFill>
                        <a:srgbClr val="CF7500"/>
                      </a:solidFill>
                      <a:prstDash val="solid"/>
                    </a:lnL>
                    <a:lnR w="76200">
                      <a:solidFill>
                        <a:srgbClr val="CF7500"/>
                      </a:solidFill>
                      <a:prstDash val="solid"/>
                    </a:lnR>
                  </a:tcPr>
                </a:tc>
                <a:extLst>
                  <a:ext uri="{0D108BD9-81ED-4DB2-BD59-A6C34878D82A}">
                    <a16:rowId xmlns:a16="http://schemas.microsoft.com/office/drawing/2014/main" val="10003"/>
                  </a:ext>
                </a:extLst>
              </a:tr>
              <a:tr h="370204">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12700">
                      <a:solidFill>
                        <a:srgbClr val="FFFFFF"/>
                      </a:solidFill>
                      <a:prstDash val="solid"/>
                    </a:lnL>
                    <a:lnR w="12700">
                      <a:solidFill>
                        <a:srgbClr val="FFFFFF"/>
                      </a:solidFill>
                      <a:prstDash val="solid"/>
                    </a:lnR>
                    <a:solidFill>
                      <a:srgbClr val="EBE9EB"/>
                    </a:solidFill>
                  </a:tcPr>
                </a:tc>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12700">
                      <a:solidFill>
                        <a:srgbClr val="FFFFFF"/>
                      </a:solidFill>
                      <a:prstDash val="solid"/>
                    </a:lnL>
                    <a:lnR w="12700">
                      <a:solidFill>
                        <a:srgbClr val="FFFFFF"/>
                      </a:solidFill>
                      <a:prstDash val="solid"/>
                    </a:lnR>
                    <a:solidFill>
                      <a:srgbClr val="EBE9EB"/>
                    </a:solidFill>
                  </a:tcPr>
                </a:tc>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12700">
                      <a:solidFill>
                        <a:srgbClr val="FFFFFF"/>
                      </a:solidFill>
                      <a:prstDash val="solid"/>
                    </a:lnL>
                    <a:lnR w="12700">
                      <a:solidFill>
                        <a:srgbClr val="FFFFFF"/>
                      </a:solidFill>
                      <a:prstDash val="solid"/>
                    </a:lnR>
                    <a:solidFill>
                      <a:srgbClr val="EBE9EB"/>
                    </a:solidFill>
                  </a:tcPr>
                </a:tc>
                <a:tc>
                  <a:txBody>
                    <a:bodyPr/>
                    <a:lstStyle/>
                    <a:p>
                      <a:pPr marL="635" algn="ctr">
                        <a:lnSpc>
                          <a:spcPct val="100000"/>
                        </a:lnSpc>
                        <a:spcBef>
                          <a:spcPts val="430"/>
                        </a:spcBef>
                      </a:pPr>
                      <a:r>
                        <a:rPr sz="1400" b="1" dirty="0">
                          <a:solidFill>
                            <a:srgbClr val="FF0000"/>
                          </a:solidFill>
                          <a:latin typeface="Calibri"/>
                          <a:cs typeface="Calibri"/>
                        </a:rPr>
                        <a:t>X</a:t>
                      </a:r>
                      <a:endParaRPr sz="1400">
                        <a:latin typeface="Calibri"/>
                        <a:cs typeface="Calibri"/>
                      </a:endParaRPr>
                    </a:p>
                  </a:txBody>
                  <a:tcPr marL="0" marR="0" marT="54610" marB="0">
                    <a:lnL w="12700">
                      <a:solidFill>
                        <a:srgbClr val="FFFFFF"/>
                      </a:solidFill>
                      <a:prstDash val="solid"/>
                    </a:lnL>
                    <a:lnR w="76200">
                      <a:solidFill>
                        <a:srgbClr val="CF7500"/>
                      </a:solidFill>
                      <a:prstDash val="solid"/>
                    </a:lnR>
                    <a:solidFill>
                      <a:srgbClr val="EBE9EB"/>
                    </a:solidFill>
                  </a:tcPr>
                </a:tc>
                <a:tc>
                  <a:txBody>
                    <a:bodyPr/>
                    <a:lstStyle/>
                    <a:p>
                      <a:pPr algn="ctr">
                        <a:lnSpc>
                          <a:spcPct val="100000"/>
                        </a:lnSpc>
                        <a:spcBef>
                          <a:spcPts val="225"/>
                        </a:spcBef>
                      </a:pPr>
                      <a:r>
                        <a:rPr sz="1800" dirty="0">
                          <a:solidFill>
                            <a:srgbClr val="07275A"/>
                          </a:solidFill>
                          <a:latin typeface="Wingdings"/>
                          <a:cs typeface="Wingdings"/>
                        </a:rPr>
                        <a:t></a:t>
                      </a:r>
                      <a:endParaRPr sz="1800">
                        <a:latin typeface="Wingdings"/>
                        <a:cs typeface="Wingdings"/>
                      </a:endParaRPr>
                    </a:p>
                  </a:txBody>
                  <a:tcPr marL="0" marR="0" marT="28575" marB="0">
                    <a:lnL w="76200">
                      <a:solidFill>
                        <a:srgbClr val="CF7500"/>
                      </a:solidFill>
                      <a:prstDash val="solid"/>
                    </a:lnL>
                    <a:lnR w="76200">
                      <a:solidFill>
                        <a:srgbClr val="D2792A"/>
                      </a:solidFill>
                      <a:prstDash val="solid"/>
                    </a:lnR>
                  </a:tcPr>
                </a:tc>
                <a:extLst>
                  <a:ext uri="{0D108BD9-81ED-4DB2-BD59-A6C34878D82A}">
                    <a16:rowId xmlns:a16="http://schemas.microsoft.com/office/drawing/2014/main" val="10004"/>
                  </a:ext>
                </a:extLst>
              </a:tr>
              <a:tr h="213993">
                <a:tc gridSpan="4">
                  <a:txBody>
                    <a:bodyPr/>
                    <a:lstStyle/>
                    <a:p>
                      <a:pPr>
                        <a:lnSpc>
                          <a:spcPct val="100000"/>
                        </a:lnSpc>
                      </a:pPr>
                      <a:endParaRPr sz="1200">
                        <a:latin typeface="Times New Roman"/>
                        <a:cs typeface="Times New Roman"/>
                      </a:endParaRPr>
                    </a:p>
                  </a:txBody>
                  <a:tcPr marL="0" marR="0" marT="0" marB="0">
                    <a:lnR w="76200">
                      <a:solidFill>
                        <a:srgbClr val="CF75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76200">
                      <a:solidFill>
                        <a:srgbClr val="CF7500"/>
                      </a:solidFill>
                      <a:prstDash val="solid"/>
                    </a:lnL>
                    <a:lnB w="76200">
                      <a:solidFill>
                        <a:srgbClr val="CF7500"/>
                      </a:solidFill>
                      <a:prstDash val="solid"/>
                    </a:lnB>
                  </a:tcPr>
                </a:tc>
                <a:extLst>
                  <a:ext uri="{0D108BD9-81ED-4DB2-BD59-A6C34878D82A}">
                    <a16:rowId xmlns:a16="http://schemas.microsoft.com/office/drawing/2014/main" val="10005"/>
                  </a:ext>
                </a:extLst>
              </a:tr>
            </a:tbl>
          </a:graphicData>
        </a:graphic>
      </p:graphicFrame>
      <p:sp>
        <p:nvSpPr>
          <p:cNvPr id="23" name="object 23"/>
          <p:cNvSpPr/>
          <p:nvPr/>
        </p:nvSpPr>
        <p:spPr>
          <a:xfrm>
            <a:off x="10695431" y="5137416"/>
            <a:ext cx="1449311" cy="1589519"/>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6326632" y="1316988"/>
            <a:ext cx="32772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7275A"/>
                </a:solidFill>
                <a:latin typeface="Calibri"/>
                <a:cs typeface="Calibri"/>
              </a:rPr>
              <a:t>I want </a:t>
            </a:r>
            <a:r>
              <a:rPr sz="1800" b="1" spc="-5" dirty="0">
                <a:solidFill>
                  <a:srgbClr val="07275A"/>
                </a:solidFill>
                <a:latin typeface="Calibri"/>
                <a:cs typeface="Calibri"/>
              </a:rPr>
              <a:t>my Home Energy </a:t>
            </a:r>
            <a:r>
              <a:rPr sz="1800" b="1" dirty="0">
                <a:solidFill>
                  <a:srgbClr val="07275A"/>
                </a:solidFill>
                <a:latin typeface="Calibri"/>
                <a:cs typeface="Calibri"/>
              </a:rPr>
              <a:t>System</a:t>
            </a:r>
            <a:r>
              <a:rPr sz="1800" b="1" spc="-114" dirty="0">
                <a:solidFill>
                  <a:srgbClr val="07275A"/>
                </a:solidFill>
                <a:latin typeface="Calibri"/>
                <a:cs typeface="Calibri"/>
              </a:rPr>
              <a:t> </a:t>
            </a:r>
            <a:r>
              <a:rPr sz="1800" b="1" dirty="0">
                <a:solidFill>
                  <a:srgbClr val="07275A"/>
                </a:solidFill>
                <a:latin typeface="Calibri"/>
                <a:cs typeface="Calibri"/>
              </a:rPr>
              <a:t>to</a:t>
            </a:r>
            <a:endParaRPr sz="1800">
              <a:latin typeface="Calibri"/>
              <a:cs typeface="Calibri"/>
            </a:endParaRPr>
          </a:p>
        </p:txBody>
      </p:sp>
      <p:sp>
        <p:nvSpPr>
          <p:cNvPr id="25" name="object 25"/>
          <p:cNvSpPr txBox="1"/>
          <p:nvPr/>
        </p:nvSpPr>
        <p:spPr>
          <a:xfrm>
            <a:off x="6288146" y="1532816"/>
            <a:ext cx="4166870" cy="1732914"/>
          </a:xfrm>
          <a:prstGeom prst="rect">
            <a:avLst/>
          </a:prstGeom>
        </p:spPr>
        <p:txBody>
          <a:bodyPr vert="horz" wrap="square" lIns="0" tIns="145415" rIns="0" bIns="0" rtlCol="0">
            <a:spAutoFit/>
          </a:bodyPr>
          <a:lstStyle/>
          <a:p>
            <a:pPr marL="50800">
              <a:lnSpc>
                <a:spcPct val="100000"/>
              </a:lnSpc>
              <a:spcBef>
                <a:spcPts val="1145"/>
              </a:spcBef>
              <a:tabLst>
                <a:tab pos="337185" algn="l"/>
              </a:tabLst>
            </a:pPr>
            <a:r>
              <a:rPr sz="1400" spc="-434" dirty="0">
                <a:solidFill>
                  <a:srgbClr val="07275A"/>
                </a:solidFill>
                <a:latin typeface="Calibri"/>
                <a:cs typeface="Calibri"/>
              </a:rPr>
              <a:t>1</a:t>
            </a:r>
            <a:r>
              <a:rPr sz="2700" b="1" spc="-652" baseline="18518" dirty="0">
                <a:solidFill>
                  <a:srgbClr val="07275A"/>
                </a:solidFill>
                <a:latin typeface="Calibri"/>
                <a:cs typeface="Calibri"/>
              </a:rPr>
              <a:t>…</a:t>
            </a:r>
            <a:r>
              <a:rPr sz="1400" spc="-434" dirty="0">
                <a:solidFill>
                  <a:srgbClr val="07275A"/>
                </a:solidFill>
                <a:latin typeface="Calibri"/>
                <a:cs typeface="Calibri"/>
              </a:rPr>
              <a:t>.	</a:t>
            </a:r>
            <a:r>
              <a:rPr sz="1400" spc="-10" dirty="0">
                <a:solidFill>
                  <a:srgbClr val="07275A"/>
                </a:solidFill>
                <a:latin typeface="Calibri"/>
                <a:cs typeface="Calibri"/>
              </a:rPr>
              <a:t>Power</a:t>
            </a:r>
            <a:r>
              <a:rPr sz="1400" spc="-70" dirty="0">
                <a:solidFill>
                  <a:srgbClr val="07275A"/>
                </a:solidFill>
                <a:latin typeface="Calibri"/>
                <a:cs typeface="Calibri"/>
              </a:rPr>
              <a:t> </a:t>
            </a:r>
            <a:r>
              <a:rPr sz="1400" spc="-5" dirty="0">
                <a:solidFill>
                  <a:srgbClr val="07275A"/>
                </a:solidFill>
                <a:latin typeface="Calibri"/>
                <a:cs typeface="Calibri"/>
              </a:rPr>
              <a:t>my</a:t>
            </a:r>
            <a:r>
              <a:rPr sz="1400" spc="-55" dirty="0">
                <a:solidFill>
                  <a:srgbClr val="07275A"/>
                </a:solidFill>
                <a:latin typeface="Calibri"/>
                <a:cs typeface="Calibri"/>
              </a:rPr>
              <a:t> </a:t>
            </a:r>
            <a:r>
              <a:rPr sz="1400" spc="-5" dirty="0">
                <a:solidFill>
                  <a:srgbClr val="07275A"/>
                </a:solidFill>
                <a:latin typeface="Calibri"/>
                <a:cs typeface="Calibri"/>
              </a:rPr>
              <a:t>home</a:t>
            </a:r>
            <a:r>
              <a:rPr sz="1400" spc="-60" dirty="0">
                <a:solidFill>
                  <a:srgbClr val="07275A"/>
                </a:solidFill>
                <a:latin typeface="Calibri"/>
                <a:cs typeface="Calibri"/>
              </a:rPr>
              <a:t> </a:t>
            </a:r>
            <a:r>
              <a:rPr sz="1400" spc="-5" dirty="0">
                <a:solidFill>
                  <a:srgbClr val="07275A"/>
                </a:solidFill>
                <a:latin typeface="Calibri"/>
                <a:cs typeface="Calibri"/>
              </a:rPr>
              <a:t>through</a:t>
            </a:r>
            <a:r>
              <a:rPr sz="1400" spc="-20" dirty="0">
                <a:solidFill>
                  <a:srgbClr val="07275A"/>
                </a:solidFill>
                <a:latin typeface="Calibri"/>
                <a:cs typeface="Calibri"/>
              </a:rPr>
              <a:t> </a:t>
            </a:r>
            <a:r>
              <a:rPr sz="1400" spc="-5" dirty="0">
                <a:solidFill>
                  <a:srgbClr val="07275A"/>
                </a:solidFill>
                <a:latin typeface="Calibri"/>
                <a:cs typeface="Calibri"/>
              </a:rPr>
              <a:t>short</a:t>
            </a:r>
            <a:r>
              <a:rPr sz="1400" spc="-50" dirty="0">
                <a:solidFill>
                  <a:srgbClr val="07275A"/>
                </a:solidFill>
                <a:latin typeface="Calibri"/>
                <a:cs typeface="Calibri"/>
              </a:rPr>
              <a:t> </a:t>
            </a:r>
            <a:r>
              <a:rPr sz="1400" spc="-5" dirty="0">
                <a:solidFill>
                  <a:srgbClr val="07275A"/>
                </a:solidFill>
                <a:latin typeface="Calibri"/>
                <a:cs typeface="Calibri"/>
              </a:rPr>
              <a:t>and</a:t>
            </a:r>
            <a:r>
              <a:rPr sz="1400" spc="-35" dirty="0">
                <a:solidFill>
                  <a:srgbClr val="07275A"/>
                </a:solidFill>
                <a:latin typeface="Calibri"/>
                <a:cs typeface="Calibri"/>
              </a:rPr>
              <a:t> </a:t>
            </a:r>
            <a:r>
              <a:rPr sz="1400" b="1" dirty="0">
                <a:solidFill>
                  <a:srgbClr val="07275A"/>
                </a:solidFill>
                <a:latin typeface="Calibri"/>
                <a:cs typeface="Calibri"/>
              </a:rPr>
              <a:t>long</a:t>
            </a:r>
            <a:r>
              <a:rPr sz="1400" b="1" spc="-65" dirty="0">
                <a:solidFill>
                  <a:srgbClr val="07275A"/>
                </a:solidFill>
                <a:latin typeface="Calibri"/>
                <a:cs typeface="Calibri"/>
              </a:rPr>
              <a:t> </a:t>
            </a:r>
            <a:r>
              <a:rPr sz="1400" b="1" dirty="0">
                <a:solidFill>
                  <a:srgbClr val="07275A"/>
                </a:solidFill>
                <a:latin typeface="Calibri"/>
                <a:cs typeface="Calibri"/>
              </a:rPr>
              <a:t>grid</a:t>
            </a:r>
            <a:r>
              <a:rPr sz="1400" b="1" spc="-55" dirty="0">
                <a:solidFill>
                  <a:srgbClr val="07275A"/>
                </a:solidFill>
                <a:latin typeface="Calibri"/>
                <a:cs typeface="Calibri"/>
              </a:rPr>
              <a:t> </a:t>
            </a:r>
            <a:r>
              <a:rPr sz="1400" b="1" spc="-10" dirty="0">
                <a:solidFill>
                  <a:srgbClr val="07275A"/>
                </a:solidFill>
                <a:latin typeface="Calibri"/>
                <a:cs typeface="Calibri"/>
              </a:rPr>
              <a:t>outages</a:t>
            </a:r>
            <a:endParaRPr sz="1400">
              <a:latin typeface="Calibri"/>
              <a:cs typeface="Calibri"/>
            </a:endParaRPr>
          </a:p>
          <a:p>
            <a:pPr marL="335915" indent="-285115">
              <a:lnSpc>
                <a:spcPct val="100000"/>
              </a:lnSpc>
              <a:spcBef>
                <a:spcPts val="819"/>
              </a:spcBef>
              <a:buAutoNum type="arabicPeriod" startAt="2"/>
              <a:tabLst>
                <a:tab pos="335280" algn="l"/>
                <a:tab pos="335915" algn="l"/>
              </a:tabLst>
            </a:pPr>
            <a:r>
              <a:rPr sz="1400" spc="-10" dirty="0">
                <a:solidFill>
                  <a:srgbClr val="07275A"/>
                </a:solidFill>
                <a:latin typeface="Calibri"/>
                <a:cs typeface="Calibri"/>
              </a:rPr>
              <a:t>Power</a:t>
            </a:r>
            <a:r>
              <a:rPr sz="1400" spc="-45" dirty="0">
                <a:solidFill>
                  <a:srgbClr val="07275A"/>
                </a:solidFill>
                <a:latin typeface="Calibri"/>
                <a:cs typeface="Calibri"/>
              </a:rPr>
              <a:t> </a:t>
            </a:r>
            <a:r>
              <a:rPr sz="1400" spc="-5" dirty="0">
                <a:solidFill>
                  <a:srgbClr val="07275A"/>
                </a:solidFill>
                <a:latin typeface="Calibri"/>
                <a:cs typeface="Calibri"/>
              </a:rPr>
              <a:t>my</a:t>
            </a:r>
            <a:r>
              <a:rPr sz="1400" spc="-55" dirty="0">
                <a:solidFill>
                  <a:srgbClr val="07275A"/>
                </a:solidFill>
                <a:latin typeface="Calibri"/>
                <a:cs typeface="Calibri"/>
              </a:rPr>
              <a:t> </a:t>
            </a:r>
            <a:r>
              <a:rPr sz="1400" spc="-5" dirty="0">
                <a:solidFill>
                  <a:srgbClr val="07275A"/>
                </a:solidFill>
                <a:latin typeface="Calibri"/>
                <a:cs typeface="Calibri"/>
              </a:rPr>
              <a:t>home</a:t>
            </a:r>
            <a:r>
              <a:rPr sz="1400" spc="-45" dirty="0">
                <a:solidFill>
                  <a:srgbClr val="07275A"/>
                </a:solidFill>
                <a:latin typeface="Calibri"/>
                <a:cs typeface="Calibri"/>
              </a:rPr>
              <a:t> </a:t>
            </a:r>
            <a:r>
              <a:rPr sz="1400" spc="-5" dirty="0">
                <a:solidFill>
                  <a:srgbClr val="07275A"/>
                </a:solidFill>
                <a:latin typeface="Calibri"/>
                <a:cs typeface="Calibri"/>
              </a:rPr>
              <a:t>even</a:t>
            </a:r>
            <a:r>
              <a:rPr sz="1400" spc="-25" dirty="0">
                <a:solidFill>
                  <a:srgbClr val="07275A"/>
                </a:solidFill>
                <a:latin typeface="Calibri"/>
                <a:cs typeface="Calibri"/>
              </a:rPr>
              <a:t> </a:t>
            </a:r>
            <a:r>
              <a:rPr sz="1400" spc="-5" dirty="0">
                <a:solidFill>
                  <a:srgbClr val="07275A"/>
                </a:solidFill>
                <a:latin typeface="Calibri"/>
                <a:cs typeface="Calibri"/>
              </a:rPr>
              <a:t>when</a:t>
            </a:r>
            <a:r>
              <a:rPr sz="1400" spc="-25" dirty="0">
                <a:solidFill>
                  <a:srgbClr val="07275A"/>
                </a:solidFill>
                <a:latin typeface="Calibri"/>
                <a:cs typeface="Calibri"/>
              </a:rPr>
              <a:t> </a:t>
            </a:r>
            <a:r>
              <a:rPr sz="1400" spc="-5" dirty="0">
                <a:solidFill>
                  <a:srgbClr val="07275A"/>
                </a:solidFill>
                <a:latin typeface="Calibri"/>
                <a:cs typeface="Calibri"/>
              </a:rPr>
              <a:t>the</a:t>
            </a:r>
            <a:r>
              <a:rPr sz="1400" spc="-40" dirty="0">
                <a:solidFill>
                  <a:srgbClr val="07275A"/>
                </a:solidFill>
                <a:latin typeface="Calibri"/>
                <a:cs typeface="Calibri"/>
              </a:rPr>
              <a:t> </a:t>
            </a:r>
            <a:r>
              <a:rPr sz="1400" b="1" dirty="0">
                <a:solidFill>
                  <a:srgbClr val="07275A"/>
                </a:solidFill>
                <a:latin typeface="Calibri"/>
                <a:cs typeface="Calibri"/>
              </a:rPr>
              <a:t>sun</a:t>
            </a:r>
            <a:r>
              <a:rPr sz="1400" b="1" spc="-50" dirty="0">
                <a:solidFill>
                  <a:srgbClr val="07275A"/>
                </a:solidFill>
                <a:latin typeface="Calibri"/>
                <a:cs typeface="Calibri"/>
              </a:rPr>
              <a:t> </a:t>
            </a:r>
            <a:r>
              <a:rPr sz="1400" b="1" dirty="0">
                <a:solidFill>
                  <a:srgbClr val="07275A"/>
                </a:solidFill>
                <a:latin typeface="Calibri"/>
                <a:cs typeface="Calibri"/>
              </a:rPr>
              <a:t>is</a:t>
            </a:r>
            <a:r>
              <a:rPr sz="1400" b="1" spc="-25" dirty="0">
                <a:solidFill>
                  <a:srgbClr val="07275A"/>
                </a:solidFill>
                <a:latin typeface="Calibri"/>
                <a:cs typeface="Calibri"/>
              </a:rPr>
              <a:t> </a:t>
            </a:r>
            <a:r>
              <a:rPr sz="1400" b="1" dirty="0">
                <a:solidFill>
                  <a:srgbClr val="07275A"/>
                </a:solidFill>
                <a:latin typeface="Calibri"/>
                <a:cs typeface="Calibri"/>
              </a:rPr>
              <a:t>not</a:t>
            </a:r>
            <a:r>
              <a:rPr sz="1400" b="1" spc="-50" dirty="0">
                <a:solidFill>
                  <a:srgbClr val="07275A"/>
                </a:solidFill>
                <a:latin typeface="Calibri"/>
                <a:cs typeface="Calibri"/>
              </a:rPr>
              <a:t> </a:t>
            </a:r>
            <a:r>
              <a:rPr sz="1400" b="1" spc="-10" dirty="0">
                <a:solidFill>
                  <a:srgbClr val="07275A"/>
                </a:solidFill>
                <a:latin typeface="Calibri"/>
                <a:cs typeface="Calibri"/>
              </a:rPr>
              <a:t>shining</a:t>
            </a:r>
            <a:endParaRPr sz="1400">
              <a:latin typeface="Calibri"/>
              <a:cs typeface="Calibri"/>
            </a:endParaRPr>
          </a:p>
          <a:p>
            <a:pPr marL="335915" indent="-285115">
              <a:lnSpc>
                <a:spcPct val="100000"/>
              </a:lnSpc>
              <a:spcBef>
                <a:spcPts val="900"/>
              </a:spcBef>
              <a:buAutoNum type="arabicPeriod" startAt="2"/>
              <a:tabLst>
                <a:tab pos="335280" algn="l"/>
                <a:tab pos="335915" algn="l"/>
              </a:tabLst>
            </a:pPr>
            <a:r>
              <a:rPr sz="1400" b="1" spc="-10" dirty="0">
                <a:solidFill>
                  <a:srgbClr val="07275A"/>
                </a:solidFill>
                <a:latin typeface="Calibri"/>
                <a:cs typeface="Calibri"/>
              </a:rPr>
              <a:t>Minimize </a:t>
            </a:r>
            <a:r>
              <a:rPr sz="1400" b="1" dirty="0">
                <a:solidFill>
                  <a:srgbClr val="07275A"/>
                </a:solidFill>
                <a:latin typeface="Calibri"/>
                <a:cs typeface="Calibri"/>
              </a:rPr>
              <a:t>my electric bill </a:t>
            </a:r>
            <a:r>
              <a:rPr sz="1400" dirty="0">
                <a:solidFill>
                  <a:srgbClr val="07275A"/>
                </a:solidFill>
                <a:latin typeface="Calibri"/>
                <a:cs typeface="Calibri"/>
              </a:rPr>
              <a:t>&amp; </a:t>
            </a:r>
            <a:r>
              <a:rPr sz="1400" spc="-5" dirty="0">
                <a:solidFill>
                  <a:srgbClr val="07275A"/>
                </a:solidFill>
                <a:latin typeface="Calibri"/>
                <a:cs typeface="Calibri"/>
              </a:rPr>
              <a:t>utility</a:t>
            </a:r>
            <a:r>
              <a:rPr sz="1400" spc="-204" dirty="0">
                <a:solidFill>
                  <a:srgbClr val="07275A"/>
                </a:solidFill>
                <a:latin typeface="Calibri"/>
                <a:cs typeface="Calibri"/>
              </a:rPr>
              <a:t> </a:t>
            </a:r>
            <a:r>
              <a:rPr sz="1400" spc="-20" dirty="0">
                <a:solidFill>
                  <a:srgbClr val="07275A"/>
                </a:solidFill>
                <a:latin typeface="Calibri"/>
                <a:cs typeface="Calibri"/>
              </a:rPr>
              <a:t>dependence</a:t>
            </a:r>
            <a:endParaRPr sz="1400">
              <a:latin typeface="Calibri"/>
              <a:cs typeface="Calibri"/>
            </a:endParaRPr>
          </a:p>
          <a:p>
            <a:pPr marL="335915" indent="-285115">
              <a:lnSpc>
                <a:spcPct val="100000"/>
              </a:lnSpc>
              <a:spcBef>
                <a:spcPts val="900"/>
              </a:spcBef>
              <a:buAutoNum type="arabicPeriod" startAt="2"/>
              <a:tabLst>
                <a:tab pos="335280" algn="l"/>
                <a:tab pos="335915" algn="l"/>
              </a:tabLst>
            </a:pPr>
            <a:r>
              <a:rPr sz="1400" b="1" spc="-15" dirty="0">
                <a:solidFill>
                  <a:srgbClr val="07275A"/>
                </a:solidFill>
                <a:latin typeface="Calibri"/>
                <a:cs typeface="Calibri"/>
              </a:rPr>
              <a:t>Reduce</a:t>
            </a:r>
            <a:r>
              <a:rPr sz="1400" b="1" spc="-95" dirty="0">
                <a:solidFill>
                  <a:srgbClr val="07275A"/>
                </a:solidFill>
                <a:latin typeface="Calibri"/>
                <a:cs typeface="Calibri"/>
              </a:rPr>
              <a:t> </a:t>
            </a:r>
            <a:r>
              <a:rPr sz="1400" b="1" dirty="0">
                <a:solidFill>
                  <a:srgbClr val="07275A"/>
                </a:solidFill>
                <a:latin typeface="Calibri"/>
                <a:cs typeface="Calibri"/>
              </a:rPr>
              <a:t>carbon</a:t>
            </a:r>
            <a:r>
              <a:rPr sz="1400" b="1" spc="-65" dirty="0">
                <a:solidFill>
                  <a:srgbClr val="07275A"/>
                </a:solidFill>
                <a:latin typeface="Calibri"/>
                <a:cs typeface="Calibri"/>
              </a:rPr>
              <a:t> </a:t>
            </a:r>
            <a:r>
              <a:rPr sz="1400" b="1" spc="-10" dirty="0">
                <a:solidFill>
                  <a:srgbClr val="07275A"/>
                </a:solidFill>
                <a:latin typeface="Calibri"/>
                <a:cs typeface="Calibri"/>
              </a:rPr>
              <a:t>footprint</a:t>
            </a:r>
            <a:r>
              <a:rPr sz="1400" b="1" spc="-60" dirty="0">
                <a:solidFill>
                  <a:srgbClr val="07275A"/>
                </a:solidFill>
                <a:latin typeface="Calibri"/>
                <a:cs typeface="Calibri"/>
              </a:rPr>
              <a:t> </a:t>
            </a:r>
            <a:r>
              <a:rPr sz="1400" dirty="0">
                <a:solidFill>
                  <a:srgbClr val="07275A"/>
                </a:solidFill>
                <a:latin typeface="Calibri"/>
                <a:cs typeface="Calibri"/>
              </a:rPr>
              <a:t>of</a:t>
            </a:r>
            <a:r>
              <a:rPr sz="1400" spc="-65" dirty="0">
                <a:solidFill>
                  <a:srgbClr val="07275A"/>
                </a:solidFill>
                <a:latin typeface="Calibri"/>
                <a:cs typeface="Calibri"/>
              </a:rPr>
              <a:t> </a:t>
            </a:r>
            <a:r>
              <a:rPr sz="1400" spc="-5" dirty="0">
                <a:solidFill>
                  <a:srgbClr val="07275A"/>
                </a:solidFill>
                <a:latin typeface="Calibri"/>
                <a:cs typeface="Calibri"/>
              </a:rPr>
              <a:t>my</a:t>
            </a:r>
            <a:r>
              <a:rPr sz="1400" spc="-40" dirty="0">
                <a:solidFill>
                  <a:srgbClr val="07275A"/>
                </a:solidFill>
                <a:latin typeface="Calibri"/>
                <a:cs typeface="Calibri"/>
              </a:rPr>
              <a:t> </a:t>
            </a:r>
            <a:r>
              <a:rPr sz="1400" spc="-30" dirty="0">
                <a:solidFill>
                  <a:srgbClr val="07275A"/>
                </a:solidFill>
                <a:latin typeface="Calibri"/>
                <a:cs typeface="Calibri"/>
              </a:rPr>
              <a:t>home</a:t>
            </a:r>
            <a:endParaRPr sz="1400">
              <a:latin typeface="Calibri"/>
              <a:cs typeface="Calibri"/>
            </a:endParaRPr>
          </a:p>
          <a:p>
            <a:pPr marL="335280" indent="-285115">
              <a:lnSpc>
                <a:spcPct val="100000"/>
              </a:lnSpc>
              <a:spcBef>
                <a:spcPts val="894"/>
              </a:spcBef>
              <a:buAutoNum type="arabicPeriod" startAt="2"/>
              <a:tabLst>
                <a:tab pos="335280" algn="l"/>
                <a:tab pos="335915" algn="l"/>
              </a:tabLst>
            </a:pPr>
            <a:r>
              <a:rPr sz="1400" dirty="0">
                <a:solidFill>
                  <a:srgbClr val="07275A"/>
                </a:solidFill>
                <a:latin typeface="Calibri"/>
                <a:cs typeface="Calibri"/>
              </a:rPr>
              <a:t>Allow </a:t>
            </a:r>
            <a:r>
              <a:rPr sz="1400" spc="-5" dirty="0">
                <a:solidFill>
                  <a:srgbClr val="07275A"/>
                </a:solidFill>
                <a:latin typeface="Calibri"/>
                <a:cs typeface="Calibri"/>
              </a:rPr>
              <a:t>me to </a:t>
            </a:r>
            <a:r>
              <a:rPr sz="1400" b="1" dirty="0">
                <a:solidFill>
                  <a:srgbClr val="07275A"/>
                </a:solidFill>
                <a:latin typeface="Calibri"/>
                <a:cs typeface="Calibri"/>
              </a:rPr>
              <a:t>sell</a:t>
            </a:r>
            <a:r>
              <a:rPr sz="1400" b="1" spc="-140" dirty="0">
                <a:solidFill>
                  <a:srgbClr val="07275A"/>
                </a:solidFill>
                <a:latin typeface="Calibri"/>
                <a:cs typeface="Calibri"/>
              </a:rPr>
              <a:t> </a:t>
            </a:r>
            <a:r>
              <a:rPr sz="1400" b="1" spc="-25" dirty="0">
                <a:solidFill>
                  <a:srgbClr val="07275A"/>
                </a:solidFill>
                <a:latin typeface="Calibri"/>
                <a:cs typeface="Calibri"/>
              </a:rPr>
              <a:t>power</a:t>
            </a:r>
            <a:endParaRPr sz="1400">
              <a:latin typeface="Calibri"/>
              <a:cs typeface="Calibri"/>
            </a:endParaRPr>
          </a:p>
        </p:txBody>
      </p:sp>
      <p:sp>
        <p:nvSpPr>
          <p:cNvPr id="26" name="object 26"/>
          <p:cNvSpPr/>
          <p:nvPr/>
        </p:nvSpPr>
        <p:spPr>
          <a:xfrm>
            <a:off x="11113007" y="5335523"/>
            <a:ext cx="685799" cy="909827"/>
          </a:xfrm>
          <a:prstGeom prst="rect">
            <a:avLst/>
          </a:prstGeom>
          <a:blipFill>
            <a:blip r:embed="rId5" cstate="print"/>
            <a:stretch>
              <a:fillRect/>
            </a:stretch>
          </a:blipFill>
        </p:spPr>
        <p:txBody>
          <a:bodyPr wrap="square" lIns="0" tIns="0" rIns="0" bIns="0" rtlCol="0"/>
          <a:lstStyle/>
          <a:p>
            <a:endParaRPr/>
          </a:p>
        </p:txBody>
      </p:sp>
      <p:sp>
        <p:nvSpPr>
          <p:cNvPr id="27" name="object 27"/>
          <p:cNvSpPr txBox="1">
            <a:spLocks noGrp="1"/>
          </p:cNvSpPr>
          <p:nvPr>
            <p:ph type="ftr" sz="quarter" idx="5"/>
          </p:nvPr>
        </p:nvSpPr>
        <p:spPr>
          <a:xfrm>
            <a:off x="43306" y="6659943"/>
            <a:ext cx="2322830" cy="133984"/>
          </a:xfrm>
          <a:prstGeom prst="rect">
            <a:avLst/>
          </a:prstGeom>
        </p:spPr>
        <p:txBody>
          <a:bodyPr vert="horz" wrap="square" lIns="0" tIns="0" rIns="0" bIns="0" rtlCol="0">
            <a:spAutoFit/>
          </a:bodyPr>
          <a:lstStyle>
            <a:defPPr>
              <a:defRPr lang="en-US"/>
            </a:defPPr>
            <a:lvl1pPr marL="0" algn="l" defTabSz="914400" rtl="0" eaLnBrk="1" latinLnBrk="0" hangingPunct="1">
              <a:defRPr sz="850" b="0" i="0" kern="1200">
                <a:solidFill>
                  <a:srgbClr val="7D7D7D"/>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US"/>
              <a:t>© 2024 Upstart </a:t>
            </a:r>
            <a:r>
              <a:rPr lang="en-US" spc="-5"/>
              <a:t>Power </a:t>
            </a:r>
            <a:r>
              <a:rPr lang="en-US"/>
              <a:t>- </a:t>
            </a:r>
            <a:r>
              <a:rPr lang="en-US" spc="-5"/>
              <a:t>Proprietary and</a:t>
            </a:r>
            <a:r>
              <a:rPr lang="en-US" spc="-110"/>
              <a:t> </a:t>
            </a:r>
            <a:r>
              <a:rPr lang="en-US" spc="-15"/>
              <a:t>Confidential</a:t>
            </a:r>
            <a:endParaRPr spc="-15" dirty="0"/>
          </a:p>
        </p:txBody>
      </p:sp>
      <p:sp>
        <p:nvSpPr>
          <p:cNvPr id="28" name="object 28"/>
          <p:cNvSpPr txBox="1"/>
          <p:nvPr/>
        </p:nvSpPr>
        <p:spPr>
          <a:xfrm>
            <a:off x="11605259" y="6604000"/>
            <a:ext cx="236220" cy="196215"/>
          </a:xfrm>
          <a:prstGeom prst="rect">
            <a:avLst/>
          </a:prstGeom>
        </p:spPr>
        <p:txBody>
          <a:bodyPr vert="horz" wrap="square" lIns="0" tIns="8255" rIns="0" bIns="0" rtlCol="0">
            <a:spAutoFit/>
          </a:bodyPr>
          <a:lstStyle/>
          <a:p>
            <a:pPr marL="12700">
              <a:lnSpc>
                <a:spcPct val="100000"/>
              </a:lnSpc>
              <a:spcBef>
                <a:spcPts val="65"/>
              </a:spcBef>
            </a:pPr>
            <a:fld id="{81D60167-4931-47E6-BA6A-407CBD079E47}" type="slidenum">
              <a:rPr sz="1100" dirty="0">
                <a:solidFill>
                  <a:srgbClr val="7D7D7D"/>
                </a:solidFill>
                <a:latin typeface="Calibri"/>
                <a:cs typeface="Calibri"/>
              </a:rPr>
              <a:t>20</a:t>
            </a:fld>
            <a:endParaRPr sz="1100">
              <a:latin typeface="Calibri"/>
              <a:cs typeface="Calibri"/>
            </a:endParaRPr>
          </a:p>
        </p:txBody>
      </p:sp>
      <p:sp>
        <p:nvSpPr>
          <p:cNvPr id="31" name="Title 8">
            <a:extLst>
              <a:ext uri="{FF2B5EF4-FFF2-40B4-BE49-F238E27FC236}">
                <a16:creationId xmlns:a16="http://schemas.microsoft.com/office/drawing/2014/main" id="{E5B97B8F-650A-B765-07BC-EFCC195CA152}"/>
              </a:ext>
            </a:extLst>
          </p:cNvPr>
          <p:cNvSpPr txBox="1">
            <a:spLocks/>
          </p:cNvSpPr>
          <p:nvPr/>
        </p:nvSpPr>
        <p:spPr>
          <a:xfrm>
            <a:off x="0" y="0"/>
            <a:ext cx="11578389" cy="622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sz="2000" dirty="0">
                <a:ln w="0"/>
                <a:effectLst>
                  <a:outerShdw blurRad="38100" dist="19050" dir="2700000" algn="tl" rotWithShape="0">
                    <a:schemeClr val="dk1">
                      <a:alpha val="40000"/>
                    </a:schemeClr>
                  </a:outerShdw>
                </a:effectLst>
              </a:rPr>
              <a:t>Homeowner Objectives &amp; Options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BC76916C-79CE-CE4F-86C5-FC5375C49774}"/>
              </a:ext>
            </a:extLst>
          </p:cNvPr>
          <p:cNvSpPr/>
          <p:nvPr/>
        </p:nvSpPr>
        <p:spPr>
          <a:xfrm>
            <a:off x="8263879" y="833320"/>
            <a:ext cx="3827760" cy="4019107"/>
          </a:xfrm>
          <a:prstGeom prst="roundRect">
            <a:avLst/>
          </a:prstGeom>
          <a:no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ounded Rectangle 17">
            <a:extLst>
              <a:ext uri="{FF2B5EF4-FFF2-40B4-BE49-F238E27FC236}">
                <a16:creationId xmlns:a16="http://schemas.microsoft.com/office/drawing/2014/main" id="{EE2BC569-C30A-9940-B1DD-C15DA91B1460}"/>
              </a:ext>
            </a:extLst>
          </p:cNvPr>
          <p:cNvSpPr/>
          <p:nvPr/>
        </p:nvSpPr>
        <p:spPr>
          <a:xfrm>
            <a:off x="4159708" y="833321"/>
            <a:ext cx="4006100" cy="4019107"/>
          </a:xfrm>
          <a:prstGeom prst="roundRect">
            <a:avLst/>
          </a:prstGeom>
          <a:no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A07689AF-10F1-0E45-8987-E6C3A4663B54}"/>
              </a:ext>
            </a:extLst>
          </p:cNvPr>
          <p:cNvSpPr/>
          <p:nvPr/>
        </p:nvSpPr>
        <p:spPr>
          <a:xfrm>
            <a:off x="55537" y="833321"/>
            <a:ext cx="4006100" cy="4019107"/>
          </a:xfrm>
          <a:prstGeom prst="roundRect">
            <a:avLst/>
          </a:prstGeom>
          <a:no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8083184F-3250-E3D6-DB4A-48836E2D4692}"/>
              </a:ext>
            </a:extLst>
          </p:cNvPr>
          <p:cNvSpPr txBox="1"/>
          <p:nvPr/>
        </p:nvSpPr>
        <p:spPr>
          <a:xfrm>
            <a:off x="8367130" y="1656740"/>
            <a:ext cx="3724508" cy="3046988"/>
          </a:xfrm>
          <a:prstGeom prst="rect">
            <a:avLst/>
          </a:prstGeom>
          <a:noFill/>
        </p:spPr>
        <p:txBody>
          <a:bodyPr wrap="square" rtlCol="0">
            <a:spAutoFit/>
          </a:bodyPr>
          <a:lstStyle>
            <a:defPPr>
              <a:defRPr lang="en-US"/>
            </a:defPPr>
            <a:lvl1pPr marL="228600" indent="-228600">
              <a:buFont typeface="Arial" panose="020B0604020202020204" pitchFamily="34" charset="0"/>
              <a:buChar char="•"/>
              <a:defRPr sz="1600">
                <a:ln w="0"/>
                <a:solidFill>
                  <a:schemeClr val="tx1">
                    <a:alpha val="2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Expand the deployment of green hydrogen facilities owned and operated by NJNG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Drive continued progress of other hydrogen initiatives including the hydrogen hub, potential partnerships with wastewater plants, etc.</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Advance NJNG’s efforts on RNG through landfill and waste-water treatment plant projects</a:t>
            </a:r>
          </a:p>
        </p:txBody>
      </p:sp>
      <p:sp>
        <p:nvSpPr>
          <p:cNvPr id="2" name="Title 1">
            <a:extLst>
              <a:ext uri="{FF2B5EF4-FFF2-40B4-BE49-F238E27FC236}">
                <a16:creationId xmlns:a16="http://schemas.microsoft.com/office/drawing/2014/main" id="{42A70579-EC8A-B7CF-F21D-30C7D2C64EF9}"/>
              </a:ext>
            </a:extLst>
          </p:cNvPr>
          <p:cNvSpPr>
            <a:spLocks noGrp="1"/>
          </p:cNvSpPr>
          <p:nvPr>
            <p:ph type="title"/>
          </p:nvPr>
        </p:nvSpPr>
        <p:spPr>
          <a:xfrm>
            <a:off x="1" y="-1"/>
            <a:ext cx="11633926" cy="587829"/>
          </a:xfrm>
        </p:spPr>
        <p:txBody>
          <a:bodyPr/>
          <a:lstStyle/>
          <a:p>
            <a:r>
              <a:rPr lang="en-US" dirty="0">
                <a:ln w="0"/>
                <a:effectLst>
                  <a:outerShdw blurRad="38100" dist="19050" dir="2700000" algn="tl" rotWithShape="0">
                    <a:schemeClr val="dk1">
                      <a:alpha val="40000"/>
                    </a:schemeClr>
                  </a:outerShdw>
                </a:effectLst>
              </a:rPr>
              <a:t>NJNG’s Decarbonization Strategy</a:t>
            </a:r>
          </a:p>
        </p:txBody>
      </p:sp>
      <p:sp>
        <p:nvSpPr>
          <p:cNvPr id="5" name="Slide Number Placeholder 4">
            <a:extLst>
              <a:ext uri="{FF2B5EF4-FFF2-40B4-BE49-F238E27FC236}">
                <a16:creationId xmlns:a16="http://schemas.microsoft.com/office/drawing/2014/main" id="{B1C6FE3E-DA79-C859-8623-4ECA7516DBA7}"/>
              </a:ext>
            </a:extLst>
          </p:cNvPr>
          <p:cNvSpPr>
            <a:spLocks noGrp="1"/>
          </p:cNvSpPr>
          <p:nvPr>
            <p:ph type="sldNum" sz="quarter" idx="12"/>
          </p:nvPr>
        </p:nvSpPr>
        <p:spPr>
          <a:xfrm>
            <a:off x="9236242" y="642166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40FD0-93BD-4A5B-B143-3368C97CCEDC}" type="slidenum">
              <a:rPr kumimoji="0" lang="en-US" sz="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5307574-D51B-C500-1EEB-0A91C9085FB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12558" y="1106999"/>
            <a:ext cx="524107" cy="524107"/>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105AA1B-C459-9FA1-E199-44DC0ED07712}"/>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4159163" y="1072135"/>
            <a:ext cx="524107" cy="524107"/>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26FD7284-D2D2-73AA-7C85-8E3F5FC91EEF}"/>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8269059" y="1129772"/>
            <a:ext cx="521208" cy="521208"/>
          </a:xfrm>
          <a:prstGeom prst="rect">
            <a:avLst/>
          </a:prstGeom>
          <a:effectLst>
            <a:outerShdw blurRad="50800" dist="38100" dir="2700000" algn="tl" rotWithShape="0">
              <a:prstClr val="black">
                <a:alpha val="40000"/>
              </a:prstClr>
            </a:outerShdw>
          </a:effectLst>
        </p:spPr>
      </p:pic>
      <p:sp>
        <p:nvSpPr>
          <p:cNvPr id="37" name="Rectangle 36">
            <a:extLst>
              <a:ext uri="{FF2B5EF4-FFF2-40B4-BE49-F238E27FC236}">
                <a16:creationId xmlns:a16="http://schemas.microsoft.com/office/drawing/2014/main" id="{5FEB9E7F-1AD7-8CFA-2713-D0BDBB182A21}"/>
              </a:ext>
            </a:extLst>
          </p:cNvPr>
          <p:cNvSpPr/>
          <p:nvPr/>
        </p:nvSpPr>
        <p:spPr>
          <a:xfrm>
            <a:off x="183066" y="1619955"/>
            <a:ext cx="3724508" cy="4571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A9B4B5D-7086-253C-09C2-BCB8876FE577}"/>
              </a:ext>
            </a:extLst>
          </p:cNvPr>
          <p:cNvSpPr/>
          <p:nvPr/>
        </p:nvSpPr>
        <p:spPr>
          <a:xfrm>
            <a:off x="766157" y="1334188"/>
            <a:ext cx="3042012" cy="262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Behind the Meter Solutions</a:t>
            </a:r>
          </a:p>
        </p:txBody>
      </p:sp>
      <p:sp>
        <p:nvSpPr>
          <p:cNvPr id="39" name="TextBox 38">
            <a:extLst>
              <a:ext uri="{FF2B5EF4-FFF2-40B4-BE49-F238E27FC236}">
                <a16:creationId xmlns:a16="http://schemas.microsoft.com/office/drawing/2014/main" id="{E75E57BE-6965-F16C-CD11-04D9A4EE913F}"/>
              </a:ext>
            </a:extLst>
          </p:cNvPr>
          <p:cNvSpPr txBox="1"/>
          <p:nvPr/>
        </p:nvSpPr>
        <p:spPr>
          <a:xfrm>
            <a:off x="183066" y="1746801"/>
            <a:ext cx="3775050" cy="280076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Continue to support significant investment in energy-efficiency programs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Support the development of the market for gas heat pumps, hybrid heat and similar products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Explore the utilization of carbon-capture technologies in end-use/customer applications</a:t>
            </a:r>
          </a:p>
        </p:txBody>
      </p:sp>
      <p:sp>
        <p:nvSpPr>
          <p:cNvPr id="41" name="Rectangle 40">
            <a:extLst>
              <a:ext uri="{FF2B5EF4-FFF2-40B4-BE49-F238E27FC236}">
                <a16:creationId xmlns:a16="http://schemas.microsoft.com/office/drawing/2014/main" id="{9A47BC7A-A3C3-0FB2-32FA-C55186E57794}"/>
              </a:ext>
            </a:extLst>
          </p:cNvPr>
          <p:cNvSpPr/>
          <p:nvPr/>
        </p:nvSpPr>
        <p:spPr>
          <a:xfrm>
            <a:off x="4629870" y="1334188"/>
            <a:ext cx="2709748" cy="262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Innovation in Operations</a:t>
            </a:r>
          </a:p>
        </p:txBody>
      </p:sp>
      <p:sp>
        <p:nvSpPr>
          <p:cNvPr id="42" name="Rectangle 41">
            <a:extLst>
              <a:ext uri="{FF2B5EF4-FFF2-40B4-BE49-F238E27FC236}">
                <a16:creationId xmlns:a16="http://schemas.microsoft.com/office/drawing/2014/main" id="{A2670E9D-411B-D937-9E9A-407AF0593E1F}"/>
              </a:ext>
            </a:extLst>
          </p:cNvPr>
          <p:cNvSpPr/>
          <p:nvPr/>
        </p:nvSpPr>
        <p:spPr>
          <a:xfrm>
            <a:off x="4266322" y="1611021"/>
            <a:ext cx="3724508" cy="4571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6009E87F-4200-DF6A-4AB4-C86C50414FB6}"/>
              </a:ext>
            </a:extLst>
          </p:cNvPr>
          <p:cNvSpPr txBox="1"/>
          <p:nvPr/>
        </p:nvSpPr>
        <p:spPr>
          <a:xfrm>
            <a:off x="4266322" y="1705800"/>
            <a:ext cx="3724508" cy="3046988"/>
          </a:xfrm>
          <a:prstGeom prst="rect">
            <a:avLst/>
          </a:prstGeom>
          <a:noFill/>
        </p:spPr>
        <p:txBody>
          <a:bodyPr wrap="square" rtlCol="0">
            <a:spAutoFit/>
          </a:bodyPr>
          <a:lstStyle>
            <a:defPPr>
              <a:defRPr lang="en-US"/>
            </a:defPPr>
            <a:lvl1pPr marL="228600" indent="-228600">
              <a:buFont typeface="Arial" panose="020B0604020202020204" pitchFamily="34" charset="0"/>
              <a:buChar char="•"/>
              <a:defRPr sz="1600">
                <a:ln w="0"/>
                <a:solidFill>
                  <a:schemeClr val="tx1">
                    <a:alpha val="2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Implement advanced leak detection strategy through programs</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such as </a:t>
            </a:r>
            <a:r>
              <a:rPr kumimoji="0" lang="en-US" sz="16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direct</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measurement and satellite monitoring of methane emissions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Develop a </a:t>
            </a:r>
            <a:r>
              <a:rPr kumimoji="0" lang="en-US" sz="16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comprehensive</a:t>
            </a: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strategy to mitigate stationary combustion sources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Advance strategies to decarbonize NJNG operations and related services</a:t>
            </a:r>
          </a:p>
        </p:txBody>
      </p:sp>
      <p:sp>
        <p:nvSpPr>
          <p:cNvPr id="44" name="Rectangle 43">
            <a:extLst>
              <a:ext uri="{FF2B5EF4-FFF2-40B4-BE49-F238E27FC236}">
                <a16:creationId xmlns:a16="http://schemas.microsoft.com/office/drawing/2014/main" id="{F383D138-D8A1-A46D-9334-50D7DFC9539B}"/>
              </a:ext>
            </a:extLst>
          </p:cNvPr>
          <p:cNvSpPr/>
          <p:nvPr/>
        </p:nvSpPr>
        <p:spPr>
          <a:xfrm>
            <a:off x="8367130" y="1611021"/>
            <a:ext cx="3612312" cy="5465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695639A-0054-2BD6-2D56-A68F8EBAA3D9}"/>
              </a:ext>
            </a:extLst>
          </p:cNvPr>
          <p:cNvSpPr/>
          <p:nvPr/>
        </p:nvSpPr>
        <p:spPr>
          <a:xfrm>
            <a:off x="8683466" y="1334188"/>
            <a:ext cx="2709748" cy="262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Clean Fuels</a:t>
            </a:r>
          </a:p>
        </p:txBody>
      </p:sp>
      <p:sp>
        <p:nvSpPr>
          <p:cNvPr id="8" name="Footer Placeholder 3">
            <a:extLst>
              <a:ext uri="{FF2B5EF4-FFF2-40B4-BE49-F238E27FC236}">
                <a16:creationId xmlns:a16="http://schemas.microsoft.com/office/drawing/2014/main" id="{BB4D78C1-8523-C613-2EA0-3270F5CAB611}"/>
              </a:ext>
            </a:extLst>
          </p:cNvPr>
          <p:cNvSpPr>
            <a:spLocks noGrp="1"/>
          </p:cNvSpPr>
          <p:nvPr>
            <p:ph type="ftr" sz="quarter" idx="11"/>
          </p:nvPr>
        </p:nvSpPr>
        <p:spPr>
          <a:xfrm>
            <a:off x="3958116" y="6458552"/>
            <a:ext cx="4114800" cy="26292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Confidential Information</a:t>
            </a:r>
          </a:p>
        </p:txBody>
      </p:sp>
      <p:sp>
        <p:nvSpPr>
          <p:cNvPr id="9" name="Rectangle: Rounded Corners 8">
            <a:extLst>
              <a:ext uri="{FF2B5EF4-FFF2-40B4-BE49-F238E27FC236}">
                <a16:creationId xmlns:a16="http://schemas.microsoft.com/office/drawing/2014/main" id="{E33C3C33-790A-907B-F00B-99DA52143D14}"/>
              </a:ext>
            </a:extLst>
          </p:cNvPr>
          <p:cNvSpPr/>
          <p:nvPr/>
        </p:nvSpPr>
        <p:spPr>
          <a:xfrm>
            <a:off x="526774" y="5097919"/>
            <a:ext cx="11282935" cy="776028"/>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Our objective is to enable a renewable energy transformation that is affordable and reliable through the reduction of emissions and the storage, transport and delivery of diverse renewable energy sources</a:t>
            </a:r>
            <a:r>
              <a:rPr kumimoji="0" lang="en-US" sz="20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54135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63D2-B0CF-5B1E-B416-997C9C31ED60}"/>
              </a:ext>
            </a:extLst>
          </p:cNvPr>
          <p:cNvSpPr>
            <a:spLocks noGrp="1"/>
          </p:cNvSpPr>
          <p:nvPr>
            <p:ph type="title"/>
          </p:nvPr>
        </p:nvSpPr>
        <p:spPr>
          <a:xfrm>
            <a:off x="0" y="-10045"/>
            <a:ext cx="11578389" cy="602227"/>
          </a:xfrm>
        </p:spPr>
        <p:txBody>
          <a:bodyPr/>
          <a:lstStyle/>
          <a:p>
            <a:r>
              <a:rPr lang="en-US" dirty="0">
                <a:ln w="0"/>
                <a:effectLst>
                  <a:outerShdw blurRad="38100" dist="19050" dir="2700000" algn="tl" rotWithShape="0">
                    <a:schemeClr val="dk1">
                      <a:alpha val="40000"/>
                    </a:schemeClr>
                  </a:outerShdw>
                </a:effectLst>
              </a:rPr>
              <a:t>Gas Heat Pumps</a:t>
            </a:r>
          </a:p>
        </p:txBody>
      </p:sp>
      <p:sp>
        <p:nvSpPr>
          <p:cNvPr id="5" name="Slide Number Placeholder 4">
            <a:extLst>
              <a:ext uri="{FF2B5EF4-FFF2-40B4-BE49-F238E27FC236}">
                <a16:creationId xmlns:a16="http://schemas.microsoft.com/office/drawing/2014/main" id="{9EC346C1-F12E-03E3-82C1-13F624ABA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40FD0-93BD-4A5B-B143-3368C97CCEDC}" type="slidenum">
              <a:rPr kumimoji="0" lang="en-US" sz="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3">
            <a:extLst>
              <a:ext uri="{FF2B5EF4-FFF2-40B4-BE49-F238E27FC236}">
                <a16:creationId xmlns:a16="http://schemas.microsoft.com/office/drawing/2014/main" id="{728C4F4C-DE91-822A-CBBD-D3D7C3D22498}"/>
              </a:ext>
            </a:extLst>
          </p:cNvPr>
          <p:cNvSpPr>
            <a:spLocks noGrp="1"/>
          </p:cNvSpPr>
          <p:nvPr>
            <p:ph type="ftr" sz="quarter" idx="11"/>
          </p:nvPr>
        </p:nvSpPr>
        <p:spPr>
          <a:xfrm>
            <a:off x="3958116" y="6458552"/>
            <a:ext cx="4114800" cy="26292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Confidential Information</a:t>
            </a:r>
          </a:p>
        </p:txBody>
      </p:sp>
      <p:pic>
        <p:nvPicPr>
          <p:cNvPr id="4" name="Picture 2" descr="Heat Pump Basics: How Heat Pumps Work &amp; Common Types | The Super Blog">
            <a:extLst>
              <a:ext uri="{FF2B5EF4-FFF2-40B4-BE49-F238E27FC236}">
                <a16:creationId xmlns:a16="http://schemas.microsoft.com/office/drawing/2014/main" id="{3509F186-AE8B-DB98-F4B9-2A64109FA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2181"/>
            <a:ext cx="5862307" cy="55277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bsorption Heat Pumps">
            <a:extLst>
              <a:ext uri="{FF2B5EF4-FFF2-40B4-BE49-F238E27FC236}">
                <a16:creationId xmlns:a16="http://schemas.microsoft.com/office/drawing/2014/main" id="{789CE342-4E2E-A488-F63C-04C5722EA3C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79" y="1954682"/>
            <a:ext cx="5701798" cy="294863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81C2B93-A8F3-910D-24AB-F0EC6FE483A5}"/>
              </a:ext>
            </a:extLst>
          </p:cNvPr>
          <p:cNvGrpSpPr/>
          <p:nvPr/>
        </p:nvGrpSpPr>
        <p:grpSpPr>
          <a:xfrm>
            <a:off x="6742953" y="3160987"/>
            <a:ext cx="4631064" cy="2884311"/>
            <a:chOff x="5387466" y="2850839"/>
            <a:chExt cx="6636973" cy="3764079"/>
          </a:xfrm>
        </p:grpSpPr>
        <p:grpSp>
          <p:nvGrpSpPr>
            <p:cNvPr id="18" name="object 5">
              <a:extLst>
                <a:ext uri="{FF2B5EF4-FFF2-40B4-BE49-F238E27FC236}">
                  <a16:creationId xmlns:a16="http://schemas.microsoft.com/office/drawing/2014/main" id="{86CE3C6E-242A-CD71-3D4E-A6F603F607CF}"/>
                </a:ext>
              </a:extLst>
            </p:cNvPr>
            <p:cNvGrpSpPr/>
            <p:nvPr/>
          </p:nvGrpSpPr>
          <p:grpSpPr>
            <a:xfrm>
              <a:off x="5387466" y="2850839"/>
              <a:ext cx="6636973" cy="3764079"/>
              <a:chOff x="5374449" y="3017519"/>
              <a:chExt cx="6677342" cy="3706368"/>
            </a:xfrm>
          </p:grpSpPr>
          <p:pic>
            <p:nvPicPr>
              <p:cNvPr id="20" name="object 7">
                <a:extLst>
                  <a:ext uri="{FF2B5EF4-FFF2-40B4-BE49-F238E27FC236}">
                    <a16:creationId xmlns:a16="http://schemas.microsoft.com/office/drawing/2014/main" id="{D71ADC4A-F918-B90F-E55F-7D8DAC7D0142}"/>
                  </a:ext>
                </a:extLst>
              </p:cNvPr>
              <p:cNvPicPr/>
              <p:nvPr/>
            </p:nvPicPr>
            <p:blipFill>
              <a:blip r:embed="rId5" cstate="print"/>
              <a:stretch>
                <a:fillRect/>
              </a:stretch>
            </p:blipFill>
            <p:spPr>
              <a:xfrm>
                <a:off x="5374449" y="3017519"/>
                <a:ext cx="1011222" cy="3223260"/>
              </a:xfrm>
              <a:prstGeom prst="rect">
                <a:avLst/>
              </a:prstGeom>
            </p:spPr>
          </p:pic>
          <p:pic>
            <p:nvPicPr>
              <p:cNvPr id="23" name="object 8">
                <a:extLst>
                  <a:ext uri="{FF2B5EF4-FFF2-40B4-BE49-F238E27FC236}">
                    <a16:creationId xmlns:a16="http://schemas.microsoft.com/office/drawing/2014/main" id="{27B0DDE8-79F8-0D51-B2E6-C63C11446B8F}"/>
                  </a:ext>
                </a:extLst>
              </p:cNvPr>
              <p:cNvPicPr/>
              <p:nvPr/>
            </p:nvPicPr>
            <p:blipFill>
              <a:blip r:embed="rId6" cstate="print"/>
              <a:stretch>
                <a:fillRect/>
              </a:stretch>
            </p:blipFill>
            <p:spPr>
              <a:xfrm>
                <a:off x="7075540" y="3553968"/>
                <a:ext cx="1868649" cy="2875088"/>
              </a:xfrm>
              <a:prstGeom prst="rect">
                <a:avLst/>
              </a:prstGeom>
            </p:spPr>
          </p:pic>
          <p:sp>
            <p:nvSpPr>
              <p:cNvPr id="28" name="object 9">
                <a:extLst>
                  <a:ext uri="{FF2B5EF4-FFF2-40B4-BE49-F238E27FC236}">
                    <a16:creationId xmlns:a16="http://schemas.microsoft.com/office/drawing/2014/main" id="{E50CAA6D-6E73-D7CF-453F-F84CB5E1CF0F}"/>
                  </a:ext>
                </a:extLst>
              </p:cNvPr>
              <p:cNvSpPr/>
              <p:nvPr/>
            </p:nvSpPr>
            <p:spPr>
              <a:xfrm>
                <a:off x="5987034" y="5080507"/>
                <a:ext cx="4083685" cy="248285"/>
              </a:xfrm>
              <a:custGeom>
                <a:avLst/>
                <a:gdLst/>
                <a:ahLst/>
                <a:cxnLst/>
                <a:rect l="l" t="t" r="r" b="b"/>
                <a:pathLst>
                  <a:path w="4083684" h="248285">
                    <a:moveTo>
                      <a:pt x="1877568" y="152654"/>
                    </a:moveTo>
                    <a:lnTo>
                      <a:pt x="142875" y="152654"/>
                    </a:lnTo>
                    <a:lnTo>
                      <a:pt x="142875" y="105029"/>
                    </a:lnTo>
                    <a:lnTo>
                      <a:pt x="0" y="176530"/>
                    </a:lnTo>
                    <a:lnTo>
                      <a:pt x="142875" y="247904"/>
                    </a:lnTo>
                    <a:lnTo>
                      <a:pt x="142875" y="200279"/>
                    </a:lnTo>
                    <a:lnTo>
                      <a:pt x="1877568" y="200279"/>
                    </a:lnTo>
                    <a:lnTo>
                      <a:pt x="1877568" y="152654"/>
                    </a:lnTo>
                    <a:close/>
                  </a:path>
                  <a:path w="4083684" h="248285">
                    <a:moveTo>
                      <a:pt x="4083177" y="84455"/>
                    </a:moveTo>
                    <a:lnTo>
                      <a:pt x="4082796" y="36830"/>
                    </a:lnTo>
                    <a:lnTo>
                      <a:pt x="2841663" y="47675"/>
                    </a:lnTo>
                    <a:lnTo>
                      <a:pt x="2841244" y="0"/>
                    </a:lnTo>
                    <a:lnTo>
                      <a:pt x="2699004" y="72644"/>
                    </a:lnTo>
                    <a:lnTo>
                      <a:pt x="2842514" y="142875"/>
                    </a:lnTo>
                    <a:lnTo>
                      <a:pt x="2842082" y="95504"/>
                    </a:lnTo>
                    <a:lnTo>
                      <a:pt x="2842082" y="95300"/>
                    </a:lnTo>
                    <a:lnTo>
                      <a:pt x="4083177" y="84455"/>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10">
                <a:extLst>
                  <a:ext uri="{FF2B5EF4-FFF2-40B4-BE49-F238E27FC236}">
                    <a16:creationId xmlns:a16="http://schemas.microsoft.com/office/drawing/2014/main" id="{2A76E5AC-1057-A1D8-491B-DF146DCF1C13}"/>
                  </a:ext>
                </a:extLst>
              </p:cNvPr>
              <p:cNvSpPr/>
              <p:nvPr/>
            </p:nvSpPr>
            <p:spPr>
              <a:xfrm>
                <a:off x="8733282" y="5921692"/>
                <a:ext cx="916940" cy="142875"/>
              </a:xfrm>
              <a:custGeom>
                <a:avLst/>
                <a:gdLst/>
                <a:ahLst/>
                <a:cxnLst/>
                <a:rect l="l" t="t" r="r" b="b"/>
                <a:pathLst>
                  <a:path w="916940" h="142875">
                    <a:moveTo>
                      <a:pt x="773811" y="0"/>
                    </a:moveTo>
                    <a:lnTo>
                      <a:pt x="773811" y="142875"/>
                    </a:lnTo>
                    <a:lnTo>
                      <a:pt x="869061" y="95250"/>
                    </a:lnTo>
                    <a:lnTo>
                      <a:pt x="797560" y="95250"/>
                    </a:lnTo>
                    <a:lnTo>
                      <a:pt x="797560" y="47625"/>
                    </a:lnTo>
                    <a:lnTo>
                      <a:pt x="869061" y="47625"/>
                    </a:lnTo>
                    <a:lnTo>
                      <a:pt x="773811" y="0"/>
                    </a:lnTo>
                    <a:close/>
                  </a:path>
                  <a:path w="916940" h="142875">
                    <a:moveTo>
                      <a:pt x="773811" y="47625"/>
                    </a:moveTo>
                    <a:lnTo>
                      <a:pt x="0" y="47625"/>
                    </a:lnTo>
                    <a:lnTo>
                      <a:pt x="0" y="95250"/>
                    </a:lnTo>
                    <a:lnTo>
                      <a:pt x="773811" y="95250"/>
                    </a:lnTo>
                    <a:lnTo>
                      <a:pt x="773811" y="47625"/>
                    </a:lnTo>
                    <a:close/>
                  </a:path>
                  <a:path w="916940" h="142875">
                    <a:moveTo>
                      <a:pt x="869061" y="47625"/>
                    </a:moveTo>
                    <a:lnTo>
                      <a:pt x="797560" y="47625"/>
                    </a:lnTo>
                    <a:lnTo>
                      <a:pt x="797560" y="95250"/>
                    </a:lnTo>
                    <a:lnTo>
                      <a:pt x="869061" y="95250"/>
                    </a:lnTo>
                    <a:lnTo>
                      <a:pt x="916686" y="71437"/>
                    </a:lnTo>
                    <a:lnTo>
                      <a:pt x="869061" y="47625"/>
                    </a:lnTo>
                    <a:close/>
                  </a:path>
                </a:pathLst>
              </a:custGeom>
              <a:solidFill>
                <a:srgbClr val="CCE69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object 11">
                <a:extLst>
                  <a:ext uri="{FF2B5EF4-FFF2-40B4-BE49-F238E27FC236}">
                    <a16:creationId xmlns:a16="http://schemas.microsoft.com/office/drawing/2014/main" id="{C455E7F6-4A1E-04E1-79A0-1551CFD679FE}"/>
                  </a:ext>
                </a:extLst>
              </p:cNvPr>
              <p:cNvPicPr/>
              <p:nvPr/>
            </p:nvPicPr>
            <p:blipFill>
              <a:blip r:embed="rId7" cstate="print"/>
              <a:stretch>
                <a:fillRect/>
              </a:stretch>
            </p:blipFill>
            <p:spPr>
              <a:xfrm>
                <a:off x="9599675" y="3951731"/>
                <a:ext cx="2452116" cy="2772156"/>
              </a:xfrm>
              <a:prstGeom prst="rect">
                <a:avLst/>
              </a:prstGeom>
            </p:spPr>
          </p:pic>
          <p:sp>
            <p:nvSpPr>
              <p:cNvPr id="35" name="object 12">
                <a:extLst>
                  <a:ext uri="{FF2B5EF4-FFF2-40B4-BE49-F238E27FC236}">
                    <a16:creationId xmlns:a16="http://schemas.microsoft.com/office/drawing/2014/main" id="{97181305-75E3-59D1-02F1-D2B760620DAA}"/>
                  </a:ext>
                </a:extLst>
              </p:cNvPr>
              <p:cNvSpPr/>
              <p:nvPr/>
            </p:nvSpPr>
            <p:spPr>
              <a:xfrm>
                <a:off x="5901689" y="6208204"/>
                <a:ext cx="1955164" cy="142875"/>
              </a:xfrm>
              <a:custGeom>
                <a:avLst/>
                <a:gdLst/>
                <a:ahLst/>
                <a:cxnLst/>
                <a:rect l="l" t="t" r="r" b="b"/>
                <a:pathLst>
                  <a:path w="1955165" h="142875">
                    <a:moveTo>
                      <a:pt x="1812036" y="0"/>
                    </a:moveTo>
                    <a:lnTo>
                      <a:pt x="1812036" y="142875"/>
                    </a:lnTo>
                    <a:lnTo>
                      <a:pt x="1907286" y="95250"/>
                    </a:lnTo>
                    <a:lnTo>
                      <a:pt x="1835912" y="95250"/>
                    </a:lnTo>
                    <a:lnTo>
                      <a:pt x="1835912" y="47625"/>
                    </a:lnTo>
                    <a:lnTo>
                      <a:pt x="1907286" y="47625"/>
                    </a:lnTo>
                    <a:lnTo>
                      <a:pt x="1812036" y="0"/>
                    </a:lnTo>
                    <a:close/>
                  </a:path>
                  <a:path w="1955165" h="142875">
                    <a:moveTo>
                      <a:pt x="1812036" y="47625"/>
                    </a:moveTo>
                    <a:lnTo>
                      <a:pt x="0" y="47625"/>
                    </a:lnTo>
                    <a:lnTo>
                      <a:pt x="0" y="95250"/>
                    </a:lnTo>
                    <a:lnTo>
                      <a:pt x="1812036" y="95250"/>
                    </a:lnTo>
                    <a:lnTo>
                      <a:pt x="1812036" y="47625"/>
                    </a:lnTo>
                    <a:close/>
                  </a:path>
                  <a:path w="1955165" h="142875">
                    <a:moveTo>
                      <a:pt x="1907286" y="47625"/>
                    </a:moveTo>
                    <a:lnTo>
                      <a:pt x="1835912" y="47625"/>
                    </a:lnTo>
                    <a:lnTo>
                      <a:pt x="1835912" y="95250"/>
                    </a:lnTo>
                    <a:lnTo>
                      <a:pt x="1907286" y="95250"/>
                    </a:lnTo>
                    <a:lnTo>
                      <a:pt x="1954911" y="71437"/>
                    </a:lnTo>
                    <a:lnTo>
                      <a:pt x="1907286" y="47625"/>
                    </a:lnTo>
                    <a:close/>
                  </a:path>
                </a:pathLst>
              </a:custGeom>
              <a:solidFill>
                <a:srgbClr val="CCE69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object 23">
              <a:extLst>
                <a:ext uri="{FF2B5EF4-FFF2-40B4-BE49-F238E27FC236}">
                  <a16:creationId xmlns:a16="http://schemas.microsoft.com/office/drawing/2014/main" id="{90C2205F-C16F-C50F-19F1-CFEF1066B210}"/>
                </a:ext>
              </a:extLst>
            </p:cNvPr>
            <p:cNvSpPr/>
            <p:nvPr/>
          </p:nvSpPr>
          <p:spPr>
            <a:xfrm>
              <a:off x="5901690" y="5993130"/>
              <a:ext cx="0" cy="309245"/>
            </a:xfrm>
            <a:custGeom>
              <a:avLst/>
              <a:gdLst/>
              <a:ahLst/>
              <a:cxnLst/>
              <a:rect l="l" t="t" r="r" b="b"/>
              <a:pathLst>
                <a:path h="309245">
                  <a:moveTo>
                    <a:pt x="0" y="0"/>
                  </a:moveTo>
                  <a:lnTo>
                    <a:pt x="0" y="309143"/>
                  </a:lnTo>
                </a:path>
              </a:pathLst>
            </a:custGeom>
            <a:ln w="47625">
              <a:solidFill>
                <a:srgbClr val="CCE69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Rectangle: Rounded Corners 37">
            <a:extLst>
              <a:ext uri="{FF2B5EF4-FFF2-40B4-BE49-F238E27FC236}">
                <a16:creationId xmlns:a16="http://schemas.microsoft.com/office/drawing/2014/main" id="{89C746CF-4052-D396-653B-B898A49EFFEF}"/>
              </a:ext>
            </a:extLst>
          </p:cNvPr>
          <p:cNvSpPr/>
          <p:nvPr/>
        </p:nvSpPr>
        <p:spPr>
          <a:xfrm>
            <a:off x="6569254" y="1042141"/>
            <a:ext cx="4607437" cy="1668723"/>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39" name="Oval 38">
            <a:extLst>
              <a:ext uri="{FF2B5EF4-FFF2-40B4-BE49-F238E27FC236}">
                <a16:creationId xmlns:a16="http://schemas.microsoft.com/office/drawing/2014/main" id="{2320670C-8A36-7F98-8201-3FF2F6BD37F3}"/>
              </a:ext>
            </a:extLst>
          </p:cNvPr>
          <p:cNvSpPr/>
          <p:nvPr/>
        </p:nvSpPr>
        <p:spPr>
          <a:xfrm>
            <a:off x="6096000" y="708294"/>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2" descr="Air source heat pump - Free electronics icons">
            <a:extLst>
              <a:ext uri="{FF2B5EF4-FFF2-40B4-BE49-F238E27FC236}">
                <a16:creationId xmlns:a16="http://schemas.microsoft.com/office/drawing/2014/main" id="{92DC3045-4071-39B1-5077-0F39FF615737}"/>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43181" y="870758"/>
            <a:ext cx="652147" cy="65214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5066B25-3AB3-EA72-AC6C-60F3B3AC8DA8}"/>
              </a:ext>
            </a:extLst>
          </p:cNvPr>
          <p:cNvSpPr txBox="1"/>
          <p:nvPr/>
        </p:nvSpPr>
        <p:spPr>
          <a:xfrm>
            <a:off x="6895328" y="1304184"/>
            <a:ext cx="4281363" cy="1246495"/>
          </a:xfrm>
          <a:prstGeom prst="rect">
            <a:avLst/>
          </a:prstGeom>
          <a:noFill/>
        </p:spPr>
        <p:txBody>
          <a:bodyPr wrap="square">
            <a:spAutoFit/>
          </a:bodyPr>
          <a:lstStyle/>
          <a:p>
            <a:r>
              <a:rPr lang="en-US" sz="15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 heat pump is an HVAC system that uses the refrigerant cycle to provide both heating and cooling functions. These systems work to</a:t>
            </a:r>
            <a:r>
              <a:rPr lang="en-US" sz="15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pump </a:t>
            </a:r>
            <a:r>
              <a:rPr lang="en-US" sz="15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heat either into or away from a space, depending on the mode. </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0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0">
            <a:extLst>
              <a:ext uri="{FF2B5EF4-FFF2-40B4-BE49-F238E27FC236}">
                <a16:creationId xmlns:a16="http://schemas.microsoft.com/office/drawing/2014/main" id="{4DB8150A-1365-EB71-87A8-862417DBC097}"/>
              </a:ext>
            </a:extLst>
          </p:cNvPr>
          <p:cNvSpPr>
            <a:spLocks noGrp="1"/>
          </p:cNvSpPr>
          <p:nvPr>
            <p:ph type="title"/>
          </p:nvPr>
        </p:nvSpPr>
        <p:spPr>
          <a:xfrm>
            <a:off x="0" y="0"/>
            <a:ext cx="11578389" cy="608076"/>
          </a:xfrm>
        </p:spPr>
        <p:txBody>
          <a:bodyPr/>
          <a:lstStyle/>
          <a:p>
            <a:r>
              <a:rPr lang="en-US" dirty="0">
                <a:ln w="0"/>
                <a:effectLst>
                  <a:outerShdw blurRad="38100" dist="19050" dir="2700000" algn="tl" rotWithShape="0">
                    <a:schemeClr val="dk1">
                      <a:alpha val="40000"/>
                    </a:schemeClr>
                  </a:outerShdw>
                </a:effectLst>
              </a:rPr>
              <a:t>NJNG’s Current Gas Heat Pump Strategy</a:t>
            </a:r>
          </a:p>
        </p:txBody>
      </p:sp>
      <p:sp>
        <p:nvSpPr>
          <p:cNvPr id="2" name="Rectangle: Rounded Corners 1">
            <a:extLst>
              <a:ext uri="{FF2B5EF4-FFF2-40B4-BE49-F238E27FC236}">
                <a16:creationId xmlns:a16="http://schemas.microsoft.com/office/drawing/2014/main" id="{2F93EC8A-23FF-39C1-44BE-0A8EA2C48024}"/>
              </a:ext>
            </a:extLst>
          </p:cNvPr>
          <p:cNvSpPr/>
          <p:nvPr/>
        </p:nvSpPr>
        <p:spPr>
          <a:xfrm>
            <a:off x="158466" y="653994"/>
            <a:ext cx="11862083" cy="608076"/>
          </a:xfrm>
          <a:prstGeom prst="roundRect">
            <a:avLst/>
          </a:prstGeom>
          <a:solidFill>
            <a:schemeClr val="accent1">
              <a:lumMod val="20000"/>
              <a:lumOff val="80000"/>
            </a:schemeClr>
          </a:solidFill>
          <a:ln w="28575">
            <a:solidFill>
              <a:schemeClr val="accent1">
                <a:lumMod val="50000"/>
              </a:schemeClr>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NJNG is currently working with the Gas Heat Pump Collaborative to develop a common framework to (1) Ready, (2) Validated and (3) Deploy near-market residential gas heat pumps</a:t>
            </a:r>
          </a:p>
        </p:txBody>
      </p:sp>
      <p:grpSp>
        <p:nvGrpSpPr>
          <p:cNvPr id="26" name="Group 25">
            <a:extLst>
              <a:ext uri="{FF2B5EF4-FFF2-40B4-BE49-F238E27FC236}">
                <a16:creationId xmlns:a16="http://schemas.microsoft.com/office/drawing/2014/main" id="{BCC169C0-7CF5-F8C4-BAE0-EF0FFDFED02C}"/>
              </a:ext>
            </a:extLst>
          </p:cNvPr>
          <p:cNvGrpSpPr/>
          <p:nvPr/>
        </p:nvGrpSpPr>
        <p:grpSpPr>
          <a:xfrm>
            <a:off x="38566" y="1307988"/>
            <a:ext cx="11981983" cy="2285962"/>
            <a:chOff x="38566" y="1307988"/>
            <a:chExt cx="11981983" cy="2285962"/>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E535C780-6557-AFD8-47C6-E3CC534E8794}"/>
                </a:ext>
              </a:extLst>
            </p:cNvPr>
            <p:cNvSpPr/>
            <p:nvPr/>
          </p:nvSpPr>
          <p:spPr>
            <a:xfrm>
              <a:off x="8400536" y="1413069"/>
              <a:ext cx="1841935" cy="2235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F6D2241-E600-972E-F62D-3291AE4544CD}"/>
                </a:ext>
              </a:extLst>
            </p:cNvPr>
            <p:cNvSpPr/>
            <p:nvPr/>
          </p:nvSpPr>
          <p:spPr>
            <a:xfrm>
              <a:off x="4238061" y="1413070"/>
              <a:ext cx="1896505" cy="2252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C07287C-6C46-5A3E-4371-590DAFCE40FD}"/>
                </a:ext>
              </a:extLst>
            </p:cNvPr>
            <p:cNvSpPr/>
            <p:nvPr/>
          </p:nvSpPr>
          <p:spPr>
            <a:xfrm>
              <a:off x="38566" y="1413071"/>
              <a:ext cx="2612353" cy="2453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ED7EABF-E06C-11B7-B821-327406F1528F}"/>
                </a:ext>
              </a:extLst>
            </p:cNvPr>
            <p:cNvGrpSpPr/>
            <p:nvPr/>
          </p:nvGrpSpPr>
          <p:grpSpPr>
            <a:xfrm>
              <a:off x="1047575" y="1413076"/>
              <a:ext cx="2085883" cy="2072473"/>
              <a:chOff x="1009009" y="1356526"/>
              <a:chExt cx="2085883" cy="2072473"/>
            </a:xfrm>
          </p:grpSpPr>
          <p:sp>
            <p:nvSpPr>
              <p:cNvPr id="7" name="Oval 6">
                <a:extLst>
                  <a:ext uri="{FF2B5EF4-FFF2-40B4-BE49-F238E27FC236}">
                    <a16:creationId xmlns:a16="http://schemas.microsoft.com/office/drawing/2014/main" id="{618ACEE2-742A-3E84-2451-AA207BBBBBE8}"/>
                  </a:ext>
                </a:extLst>
              </p:cNvPr>
              <p:cNvSpPr/>
              <p:nvPr/>
            </p:nvSpPr>
            <p:spPr>
              <a:xfrm>
                <a:off x="1009009" y="1356526"/>
                <a:ext cx="2085883" cy="207247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DE2AF427-3F90-ABF5-1F4D-B9CBB1055E7B}"/>
                  </a:ext>
                </a:extLst>
              </p:cNvPr>
              <p:cNvSpPr/>
              <p:nvPr/>
            </p:nvSpPr>
            <p:spPr>
              <a:xfrm>
                <a:off x="1222125" y="1601871"/>
                <a:ext cx="1659652" cy="158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BFFE9B97-AAEE-2350-BCDD-6EBF91EB941C}"/>
                </a:ext>
              </a:extLst>
            </p:cNvPr>
            <p:cNvGrpSpPr/>
            <p:nvPr/>
          </p:nvGrpSpPr>
          <p:grpSpPr>
            <a:xfrm>
              <a:off x="5091624" y="1413073"/>
              <a:ext cx="2085883" cy="2072473"/>
              <a:chOff x="5053058" y="1356525"/>
              <a:chExt cx="2085883" cy="2072473"/>
            </a:xfrm>
            <a:solidFill>
              <a:schemeClr val="bg1"/>
            </a:solidFill>
          </p:grpSpPr>
          <p:sp>
            <p:nvSpPr>
              <p:cNvPr id="10" name="Oval 9">
                <a:extLst>
                  <a:ext uri="{FF2B5EF4-FFF2-40B4-BE49-F238E27FC236}">
                    <a16:creationId xmlns:a16="http://schemas.microsoft.com/office/drawing/2014/main" id="{FF16D0E8-53FC-DAB1-7697-B84DE1FFCED3}"/>
                  </a:ext>
                </a:extLst>
              </p:cNvPr>
              <p:cNvSpPr/>
              <p:nvPr/>
            </p:nvSpPr>
            <p:spPr>
              <a:xfrm>
                <a:off x="5053058" y="1356525"/>
                <a:ext cx="2085883" cy="20724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86D51F35-4B88-375C-3B25-08D49E73B6F7}"/>
                  </a:ext>
                </a:extLst>
              </p:cNvPr>
              <p:cNvSpPr/>
              <p:nvPr/>
            </p:nvSpPr>
            <p:spPr>
              <a:xfrm>
                <a:off x="5266173" y="1601871"/>
                <a:ext cx="1659652" cy="15817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2FFE294E-F8B7-74F2-D56B-7CA83EE478B6}"/>
                </a:ext>
              </a:extLst>
            </p:cNvPr>
            <p:cNvGrpSpPr/>
            <p:nvPr/>
          </p:nvGrpSpPr>
          <p:grpSpPr>
            <a:xfrm>
              <a:off x="9135674" y="1413073"/>
              <a:ext cx="2085883" cy="2072473"/>
              <a:chOff x="9097107" y="1356524"/>
              <a:chExt cx="2085883" cy="2072473"/>
            </a:xfrm>
          </p:grpSpPr>
          <p:sp>
            <p:nvSpPr>
              <p:cNvPr id="13" name="Oval 12">
                <a:extLst>
                  <a:ext uri="{FF2B5EF4-FFF2-40B4-BE49-F238E27FC236}">
                    <a16:creationId xmlns:a16="http://schemas.microsoft.com/office/drawing/2014/main" id="{9C22CB85-8E7F-CFF6-A9F1-B3D1969DA443}"/>
                  </a:ext>
                </a:extLst>
              </p:cNvPr>
              <p:cNvSpPr/>
              <p:nvPr/>
            </p:nvSpPr>
            <p:spPr>
              <a:xfrm>
                <a:off x="9097107" y="1356524"/>
                <a:ext cx="2085883" cy="20724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16ACFE-57DF-EC7B-2F2F-37B7AAE00816}"/>
                  </a:ext>
                </a:extLst>
              </p:cNvPr>
              <p:cNvSpPr/>
              <p:nvPr/>
            </p:nvSpPr>
            <p:spPr>
              <a:xfrm>
                <a:off x="9310222" y="1601871"/>
                <a:ext cx="1659652" cy="158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Arrow: Right 14">
              <a:extLst>
                <a:ext uri="{FF2B5EF4-FFF2-40B4-BE49-F238E27FC236}">
                  <a16:creationId xmlns:a16="http://schemas.microsoft.com/office/drawing/2014/main" id="{0E3AE48C-1C96-7912-6E11-4D81F7EC5139}"/>
                </a:ext>
              </a:extLst>
            </p:cNvPr>
            <p:cNvSpPr/>
            <p:nvPr/>
          </p:nvSpPr>
          <p:spPr>
            <a:xfrm>
              <a:off x="2097521" y="1310576"/>
              <a:ext cx="2085882" cy="41533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3F3BE779-AE83-61DA-7489-6DEE555DD805}"/>
                </a:ext>
              </a:extLst>
            </p:cNvPr>
            <p:cNvSpPr/>
            <p:nvPr/>
          </p:nvSpPr>
          <p:spPr>
            <a:xfrm>
              <a:off x="6134565" y="1307988"/>
              <a:ext cx="2085882" cy="41533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9C43D932-48C3-FA54-C0F5-363ED8A26C4C}"/>
                </a:ext>
              </a:extLst>
            </p:cNvPr>
            <p:cNvSpPr/>
            <p:nvPr/>
          </p:nvSpPr>
          <p:spPr>
            <a:xfrm>
              <a:off x="10076868" y="1307988"/>
              <a:ext cx="1943681" cy="41533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9859E23-E9DB-9DEB-2B56-EB3D32FE024E}"/>
                </a:ext>
              </a:extLst>
            </p:cNvPr>
            <p:cNvSpPr/>
            <p:nvPr/>
          </p:nvSpPr>
          <p:spPr>
            <a:xfrm>
              <a:off x="188240" y="3280384"/>
              <a:ext cx="3804551" cy="31024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Ready Technology for Market</a:t>
              </a:r>
            </a:p>
          </p:txBody>
        </p:sp>
        <p:sp>
          <p:nvSpPr>
            <p:cNvPr id="23" name="Rectangle 22">
              <a:extLst>
                <a:ext uri="{FF2B5EF4-FFF2-40B4-BE49-F238E27FC236}">
                  <a16:creationId xmlns:a16="http://schemas.microsoft.com/office/drawing/2014/main" id="{442A9E27-A9C1-47D8-9414-F59397FD8570}"/>
                </a:ext>
              </a:extLst>
            </p:cNvPr>
            <p:cNvSpPr/>
            <p:nvPr/>
          </p:nvSpPr>
          <p:spPr>
            <a:xfrm>
              <a:off x="4238061" y="3281626"/>
              <a:ext cx="3873421" cy="3102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Validate Final Production Units</a:t>
              </a:r>
            </a:p>
          </p:txBody>
        </p:sp>
        <p:sp>
          <p:nvSpPr>
            <p:cNvPr id="24" name="Rectangle 23">
              <a:extLst>
                <a:ext uri="{FF2B5EF4-FFF2-40B4-BE49-F238E27FC236}">
                  <a16:creationId xmlns:a16="http://schemas.microsoft.com/office/drawing/2014/main" id="{8B2C7FB3-79C0-EE0C-1370-98FC9734B1B4}"/>
                </a:ext>
              </a:extLst>
            </p:cNvPr>
            <p:cNvSpPr/>
            <p:nvPr/>
          </p:nvSpPr>
          <p:spPr>
            <a:xfrm>
              <a:off x="8400537" y="3283705"/>
              <a:ext cx="3617472" cy="3102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Field Deployment</a:t>
              </a:r>
            </a:p>
          </p:txBody>
        </p:sp>
      </p:grpSp>
      <p:sp>
        <p:nvSpPr>
          <p:cNvPr id="3077" name="Rectangle 3076">
            <a:extLst>
              <a:ext uri="{FF2B5EF4-FFF2-40B4-BE49-F238E27FC236}">
                <a16:creationId xmlns:a16="http://schemas.microsoft.com/office/drawing/2014/main" id="{2793E3E3-9919-2DF0-92E4-06ECE1142D6B}"/>
              </a:ext>
            </a:extLst>
          </p:cNvPr>
          <p:cNvSpPr/>
          <p:nvPr/>
        </p:nvSpPr>
        <p:spPr>
          <a:xfrm>
            <a:off x="195246" y="3630814"/>
            <a:ext cx="3797546" cy="22072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Design for forced air applications (AHU + controls)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Cold climate readiness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Installation guidelines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Servicing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Certification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Simulated Use Testing</a:t>
            </a:r>
          </a:p>
        </p:txBody>
      </p:sp>
      <p:sp>
        <p:nvSpPr>
          <p:cNvPr id="3078" name="Rectangle 3077">
            <a:extLst>
              <a:ext uri="{FF2B5EF4-FFF2-40B4-BE49-F238E27FC236}">
                <a16:creationId xmlns:a16="http://schemas.microsoft.com/office/drawing/2014/main" id="{97BE7490-5278-E101-861D-9B3AB8441D0D}"/>
              </a:ext>
            </a:extLst>
          </p:cNvPr>
          <p:cNvSpPr/>
          <p:nvPr/>
        </p:nvSpPr>
        <p:spPr>
          <a:xfrm>
            <a:off x="4238061" y="3630814"/>
            <a:ext cx="3873421" cy="22072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Certified, warrantied units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QA/QC testing for production units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Accelerated life testing in a phased approach</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Simulated use testing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9" name="Rectangle 3078">
            <a:extLst>
              <a:ext uri="{FF2B5EF4-FFF2-40B4-BE49-F238E27FC236}">
                <a16:creationId xmlns:a16="http://schemas.microsoft.com/office/drawing/2014/main" id="{9CE06F9C-255F-101D-4909-64AABF24030E}"/>
              </a:ext>
            </a:extLst>
          </p:cNvPr>
          <p:cNvSpPr/>
          <p:nvPr/>
        </p:nvSpPr>
        <p:spPr>
          <a:xfrm>
            <a:off x="8400537" y="3637457"/>
            <a:ext cx="3596218" cy="22072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Workforce development and training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Controlled demonstrations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Early adopter pilots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w="0"/>
                <a:solidFill>
                  <a:prstClr val="black"/>
                </a:solidFill>
                <a:effectLst/>
                <a:uLnTx/>
                <a:uFillTx/>
                <a:latin typeface="Arial" panose="020B0604020202020204" pitchFamily="34" charset="0"/>
                <a:ea typeface="+mn-ea"/>
                <a:cs typeface="Arial" panose="020B0604020202020204" pitchFamily="34" charset="0"/>
              </a:rPr>
              <a:t>Working with Utilities across North America to study this technology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Preparation - Free technology icons">
            <a:extLst>
              <a:ext uri="{FF2B5EF4-FFF2-40B4-BE49-F238E27FC236}">
                <a16:creationId xmlns:a16="http://schemas.microsoft.com/office/drawing/2014/main" id="{6DEBCD7E-5D8F-C201-DA60-D43DE39E282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2574" y="1836157"/>
            <a:ext cx="1098345" cy="10983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alidate, learning, process, progress, develop icon - Download on Iconfinder">
            <a:extLst>
              <a:ext uri="{FF2B5EF4-FFF2-40B4-BE49-F238E27FC236}">
                <a16:creationId xmlns:a16="http://schemas.microsoft.com/office/drawing/2014/main" id="{AA574FEF-E8BB-8DAC-C0A2-276EE675D53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5645" y="1817522"/>
            <a:ext cx="1257839" cy="12578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at pump - Free technology icons">
            <a:extLst>
              <a:ext uri="{FF2B5EF4-FFF2-40B4-BE49-F238E27FC236}">
                <a16:creationId xmlns:a16="http://schemas.microsoft.com/office/drawing/2014/main" id="{E3364BDF-0B72-12B4-15F2-06A7C4A333A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693821" y="1924852"/>
            <a:ext cx="1009650" cy="100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0571-5FC9-EEBD-0CC5-BBBC7AC13A1E}"/>
              </a:ext>
            </a:extLst>
          </p:cNvPr>
          <p:cNvSpPr>
            <a:spLocks noGrp="1"/>
          </p:cNvSpPr>
          <p:nvPr>
            <p:ph type="title"/>
          </p:nvPr>
        </p:nvSpPr>
        <p:spPr/>
        <p:txBody>
          <a:bodyPr/>
          <a:lstStyle/>
          <a:p>
            <a:r>
              <a:rPr lang="en-US" dirty="0"/>
              <a:t>Picture of </a:t>
            </a:r>
            <a:r>
              <a:rPr lang="en-US" dirty="0" err="1"/>
              <a:t>Anesi</a:t>
            </a:r>
            <a:r>
              <a:rPr lang="en-US" dirty="0"/>
              <a:t> HP at training Center</a:t>
            </a:r>
          </a:p>
        </p:txBody>
      </p:sp>
      <p:pic>
        <p:nvPicPr>
          <p:cNvPr id="7" name="Content Placeholder 6" descr="A group of people standing next to a machine">
            <a:extLst>
              <a:ext uri="{FF2B5EF4-FFF2-40B4-BE49-F238E27FC236}">
                <a16:creationId xmlns:a16="http://schemas.microsoft.com/office/drawing/2014/main" id="{90A4F9B6-5EB9-34DD-94A8-29070FBE7D4D}"/>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55700" y="747713"/>
            <a:ext cx="9245600" cy="5200650"/>
          </a:xfrm>
        </p:spPr>
      </p:pic>
      <p:sp>
        <p:nvSpPr>
          <p:cNvPr id="4" name="Footer Placeholder 3">
            <a:extLst>
              <a:ext uri="{FF2B5EF4-FFF2-40B4-BE49-F238E27FC236}">
                <a16:creationId xmlns:a16="http://schemas.microsoft.com/office/drawing/2014/main" id="{F8DD0B84-F58B-565C-7480-F8BC75A30FA0}"/>
              </a:ext>
            </a:extLst>
          </p:cNvPr>
          <p:cNvSpPr>
            <a:spLocks noGrp="1"/>
          </p:cNvSpPr>
          <p:nvPr>
            <p:ph type="ftr" sz="quarter" idx="11"/>
          </p:nvPr>
        </p:nvSpPr>
        <p:spPr/>
        <p:txBody>
          <a:bodyPr/>
          <a:lstStyle/>
          <a:p>
            <a:r>
              <a:rPr lang="en-US"/>
              <a:t>Confidential Information</a:t>
            </a:r>
            <a:endParaRPr lang="en-US" dirty="0"/>
          </a:p>
        </p:txBody>
      </p:sp>
      <p:sp>
        <p:nvSpPr>
          <p:cNvPr id="5" name="Slide Number Placeholder 4">
            <a:extLst>
              <a:ext uri="{FF2B5EF4-FFF2-40B4-BE49-F238E27FC236}">
                <a16:creationId xmlns:a16="http://schemas.microsoft.com/office/drawing/2014/main" id="{3D2122D0-E672-F72D-1038-753B60FD2D24}"/>
              </a:ext>
            </a:extLst>
          </p:cNvPr>
          <p:cNvSpPr>
            <a:spLocks noGrp="1"/>
          </p:cNvSpPr>
          <p:nvPr>
            <p:ph type="sldNum" sz="quarter" idx="12"/>
          </p:nvPr>
        </p:nvSpPr>
        <p:spPr/>
        <p:txBody>
          <a:bodyPr/>
          <a:lstStyle/>
          <a:p>
            <a:fld id="{7A840FD0-93BD-4A5B-B143-3368C97CCEDC}" type="slidenum">
              <a:rPr lang="en-US" smtClean="0"/>
              <a:pPr/>
              <a:t>5</a:t>
            </a:fld>
            <a:endParaRPr lang="en-US" dirty="0"/>
          </a:p>
        </p:txBody>
      </p:sp>
    </p:spTree>
    <p:extLst>
      <p:ext uri="{BB962C8B-B14F-4D97-AF65-F5344CB8AC3E}">
        <p14:creationId xmlns:p14="http://schemas.microsoft.com/office/powerpoint/2010/main" val="20428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4E4F62-CF17-B86F-D5F5-EE705EBB324B}"/>
              </a:ext>
            </a:extLst>
          </p:cNvPr>
          <p:cNvSpPr/>
          <p:nvPr/>
        </p:nvSpPr>
        <p:spPr>
          <a:xfrm>
            <a:off x="0" y="592182"/>
            <a:ext cx="4046706" cy="55362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31" name="Rectangle: Rounded Corners 30">
            <a:extLst>
              <a:ext uri="{FF2B5EF4-FFF2-40B4-BE49-F238E27FC236}">
                <a16:creationId xmlns:a16="http://schemas.microsoft.com/office/drawing/2014/main" id="{BAD23D78-EB0A-BEF2-16B2-EB36D77455AD}"/>
              </a:ext>
            </a:extLst>
          </p:cNvPr>
          <p:cNvSpPr/>
          <p:nvPr/>
        </p:nvSpPr>
        <p:spPr>
          <a:xfrm>
            <a:off x="610821" y="5011602"/>
            <a:ext cx="3234562" cy="556804"/>
          </a:xfrm>
          <a:prstGeom prst="roundRect">
            <a:avLst/>
          </a:pr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554CB6E7-999D-79B5-E75A-5DBBFE2F7A87}"/>
              </a:ext>
            </a:extLst>
          </p:cNvPr>
          <p:cNvSpPr/>
          <p:nvPr/>
        </p:nvSpPr>
        <p:spPr>
          <a:xfrm>
            <a:off x="614148" y="3049806"/>
            <a:ext cx="3234562" cy="556804"/>
          </a:xfrm>
          <a:prstGeom prst="roundRect">
            <a:avLst/>
          </a:pr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24340F0B-BFF9-D55F-5B81-7F0CEDBBD2E4}"/>
              </a:ext>
            </a:extLst>
          </p:cNvPr>
          <p:cNvSpPr/>
          <p:nvPr/>
        </p:nvSpPr>
        <p:spPr>
          <a:xfrm>
            <a:off x="610821" y="1089738"/>
            <a:ext cx="3234562" cy="556804"/>
          </a:xfrm>
          <a:prstGeom prst="roundRect">
            <a:avLst/>
          </a:pr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03D63D2-B0CF-5B1E-B416-997C9C31ED60}"/>
              </a:ext>
            </a:extLst>
          </p:cNvPr>
          <p:cNvSpPr>
            <a:spLocks noGrp="1"/>
          </p:cNvSpPr>
          <p:nvPr>
            <p:ph type="title"/>
          </p:nvPr>
        </p:nvSpPr>
        <p:spPr>
          <a:xfrm>
            <a:off x="0" y="-10045"/>
            <a:ext cx="11578389" cy="602227"/>
          </a:xfrm>
        </p:spPr>
        <p:txBody>
          <a:bodyPr>
            <a:normAutofit/>
          </a:bodyPr>
          <a:lstStyle/>
          <a:p>
            <a:r>
              <a:rPr lang="en-US" dirty="0">
                <a:ln w="0"/>
                <a:effectLst>
                  <a:outerShdw blurRad="38100" dist="19050" dir="2700000" algn="tl" rotWithShape="0">
                    <a:schemeClr val="dk1">
                      <a:alpha val="40000"/>
                    </a:schemeClr>
                  </a:outerShdw>
                </a:effectLst>
              </a:rPr>
              <a:t>Different Types of Carbon Capture</a:t>
            </a:r>
          </a:p>
        </p:txBody>
      </p:sp>
      <p:sp>
        <p:nvSpPr>
          <p:cNvPr id="5" name="Slide Number Placeholder 4">
            <a:extLst>
              <a:ext uri="{FF2B5EF4-FFF2-40B4-BE49-F238E27FC236}">
                <a16:creationId xmlns:a16="http://schemas.microsoft.com/office/drawing/2014/main" id="{9EC346C1-F12E-03E3-82C1-13F624ABA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40FD0-93BD-4A5B-B143-3368C97CCEDC}" type="slidenum">
              <a:rPr kumimoji="0" lang="en-US" sz="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3">
            <a:extLst>
              <a:ext uri="{FF2B5EF4-FFF2-40B4-BE49-F238E27FC236}">
                <a16:creationId xmlns:a16="http://schemas.microsoft.com/office/drawing/2014/main" id="{728C4F4C-DE91-822A-CBBD-D3D7C3D22498}"/>
              </a:ext>
            </a:extLst>
          </p:cNvPr>
          <p:cNvSpPr>
            <a:spLocks noGrp="1"/>
          </p:cNvSpPr>
          <p:nvPr>
            <p:ph type="ftr" sz="quarter" idx="11"/>
          </p:nvPr>
        </p:nvSpPr>
        <p:spPr>
          <a:xfrm>
            <a:off x="3958116" y="6458552"/>
            <a:ext cx="4114800" cy="26292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Confidential Information</a:t>
            </a:r>
          </a:p>
        </p:txBody>
      </p:sp>
      <p:grpSp>
        <p:nvGrpSpPr>
          <p:cNvPr id="13" name="Group 12">
            <a:extLst>
              <a:ext uri="{FF2B5EF4-FFF2-40B4-BE49-F238E27FC236}">
                <a16:creationId xmlns:a16="http://schemas.microsoft.com/office/drawing/2014/main" id="{6DDF4B42-05C2-E30C-C149-91C493C5DAE8}"/>
              </a:ext>
            </a:extLst>
          </p:cNvPr>
          <p:cNvGrpSpPr/>
          <p:nvPr/>
        </p:nvGrpSpPr>
        <p:grpSpPr>
          <a:xfrm>
            <a:off x="3949596" y="1142037"/>
            <a:ext cx="602460" cy="457200"/>
            <a:chOff x="3958192" y="1443953"/>
            <a:chExt cx="602460" cy="457200"/>
          </a:xfrm>
        </p:grpSpPr>
        <p:pic>
          <p:nvPicPr>
            <p:cNvPr id="36" name="Picture 4" descr="Right arrow - Free arrows icons">
              <a:extLst>
                <a:ext uri="{FF2B5EF4-FFF2-40B4-BE49-F238E27FC236}">
                  <a16:creationId xmlns:a16="http://schemas.microsoft.com/office/drawing/2014/main" id="{5FBC6FE2-F29C-2D2B-601F-75863143D49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03452" y="1443953"/>
              <a:ext cx="457200"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AB9B737-874F-B8C1-8991-C0B91115C52D}"/>
                </a:ext>
              </a:extLst>
            </p:cNvPr>
            <p:cNvSpPr>
              <a:spLocks noChangeAspect="1"/>
            </p:cNvSpPr>
            <p:nvPr/>
          </p:nvSpPr>
          <p:spPr>
            <a:xfrm>
              <a:off x="3958192" y="1587813"/>
              <a:ext cx="182880" cy="182880"/>
            </a:xfrm>
            <a:prstGeom prst="ellipse">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79EF59F-D5AC-6207-07E5-956B36FA31C9}"/>
              </a:ext>
            </a:extLst>
          </p:cNvPr>
          <p:cNvGrpSpPr/>
          <p:nvPr/>
        </p:nvGrpSpPr>
        <p:grpSpPr>
          <a:xfrm>
            <a:off x="3958116" y="3101687"/>
            <a:ext cx="603364" cy="457200"/>
            <a:chOff x="3957288" y="2947628"/>
            <a:chExt cx="603364" cy="457200"/>
          </a:xfrm>
        </p:grpSpPr>
        <p:pic>
          <p:nvPicPr>
            <p:cNvPr id="11" name="Picture 4" descr="Right arrow - Free arrows icons">
              <a:extLst>
                <a:ext uri="{FF2B5EF4-FFF2-40B4-BE49-F238E27FC236}">
                  <a16:creationId xmlns:a16="http://schemas.microsoft.com/office/drawing/2014/main" id="{6CA91DEC-0329-CFE9-D923-B97081D161C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03452" y="2947628"/>
              <a:ext cx="457200"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FDD8098C-2788-4793-4C7E-44ABC1FA617D}"/>
                </a:ext>
              </a:extLst>
            </p:cNvPr>
            <p:cNvSpPr>
              <a:spLocks noChangeAspect="1"/>
            </p:cNvSpPr>
            <p:nvPr/>
          </p:nvSpPr>
          <p:spPr>
            <a:xfrm>
              <a:off x="3957288" y="3085984"/>
              <a:ext cx="182880" cy="182880"/>
            </a:xfrm>
            <a:prstGeom prst="ellipse">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5C320EA-13B4-654F-140B-0AEC5EB4C8B5}"/>
              </a:ext>
            </a:extLst>
          </p:cNvPr>
          <p:cNvGrpSpPr/>
          <p:nvPr/>
        </p:nvGrpSpPr>
        <p:grpSpPr>
          <a:xfrm>
            <a:off x="3958116" y="5060733"/>
            <a:ext cx="611056" cy="457200"/>
            <a:chOff x="3949596" y="4863210"/>
            <a:chExt cx="611056" cy="457200"/>
          </a:xfrm>
        </p:grpSpPr>
        <p:pic>
          <p:nvPicPr>
            <p:cNvPr id="12" name="Picture 4" descr="Right arrow - Free arrows icons">
              <a:extLst>
                <a:ext uri="{FF2B5EF4-FFF2-40B4-BE49-F238E27FC236}">
                  <a16:creationId xmlns:a16="http://schemas.microsoft.com/office/drawing/2014/main" id="{DA60430C-8310-DE0E-5FE0-D390ADE7368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03452" y="4863210"/>
              <a:ext cx="457200"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11FA6E3D-A5A5-6D32-F5C4-F6E476F3AC75}"/>
                </a:ext>
              </a:extLst>
            </p:cNvPr>
            <p:cNvSpPr>
              <a:spLocks noChangeAspect="1"/>
            </p:cNvSpPr>
            <p:nvPr/>
          </p:nvSpPr>
          <p:spPr>
            <a:xfrm>
              <a:off x="3949596" y="5000370"/>
              <a:ext cx="182880" cy="182880"/>
            </a:xfrm>
            <a:prstGeom prst="ellipse">
              <a:avLst/>
            </a:prstGeom>
            <a:solidFill>
              <a:schemeClr val="bg1"/>
            </a:solidFill>
            <a:ln w="158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81A0962E-9C54-0695-D55C-EBBB68F18D57}"/>
              </a:ext>
            </a:extLst>
          </p:cNvPr>
          <p:cNvSpPr/>
          <p:nvPr/>
        </p:nvSpPr>
        <p:spPr>
          <a:xfrm>
            <a:off x="4760483" y="980126"/>
            <a:ext cx="6624866" cy="776028"/>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Technology that actively removes CO2 directly from the atmosphere via a chemical solution that binds to CO2, allowing for its extraction and storage or potential repurposing into other products</a:t>
            </a:r>
          </a:p>
        </p:txBody>
      </p:sp>
      <p:sp>
        <p:nvSpPr>
          <p:cNvPr id="21" name="Oval 20">
            <a:extLst>
              <a:ext uri="{FF2B5EF4-FFF2-40B4-BE49-F238E27FC236}">
                <a16:creationId xmlns:a16="http://schemas.microsoft.com/office/drawing/2014/main" id="{596427F9-7FDB-1C47-14A6-5055B54EBA3C}"/>
              </a:ext>
            </a:extLst>
          </p:cNvPr>
          <p:cNvSpPr>
            <a:spLocks noChangeAspect="1"/>
          </p:cNvSpPr>
          <p:nvPr/>
        </p:nvSpPr>
        <p:spPr>
          <a:xfrm>
            <a:off x="85929" y="959157"/>
            <a:ext cx="822960" cy="822960"/>
          </a:xfrm>
          <a:prstGeom prst="ellipse">
            <a:avLst/>
          </a:prstGeom>
          <a:solidFill>
            <a:schemeClr val="bg1"/>
          </a:solidFill>
          <a:ln w="254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4EEBF3-77DE-BA64-7627-9EDB65824B50}"/>
              </a:ext>
            </a:extLst>
          </p:cNvPr>
          <p:cNvSpPr>
            <a:spLocks noChangeAspect="1"/>
          </p:cNvSpPr>
          <p:nvPr/>
        </p:nvSpPr>
        <p:spPr>
          <a:xfrm>
            <a:off x="85929" y="2918807"/>
            <a:ext cx="822960" cy="822960"/>
          </a:xfrm>
          <a:prstGeom prst="ellipse">
            <a:avLst/>
          </a:prstGeom>
          <a:solidFill>
            <a:schemeClr val="bg1"/>
          </a:solidFill>
          <a:ln w="254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91AE6D19-852B-9E3B-5CFA-CB86938D70EE}"/>
              </a:ext>
            </a:extLst>
          </p:cNvPr>
          <p:cNvSpPr/>
          <p:nvPr/>
        </p:nvSpPr>
        <p:spPr>
          <a:xfrm>
            <a:off x="4760483" y="2977806"/>
            <a:ext cx="6624866" cy="776028"/>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CO2 is captured directly at the source of emission (e.g., power plant smokestack), before it is released into the atmosphere, typically from a single, identifiable point</a:t>
            </a:r>
          </a:p>
        </p:txBody>
      </p:sp>
      <p:sp>
        <p:nvSpPr>
          <p:cNvPr id="25" name="Oval 24">
            <a:extLst>
              <a:ext uri="{FF2B5EF4-FFF2-40B4-BE49-F238E27FC236}">
                <a16:creationId xmlns:a16="http://schemas.microsoft.com/office/drawing/2014/main" id="{13B3808F-F224-354F-BE03-D5014F4D98D5}"/>
              </a:ext>
            </a:extLst>
          </p:cNvPr>
          <p:cNvSpPr>
            <a:spLocks noChangeAspect="1"/>
          </p:cNvSpPr>
          <p:nvPr/>
        </p:nvSpPr>
        <p:spPr>
          <a:xfrm>
            <a:off x="85929" y="4878457"/>
            <a:ext cx="822960" cy="822960"/>
          </a:xfrm>
          <a:prstGeom prst="ellipse">
            <a:avLst/>
          </a:prstGeom>
          <a:solidFill>
            <a:schemeClr val="bg1"/>
          </a:solidFill>
          <a:ln w="254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D7B3088-19E4-AF9E-F69F-D3D1EF89406B}"/>
              </a:ext>
            </a:extLst>
          </p:cNvPr>
          <p:cNvSpPr/>
          <p:nvPr/>
        </p:nvSpPr>
        <p:spPr>
          <a:xfrm>
            <a:off x="4760483" y="4754099"/>
            <a:ext cx="6624866" cy="1026260"/>
          </a:xfrm>
          <a:prstGeom prst="roundRect">
            <a:avLst/>
          </a:prstGeom>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Carbon Capture Utilization &amp; Storage captures CO2 from sources like coal-fired power plants and either re-uses or stores it so it will not enter the atmosphere. CO2 storage in geologic formations includes oil and gas reservoirs, coal seams and deep saline reservoirs</a:t>
            </a:r>
          </a:p>
        </p:txBody>
      </p:sp>
      <p:pic>
        <p:nvPicPr>
          <p:cNvPr id="1026" name="Picture 2" descr="Direct air capture - Free ecology and environment icons">
            <a:extLst>
              <a:ext uri="{FF2B5EF4-FFF2-40B4-BE49-F238E27FC236}">
                <a16:creationId xmlns:a16="http://schemas.microsoft.com/office/drawing/2014/main" id="{0E65C478-ABEA-055B-7D56-54ED805BBAE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3628" y="1142037"/>
            <a:ext cx="524386" cy="524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bon sequestration - Free industry icons">
            <a:extLst>
              <a:ext uri="{FF2B5EF4-FFF2-40B4-BE49-F238E27FC236}">
                <a16:creationId xmlns:a16="http://schemas.microsoft.com/office/drawing/2014/main" id="{74076275-1131-A84D-E21E-D55DC747DFE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7784" y="3054414"/>
            <a:ext cx="520042" cy="5200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nergy Innovation Program - Carbon capture, utilization and storage RD&amp;D  Call – Storage &amp; Transportation focus area">
            <a:extLst>
              <a:ext uri="{FF2B5EF4-FFF2-40B4-BE49-F238E27FC236}">
                <a16:creationId xmlns:a16="http://schemas.microsoft.com/office/drawing/2014/main" id="{F3848997-4310-CC74-376C-131BDF07A48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324" y="4907828"/>
            <a:ext cx="822961" cy="76301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8C8DBE6F-0724-E20A-1037-F11C6898DF47}"/>
              </a:ext>
            </a:extLst>
          </p:cNvPr>
          <p:cNvSpPr/>
          <p:nvPr/>
        </p:nvSpPr>
        <p:spPr>
          <a:xfrm>
            <a:off x="939289" y="1177282"/>
            <a:ext cx="2236510" cy="400110"/>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Direct-Air Capture</a:t>
            </a:r>
          </a:p>
        </p:txBody>
      </p:sp>
      <p:sp>
        <p:nvSpPr>
          <p:cNvPr id="34" name="Rectangle 33">
            <a:extLst>
              <a:ext uri="{FF2B5EF4-FFF2-40B4-BE49-F238E27FC236}">
                <a16:creationId xmlns:a16="http://schemas.microsoft.com/office/drawing/2014/main" id="{F9B70724-D7B0-BD73-3526-C8ECCF467D33}"/>
              </a:ext>
            </a:extLst>
          </p:cNvPr>
          <p:cNvSpPr/>
          <p:nvPr/>
        </p:nvSpPr>
        <p:spPr>
          <a:xfrm>
            <a:off x="919285" y="3125257"/>
            <a:ext cx="2650084" cy="400110"/>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Point-Source Capture</a:t>
            </a:r>
          </a:p>
        </p:txBody>
      </p:sp>
      <p:sp>
        <p:nvSpPr>
          <p:cNvPr id="37" name="Rectangle 36">
            <a:extLst>
              <a:ext uri="{FF2B5EF4-FFF2-40B4-BE49-F238E27FC236}">
                <a16:creationId xmlns:a16="http://schemas.microsoft.com/office/drawing/2014/main" id="{8CA7A68E-B66C-A44D-3B72-007B991481B7}"/>
              </a:ext>
            </a:extLst>
          </p:cNvPr>
          <p:cNvSpPr/>
          <p:nvPr/>
        </p:nvSpPr>
        <p:spPr>
          <a:xfrm>
            <a:off x="939289" y="5089278"/>
            <a:ext cx="2509020" cy="400110"/>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Utilization &amp; Storage</a:t>
            </a:r>
          </a:p>
        </p:txBody>
      </p:sp>
    </p:spTree>
    <p:extLst>
      <p:ext uri="{BB962C8B-B14F-4D97-AF65-F5344CB8AC3E}">
        <p14:creationId xmlns:p14="http://schemas.microsoft.com/office/powerpoint/2010/main" val="298694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CBA412-241D-329F-EBDF-F7C04BD7E3F0}"/>
              </a:ext>
            </a:extLst>
          </p:cNvPr>
          <p:cNvSpPr/>
          <p:nvPr/>
        </p:nvSpPr>
        <p:spPr>
          <a:xfrm>
            <a:off x="0" y="597159"/>
            <a:ext cx="5853440" cy="55362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2" name="Title 1">
            <a:extLst>
              <a:ext uri="{FF2B5EF4-FFF2-40B4-BE49-F238E27FC236}">
                <a16:creationId xmlns:a16="http://schemas.microsoft.com/office/drawing/2014/main" id="{FDA4DDFF-89C9-6C30-7483-611F66F78FAE}"/>
              </a:ext>
            </a:extLst>
          </p:cNvPr>
          <p:cNvSpPr>
            <a:spLocks noGrp="1"/>
          </p:cNvSpPr>
          <p:nvPr>
            <p:ph type="title"/>
          </p:nvPr>
        </p:nvSpPr>
        <p:spPr>
          <a:xfrm>
            <a:off x="1" y="0"/>
            <a:ext cx="11685068" cy="597159"/>
          </a:xfrm>
        </p:spPr>
        <p:txBody>
          <a:bodyPr/>
          <a:lstStyle/>
          <a:p>
            <a:r>
              <a:rPr lang="en-US" dirty="0" err="1">
                <a:ln w="0"/>
                <a:effectLst>
                  <a:outerShdw blurRad="38100" dist="19050" dir="2700000" algn="tl" rotWithShape="0">
                    <a:schemeClr val="dk1">
                      <a:alpha val="40000"/>
                    </a:schemeClr>
                  </a:outerShdw>
                </a:effectLst>
              </a:rPr>
              <a:t>Carbin</a:t>
            </a:r>
            <a:r>
              <a:rPr lang="en-US" dirty="0">
                <a:ln w="0"/>
                <a:effectLst>
                  <a:outerShdw blurRad="38100" dist="19050" dir="2700000" algn="tl" rotWithShape="0">
                    <a:schemeClr val="dk1">
                      <a:alpha val="40000"/>
                    </a:schemeClr>
                  </a:outerShdw>
                </a:effectLst>
              </a:rPr>
              <a:t> X – Point Source Carbon Capture at NJNG Headquarters</a:t>
            </a:r>
          </a:p>
        </p:txBody>
      </p:sp>
      <p:pic>
        <p:nvPicPr>
          <p:cNvPr id="7" name="Content Placeholder 6" descr="A large black boxes with blue circles&#10;&#10;Description automatically generated">
            <a:extLst>
              <a:ext uri="{FF2B5EF4-FFF2-40B4-BE49-F238E27FC236}">
                <a16:creationId xmlns:a16="http://schemas.microsoft.com/office/drawing/2014/main" id="{6333A10C-B978-5977-62E0-B5E47CD9CC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34005"/>
            <a:ext cx="5853440" cy="3292560"/>
          </a:xfrm>
          <a:noFill/>
          <a:effectLst>
            <a:outerShdw blurRad="50800" dist="38100" dir="2700000" algn="tl" rotWithShape="0">
              <a:prstClr val="black">
                <a:alpha val="40000"/>
              </a:prstClr>
            </a:outerShdw>
          </a:effectLst>
        </p:spPr>
      </p:pic>
      <p:sp>
        <p:nvSpPr>
          <p:cNvPr id="4" name="Footer Placeholder 3">
            <a:extLst>
              <a:ext uri="{FF2B5EF4-FFF2-40B4-BE49-F238E27FC236}">
                <a16:creationId xmlns:a16="http://schemas.microsoft.com/office/drawing/2014/main" id="{5BB4D0A4-CB13-D441-515A-BAE710764FA4}"/>
              </a:ext>
            </a:extLst>
          </p:cNvPr>
          <p:cNvSpPr>
            <a:spLocks noGrp="1"/>
          </p:cNvSpPr>
          <p:nvPr>
            <p:ph type="ftr" sz="quarter" idx="11"/>
          </p:nvPr>
        </p:nvSpPr>
        <p:spPr>
          <a:xfrm>
            <a:off x="3374456" y="6458552"/>
            <a:ext cx="4114800" cy="262923"/>
          </a:xfrm>
        </p:spPr>
        <p:txBody>
          <a:bodyPr anchor="ctr">
            <a:normAutofit/>
          </a:bodyPr>
          <a:lstStyle/>
          <a:p>
            <a:pPr>
              <a:lnSpc>
                <a:spcPct val="90000"/>
              </a:lnSpc>
              <a:spcAft>
                <a:spcPts val="600"/>
              </a:spcAft>
            </a:pPr>
            <a:r>
              <a:rPr lang="en-US"/>
              <a:t>Confidential Information</a:t>
            </a:r>
          </a:p>
        </p:txBody>
      </p:sp>
      <p:sp>
        <p:nvSpPr>
          <p:cNvPr id="5" name="Slide Number Placeholder 4">
            <a:extLst>
              <a:ext uri="{FF2B5EF4-FFF2-40B4-BE49-F238E27FC236}">
                <a16:creationId xmlns:a16="http://schemas.microsoft.com/office/drawing/2014/main" id="{3BB3F056-0E38-B886-905A-D0A7EA3B20D3}"/>
              </a:ext>
            </a:extLst>
          </p:cNvPr>
          <p:cNvSpPr>
            <a:spLocks noGrp="1"/>
          </p:cNvSpPr>
          <p:nvPr>
            <p:ph type="sldNum" sz="quarter" idx="12"/>
          </p:nvPr>
        </p:nvSpPr>
        <p:spPr>
          <a:xfrm>
            <a:off x="9236242" y="6356350"/>
            <a:ext cx="2743200" cy="365125"/>
          </a:xfrm>
        </p:spPr>
        <p:txBody>
          <a:bodyPr anchor="ctr">
            <a:normAutofit/>
          </a:bodyPr>
          <a:lstStyle/>
          <a:p>
            <a:pPr>
              <a:spcAft>
                <a:spcPts val="600"/>
              </a:spcAft>
            </a:pPr>
            <a:fld id="{7A840FD0-93BD-4A5B-B143-3368C97CCEDC}" type="slidenum">
              <a:rPr lang="en-US" smtClean="0"/>
              <a:pPr>
                <a:spcAft>
                  <a:spcPts val="600"/>
                </a:spcAft>
              </a:pPr>
              <a:t>7</a:t>
            </a:fld>
            <a:endParaRPr lang="en-US"/>
          </a:p>
        </p:txBody>
      </p:sp>
      <p:grpSp>
        <p:nvGrpSpPr>
          <p:cNvPr id="8" name="Group 7">
            <a:extLst>
              <a:ext uri="{FF2B5EF4-FFF2-40B4-BE49-F238E27FC236}">
                <a16:creationId xmlns:a16="http://schemas.microsoft.com/office/drawing/2014/main" id="{46EEFD18-2429-6B55-E01F-767B2DA83273}"/>
              </a:ext>
            </a:extLst>
          </p:cNvPr>
          <p:cNvGrpSpPr/>
          <p:nvPr/>
        </p:nvGrpSpPr>
        <p:grpSpPr>
          <a:xfrm>
            <a:off x="6096000" y="1266421"/>
            <a:ext cx="5064637" cy="3035925"/>
            <a:chOff x="248479" y="920883"/>
            <a:chExt cx="5064637" cy="3035925"/>
          </a:xfrm>
        </p:grpSpPr>
        <p:sp>
          <p:nvSpPr>
            <p:cNvPr id="9" name="Rectangle: Rounded Corners 8">
              <a:extLst>
                <a:ext uri="{FF2B5EF4-FFF2-40B4-BE49-F238E27FC236}">
                  <a16:creationId xmlns:a16="http://schemas.microsoft.com/office/drawing/2014/main" id="{9DF3D71B-A14E-D54B-4AAD-B09F37C3D42E}"/>
                </a:ext>
              </a:extLst>
            </p:cNvPr>
            <p:cNvSpPr/>
            <p:nvPr/>
          </p:nvSpPr>
          <p:spPr>
            <a:xfrm>
              <a:off x="705679" y="1248079"/>
              <a:ext cx="4607437" cy="2708729"/>
            </a:xfrm>
            <a:prstGeom prst="roundRect">
              <a:avLst/>
            </a:prstGeom>
            <a:solidFill>
              <a:schemeClr val="accent1">
                <a:lumMod val="20000"/>
                <a:lumOff val="80000"/>
              </a:schemeClr>
            </a:solidFill>
            <a:ln w="28575">
              <a:solidFill>
                <a:schemeClr val="accent1">
                  <a:lumMod val="5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0F95D82B-5427-F286-9CB4-944FC51D0C99}"/>
                </a:ext>
              </a:extLst>
            </p:cNvPr>
            <p:cNvSpPr/>
            <p:nvPr/>
          </p:nvSpPr>
          <p:spPr>
            <a:xfrm>
              <a:off x="248479" y="920883"/>
              <a:ext cx="914400" cy="914400"/>
            </a:xfrm>
            <a:prstGeom prst="ellipse">
              <a:avLst/>
            </a:prstGeom>
            <a:solidFill>
              <a:schemeClr val="bg1"/>
            </a:solidFill>
            <a:ln w="25400">
              <a:solidFill>
                <a:schemeClr val="accent1">
                  <a:shade val="1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0AF18F16-1436-326B-825F-140F2CC57389}"/>
              </a:ext>
            </a:extLst>
          </p:cNvPr>
          <p:cNvSpPr txBox="1"/>
          <p:nvPr/>
        </p:nvSpPr>
        <p:spPr>
          <a:xfrm>
            <a:off x="6992967" y="1797718"/>
            <a:ext cx="4026967" cy="2308324"/>
          </a:xfrm>
          <a:prstGeom prst="rect">
            <a:avLst/>
          </a:prstGeom>
          <a:noFill/>
        </p:spPr>
        <p:txBody>
          <a:bodyPr wrap="square">
            <a:spAutoFit/>
          </a:bodyPr>
          <a:lstStyle/>
          <a:p>
            <a:pPr marL="285750" indent="-285750">
              <a:buFont typeface="Wingdings" panose="05000000000000000000" pitchFamily="2" charset="2"/>
              <a:buChar char="§"/>
            </a:pPr>
            <a:r>
              <a:rPr lang="en-US"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Two CleanO2 CarbinX units were installed at NJNG’s Corporate Headquarters in 2024 and are operational</a:t>
            </a:r>
          </a:p>
          <a:p>
            <a:pPr marL="285750" indent="-285750">
              <a:buFont typeface="Wingdings" panose="05000000000000000000" pitchFamily="2" charset="2"/>
              <a:buChar char="§"/>
            </a:pPr>
            <a:endParaRPr lang="en-US" sz="1600" kern="1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kern="100" dirty="0">
                <a:latin typeface="Arial" panose="020B0604020202020204" pitchFamily="34" charset="0"/>
                <a:cs typeface="Arial" panose="020B0604020202020204" pitchFamily="34" charset="0"/>
              </a:rPr>
              <a:t>GTI will perform Evaluation, Measurement and Verification services for NJNG to independently confirm the benefits of the CarbinX units</a:t>
            </a:r>
            <a:endParaRPr lang="en-US" sz="1600" dirty="0">
              <a:latin typeface="Arial" panose="020B0604020202020204" pitchFamily="34" charset="0"/>
              <a:cs typeface="Arial" panose="020B0604020202020204" pitchFamily="34" charset="0"/>
            </a:endParaRPr>
          </a:p>
        </p:txBody>
      </p:sp>
      <p:pic>
        <p:nvPicPr>
          <p:cNvPr id="14" name="Picture 6" descr="380 Carbon Sequestration Icon Royalty-Free Photos and Stock Images |  Shutterstock">
            <a:extLst>
              <a:ext uri="{FF2B5EF4-FFF2-40B4-BE49-F238E27FC236}">
                <a16:creationId xmlns:a16="http://schemas.microsoft.com/office/drawing/2014/main" id="{61BB2D2A-1480-01F5-2347-0C4EB22C29FA}"/>
              </a:ext>
            </a:extLst>
          </p:cNvPr>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l="13785" t="15111" r="10786" b="19958"/>
          <a:stretch/>
        </p:blipFill>
        <p:spPr bwMode="auto">
          <a:xfrm>
            <a:off x="6156250" y="1316214"/>
            <a:ext cx="793900" cy="68341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9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A0F9-A87F-72D7-CA41-4F5FAA0DF675}"/>
              </a:ext>
            </a:extLst>
          </p:cNvPr>
          <p:cNvSpPr>
            <a:spLocks noGrp="1"/>
          </p:cNvSpPr>
          <p:nvPr>
            <p:ph type="title"/>
          </p:nvPr>
        </p:nvSpPr>
        <p:spPr>
          <a:xfrm>
            <a:off x="1" y="0"/>
            <a:ext cx="11685068" cy="582803"/>
          </a:xfrm>
        </p:spPr>
        <p:txBody>
          <a:bodyPr>
            <a:normAutofit/>
          </a:bodyPr>
          <a:lstStyle/>
          <a:p>
            <a:r>
              <a:rPr lang="en-US" dirty="0">
                <a:ln w="0"/>
                <a:effectLst>
                  <a:outerShdw blurRad="38100" dist="19050" dir="2700000" algn="tl" rotWithShape="0">
                    <a:schemeClr val="dk1">
                      <a:alpha val="40000"/>
                    </a:schemeClr>
                  </a:outerShdw>
                </a:effectLst>
              </a:rPr>
              <a:t>Direct Air Carbon Capture</a:t>
            </a:r>
          </a:p>
        </p:txBody>
      </p:sp>
      <p:sp>
        <p:nvSpPr>
          <p:cNvPr id="4" name="Footer Placeholder 3">
            <a:extLst>
              <a:ext uri="{FF2B5EF4-FFF2-40B4-BE49-F238E27FC236}">
                <a16:creationId xmlns:a16="http://schemas.microsoft.com/office/drawing/2014/main" id="{E9A1A927-30EB-A98F-618B-DAFD79D5064D}"/>
              </a:ext>
            </a:extLst>
          </p:cNvPr>
          <p:cNvSpPr>
            <a:spLocks noGrp="1"/>
          </p:cNvSpPr>
          <p:nvPr>
            <p:ph type="ftr" sz="quarter" idx="11"/>
          </p:nvPr>
        </p:nvSpPr>
        <p:spPr/>
        <p:txBody>
          <a:bodyPr/>
          <a:lstStyle/>
          <a:p>
            <a:r>
              <a:rPr lang="en-US"/>
              <a:t>Confidential Information</a:t>
            </a:r>
            <a:endParaRPr lang="en-US" dirty="0"/>
          </a:p>
        </p:txBody>
      </p:sp>
      <p:sp>
        <p:nvSpPr>
          <p:cNvPr id="5" name="Slide Number Placeholder 4">
            <a:extLst>
              <a:ext uri="{FF2B5EF4-FFF2-40B4-BE49-F238E27FC236}">
                <a16:creationId xmlns:a16="http://schemas.microsoft.com/office/drawing/2014/main" id="{74DFB377-EEF1-ED08-A597-2348F68D3B92}"/>
              </a:ext>
            </a:extLst>
          </p:cNvPr>
          <p:cNvSpPr>
            <a:spLocks noGrp="1"/>
          </p:cNvSpPr>
          <p:nvPr>
            <p:ph type="sldNum" sz="quarter" idx="12"/>
          </p:nvPr>
        </p:nvSpPr>
        <p:spPr/>
        <p:txBody>
          <a:bodyPr/>
          <a:lstStyle/>
          <a:p>
            <a:fld id="{7A840FD0-93BD-4A5B-B143-3368C97CCEDC}" type="slidenum">
              <a:rPr lang="en-US" smtClean="0"/>
              <a:pPr/>
              <a:t>8</a:t>
            </a:fld>
            <a:endParaRPr lang="en-US" dirty="0"/>
          </a:p>
        </p:txBody>
      </p:sp>
      <p:sp>
        <p:nvSpPr>
          <p:cNvPr id="8" name="Rectangle: Rounded Corners 7">
            <a:extLst>
              <a:ext uri="{FF2B5EF4-FFF2-40B4-BE49-F238E27FC236}">
                <a16:creationId xmlns:a16="http://schemas.microsoft.com/office/drawing/2014/main" id="{8E21DDE5-7030-70C7-9A9A-0F9C5A92B98F}"/>
              </a:ext>
            </a:extLst>
          </p:cNvPr>
          <p:cNvSpPr/>
          <p:nvPr/>
        </p:nvSpPr>
        <p:spPr>
          <a:xfrm>
            <a:off x="180290" y="1560365"/>
            <a:ext cx="3016521" cy="1768151"/>
          </a:xfrm>
          <a:prstGeom prst="roundRect">
            <a:avLst/>
          </a:prstGeom>
          <a:solidFill>
            <a:schemeClr val="bg1"/>
          </a:solidFill>
          <a:ln w="25400">
            <a:solidFill>
              <a:schemeClr val="tx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14C349-5DBC-815E-E005-1B77964B1974}"/>
              </a:ext>
            </a:extLst>
          </p:cNvPr>
          <p:cNvPicPr>
            <a:picLocks noChangeAspect="1"/>
          </p:cNvPicPr>
          <p:nvPr/>
        </p:nvPicPr>
        <p:blipFill>
          <a:blip r:embed="rId2"/>
          <a:stretch>
            <a:fillRect/>
          </a:stretch>
        </p:blipFill>
        <p:spPr>
          <a:xfrm>
            <a:off x="348175" y="701073"/>
            <a:ext cx="2804403" cy="920576"/>
          </a:xfrm>
          <a:prstGeom prst="rect">
            <a:avLst/>
          </a:prstGeom>
          <a:effectLst>
            <a:outerShdw blurRad="50800" dist="38100" dir="2700000" algn="tl" rotWithShape="0">
              <a:prstClr val="black">
                <a:alpha val="40000"/>
              </a:prstClr>
            </a:outerShdw>
          </a:effectLst>
        </p:spPr>
      </p:pic>
      <p:pic>
        <p:nvPicPr>
          <p:cNvPr id="10" name="Content Placeholder 6">
            <a:extLst>
              <a:ext uri="{FF2B5EF4-FFF2-40B4-BE49-F238E27FC236}">
                <a16:creationId xmlns:a16="http://schemas.microsoft.com/office/drawing/2014/main" id="{7652F53C-468F-F62E-3F44-B57ACD19AE16}"/>
              </a:ext>
            </a:extLst>
          </p:cNvPr>
          <p:cNvPicPr>
            <a:picLocks noGrp="1" noChangeAspect="1"/>
          </p:cNvPicPr>
          <p:nvPr>
            <p:ph idx="1"/>
          </p:nvPr>
        </p:nvPicPr>
        <p:blipFill>
          <a:blip r:embed="rId3"/>
          <a:stretch>
            <a:fillRect/>
          </a:stretch>
        </p:blipFill>
        <p:spPr>
          <a:xfrm>
            <a:off x="735590" y="1659567"/>
            <a:ext cx="1887646" cy="1631031"/>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AED487B7-22CD-C9AC-F16F-84FED9436F01}"/>
              </a:ext>
            </a:extLst>
          </p:cNvPr>
          <p:cNvGrpSpPr>
            <a:grpSpLocks noChangeAspect="1"/>
          </p:cNvGrpSpPr>
          <p:nvPr/>
        </p:nvGrpSpPr>
        <p:grpSpPr>
          <a:xfrm>
            <a:off x="348175" y="3690257"/>
            <a:ext cx="2662479" cy="2377440"/>
            <a:chOff x="8596910" y="801557"/>
            <a:chExt cx="3016521" cy="2693579"/>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a16="http://schemas.microsoft.com/office/drawing/2014/main" id="{35424262-BC3C-413E-5774-C20C694D733A}"/>
                </a:ext>
              </a:extLst>
            </p:cNvPr>
            <p:cNvSpPr/>
            <p:nvPr/>
          </p:nvSpPr>
          <p:spPr>
            <a:xfrm>
              <a:off x="8596910" y="1637119"/>
              <a:ext cx="3016521" cy="1768151"/>
            </a:xfrm>
            <a:prstGeom prst="roundRect">
              <a:avLst/>
            </a:prstGeom>
            <a:solidFill>
              <a:schemeClr val="bg1"/>
            </a:solidFill>
            <a:ln w="254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01ABA5-A3B0-52CE-4929-DDB46306C89A}"/>
                </a:ext>
              </a:extLst>
            </p:cNvPr>
            <p:cNvPicPr>
              <a:picLocks noChangeAspect="1"/>
            </p:cNvPicPr>
            <p:nvPr/>
          </p:nvPicPr>
          <p:blipFill>
            <a:blip r:embed="rId4"/>
            <a:stretch>
              <a:fillRect/>
            </a:stretch>
          </p:blipFill>
          <p:spPr>
            <a:xfrm>
              <a:off x="8702968" y="801557"/>
              <a:ext cx="2804403" cy="877900"/>
            </a:xfrm>
            <a:prstGeom prst="rect">
              <a:avLst/>
            </a:prstGeom>
          </p:spPr>
        </p:pic>
        <p:pic>
          <p:nvPicPr>
            <p:cNvPr id="14" name="Picture 13">
              <a:extLst>
                <a:ext uri="{FF2B5EF4-FFF2-40B4-BE49-F238E27FC236}">
                  <a16:creationId xmlns:a16="http://schemas.microsoft.com/office/drawing/2014/main" id="{F7E1F1D8-4A3D-A40D-157E-E01095291B33}"/>
                </a:ext>
              </a:extLst>
            </p:cNvPr>
            <p:cNvPicPr>
              <a:picLocks noChangeAspect="1"/>
            </p:cNvPicPr>
            <p:nvPr/>
          </p:nvPicPr>
          <p:blipFill>
            <a:blip r:embed="rId5"/>
            <a:stretch>
              <a:fillRect/>
            </a:stretch>
          </p:blipFill>
          <p:spPr>
            <a:xfrm>
              <a:off x="10352091" y="1427425"/>
              <a:ext cx="1183100" cy="2067711"/>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3D76051E-B1C0-7B9E-3771-42660FDB10FB}"/>
                </a:ext>
              </a:extLst>
            </p:cNvPr>
            <p:cNvPicPr>
              <a:picLocks noChangeAspect="1"/>
            </p:cNvPicPr>
            <p:nvPr/>
          </p:nvPicPr>
          <p:blipFill>
            <a:blip r:embed="rId6"/>
            <a:stretch>
              <a:fillRect/>
            </a:stretch>
          </p:blipFill>
          <p:spPr>
            <a:xfrm>
              <a:off x="8614540" y="2439777"/>
              <a:ext cx="1888618" cy="873757"/>
            </a:xfrm>
            <a:prstGeom prst="rect">
              <a:avLst/>
            </a:prstGeom>
            <a:effectLst>
              <a:outerShdw blurRad="50800" dist="38100" dir="2700000" algn="tl" rotWithShape="0">
                <a:prstClr val="black">
                  <a:alpha val="40000"/>
                </a:prstClr>
              </a:outerShdw>
            </a:effectLst>
          </p:spPr>
        </p:pic>
      </p:grpSp>
      <p:sp>
        <p:nvSpPr>
          <p:cNvPr id="17" name="Rectangle 16">
            <a:extLst>
              <a:ext uri="{FF2B5EF4-FFF2-40B4-BE49-F238E27FC236}">
                <a16:creationId xmlns:a16="http://schemas.microsoft.com/office/drawing/2014/main" id="{53B82419-3447-8772-6996-FC79A4FBF764}"/>
              </a:ext>
            </a:extLst>
          </p:cNvPr>
          <p:cNvSpPr/>
          <p:nvPr/>
        </p:nvSpPr>
        <p:spPr>
          <a:xfrm rot="5400000">
            <a:off x="2587732" y="4868233"/>
            <a:ext cx="2194571" cy="4572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2A5AA3-9A68-1F1E-3F6C-BC1DAB38A13B}"/>
              </a:ext>
            </a:extLst>
          </p:cNvPr>
          <p:cNvSpPr/>
          <p:nvPr/>
        </p:nvSpPr>
        <p:spPr>
          <a:xfrm rot="5400000">
            <a:off x="2587731" y="2127401"/>
            <a:ext cx="2194571" cy="4572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DF4697-9C73-7365-4D14-C29DE239E2A9}"/>
              </a:ext>
            </a:extLst>
          </p:cNvPr>
          <p:cNvSpPr/>
          <p:nvPr/>
        </p:nvSpPr>
        <p:spPr>
          <a:xfrm>
            <a:off x="3785135" y="1280364"/>
            <a:ext cx="3938158" cy="1815882"/>
          </a:xfrm>
          <a:prstGeom prst="rect">
            <a:avLst/>
          </a:prstGeom>
          <a:noFill/>
        </p:spPr>
        <p:txBody>
          <a:bodyPr wrap="square" lIns="91440" tIns="45720" rIns="91440" bIns="45720">
            <a:spAutoFit/>
          </a:bodyPr>
          <a:lstStyle/>
          <a:p>
            <a:pPr marL="342900" indent="-342900">
              <a:buFont typeface="Wingdings" panose="05000000000000000000" pitchFamily="2" charset="2"/>
              <a:buChar char="§"/>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Retrofit unit that scrubs building CO2, VOCs, particulates and pathogens from indoor air</a:t>
            </a:r>
          </a:p>
          <a:p>
            <a:pPr marL="342900" indent="-342900">
              <a:buFont typeface="Wingdings" panose="05000000000000000000" pitchFamily="2" charset="2"/>
              <a:buChar char="§"/>
            </a:pPr>
            <a:r>
              <a:rPr lang="en-US" sz="1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 tons CO2 captured/year</a:t>
            </a:r>
          </a:p>
          <a:p>
            <a:pPr marL="342900" indent="-342900">
              <a:buFont typeface="Wingdings" panose="05000000000000000000" pitchFamily="2" charset="2"/>
              <a:buChar char="§"/>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50% HVAC energy savings</a:t>
            </a:r>
            <a:endParaRPr lang="en-US" sz="1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1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One carbon capsule at NJNG Lakewood office </a:t>
            </a:r>
          </a:p>
        </p:txBody>
      </p:sp>
      <p:sp>
        <p:nvSpPr>
          <p:cNvPr id="20" name="Rectangle 19">
            <a:extLst>
              <a:ext uri="{FF2B5EF4-FFF2-40B4-BE49-F238E27FC236}">
                <a16:creationId xmlns:a16="http://schemas.microsoft.com/office/drawing/2014/main" id="{D8E0DE7D-7582-F1B6-4789-ED00D94B41EC}"/>
              </a:ext>
            </a:extLst>
          </p:cNvPr>
          <p:cNvSpPr/>
          <p:nvPr/>
        </p:nvSpPr>
        <p:spPr>
          <a:xfrm>
            <a:off x="3785135" y="4072524"/>
            <a:ext cx="4114800" cy="1815882"/>
          </a:xfrm>
          <a:prstGeom prst="rect">
            <a:avLst/>
          </a:prstGeom>
          <a:noFill/>
        </p:spPr>
        <p:txBody>
          <a:bodyPr wrap="square" lIns="91440" tIns="45720" rIns="91440" bIns="45720">
            <a:spAutoFit/>
          </a:bodyPr>
          <a:lstStyle/>
          <a:p>
            <a:pPr marL="342900" indent="-342900">
              <a:buFont typeface="Wingdings" panose="05000000000000000000" pitchFamily="2" charset="2"/>
              <a:buChar char="§"/>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Plug-and-play units that scrubs in-room CO2, VOCs, particulates, and pathogens</a:t>
            </a:r>
          </a:p>
          <a:p>
            <a:pPr marL="342900" indent="-342900">
              <a:buFont typeface="Wingdings" panose="05000000000000000000" pitchFamily="2" charset="2"/>
              <a:buChar char="§"/>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 ton CO2 captured/year</a:t>
            </a:r>
          </a:p>
          <a:p>
            <a:pPr marL="342900" indent="-342900">
              <a:buFont typeface="Wingdings" panose="05000000000000000000" pitchFamily="2" charset="2"/>
              <a:buChar char="§"/>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air purification</a:t>
            </a:r>
          </a:p>
          <a:p>
            <a:pPr marL="342900" indent="-342900">
              <a:buFont typeface="Wingdings" panose="05000000000000000000" pitchFamily="2" charset="2"/>
              <a:buChar char="§"/>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Installing units at Lakewood Field Office and Wall GO conference rooms</a:t>
            </a:r>
          </a:p>
        </p:txBody>
      </p:sp>
      <p:sp>
        <p:nvSpPr>
          <p:cNvPr id="21" name="Rectangle 20">
            <a:extLst>
              <a:ext uri="{FF2B5EF4-FFF2-40B4-BE49-F238E27FC236}">
                <a16:creationId xmlns:a16="http://schemas.microsoft.com/office/drawing/2014/main" id="{B4D42ECD-27CD-D1D9-0BCE-20F731468642}"/>
              </a:ext>
            </a:extLst>
          </p:cNvPr>
          <p:cNvSpPr/>
          <p:nvPr/>
        </p:nvSpPr>
        <p:spPr>
          <a:xfrm>
            <a:off x="8145293" y="1665649"/>
            <a:ext cx="4046706" cy="321100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923CCF3A-5A9F-3153-D77C-0DE59D53C84B}"/>
              </a:ext>
            </a:extLst>
          </p:cNvPr>
          <p:cNvPicPr>
            <a:picLocks noChangeAspect="1"/>
          </p:cNvPicPr>
          <p:nvPr/>
        </p:nvPicPr>
        <p:blipFill>
          <a:blip r:embed="rId7"/>
          <a:stretch>
            <a:fillRect/>
          </a:stretch>
        </p:blipFill>
        <p:spPr>
          <a:xfrm>
            <a:off x="8287217" y="1783918"/>
            <a:ext cx="3726542" cy="1463629"/>
          </a:xfrm>
          <a:prstGeom prst="rect">
            <a:avLst/>
          </a:prstGeom>
          <a:ln>
            <a:no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803E8C45-4A23-FEFE-E144-2FE834C95796}"/>
              </a:ext>
            </a:extLst>
          </p:cNvPr>
          <p:cNvSpPr/>
          <p:nvPr/>
        </p:nvSpPr>
        <p:spPr>
          <a:xfrm>
            <a:off x="8253842" y="3465503"/>
            <a:ext cx="3938158" cy="1323439"/>
          </a:xfrm>
          <a:prstGeom prst="rect">
            <a:avLst/>
          </a:prstGeom>
          <a:noFill/>
        </p:spPr>
        <p:txBody>
          <a:bodyPr wrap="square" lIns="91440" tIns="45720" rIns="91440" bIns="45720">
            <a:spAutoFit/>
          </a:bodyPr>
          <a:lstStyle/>
          <a:p>
            <a:pPr marL="342900" indent="-342900">
              <a:buFont typeface="Wingdings" panose="05000000000000000000" pitchFamily="2" charset="2"/>
              <a:buChar char="§"/>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Reduces the amount of outside air that needs to be introduced and conditioned to high volume office areas – as a result, there are energy savings</a:t>
            </a:r>
          </a:p>
        </p:txBody>
      </p:sp>
    </p:spTree>
    <p:extLst>
      <p:ext uri="{BB962C8B-B14F-4D97-AF65-F5344CB8AC3E}">
        <p14:creationId xmlns:p14="http://schemas.microsoft.com/office/powerpoint/2010/main" val="1434352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4" ma:contentTypeDescription="Create a new document." ma:contentTypeScope="" ma:versionID="b41e7f540866a0a32830e670e4fa8b2d">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5183156f44e9a05258510edbda7a0ce8"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ab780c-5cb9-4d56-b1b7-a6df58ec173f">
      <Terms xmlns="http://schemas.microsoft.com/office/infopath/2007/PartnerControls"/>
    </lcf76f155ced4ddcb4097134ff3c332f>
    <TaxCatchAll xmlns="935a9cfe-bd09-4cab-b5df-1bd7a966eb38" xsi:nil="true"/>
  </documentManagement>
</p:properties>
</file>

<file path=customXml/itemProps1.xml><?xml version="1.0" encoding="utf-8"?>
<ds:datastoreItem xmlns:ds="http://schemas.openxmlformats.org/officeDocument/2006/customXml" ds:itemID="{28B61505-5532-486F-98FC-F310D62AF3BD}"/>
</file>

<file path=customXml/itemProps2.xml><?xml version="1.0" encoding="utf-8"?>
<ds:datastoreItem xmlns:ds="http://schemas.openxmlformats.org/officeDocument/2006/customXml" ds:itemID="{585B251E-7475-4424-B491-6539E37A8CFF}">
  <ds:schemaRefs>
    <ds:schemaRef ds:uri="http://schemas.microsoft.com/sharepoint/v3/contenttype/forms"/>
  </ds:schemaRefs>
</ds:datastoreItem>
</file>

<file path=customXml/itemProps3.xml><?xml version="1.0" encoding="utf-8"?>
<ds:datastoreItem xmlns:ds="http://schemas.openxmlformats.org/officeDocument/2006/customXml" ds:itemID="{2018F631-7E19-45EC-9450-CFC3DBDF316D}">
  <ds:schemaRefs>
    <ds:schemaRef ds:uri="8bc6fabc-87e8-475f-b6a2-4d8cad79459f"/>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cbd1c66c-f22e-43ee-956d-9d1cf448b4f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673</TotalTime>
  <Words>2231</Words>
  <Application>Microsoft Office PowerPoint</Application>
  <PresentationFormat>Widescreen</PresentationFormat>
  <Paragraphs>223</Paragraphs>
  <Slides>21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Century Gothic</vt:lpstr>
      <vt:lpstr>Courier New</vt:lpstr>
      <vt:lpstr>Times New Roman</vt:lpstr>
      <vt:lpstr>Wingdings</vt:lpstr>
      <vt:lpstr>Office Theme</vt:lpstr>
      <vt:lpstr>1_Office Theme</vt:lpstr>
      <vt:lpstr>PowerPoint Presentation</vt:lpstr>
      <vt:lpstr>NJNG’s Current and Potential Innovation and Clean Fuels Projects</vt:lpstr>
      <vt:lpstr>NJNG’s Decarbonization Strategy</vt:lpstr>
      <vt:lpstr>Gas Heat Pumps</vt:lpstr>
      <vt:lpstr>NJNG’s Current Gas Heat Pump Strategy</vt:lpstr>
      <vt:lpstr>Picture of Anesi HP at training Center</vt:lpstr>
      <vt:lpstr>Different Types of Carbon Capture</vt:lpstr>
      <vt:lpstr>Carbin X – Point Source Carbon Capture at NJNG Headquarters</vt:lpstr>
      <vt:lpstr>Direct Air Carbon Capture</vt:lpstr>
      <vt:lpstr>How the Carbon Capsule Works</vt:lpstr>
      <vt:lpstr>Hybrid Heat System</vt:lpstr>
      <vt:lpstr>PowerPoint Presentation</vt:lpstr>
      <vt:lpstr>Ductless Mini Splits</vt:lpstr>
      <vt:lpstr>Mix-Match Split Systems</vt:lpstr>
      <vt:lpstr>Advanced Hybrid Systems</vt:lpstr>
      <vt:lpstr>District Heating &amp; Cooling</vt:lpstr>
      <vt:lpstr>District Geothermal</vt:lpstr>
      <vt:lpstr>PowerPoint Presentation</vt:lpstr>
      <vt:lpstr>Upgen NXG Home Generator</vt:lpstr>
      <vt:lpstr>PowerPoint Presentation</vt:lpstr>
      <vt:lpstr>PowerPoint Presentation</vt:lpstr>
    </vt:vector>
  </TitlesOfParts>
  <Company>New Jersey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Kinney Michael</dc:creator>
  <cp:lastModifiedBy>Ryan Jerome</cp:lastModifiedBy>
  <cp:revision>19</cp:revision>
  <dcterms:created xsi:type="dcterms:W3CDTF">2023-02-13T16:03:12Z</dcterms:created>
  <dcterms:modified xsi:type="dcterms:W3CDTF">2025-02-11T20:36:25Z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0x01010023E95BBE0C9137449154AB6A3AF20B1C</vt:lpwstr>
  </property>
  <property fmtid="{D5CDD505-2E9C-101B-9397-08002B2CF9AE}" pid="3" name="MediaServiceImageTags">
    <vt:lpwstr/>
  </property>
</Properties>
</file>