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8" r:id="rId4"/>
  </p:sldMasterIdLst>
  <p:notesMasterIdLst>
    <p:notesMasterId r:id="rId31"/>
  </p:notesMasterIdLst>
  <p:sldIdLst>
    <p:sldId id="4710" r:id="rId5"/>
    <p:sldId id="4771" r:id="rId6"/>
    <p:sldId id="4778" r:id="rId7"/>
    <p:sldId id="4787" r:id="rId8"/>
    <p:sldId id="4782" r:id="rId9"/>
    <p:sldId id="4781" r:id="rId10"/>
    <p:sldId id="4774" r:id="rId11"/>
    <p:sldId id="4777" r:id="rId12"/>
    <p:sldId id="4768" r:id="rId13"/>
    <p:sldId id="4769" r:id="rId14"/>
    <p:sldId id="4770" r:id="rId15"/>
    <p:sldId id="4760" r:id="rId16"/>
    <p:sldId id="4783" r:id="rId17"/>
    <p:sldId id="256" r:id="rId18"/>
    <p:sldId id="257" r:id="rId19"/>
    <p:sldId id="258" r:id="rId20"/>
    <p:sldId id="259" r:id="rId21"/>
    <p:sldId id="260" r:id="rId22"/>
    <p:sldId id="261" r:id="rId23"/>
    <p:sldId id="262" r:id="rId24"/>
    <p:sldId id="263" r:id="rId25"/>
    <p:sldId id="264" r:id="rId26"/>
    <p:sldId id="265" r:id="rId27"/>
    <p:sldId id="4784" r:id="rId28"/>
    <p:sldId id="4785" r:id="rId29"/>
    <p:sldId id="4786" r:id="rId30"/>
  </p:sldIdLst>
  <p:sldSz cx="12192000" cy="6858000"/>
  <p:notesSz cx="7102475" cy="9388475"/>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6E6E6"/>
    <a:srgbClr val="E2E2E2"/>
    <a:srgbClr val="EDEDED"/>
    <a:srgbClr val="F2C05A"/>
    <a:srgbClr val="5C5C5C"/>
    <a:srgbClr val="BFBFBF"/>
    <a:srgbClr val="000000"/>
    <a:srgbClr val="B2B2B2"/>
    <a:srgbClr val="1FA4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D15D6-3D67-4D36-8EF1-52BE45B73488}" v="47" dt="2025-04-07T05:23:27.9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1889" autoAdjust="0"/>
  </p:normalViewPr>
  <p:slideViewPr>
    <p:cSldViewPr snapToGrid="0">
      <p:cViewPr varScale="1">
        <p:scale>
          <a:sx n="102" d="100"/>
          <a:sy n="102" d="100"/>
        </p:scale>
        <p:origin x="966" y="9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9" d="100"/>
          <a:sy n="79" d="100"/>
        </p:scale>
        <p:origin x="394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solidFill>
                  <a:srgbClr val="B2B2B2"/>
                </a:solidFill>
                <a:latin typeface="Segoe UI" panose="020B0502040204020203" pitchFamily="34" charset="0"/>
                <a:cs typeface="Segoe UI" panose="020B0502040204020203" pitchFamily="34" charset="0"/>
              </a:defRPr>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solidFill>
                  <a:srgbClr val="B2B2B2"/>
                </a:solidFill>
                <a:latin typeface="Segoe UI" panose="020B0502040204020203" pitchFamily="34" charset="0"/>
                <a:cs typeface="Segoe UI" panose="020B0502040204020203" pitchFamily="34" charset="0"/>
              </a:defRPr>
            </a:lvl1pPr>
          </a:lstStyle>
          <a:p>
            <a:fld id="{BE1D1FD2-861C-4E93-870D-9C5A87047C89}" type="datetimeFigureOut">
              <a:rPr lang="en-US" smtClean="0"/>
              <a:pPr/>
              <a:t>4/8/2025</a:t>
            </a:fld>
            <a:endParaRPr lang="en-US" dirty="0"/>
          </a:p>
        </p:txBody>
      </p:sp>
      <p:sp>
        <p:nvSpPr>
          <p:cNvPr id="4" name="Slide Image Placeholder 3"/>
          <p:cNvSpPr>
            <a:spLocks noGrp="1" noRot="1" noChangeAspect="1"/>
          </p:cNvSpPr>
          <p:nvPr>
            <p:ph type="sldImg" idx="2"/>
          </p:nvPr>
        </p:nvSpPr>
        <p:spPr>
          <a:xfrm>
            <a:off x="735013" y="647700"/>
            <a:ext cx="5632450" cy="3168650"/>
          </a:xfrm>
          <a:prstGeom prst="rect">
            <a:avLst/>
          </a:prstGeom>
          <a:noFill/>
          <a:ln w="12700">
            <a:solidFill>
              <a:srgbClr val="DDDDDD"/>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3991730"/>
            <a:ext cx="5681980" cy="492569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F0FDBE5F-3C07-4635-B84F-1280F01E1AC4}" type="slidenum">
              <a:rPr lang="en-US" smtClean="0"/>
              <a:t>‹#›</a:t>
            </a:fld>
            <a:endParaRPr lang="en-US" dirty="0"/>
          </a:p>
        </p:txBody>
      </p:sp>
    </p:spTree>
    <p:extLst>
      <p:ext uri="{BB962C8B-B14F-4D97-AF65-F5344CB8AC3E}">
        <p14:creationId xmlns:p14="http://schemas.microsoft.com/office/powerpoint/2010/main" val="3868288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200" kern="1200">
        <a:solidFill>
          <a:schemeClr val="tx1"/>
        </a:solidFill>
        <a:latin typeface="Segoe UI" panose="020B0502040204020203" pitchFamily="34" charset="0"/>
        <a:ea typeface="+mn-ea"/>
        <a:cs typeface="Segoe UI" panose="020B0502040204020203" pitchFamily="34" charset="0"/>
      </a:defRPr>
    </a:lvl2pPr>
    <a:lvl3pPr marL="914400" algn="l" defTabSz="914400" rtl="0" eaLnBrk="1" latinLnBrk="0" hangingPunct="1">
      <a:defRPr sz="1200" kern="1200">
        <a:solidFill>
          <a:schemeClr val="tx1"/>
        </a:solidFill>
        <a:latin typeface="Segoe UI" panose="020B0502040204020203" pitchFamily="34" charset="0"/>
        <a:ea typeface="+mn-ea"/>
        <a:cs typeface="Segoe UI" panose="020B0502040204020203" pitchFamily="34" charset="0"/>
      </a:defRPr>
    </a:lvl3pPr>
    <a:lvl4pPr marL="1371600" algn="l" defTabSz="914400" rtl="0" eaLnBrk="1" latinLnBrk="0" hangingPunct="1">
      <a:defRPr sz="1200" kern="1200">
        <a:solidFill>
          <a:schemeClr val="tx1"/>
        </a:solidFill>
        <a:latin typeface="Segoe UI" panose="020B0502040204020203" pitchFamily="34" charset="0"/>
        <a:ea typeface="+mn-ea"/>
        <a:cs typeface="Segoe UI" panose="020B0502040204020203" pitchFamily="34" charset="0"/>
      </a:defRPr>
    </a:lvl4pPr>
    <a:lvl5pPr marL="1828800" algn="l" defTabSz="914400" rtl="0" eaLnBrk="1" latinLnBrk="0" hangingPunct="1">
      <a:defRPr sz="1200" kern="1200">
        <a:solidFill>
          <a:schemeClr val="tx1"/>
        </a:solidFill>
        <a:latin typeface="Segoe UI" panose="020B0502040204020203" pitchFamily="34" charset="0"/>
        <a:ea typeface="+mn-ea"/>
        <a:cs typeface="Segoe UI"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94D04-813E-418A-9598-B9E87FE95666}" type="slidenum">
              <a:rPr lang="en-US" smtClean="0"/>
              <a:t>1</a:t>
            </a:fld>
            <a:endParaRPr lang="en-US" dirty="0"/>
          </a:p>
        </p:txBody>
      </p:sp>
    </p:spTree>
    <p:extLst>
      <p:ext uri="{BB962C8B-B14F-4D97-AF65-F5344CB8AC3E}">
        <p14:creationId xmlns:p14="http://schemas.microsoft.com/office/powerpoint/2010/main" val="1697971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F0FDBE5F-3C07-4635-B84F-1280F01E1AC4}" type="slidenum">
              <a:rPr lang="en-US">
                <a:solidFill>
                  <a:prstClr val="black"/>
                </a:solidFill>
                <a:latin typeface="Calibri" panose="020F0502020204030204"/>
              </a:rPr>
              <a:pPr defTabSz="942289">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79075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Closer to home, here in the northeast, the 2018 Merrimack Valley </a:t>
            </a:r>
            <a:r>
              <a:rPr lang="en-US" dirty="0" err="1"/>
              <a:t>Overpressurization</a:t>
            </a:r>
            <a:r>
              <a:rPr lang="en-US" dirty="0"/>
              <a:t> incident leading to significant changes in pipeline safety regulations, the Pipes Act of 2020 and PHMSA reenforcing the recommendation to operators to voluntarily adopt PSMS principles into their business.    </a:t>
            </a:r>
          </a:p>
        </p:txBody>
      </p:sp>
      <p:sp>
        <p:nvSpPr>
          <p:cNvPr id="4" name="Slide Number Placeholder 3"/>
          <p:cNvSpPr>
            <a:spLocks noGrp="1"/>
          </p:cNvSpPr>
          <p:nvPr>
            <p:ph type="sldNum" sz="quarter" idx="5"/>
          </p:nvPr>
        </p:nvSpPr>
        <p:spPr/>
        <p:txBody>
          <a:bodyPr/>
          <a:lstStyle/>
          <a:p>
            <a:fld id="{F0FDBE5F-3C07-4635-B84F-1280F01E1AC4}" type="slidenum">
              <a:rPr lang="en-US" smtClean="0"/>
              <a:t>5</a:t>
            </a:fld>
            <a:endParaRPr lang="en-US" dirty="0"/>
          </a:p>
        </p:txBody>
      </p:sp>
    </p:spTree>
    <p:extLst>
      <p:ext uri="{BB962C8B-B14F-4D97-AF65-F5344CB8AC3E}">
        <p14:creationId xmlns:p14="http://schemas.microsoft.com/office/powerpoint/2010/main" val="2814573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pPr defTabSz="942289">
              <a:defRPr/>
            </a:pPr>
            <a:r>
              <a:rPr lang="en-US" dirty="0">
                <a:solidFill>
                  <a:srgbClr val="000000"/>
                </a:solidFill>
                <a:latin typeface="Roboto" panose="02000000000000000000" pitchFamily="2" charset="0"/>
              </a:rPr>
              <a:t>A </a:t>
            </a:r>
            <a:r>
              <a:rPr lang="en-US" i="1" dirty="0">
                <a:solidFill>
                  <a:srgbClr val="000000"/>
                </a:solidFill>
                <a:latin typeface="Roboto" panose="02000000000000000000" pitchFamily="2" charset="0"/>
              </a:rPr>
              <a:t>safety management system</a:t>
            </a:r>
            <a:r>
              <a:rPr lang="en-US" dirty="0">
                <a:solidFill>
                  <a:srgbClr val="000000"/>
                </a:solidFill>
                <a:latin typeface="Roboto" panose="02000000000000000000" pitchFamily="2" charset="0"/>
              </a:rPr>
              <a:t> (SMS) is a structured approach to managing the safety of complex processes and provides a detailed framework inclusive of structures, procedures, information, and governance used to direct an organization’s operations.</a:t>
            </a:r>
            <a:endParaRPr lang="en-US" dirty="0">
              <a:solidFill>
                <a:prstClr val="black"/>
              </a:solidFill>
              <a:latin typeface="Microsoft Sans Serif"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0FDBE5F-3C07-4635-B84F-1280F01E1AC4}" type="slidenum">
              <a:rPr lang="en-US" smtClean="0"/>
              <a:t>6</a:t>
            </a:fld>
            <a:endParaRPr lang="en-US" dirty="0"/>
          </a:p>
        </p:txBody>
      </p:sp>
    </p:spTree>
    <p:extLst>
      <p:ext uri="{BB962C8B-B14F-4D97-AF65-F5344CB8AC3E}">
        <p14:creationId xmlns:p14="http://schemas.microsoft.com/office/powerpoint/2010/main" val="3729868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FDBE5F-3C07-4635-B84F-1280F01E1AC4}" type="slidenum">
              <a:rPr lang="en-US" smtClean="0"/>
              <a:t>7</a:t>
            </a:fld>
            <a:endParaRPr lang="en-US" dirty="0"/>
          </a:p>
        </p:txBody>
      </p:sp>
    </p:spTree>
    <p:extLst>
      <p:ext uri="{BB962C8B-B14F-4D97-AF65-F5344CB8AC3E}">
        <p14:creationId xmlns:p14="http://schemas.microsoft.com/office/powerpoint/2010/main" val="3479498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3237C-AEE5-1D5E-E44C-CE5C947EF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3FA92-B96C-4373-71E3-F7B28180FEBF}"/>
              </a:ext>
            </a:extLst>
          </p:cNvPr>
          <p:cNvSpPr>
            <a:spLocks noGrp="1" noRot="1" noChangeAspect="1"/>
          </p:cNvSpPr>
          <p:nvPr>
            <p:ph type="sldImg"/>
          </p:nvPr>
        </p:nvSpPr>
        <p:spPr>
          <a:xfrm>
            <a:off x="735013" y="647700"/>
            <a:ext cx="5632450" cy="3168650"/>
          </a:xfrm>
        </p:spPr>
      </p:sp>
      <p:sp>
        <p:nvSpPr>
          <p:cNvPr id="3" name="Notes Placeholder 2">
            <a:extLst>
              <a:ext uri="{FF2B5EF4-FFF2-40B4-BE49-F238E27FC236}">
                <a16:creationId xmlns:a16="http://schemas.microsoft.com/office/drawing/2014/main" id="{02CDC273-A83B-D8B0-EE4D-B47CBB92CA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553882-1E26-74B6-EF6B-A640CA54ACA7}"/>
              </a:ext>
            </a:extLst>
          </p:cNvPr>
          <p:cNvSpPr>
            <a:spLocks noGrp="1"/>
          </p:cNvSpPr>
          <p:nvPr>
            <p:ph type="sldNum" sz="quarter" idx="5"/>
          </p:nvPr>
        </p:nvSpPr>
        <p:spPr/>
        <p:txBody>
          <a:bodyPr/>
          <a:lstStyle/>
          <a:p>
            <a:fld id="{F0FDBE5F-3C07-4635-B84F-1280F01E1AC4}" type="slidenum">
              <a:rPr lang="en-US" smtClean="0"/>
              <a:t>8</a:t>
            </a:fld>
            <a:endParaRPr lang="en-US" dirty="0"/>
          </a:p>
        </p:txBody>
      </p:sp>
    </p:spTree>
    <p:extLst>
      <p:ext uri="{BB962C8B-B14F-4D97-AF65-F5344CB8AC3E}">
        <p14:creationId xmlns:p14="http://schemas.microsoft.com/office/powerpoint/2010/main" val="2007782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r>
              <a:rPr lang="en-US" dirty="0"/>
              <a:t>In December of 2018, the NGA Board of Directors approved the creation of the NGA PSMS Collaborative to concentrate on embedding API RP 1173 Pipeline Safety Management Systems (PSMS) principles into day-to-day natural gas utility operations. The Collaboratives’ focus is on operationalizing safety management system strategy by adopting a Plan-Do-Check-Act (PDCA) framework applicable to daily engineering, construction, operations and maintenance activities.  What started as a pledge to improve our safety performance has become out way of working together on PSMS implementation and continuous improvement. Through the NGA Collaborative we share information to continuously learn as a group, because we believe it’s our best path forward to implement and mature pipeline safety management in our industry.</a:t>
            </a:r>
          </a:p>
        </p:txBody>
      </p:sp>
      <p:sp>
        <p:nvSpPr>
          <p:cNvPr id="4" name="Slide Number Placeholder 3"/>
          <p:cNvSpPr>
            <a:spLocks noGrp="1"/>
          </p:cNvSpPr>
          <p:nvPr>
            <p:ph type="sldNum" sz="quarter" idx="5"/>
          </p:nvPr>
        </p:nvSpPr>
        <p:spPr/>
        <p:txBody>
          <a:bodyPr/>
          <a:lstStyle/>
          <a:p>
            <a:fld id="{F0FDBE5F-3C07-4635-B84F-1280F01E1AC4}" type="slidenum">
              <a:rPr lang="en-US" smtClean="0"/>
              <a:t>12</a:t>
            </a:fld>
            <a:endParaRPr lang="en-US" dirty="0"/>
          </a:p>
        </p:txBody>
      </p:sp>
    </p:spTree>
    <p:extLst>
      <p:ext uri="{BB962C8B-B14F-4D97-AF65-F5344CB8AC3E}">
        <p14:creationId xmlns:p14="http://schemas.microsoft.com/office/powerpoint/2010/main" val="1738182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FDBE5F-3C07-4635-B84F-1280F01E1AC4}" type="slidenum">
              <a:rPr lang="en-US" smtClean="0"/>
              <a:t>25</a:t>
            </a:fld>
            <a:endParaRPr lang="en-US" dirty="0"/>
          </a:p>
        </p:txBody>
      </p:sp>
    </p:spTree>
    <p:extLst>
      <p:ext uri="{BB962C8B-B14F-4D97-AF65-F5344CB8AC3E}">
        <p14:creationId xmlns:p14="http://schemas.microsoft.com/office/powerpoint/2010/main" val="1074337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647700"/>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FDBE5F-3C07-4635-B84F-1280F01E1AC4}" type="slidenum">
              <a:rPr lang="en-US" smtClean="0"/>
              <a:t>26</a:t>
            </a:fld>
            <a:endParaRPr lang="en-US" dirty="0"/>
          </a:p>
        </p:txBody>
      </p:sp>
    </p:spTree>
    <p:extLst>
      <p:ext uri="{BB962C8B-B14F-4D97-AF65-F5344CB8AC3E}">
        <p14:creationId xmlns:p14="http://schemas.microsoft.com/office/powerpoint/2010/main" val="1632810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oleObject" Target="../embeddings/oleObject1.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doubl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C0CEED5-C5B8-4CFF-A103-2DE242640DC3}"/>
              </a:ext>
            </a:extLst>
          </p:cNvPr>
          <p:cNvSpPr>
            <a:spLocks noGrp="1"/>
          </p:cNvSpPr>
          <p:nvPr>
            <p:ph type="pic" sz="quarter" idx="12"/>
          </p:nvPr>
        </p:nvSpPr>
        <p:spPr>
          <a:xfrm>
            <a:off x="178506" y="2848760"/>
            <a:ext cx="4543372" cy="4017714"/>
          </a:xfrm>
        </p:spPr>
        <p:txBody>
          <a:bodyPr/>
          <a:lstStyle/>
          <a:p>
            <a:r>
              <a:rPr lang="en-US" dirty="0"/>
              <a:t>Click icon to add picture</a:t>
            </a:r>
          </a:p>
        </p:txBody>
      </p:sp>
      <p:sp>
        <p:nvSpPr>
          <p:cNvPr id="8" name="Title Placeholder 1"/>
          <p:cNvSpPr>
            <a:spLocks noGrp="1"/>
          </p:cNvSpPr>
          <p:nvPr>
            <p:ph type="title"/>
          </p:nvPr>
        </p:nvSpPr>
        <p:spPr>
          <a:xfrm>
            <a:off x="5701842" y="3747705"/>
            <a:ext cx="5022368" cy="1325563"/>
          </a:xfrm>
          <a:prstGeom prst="rect">
            <a:avLst/>
          </a:prstGeom>
        </p:spPr>
        <p:txBody>
          <a:bodyPr vert="horz" lIns="0" tIns="45720" rIns="91440" bIns="45720" rtlCol="0" anchor="b">
            <a:noAutofit/>
          </a:bodyPr>
          <a:lstStyle>
            <a:lvl1pPr>
              <a:defRPr sz="4000" spc="0"/>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701842" y="5614016"/>
            <a:ext cx="5022368" cy="575532"/>
          </a:xfrm>
          <a:prstGeom prst="rect">
            <a:avLst/>
          </a:prstGeom>
        </p:spPr>
        <p:txBody>
          <a:bodyPr anchor="b"/>
          <a:lstStyle>
            <a:lvl1pPr marL="0" indent="0">
              <a:lnSpc>
                <a:spcPts val="2600"/>
              </a:lnSpc>
              <a:spcBef>
                <a:spcPts val="0"/>
              </a:spcBef>
              <a:buNone/>
              <a:defRPr spc="0"/>
            </a:lvl1pPr>
            <a:lvl3pPr marL="1143000" indent="-228600">
              <a:buClr>
                <a:schemeClr val="tx2"/>
              </a:buClr>
              <a:buFont typeface="Calibri" panose="020F0502020204030204" pitchFamily="34" charset="0"/>
              <a:buChar char="–"/>
              <a:defRPr/>
            </a:lvl3pPr>
            <a:lvl5pPr marL="2057400" indent="-228600">
              <a:buClr>
                <a:schemeClr val="tx2"/>
              </a:buClr>
              <a:buFont typeface="Calibri" panose="020F0502020204030204" pitchFamily="34" charset="0"/>
              <a:buChar char="–"/>
              <a:defRPr/>
            </a:lvl5pPr>
          </a:lstStyle>
          <a:p>
            <a:pPr lvl="0"/>
            <a:r>
              <a:rPr lang="en-US" dirty="0"/>
              <a:t>Edit Master text styles</a:t>
            </a:r>
          </a:p>
        </p:txBody>
      </p:sp>
      <p:sp>
        <p:nvSpPr>
          <p:cNvPr id="3" name="Picture Placeholder 2">
            <a:extLst>
              <a:ext uri="{FF2B5EF4-FFF2-40B4-BE49-F238E27FC236}">
                <a16:creationId xmlns:a16="http://schemas.microsoft.com/office/drawing/2014/main" id="{D382B875-4CD5-4321-B43D-0F108F719B37}"/>
              </a:ext>
            </a:extLst>
          </p:cNvPr>
          <p:cNvSpPr>
            <a:spLocks noGrp="1"/>
          </p:cNvSpPr>
          <p:nvPr>
            <p:ph type="pic" sz="quarter" idx="11"/>
          </p:nvPr>
        </p:nvSpPr>
        <p:spPr>
          <a:xfrm>
            <a:off x="4716861" y="0"/>
            <a:ext cx="7470121" cy="2848760"/>
          </a:xfrm>
        </p:spPr>
        <p:txBody>
          <a:bodyPr/>
          <a:lstStyle/>
          <a:p>
            <a:r>
              <a:rPr lang="en-US" dirty="0"/>
              <a:t>Click icon to add picture</a:t>
            </a:r>
          </a:p>
        </p:txBody>
      </p:sp>
      <p:grpSp>
        <p:nvGrpSpPr>
          <p:cNvPr id="54" name="Group 53">
            <a:extLst>
              <a:ext uri="{FF2B5EF4-FFF2-40B4-BE49-F238E27FC236}">
                <a16:creationId xmlns:a16="http://schemas.microsoft.com/office/drawing/2014/main" id="{04557539-DDE9-4CF2-89D8-54FE128EE885}"/>
              </a:ext>
            </a:extLst>
          </p:cNvPr>
          <p:cNvGrpSpPr/>
          <p:nvPr userDrawn="1"/>
        </p:nvGrpSpPr>
        <p:grpSpPr>
          <a:xfrm>
            <a:off x="0" y="0"/>
            <a:ext cx="178506" cy="6861498"/>
            <a:chOff x="0" y="0"/>
            <a:chExt cx="178506" cy="6861498"/>
          </a:xfrm>
        </p:grpSpPr>
        <p:sp>
          <p:nvSpPr>
            <p:cNvPr id="55" name="Rectangle 54">
              <a:extLst>
                <a:ext uri="{FF2B5EF4-FFF2-40B4-BE49-F238E27FC236}">
                  <a16:creationId xmlns:a16="http://schemas.microsoft.com/office/drawing/2014/main" id="{6D47D31C-6E10-422B-862A-BD97D2FDF04A}"/>
                </a:ext>
              </a:extLst>
            </p:cNvPr>
            <p:cNvSpPr/>
            <p:nvPr/>
          </p:nvSpPr>
          <p:spPr>
            <a:xfrm>
              <a:off x="0" y="2843784"/>
              <a:ext cx="178506" cy="40177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120128E2-5DA8-4302-B5B2-A5C8040B2459}"/>
                </a:ext>
              </a:extLst>
            </p:cNvPr>
            <p:cNvSpPr/>
            <p:nvPr userDrawn="1"/>
          </p:nvSpPr>
          <p:spPr>
            <a:xfrm>
              <a:off x="1" y="0"/>
              <a:ext cx="178505" cy="284876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2" name="Picture 51">
            <a:extLst>
              <a:ext uri="{FF2B5EF4-FFF2-40B4-BE49-F238E27FC236}">
                <a16:creationId xmlns:a16="http://schemas.microsoft.com/office/drawing/2014/main" id="{7FDEDF2F-4306-400D-9001-262A7ABB0D0A}"/>
              </a:ext>
            </a:extLst>
          </p:cNvPr>
          <p:cNvPicPr>
            <a:picLocks noChangeAspect="1"/>
          </p:cNvPicPr>
          <p:nvPr userDrawn="1"/>
        </p:nvPicPr>
        <p:blipFill>
          <a:blip r:embed="rId2"/>
          <a:srcRect/>
          <a:stretch/>
        </p:blipFill>
        <p:spPr>
          <a:xfrm>
            <a:off x="1066684" y="694944"/>
            <a:ext cx="2433346" cy="1361755"/>
          </a:xfrm>
          <a:prstGeom prst="rect">
            <a:avLst/>
          </a:prstGeom>
        </p:spPr>
      </p:pic>
    </p:spTree>
    <p:extLst>
      <p:ext uri="{BB962C8B-B14F-4D97-AF65-F5344CB8AC3E}">
        <p14:creationId xmlns:p14="http://schemas.microsoft.com/office/powerpoint/2010/main" val="857644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AD4E3-2EAF-0A4E-29D7-1602112EB0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64BA3-2498-D9CE-B798-51FA83875F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08A10B-0A6C-A915-3106-051CE3A26EF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7190A76-BACA-0CFC-9B01-3DBD7ED12B8E}"/>
              </a:ext>
            </a:extLst>
          </p:cNvPr>
          <p:cNvSpPr>
            <a:spLocks noGrp="1"/>
          </p:cNvSpPr>
          <p:nvPr>
            <p:ph type="ftr" sz="quarter" idx="11"/>
          </p:nvPr>
        </p:nvSpPr>
        <p:spPr/>
        <p:txBody>
          <a:bodyPr/>
          <a:lstStyle/>
          <a:p>
            <a:r>
              <a:rPr lang="en-US" dirty="0"/>
              <a:t>NGA Spring Operations Conference |  April 10, 2025</a:t>
            </a:r>
          </a:p>
        </p:txBody>
      </p:sp>
      <p:sp>
        <p:nvSpPr>
          <p:cNvPr id="6" name="Slide Number Placeholder 5">
            <a:extLst>
              <a:ext uri="{FF2B5EF4-FFF2-40B4-BE49-F238E27FC236}">
                <a16:creationId xmlns:a16="http://schemas.microsoft.com/office/drawing/2014/main" id="{494A4FC1-E4FA-43AE-16AA-8A348B9E222F}"/>
              </a:ext>
            </a:extLst>
          </p:cNvPr>
          <p:cNvSpPr>
            <a:spLocks noGrp="1"/>
          </p:cNvSpPr>
          <p:nvPr>
            <p:ph type="sldNum" sz="quarter" idx="12"/>
          </p:nvPr>
        </p:nvSpPr>
        <p:spPr/>
        <p:txBody>
          <a:bodyPr/>
          <a:lstStyle/>
          <a:p>
            <a:fld id="{B64C1A9D-28C6-4CCF-AABA-A4D236E4D704}" type="slidenum">
              <a:rPr lang="en-US" smtClean="0"/>
              <a:t>‹#›</a:t>
            </a:fld>
            <a:endParaRPr lang="en-US" dirty="0"/>
          </a:p>
        </p:txBody>
      </p:sp>
    </p:spTree>
    <p:extLst>
      <p:ext uri="{BB962C8B-B14F-4D97-AF65-F5344CB8AC3E}">
        <p14:creationId xmlns:p14="http://schemas.microsoft.com/office/powerpoint/2010/main" val="3969180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2BD296-3EF1-2E93-0641-A86CF9ECC4F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FC901F1D-8452-FCE2-5336-0342F1B0AC6E}"/>
              </a:ext>
            </a:extLst>
          </p:cNvPr>
          <p:cNvSpPr>
            <a:spLocks noGrp="1"/>
          </p:cNvSpPr>
          <p:nvPr>
            <p:ph type="ftr" sz="quarter" idx="11"/>
          </p:nvPr>
        </p:nvSpPr>
        <p:spPr/>
        <p:txBody>
          <a:bodyPr/>
          <a:lstStyle/>
          <a:p>
            <a:r>
              <a:rPr lang="en-US" dirty="0"/>
              <a:t>NGA Spring Operations Conference |  April 10, 2025</a:t>
            </a:r>
          </a:p>
        </p:txBody>
      </p:sp>
      <p:sp>
        <p:nvSpPr>
          <p:cNvPr id="4" name="Slide Number Placeholder 3">
            <a:extLst>
              <a:ext uri="{FF2B5EF4-FFF2-40B4-BE49-F238E27FC236}">
                <a16:creationId xmlns:a16="http://schemas.microsoft.com/office/drawing/2014/main" id="{0070F3DB-7837-55BC-D95C-F29ADE6ED56D}"/>
              </a:ext>
            </a:extLst>
          </p:cNvPr>
          <p:cNvSpPr>
            <a:spLocks noGrp="1"/>
          </p:cNvSpPr>
          <p:nvPr>
            <p:ph type="sldNum" sz="quarter" idx="12"/>
          </p:nvPr>
        </p:nvSpPr>
        <p:spPr/>
        <p:txBody>
          <a:bodyPr/>
          <a:lstStyle/>
          <a:p>
            <a:fld id="{B64C1A9D-28C6-4CCF-AABA-A4D236E4D704}" type="slidenum">
              <a:rPr lang="en-US" smtClean="0"/>
              <a:t>‹#›</a:t>
            </a:fld>
            <a:endParaRPr lang="en-US" dirty="0"/>
          </a:p>
        </p:txBody>
      </p:sp>
    </p:spTree>
    <p:extLst>
      <p:ext uri="{BB962C8B-B14F-4D97-AF65-F5344CB8AC3E}">
        <p14:creationId xmlns:p14="http://schemas.microsoft.com/office/powerpoint/2010/main" val="1910488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3 stacked photos">
    <p:spTree>
      <p:nvGrpSpPr>
        <p:cNvPr id="1" name=""/>
        <p:cNvGrpSpPr/>
        <p:nvPr/>
      </p:nvGrpSpPr>
      <p:grpSpPr>
        <a:xfrm>
          <a:off x="0" y="0"/>
          <a:ext cx="0" cy="0"/>
          <a:chOff x="0" y="0"/>
          <a:chExt cx="0" cy="0"/>
        </a:xfrm>
      </p:grpSpPr>
      <p:sp>
        <p:nvSpPr>
          <p:cNvPr id="160" name="Rectangle 159">
            <a:extLst>
              <a:ext uri="{FF2B5EF4-FFF2-40B4-BE49-F238E27FC236}">
                <a16:creationId xmlns:a16="http://schemas.microsoft.com/office/drawing/2014/main" id="{90E3C8A4-9392-40A1-87C9-775652BB1129}"/>
              </a:ext>
            </a:extLst>
          </p:cNvPr>
          <p:cNvSpPr/>
          <p:nvPr userDrawn="1"/>
        </p:nvSpPr>
        <p:spPr>
          <a:xfrm>
            <a:off x="1" y="2272746"/>
            <a:ext cx="12191999" cy="45852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p:cNvSpPr>
            <a:spLocks noGrp="1"/>
          </p:cNvSpPr>
          <p:nvPr>
            <p:ph type="title"/>
          </p:nvPr>
        </p:nvSpPr>
        <p:spPr>
          <a:xfrm>
            <a:off x="934317" y="3259691"/>
            <a:ext cx="5309465" cy="1325563"/>
          </a:xfrm>
          <a:prstGeom prst="rect">
            <a:avLst/>
          </a:prstGeom>
        </p:spPr>
        <p:txBody>
          <a:bodyPr vert="horz" lIns="0" tIns="45720" rIns="91440" bIns="45720" rtlCol="0" anchor="b">
            <a:noAutofit/>
          </a:bodyPr>
          <a:lstStyle>
            <a:lvl1pPr>
              <a:defRPr sz="4400" spc="0"/>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934317" y="5681791"/>
            <a:ext cx="7242529" cy="575532"/>
          </a:xfrm>
          <a:prstGeom prst="rect">
            <a:avLst/>
          </a:prstGeom>
        </p:spPr>
        <p:txBody>
          <a:bodyPr tIns="0" bIns="0" anchor="b">
            <a:noAutofit/>
          </a:bodyPr>
          <a:lstStyle>
            <a:lvl1pPr marL="0" indent="0">
              <a:lnSpc>
                <a:spcPct val="100000"/>
              </a:lnSpc>
              <a:spcBef>
                <a:spcPts val="0"/>
              </a:spcBef>
              <a:spcAft>
                <a:spcPts val="0"/>
              </a:spcAft>
              <a:buNone/>
              <a:defRPr spc="0"/>
            </a:lvl1pPr>
            <a:lvl3pPr marL="1143000" indent="-228600">
              <a:buClr>
                <a:schemeClr val="tx2"/>
              </a:buClr>
              <a:buFont typeface="Calibri" panose="020F0502020204030204" pitchFamily="34" charset="0"/>
              <a:buChar char="–"/>
              <a:defRPr/>
            </a:lvl3pPr>
            <a:lvl5pPr marL="2057400" indent="-228600">
              <a:buClr>
                <a:schemeClr val="tx2"/>
              </a:buClr>
              <a:buFont typeface="Calibri" panose="020F0502020204030204" pitchFamily="34" charset="0"/>
              <a:buChar char="–"/>
              <a:defRPr/>
            </a:lvl5pPr>
          </a:lstStyle>
          <a:p>
            <a:pPr lvl="0"/>
            <a:r>
              <a:rPr lang="en-US" dirty="0"/>
              <a:t>Edit Master text styles</a:t>
            </a:r>
          </a:p>
        </p:txBody>
      </p:sp>
      <p:sp>
        <p:nvSpPr>
          <p:cNvPr id="51" name="Picture Placeholder 2">
            <a:extLst>
              <a:ext uri="{FF2B5EF4-FFF2-40B4-BE49-F238E27FC236}">
                <a16:creationId xmlns:a16="http://schemas.microsoft.com/office/drawing/2014/main" id="{EAB9776E-E6C2-4285-B679-F83740A4A1D7}"/>
              </a:ext>
            </a:extLst>
          </p:cNvPr>
          <p:cNvSpPr>
            <a:spLocks noGrp="1"/>
          </p:cNvSpPr>
          <p:nvPr>
            <p:ph type="pic" sz="quarter" idx="11"/>
          </p:nvPr>
        </p:nvSpPr>
        <p:spPr>
          <a:xfrm>
            <a:off x="7537068" y="0"/>
            <a:ext cx="4654296" cy="2286000"/>
          </a:xfrm>
        </p:spPr>
        <p:txBody>
          <a:bodyPr/>
          <a:lstStyle/>
          <a:p>
            <a:r>
              <a:rPr lang="en-US" dirty="0"/>
              <a:t>Click icon to add picture</a:t>
            </a:r>
          </a:p>
        </p:txBody>
      </p:sp>
      <p:sp>
        <p:nvSpPr>
          <p:cNvPr id="52" name="Picture Placeholder 2">
            <a:extLst>
              <a:ext uri="{FF2B5EF4-FFF2-40B4-BE49-F238E27FC236}">
                <a16:creationId xmlns:a16="http://schemas.microsoft.com/office/drawing/2014/main" id="{4BAD18F2-F0C2-4FD8-950C-5A2802566921}"/>
              </a:ext>
            </a:extLst>
          </p:cNvPr>
          <p:cNvSpPr>
            <a:spLocks noGrp="1"/>
          </p:cNvSpPr>
          <p:nvPr>
            <p:ph type="pic" sz="quarter" idx="12"/>
          </p:nvPr>
        </p:nvSpPr>
        <p:spPr>
          <a:xfrm>
            <a:off x="7537068" y="2286000"/>
            <a:ext cx="4654296" cy="2286000"/>
          </a:xfrm>
        </p:spPr>
        <p:txBody>
          <a:bodyPr/>
          <a:lstStyle/>
          <a:p>
            <a:r>
              <a:rPr lang="en-US" dirty="0"/>
              <a:t>Click icon to add picture</a:t>
            </a:r>
          </a:p>
        </p:txBody>
      </p:sp>
      <p:sp>
        <p:nvSpPr>
          <p:cNvPr id="53" name="Picture Placeholder 2">
            <a:extLst>
              <a:ext uri="{FF2B5EF4-FFF2-40B4-BE49-F238E27FC236}">
                <a16:creationId xmlns:a16="http://schemas.microsoft.com/office/drawing/2014/main" id="{2FE3DA97-6CCE-426F-94B0-1DB9B1199E8B}"/>
              </a:ext>
            </a:extLst>
          </p:cNvPr>
          <p:cNvSpPr>
            <a:spLocks noGrp="1"/>
          </p:cNvSpPr>
          <p:nvPr>
            <p:ph type="pic" sz="quarter" idx="13"/>
          </p:nvPr>
        </p:nvSpPr>
        <p:spPr>
          <a:xfrm>
            <a:off x="7537068" y="4572000"/>
            <a:ext cx="4654296" cy="2286000"/>
          </a:xfrm>
        </p:spPr>
        <p:txBody>
          <a:bodyPr/>
          <a:lstStyle/>
          <a:p>
            <a:r>
              <a:rPr lang="en-US" dirty="0"/>
              <a:t>Click icon to add picture</a:t>
            </a:r>
          </a:p>
        </p:txBody>
      </p:sp>
      <p:grpSp>
        <p:nvGrpSpPr>
          <p:cNvPr id="62" name="Group 61">
            <a:extLst>
              <a:ext uri="{FF2B5EF4-FFF2-40B4-BE49-F238E27FC236}">
                <a16:creationId xmlns:a16="http://schemas.microsoft.com/office/drawing/2014/main" id="{580DA0E3-076E-4E7A-875B-F4612768D10C}"/>
              </a:ext>
            </a:extLst>
          </p:cNvPr>
          <p:cNvGrpSpPr/>
          <p:nvPr userDrawn="1"/>
        </p:nvGrpSpPr>
        <p:grpSpPr>
          <a:xfrm flipV="1">
            <a:off x="0" y="0"/>
            <a:ext cx="178506" cy="6857998"/>
            <a:chOff x="0" y="0"/>
            <a:chExt cx="178506" cy="6857998"/>
          </a:xfrm>
        </p:grpSpPr>
        <p:sp>
          <p:nvSpPr>
            <p:cNvPr id="63" name="Rectangle 62">
              <a:extLst>
                <a:ext uri="{FF2B5EF4-FFF2-40B4-BE49-F238E27FC236}">
                  <a16:creationId xmlns:a16="http://schemas.microsoft.com/office/drawing/2014/main" id="{8FCBC7E1-BE16-409C-B88F-0DBEAD8280AA}"/>
                </a:ext>
              </a:extLst>
            </p:cNvPr>
            <p:cNvSpPr/>
            <p:nvPr userDrawn="1"/>
          </p:nvSpPr>
          <p:spPr>
            <a:xfrm>
              <a:off x="0" y="0"/>
              <a:ext cx="178506" cy="45852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A4DD8F07-DAF7-4911-AED9-2A0D46F33BF4}"/>
                </a:ext>
              </a:extLst>
            </p:cNvPr>
            <p:cNvSpPr/>
            <p:nvPr userDrawn="1"/>
          </p:nvSpPr>
          <p:spPr>
            <a:xfrm>
              <a:off x="0" y="4585257"/>
              <a:ext cx="178506" cy="22727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0" name="Picture 49">
            <a:extLst>
              <a:ext uri="{FF2B5EF4-FFF2-40B4-BE49-F238E27FC236}">
                <a16:creationId xmlns:a16="http://schemas.microsoft.com/office/drawing/2014/main" id="{57A05952-7645-44F2-9098-DFAD24384947}"/>
              </a:ext>
            </a:extLst>
          </p:cNvPr>
          <p:cNvPicPr>
            <a:picLocks noChangeAspect="1"/>
          </p:cNvPicPr>
          <p:nvPr userDrawn="1"/>
        </p:nvPicPr>
        <p:blipFill>
          <a:blip r:embed="rId2"/>
          <a:srcRect/>
          <a:stretch/>
        </p:blipFill>
        <p:spPr>
          <a:xfrm>
            <a:off x="1121923" y="539496"/>
            <a:ext cx="2060890" cy="1153320"/>
          </a:xfrm>
          <a:prstGeom prst="rect">
            <a:avLst/>
          </a:prstGeom>
        </p:spPr>
      </p:pic>
    </p:spTree>
    <p:extLst>
      <p:ext uri="{BB962C8B-B14F-4D97-AF65-F5344CB8AC3E}">
        <p14:creationId xmlns:p14="http://schemas.microsoft.com/office/powerpoint/2010/main" val="3046907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7990" y="240422"/>
            <a:ext cx="9158274" cy="1010413"/>
          </a:xfrm>
        </p:spPr>
        <p:txBody>
          <a:bodyPr/>
          <a:lstStyle/>
          <a:p>
            <a:r>
              <a:rPr lang="en-US"/>
              <a:t>Click to edit Master title style</a:t>
            </a:r>
            <a:endParaRPr lang="en-US" dirty="0"/>
          </a:p>
        </p:txBody>
      </p:sp>
      <p:sp>
        <p:nvSpPr>
          <p:cNvPr id="3" name="Content Placeholder 2"/>
          <p:cNvSpPr>
            <a:spLocks noGrp="1"/>
          </p:cNvSpPr>
          <p:nvPr>
            <p:ph idx="1"/>
          </p:nvPr>
        </p:nvSpPr>
        <p:spPr>
          <a:xfrm>
            <a:off x="757990" y="1735494"/>
            <a:ext cx="10397690" cy="4133598"/>
          </a:xfrm>
        </p:spPr>
        <p:txBody>
          <a:bodyPr>
            <a:noAutofit/>
          </a:bodyPr>
          <a:lstStyle>
            <a:lvl1pPr>
              <a:buClr>
                <a:schemeClr val="accent1"/>
              </a:buCl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NGA Spring Operations Conference |  April 10, 2025</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92304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757990" y="437206"/>
            <a:ext cx="8457267" cy="81362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57989" y="1847462"/>
            <a:ext cx="4989667" cy="4217436"/>
          </a:xfrm>
        </p:spPr>
        <p:txBody>
          <a:bodyPr>
            <a:noAutofit/>
          </a:bodyPr>
          <a:lstStyle>
            <a:lvl1pP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82612" y="1847461"/>
            <a:ext cx="4989667" cy="4217437"/>
          </a:xfrm>
        </p:spPr>
        <p:txBody>
          <a:bodyPr>
            <a:noAutofit/>
          </a:bodyPr>
          <a:lstStyle>
            <a:lvl1pP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NGA Spring Operations Conference |  April 10, 2025</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80634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57990" y="296467"/>
            <a:ext cx="8317308" cy="954368"/>
          </a:xfrm>
        </p:spPr>
        <p:txBody>
          <a:bodyPr>
            <a:noAutofit/>
          </a:bodyPr>
          <a:lstStyle/>
          <a:p>
            <a:r>
              <a:rPr lang="en-US"/>
              <a:t>Click to edit Master title style</a:t>
            </a:r>
            <a:endParaRPr lang="en-US" dirty="0"/>
          </a:p>
        </p:txBody>
      </p:sp>
      <p:sp>
        <p:nvSpPr>
          <p:cNvPr id="3" name="Text Placeholder 2"/>
          <p:cNvSpPr>
            <a:spLocks noGrp="1"/>
          </p:cNvSpPr>
          <p:nvPr>
            <p:ph type="body" idx="1" hasCustomPrompt="1"/>
          </p:nvPr>
        </p:nvSpPr>
        <p:spPr>
          <a:xfrm>
            <a:off x="757990" y="1777482"/>
            <a:ext cx="5008328" cy="736282"/>
          </a:xfrm>
        </p:spPr>
        <p:txBody>
          <a:bodyPr lIns="91440" rIns="91440" anchor="b">
            <a:noAutofit/>
          </a:bodyPr>
          <a:lstStyle>
            <a:lvl1pPr marL="0" indent="0">
              <a:buNone/>
              <a:defRPr sz="2000" b="1" cap="none" spc="0" baseline="0">
                <a:solidFill>
                  <a:srgbClr val="7777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57990" y="2678356"/>
            <a:ext cx="5008328" cy="3377211"/>
          </a:xfrm>
        </p:spPr>
        <p:txBody>
          <a:bodyPr>
            <a:noAutofit/>
          </a:bodyPr>
          <a:lstStyle>
            <a:lvl1pPr>
              <a:defRPr spc="0"/>
            </a:lvl1pPr>
            <a:lvl2pPr>
              <a:defRPr spc="0"/>
            </a:lvl2pPr>
            <a:lvl3pPr>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515944" y="1777482"/>
            <a:ext cx="5008328" cy="736282"/>
          </a:xfrm>
        </p:spPr>
        <p:txBody>
          <a:bodyPr lIns="91440" rIns="91440" anchor="b">
            <a:noAutofit/>
          </a:bodyPr>
          <a:lstStyle>
            <a:lvl1pPr marL="0" indent="0">
              <a:buNone/>
              <a:defRPr sz="2000" b="1" cap="none" spc="0" baseline="0">
                <a:solidFill>
                  <a:srgbClr val="7777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15944" y="2678355"/>
            <a:ext cx="5008328" cy="3377211"/>
          </a:xfrm>
        </p:spPr>
        <p:txBody>
          <a:bodyPr>
            <a:noAutofit/>
          </a:bodyPr>
          <a:lstStyle>
            <a:lvl1pPr>
              <a:defRPr spc="0"/>
            </a:lvl1pPr>
            <a:lvl2pPr>
              <a:defRPr spc="0"/>
            </a:lvl2pPr>
            <a:lvl3pPr>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NGA Spring Operations Conference |  April 10, 2025</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63553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NGA Spring Operations Conference |  April 10, 2025</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9" name="Title 1">
            <a:extLst>
              <a:ext uri="{FF2B5EF4-FFF2-40B4-BE49-F238E27FC236}">
                <a16:creationId xmlns:a16="http://schemas.microsoft.com/office/drawing/2014/main" id="{0440ABAD-D192-4C67-BA8F-907DF24D0EBF}"/>
              </a:ext>
            </a:extLst>
          </p:cNvPr>
          <p:cNvSpPr>
            <a:spLocks noGrp="1"/>
          </p:cNvSpPr>
          <p:nvPr>
            <p:ph type="title"/>
          </p:nvPr>
        </p:nvSpPr>
        <p:spPr>
          <a:xfrm>
            <a:off x="757990" y="240422"/>
            <a:ext cx="9158274" cy="1010413"/>
          </a:xfrm>
        </p:spPr>
        <p:txBody>
          <a:bodyPr/>
          <a:lstStyle/>
          <a:p>
            <a:r>
              <a:rPr lang="en-US"/>
              <a:t>Click to edit Master title style</a:t>
            </a:r>
            <a:endParaRPr lang="en-US" dirty="0"/>
          </a:p>
        </p:txBody>
      </p:sp>
    </p:spTree>
    <p:extLst>
      <p:ext uri="{BB962C8B-B14F-4D97-AF65-F5344CB8AC3E}">
        <p14:creationId xmlns:p14="http://schemas.microsoft.com/office/powerpoint/2010/main" val="3214154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D953A9B-B85F-449C-8877-5E34811FFC2E}"/>
              </a:ext>
            </a:extLst>
          </p:cNvPr>
          <p:cNvGrpSpPr>
            <a:grpSpLocks noChangeAspect="1"/>
          </p:cNvGrpSpPr>
          <p:nvPr userDrawn="1"/>
        </p:nvGrpSpPr>
        <p:grpSpPr>
          <a:xfrm>
            <a:off x="8044873" y="539496"/>
            <a:ext cx="5204407" cy="2631149"/>
            <a:chOff x="2684099" y="1389816"/>
            <a:chExt cx="3380794" cy="1709200"/>
          </a:xfrm>
          <a:solidFill>
            <a:schemeClr val="bg2"/>
          </a:solidFill>
        </p:grpSpPr>
        <p:sp>
          <p:nvSpPr>
            <p:cNvPr id="22" name="Freeform: Shape 21">
              <a:extLst>
                <a:ext uri="{FF2B5EF4-FFF2-40B4-BE49-F238E27FC236}">
                  <a16:creationId xmlns:a16="http://schemas.microsoft.com/office/drawing/2014/main" id="{A38F717B-CF2F-4212-B2CD-1243CB904966}"/>
                </a:ext>
              </a:extLst>
            </p:cNvPr>
            <p:cNvSpPr/>
            <p:nvPr/>
          </p:nvSpPr>
          <p:spPr>
            <a:xfrm>
              <a:off x="3083548" y="1392746"/>
              <a:ext cx="2981345" cy="1507546"/>
            </a:xfrm>
            <a:custGeom>
              <a:avLst/>
              <a:gdLst>
                <a:gd name="connsiteX0" fmla="*/ 1854847 w 2981345"/>
                <a:gd name="connsiteY0" fmla="*/ 1318192 h 1507546"/>
                <a:gd name="connsiteX1" fmla="*/ 1492945 w 2981345"/>
                <a:gd name="connsiteY1" fmla="*/ 955525 h 1507546"/>
                <a:gd name="connsiteX2" fmla="*/ 1492945 w 2981345"/>
                <a:gd name="connsiteY2" fmla="*/ 955525 h 1507546"/>
                <a:gd name="connsiteX3" fmla="*/ 823681 w 2981345"/>
                <a:gd name="connsiteY3" fmla="*/ 286771 h 1507546"/>
                <a:gd name="connsiteX4" fmla="*/ -28 w 2981345"/>
                <a:gd name="connsiteY4" fmla="*/ 95881 h 1507546"/>
                <a:gd name="connsiteX5" fmla="*/ 995712 w 2981345"/>
                <a:gd name="connsiteY5" fmla="*/ 248797 h 1507546"/>
                <a:gd name="connsiteX6" fmla="*/ 1952203 w 2981345"/>
                <a:gd name="connsiteY6" fmla="*/ 1206563 h 1507546"/>
                <a:gd name="connsiteX7" fmla="*/ 2655363 w 2981345"/>
                <a:gd name="connsiteY7" fmla="*/ 1239185 h 1507546"/>
                <a:gd name="connsiteX8" fmla="*/ 2686813 w 2981345"/>
                <a:gd name="connsiteY8" fmla="*/ 515409 h 1507546"/>
                <a:gd name="connsiteX9" fmla="*/ 1998588 w 2981345"/>
                <a:gd name="connsiteY9" fmla="*/ 454215 h 1507546"/>
                <a:gd name="connsiteX10" fmla="*/ 1892056 w 2981345"/>
                <a:gd name="connsiteY10" fmla="*/ 556159 h 1507546"/>
                <a:gd name="connsiteX11" fmla="*/ 1728946 w 2981345"/>
                <a:gd name="connsiteY11" fmla="*/ 719525 h 1507546"/>
                <a:gd name="connsiteX12" fmla="*/ 1646881 w 2981345"/>
                <a:gd name="connsiteY12" fmla="*/ 719525 h 1507546"/>
                <a:gd name="connsiteX13" fmla="*/ 1583165 w 2981345"/>
                <a:gd name="connsiteY13" fmla="*/ 655554 h 1507546"/>
                <a:gd name="connsiteX14" fmla="*/ 1855102 w 2981345"/>
                <a:gd name="connsiteY14" fmla="*/ 383618 h 1507546"/>
                <a:gd name="connsiteX15" fmla="*/ 1898173 w 2981345"/>
                <a:gd name="connsiteY15" fmla="*/ 344370 h 1507546"/>
                <a:gd name="connsiteX16" fmla="*/ 2827624 w 2981345"/>
                <a:gd name="connsiteY16" fmla="*/ 427207 h 1507546"/>
                <a:gd name="connsiteX17" fmla="*/ 2818474 w 2981345"/>
                <a:gd name="connsiteY17" fmla="*/ 1284550 h 1507546"/>
                <a:gd name="connsiteX18" fmla="*/ 1854847 w 2981345"/>
                <a:gd name="connsiteY18" fmla="*/ 1318192 h 150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1345" h="1507546">
                  <a:moveTo>
                    <a:pt x="1854847" y="1318192"/>
                  </a:moveTo>
                  <a:lnTo>
                    <a:pt x="1492945" y="955525"/>
                  </a:lnTo>
                  <a:lnTo>
                    <a:pt x="1492945" y="955525"/>
                  </a:lnTo>
                  <a:lnTo>
                    <a:pt x="823681" y="286771"/>
                  </a:lnTo>
                  <a:cubicBezTo>
                    <a:pt x="605319" y="76116"/>
                    <a:pt x="288734" y="2750"/>
                    <a:pt x="-28" y="95881"/>
                  </a:cubicBezTo>
                  <a:cubicBezTo>
                    <a:pt x="329810" y="-75177"/>
                    <a:pt x="732400" y="-13350"/>
                    <a:pt x="995712" y="248797"/>
                  </a:cubicBezTo>
                  <a:lnTo>
                    <a:pt x="1952203" y="1206563"/>
                  </a:lnTo>
                  <a:cubicBezTo>
                    <a:pt x="2142253" y="1399059"/>
                    <a:pt x="2448315" y="1413257"/>
                    <a:pt x="2655363" y="1239185"/>
                  </a:cubicBezTo>
                  <a:cubicBezTo>
                    <a:pt x="2863916" y="1048007"/>
                    <a:pt x="2877984" y="723959"/>
                    <a:pt x="2686813" y="515409"/>
                  </a:cubicBezTo>
                  <a:cubicBezTo>
                    <a:pt x="2507748" y="320084"/>
                    <a:pt x="2209307" y="293546"/>
                    <a:pt x="1998588" y="454215"/>
                  </a:cubicBezTo>
                  <a:lnTo>
                    <a:pt x="1892056" y="556159"/>
                  </a:lnTo>
                  <a:lnTo>
                    <a:pt x="1728946" y="719525"/>
                  </a:lnTo>
                  <a:cubicBezTo>
                    <a:pt x="1706263" y="742143"/>
                    <a:pt x="1669563" y="742143"/>
                    <a:pt x="1646881" y="719525"/>
                  </a:cubicBezTo>
                  <a:lnTo>
                    <a:pt x="1583165" y="655554"/>
                  </a:lnTo>
                  <a:lnTo>
                    <a:pt x="1855102" y="383618"/>
                  </a:lnTo>
                  <a:cubicBezTo>
                    <a:pt x="1868660" y="369680"/>
                    <a:pt x="1883034" y="356573"/>
                    <a:pt x="1898173" y="344370"/>
                  </a:cubicBezTo>
                  <a:cubicBezTo>
                    <a:pt x="2177704" y="110581"/>
                    <a:pt x="2593840" y="147668"/>
                    <a:pt x="2827624" y="427207"/>
                  </a:cubicBezTo>
                  <a:cubicBezTo>
                    <a:pt x="3035972" y="676305"/>
                    <a:pt x="3032073" y="1039958"/>
                    <a:pt x="2818474" y="1284550"/>
                  </a:cubicBezTo>
                  <a:cubicBezTo>
                    <a:pt x="2564124" y="1576366"/>
                    <a:pt x="2121176" y="1575601"/>
                    <a:pt x="1854847" y="1318192"/>
                  </a:cubicBezTo>
                  <a:close/>
                </a:path>
              </a:pathLst>
            </a:custGeom>
            <a:grpFill/>
            <a:ln w="25483"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87F764C5-9612-4BCC-8468-9A9D949340EC}"/>
                </a:ext>
              </a:extLst>
            </p:cNvPr>
            <p:cNvSpPr/>
            <p:nvPr/>
          </p:nvSpPr>
          <p:spPr>
            <a:xfrm>
              <a:off x="3092468" y="2158684"/>
              <a:ext cx="1162597" cy="940332"/>
            </a:xfrm>
            <a:custGeom>
              <a:avLst/>
              <a:gdLst>
                <a:gd name="connsiteX0" fmla="*/ 1143531 w 1162597"/>
                <a:gd name="connsiteY0" fmla="*/ 529826 h 940332"/>
                <a:gd name="connsiteX1" fmla="*/ 933526 w 1162597"/>
                <a:gd name="connsiteY1" fmla="*/ 739066 h 940332"/>
                <a:gd name="connsiteX2" fmla="*/ 538237 w 1162597"/>
                <a:gd name="connsiteY2" fmla="*/ 926134 h 940332"/>
                <a:gd name="connsiteX3" fmla="*/ -28 w 1162597"/>
                <a:gd name="connsiteY3" fmla="*/ 849676 h 940332"/>
                <a:gd name="connsiteX4" fmla="*/ 393731 w 1162597"/>
                <a:gd name="connsiteY4" fmla="*/ 875162 h 940332"/>
                <a:gd name="connsiteX5" fmla="*/ 765828 w 1162597"/>
                <a:gd name="connsiteY5" fmla="*/ 699053 h 940332"/>
                <a:gd name="connsiteX6" fmla="*/ 980420 w 1162597"/>
                <a:gd name="connsiteY6" fmla="*/ 484461 h 940332"/>
                <a:gd name="connsiteX7" fmla="*/ 572643 w 1162597"/>
                <a:gd name="connsiteY7" fmla="*/ 76684 h 940332"/>
                <a:gd name="connsiteX8" fmla="*/ 625654 w 1162597"/>
                <a:gd name="connsiteY8" fmla="*/ 20614 h 940332"/>
                <a:gd name="connsiteX9" fmla="*/ 724410 w 1162597"/>
                <a:gd name="connsiteY9" fmla="*/ 20229 h 940332"/>
                <a:gd name="connsiteX10" fmla="*/ 724795 w 1162597"/>
                <a:gd name="connsiteY10" fmla="*/ 20614 h 940332"/>
                <a:gd name="connsiteX11" fmla="*/ 1143531 w 1162597"/>
                <a:gd name="connsiteY11" fmla="*/ 438331 h 940332"/>
                <a:gd name="connsiteX12" fmla="*/ 1143839 w 1162597"/>
                <a:gd name="connsiteY12" fmla="*/ 529517 h 940332"/>
                <a:gd name="connsiteX13" fmla="*/ 1143531 w 1162597"/>
                <a:gd name="connsiteY13" fmla="*/ 529826 h 9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2597" h="940332">
                  <a:moveTo>
                    <a:pt x="1143531" y="529826"/>
                  </a:moveTo>
                  <a:lnTo>
                    <a:pt x="933526" y="739066"/>
                  </a:lnTo>
                  <a:cubicBezTo>
                    <a:pt x="820426" y="834973"/>
                    <a:pt x="684112" y="899483"/>
                    <a:pt x="538237" y="926134"/>
                  </a:cubicBezTo>
                  <a:cubicBezTo>
                    <a:pt x="355275" y="959849"/>
                    <a:pt x="166309" y="933007"/>
                    <a:pt x="-28" y="849676"/>
                  </a:cubicBezTo>
                  <a:cubicBezTo>
                    <a:pt x="127068" y="890754"/>
                    <a:pt x="262399" y="899514"/>
                    <a:pt x="393731" y="875162"/>
                  </a:cubicBezTo>
                  <a:cubicBezTo>
                    <a:pt x="531065" y="850117"/>
                    <a:pt x="659393" y="789381"/>
                    <a:pt x="765828" y="699053"/>
                  </a:cubicBezTo>
                  <a:lnTo>
                    <a:pt x="980420" y="484461"/>
                  </a:lnTo>
                  <a:lnTo>
                    <a:pt x="572643" y="76684"/>
                  </a:lnTo>
                  <a:lnTo>
                    <a:pt x="625654" y="20614"/>
                  </a:lnTo>
                  <a:cubicBezTo>
                    <a:pt x="652820" y="-6763"/>
                    <a:pt x="697033" y="-6934"/>
                    <a:pt x="724410" y="20229"/>
                  </a:cubicBezTo>
                  <a:cubicBezTo>
                    <a:pt x="724540" y="20357"/>
                    <a:pt x="724668" y="20487"/>
                    <a:pt x="724795" y="20614"/>
                  </a:cubicBezTo>
                  <a:lnTo>
                    <a:pt x="1143531" y="438331"/>
                  </a:lnTo>
                  <a:cubicBezTo>
                    <a:pt x="1168795" y="463427"/>
                    <a:pt x="1168933" y="504253"/>
                    <a:pt x="1143839" y="529517"/>
                  </a:cubicBezTo>
                  <a:cubicBezTo>
                    <a:pt x="1143737" y="529622"/>
                    <a:pt x="1143633" y="529724"/>
                    <a:pt x="1143531" y="529826"/>
                  </a:cubicBezTo>
                  <a:close/>
                </a:path>
              </a:pathLst>
            </a:custGeom>
            <a:grpFill/>
            <a:ln w="25483"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8C3D367F-B7AB-4C09-8D3E-3ED462CC8209}"/>
                </a:ext>
              </a:extLst>
            </p:cNvPr>
            <p:cNvSpPr/>
            <p:nvPr/>
          </p:nvSpPr>
          <p:spPr>
            <a:xfrm>
              <a:off x="2684099" y="1589754"/>
              <a:ext cx="2978382" cy="1507368"/>
            </a:xfrm>
            <a:custGeom>
              <a:avLst/>
              <a:gdLst>
                <a:gd name="connsiteX0" fmla="*/ 2978354 w 2978382"/>
                <a:gd name="connsiteY0" fmla="*/ 1411979 h 1507368"/>
                <a:gd name="connsiteX1" fmla="*/ 1982614 w 2978382"/>
                <a:gd name="connsiteY1" fmla="*/ 1257279 h 1507368"/>
                <a:gd name="connsiteX2" fmla="*/ 1026377 w 2978382"/>
                <a:gd name="connsiteY2" fmla="*/ 301297 h 1507368"/>
                <a:gd name="connsiteX3" fmla="*/ 323472 w 2978382"/>
                <a:gd name="connsiteY3" fmla="*/ 267400 h 1507368"/>
                <a:gd name="connsiteX4" fmla="*/ 258992 w 2978382"/>
                <a:gd name="connsiteY4" fmla="*/ 988656 h 1507368"/>
                <a:gd name="connsiteX5" fmla="*/ 980248 w 2978382"/>
                <a:gd name="connsiteY5" fmla="*/ 1053135 h 1507368"/>
                <a:gd name="connsiteX6" fmla="*/ 830135 w 2978382"/>
                <a:gd name="connsiteY6" fmla="*/ 903278 h 1507368"/>
                <a:gd name="connsiteX7" fmla="*/ 829179 w 2978382"/>
                <a:gd name="connsiteY7" fmla="*/ 795153 h 1507368"/>
                <a:gd name="connsiteX8" fmla="*/ 830135 w 2978382"/>
                <a:gd name="connsiteY8" fmla="*/ 794197 h 1507368"/>
                <a:gd name="connsiteX9" fmla="*/ 881107 w 2978382"/>
                <a:gd name="connsiteY9" fmla="*/ 743225 h 1507368"/>
                <a:gd name="connsiteX10" fmla="*/ 1192037 w 2978382"/>
                <a:gd name="connsiteY10" fmla="*/ 1054155 h 1507368"/>
                <a:gd name="connsiteX11" fmla="*/ 1124499 w 2978382"/>
                <a:gd name="connsiteY11" fmla="*/ 1121693 h 1507368"/>
                <a:gd name="connsiteX12" fmla="*/ 1092641 w 2978382"/>
                <a:gd name="connsiteY12" fmla="*/ 1151257 h 1507368"/>
                <a:gd name="connsiteX13" fmla="*/ 1081172 w 2978382"/>
                <a:gd name="connsiteY13" fmla="*/ 1160942 h 1507368"/>
                <a:gd name="connsiteX14" fmla="*/ 152035 w 2978382"/>
                <a:gd name="connsiteY14" fmla="*/ 1074534 h 1507368"/>
                <a:gd name="connsiteX15" fmla="*/ 190435 w 2978382"/>
                <a:gd name="connsiteY15" fmla="*/ 189413 h 1507368"/>
                <a:gd name="connsiteX16" fmla="*/ 1123479 w 2978382"/>
                <a:gd name="connsiteY16" fmla="*/ 189413 h 1507368"/>
                <a:gd name="connsiteX17" fmla="*/ 1485636 w 2978382"/>
                <a:gd name="connsiteY17" fmla="*/ 552080 h 1507368"/>
                <a:gd name="connsiteX18" fmla="*/ 1485636 w 2978382"/>
                <a:gd name="connsiteY18" fmla="*/ 552080 h 1507368"/>
                <a:gd name="connsiteX19" fmla="*/ 2155410 w 2978382"/>
                <a:gd name="connsiteY19" fmla="*/ 1220579 h 1507368"/>
                <a:gd name="connsiteX20" fmla="*/ 2978354 w 2978382"/>
                <a:gd name="connsiteY20" fmla="*/ 1411979 h 150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8382" h="1507368">
                  <a:moveTo>
                    <a:pt x="2978354" y="1411979"/>
                  </a:moveTo>
                  <a:cubicBezTo>
                    <a:pt x="2648157" y="1582659"/>
                    <a:pt x="2245452" y="1520104"/>
                    <a:pt x="1982614" y="1257279"/>
                  </a:cubicBezTo>
                  <a:lnTo>
                    <a:pt x="1026377" y="301297"/>
                  </a:lnTo>
                  <a:cubicBezTo>
                    <a:pt x="836751" y="108454"/>
                    <a:pt x="530773" y="93700"/>
                    <a:pt x="323472" y="267400"/>
                  </a:cubicBezTo>
                  <a:cubicBezTo>
                    <a:pt x="106497" y="448764"/>
                    <a:pt x="77629" y="771680"/>
                    <a:pt x="258992" y="988656"/>
                  </a:cubicBezTo>
                  <a:cubicBezTo>
                    <a:pt x="440356" y="1205631"/>
                    <a:pt x="763272" y="1234499"/>
                    <a:pt x="980248" y="1053135"/>
                  </a:cubicBezTo>
                  <a:lnTo>
                    <a:pt x="830135" y="903278"/>
                  </a:lnTo>
                  <a:cubicBezTo>
                    <a:pt x="800013" y="873683"/>
                    <a:pt x="799585" y="825275"/>
                    <a:pt x="829179" y="795153"/>
                  </a:cubicBezTo>
                  <a:cubicBezTo>
                    <a:pt x="829495" y="794832"/>
                    <a:pt x="829814" y="794513"/>
                    <a:pt x="830135" y="794197"/>
                  </a:cubicBezTo>
                  <a:lnTo>
                    <a:pt x="881107" y="743225"/>
                  </a:lnTo>
                  <a:lnTo>
                    <a:pt x="1192037" y="1054155"/>
                  </a:lnTo>
                  <a:lnTo>
                    <a:pt x="1124499" y="1121693"/>
                  </a:lnTo>
                  <a:cubicBezTo>
                    <a:pt x="1114050" y="1131887"/>
                    <a:pt x="1103345" y="1141827"/>
                    <a:pt x="1092641" y="1151257"/>
                  </a:cubicBezTo>
                  <a:lnTo>
                    <a:pt x="1081172" y="1160942"/>
                  </a:lnTo>
                  <a:cubicBezTo>
                    <a:pt x="800737" y="1393655"/>
                    <a:pt x="384748" y="1354967"/>
                    <a:pt x="152035" y="1074534"/>
                  </a:cubicBezTo>
                  <a:cubicBezTo>
                    <a:pt x="-64589" y="813485"/>
                    <a:pt x="-47982" y="430720"/>
                    <a:pt x="190435" y="189413"/>
                  </a:cubicBezTo>
                  <a:cubicBezTo>
                    <a:pt x="448099" y="-68251"/>
                    <a:pt x="867344" y="-58056"/>
                    <a:pt x="1123479" y="189413"/>
                  </a:cubicBezTo>
                  <a:lnTo>
                    <a:pt x="1485636" y="552080"/>
                  </a:lnTo>
                  <a:lnTo>
                    <a:pt x="1485636" y="552080"/>
                  </a:lnTo>
                  <a:lnTo>
                    <a:pt x="2155410" y="1220579"/>
                  </a:lnTo>
                  <a:cubicBezTo>
                    <a:pt x="2373494" y="1431178"/>
                    <a:pt x="2689725" y="1504731"/>
                    <a:pt x="2978354" y="1411979"/>
                  </a:cubicBezTo>
                  <a:close/>
                </a:path>
              </a:pathLst>
            </a:custGeom>
            <a:grpFill/>
            <a:ln w="25483"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D30792FE-02DB-4931-81BD-BEDD81A25A2A}"/>
                </a:ext>
              </a:extLst>
            </p:cNvPr>
            <p:cNvSpPr/>
            <p:nvPr/>
          </p:nvSpPr>
          <p:spPr>
            <a:xfrm>
              <a:off x="4491112" y="1389816"/>
              <a:ext cx="1163979" cy="561668"/>
            </a:xfrm>
            <a:custGeom>
              <a:avLst/>
              <a:gdLst>
                <a:gd name="connsiteX0" fmla="*/ 1163951 w 1163979"/>
                <a:gd name="connsiteY0" fmla="*/ 91420 h 561668"/>
                <a:gd name="connsiteX1" fmla="*/ 399369 w 1163979"/>
                <a:gd name="connsiteY1" fmla="*/ 241533 h 561668"/>
                <a:gd name="connsiteX2" fmla="*/ 314756 w 1163979"/>
                <a:gd name="connsiteY2" fmla="*/ 324617 h 561668"/>
                <a:gd name="connsiteX3" fmla="*/ 314756 w 1163979"/>
                <a:gd name="connsiteY3" fmla="*/ 324617 h 561668"/>
                <a:gd name="connsiteX4" fmla="*/ 77735 w 1163979"/>
                <a:gd name="connsiteY4" fmla="*/ 561637 h 561668"/>
                <a:gd name="connsiteX5" fmla="*/ 19117 w 1163979"/>
                <a:gd name="connsiteY5" fmla="*/ 503019 h 561668"/>
                <a:gd name="connsiteX6" fmla="*/ 18455 w 1163979"/>
                <a:gd name="connsiteY6" fmla="*/ 412195 h 561668"/>
                <a:gd name="connsiteX7" fmla="*/ 19117 w 1163979"/>
                <a:gd name="connsiteY7" fmla="*/ 411525 h 561668"/>
                <a:gd name="connsiteX8" fmla="*/ 228613 w 1163979"/>
                <a:gd name="connsiteY8" fmla="*/ 202029 h 561668"/>
                <a:gd name="connsiteX9" fmla="*/ 1163951 w 1163979"/>
                <a:gd name="connsiteY9" fmla="*/ 91420 h 56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3979" h="561668">
                  <a:moveTo>
                    <a:pt x="1163951" y="91420"/>
                  </a:moveTo>
                  <a:cubicBezTo>
                    <a:pt x="900247" y="6284"/>
                    <a:pt x="611311" y="63015"/>
                    <a:pt x="399369" y="241533"/>
                  </a:cubicBezTo>
                  <a:lnTo>
                    <a:pt x="314756" y="324617"/>
                  </a:lnTo>
                  <a:lnTo>
                    <a:pt x="314756" y="324617"/>
                  </a:lnTo>
                  <a:lnTo>
                    <a:pt x="77735" y="561637"/>
                  </a:lnTo>
                  <a:lnTo>
                    <a:pt x="19117" y="503019"/>
                  </a:lnTo>
                  <a:cubicBezTo>
                    <a:pt x="-6147" y="478125"/>
                    <a:pt x="-6448" y="437459"/>
                    <a:pt x="18455" y="412195"/>
                  </a:cubicBezTo>
                  <a:cubicBezTo>
                    <a:pt x="18658" y="411971"/>
                    <a:pt x="18888" y="411746"/>
                    <a:pt x="19117" y="411525"/>
                  </a:cubicBezTo>
                  <a:lnTo>
                    <a:pt x="228613" y="202029"/>
                  </a:lnTo>
                  <a:cubicBezTo>
                    <a:pt x="489896" y="-19289"/>
                    <a:pt x="858246" y="-62847"/>
                    <a:pt x="1163951" y="91420"/>
                  </a:cubicBezTo>
                  <a:close/>
                </a:path>
              </a:pathLst>
            </a:custGeom>
            <a:grpFill/>
            <a:ln w="25483" cap="flat">
              <a:noFill/>
              <a:prstDash val="solid"/>
              <a:miter/>
            </a:ln>
          </p:spPr>
          <p:txBody>
            <a:bodyPr rtlCol="0" anchor="ctr"/>
            <a:lstStyle/>
            <a:p>
              <a:endParaRPr lang="en-US" dirty="0"/>
            </a:p>
          </p:txBody>
        </p:sp>
      </p:grpSp>
      <p:sp>
        <p:nvSpPr>
          <p:cNvPr id="20" name="Rectangle 19">
            <a:extLst>
              <a:ext uri="{FF2B5EF4-FFF2-40B4-BE49-F238E27FC236}">
                <a16:creationId xmlns:a16="http://schemas.microsoft.com/office/drawing/2014/main" id="{3199DE22-F210-4268-92A5-864A0CA1FA75}"/>
              </a:ext>
            </a:extLst>
          </p:cNvPr>
          <p:cNvSpPr/>
          <p:nvPr userDrawn="1"/>
        </p:nvSpPr>
        <p:spPr>
          <a:xfrm>
            <a:off x="1" y="4589806"/>
            <a:ext cx="12191997" cy="2268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97280" y="891300"/>
            <a:ext cx="7589520" cy="3566160"/>
          </a:xfrm>
        </p:spPr>
        <p:txBody>
          <a:bodyPr anchor="b" anchorCtr="0">
            <a:noAutofit/>
          </a:bodyPr>
          <a:lstStyle>
            <a:lvl1pPr>
              <a:lnSpc>
                <a:spcPct val="90000"/>
              </a:lnSpc>
              <a:defRPr sz="6600" b="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854503"/>
            <a:ext cx="10058400" cy="1143000"/>
          </a:xfrm>
        </p:spPr>
        <p:txBody>
          <a:bodyPr lIns="91440" rIns="91440" anchor="t" anchorCtr="0">
            <a:no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0691CF43-30D2-407B-B3ED-E526FFB28BE2}"/>
              </a:ext>
            </a:extLst>
          </p:cNvPr>
          <p:cNvGrpSpPr/>
          <p:nvPr/>
        </p:nvGrpSpPr>
        <p:grpSpPr>
          <a:xfrm>
            <a:off x="0" y="0"/>
            <a:ext cx="178506" cy="6857999"/>
            <a:chOff x="0" y="0"/>
            <a:chExt cx="178506" cy="6857999"/>
          </a:xfrm>
        </p:grpSpPr>
        <p:sp>
          <p:nvSpPr>
            <p:cNvPr id="14" name="Rectangle 13">
              <a:extLst>
                <a:ext uri="{FF2B5EF4-FFF2-40B4-BE49-F238E27FC236}">
                  <a16:creationId xmlns:a16="http://schemas.microsoft.com/office/drawing/2014/main" id="{F69C6615-6F48-4410-8F0F-9E96556FAF04}"/>
                </a:ext>
              </a:extLst>
            </p:cNvPr>
            <p:cNvSpPr/>
            <p:nvPr/>
          </p:nvSpPr>
          <p:spPr>
            <a:xfrm>
              <a:off x="0" y="0"/>
              <a:ext cx="178506" cy="448056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908FCC4-825A-4EB0-B291-75A6CB8C58E2}"/>
                </a:ext>
              </a:extLst>
            </p:cNvPr>
            <p:cNvSpPr/>
            <p:nvPr/>
          </p:nvSpPr>
          <p:spPr>
            <a:xfrm>
              <a:off x="2" y="4589807"/>
              <a:ext cx="178500" cy="2268192"/>
            </a:xfrm>
            <a:prstGeom prst="rect">
              <a:avLst/>
            </a:prstGeom>
            <a:solidFill>
              <a:srgbClr val="3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27EEFAC7-8FA9-46AE-BC3D-693E174841F6}"/>
              </a:ext>
            </a:extLst>
          </p:cNvPr>
          <p:cNvGrpSpPr/>
          <p:nvPr userDrawn="1"/>
        </p:nvGrpSpPr>
        <p:grpSpPr>
          <a:xfrm>
            <a:off x="0" y="-1"/>
            <a:ext cx="178502" cy="6858000"/>
            <a:chOff x="0" y="-1"/>
            <a:chExt cx="178502" cy="6858000"/>
          </a:xfrm>
        </p:grpSpPr>
        <p:sp>
          <p:nvSpPr>
            <p:cNvPr id="18" name="Rectangle 17">
              <a:extLst>
                <a:ext uri="{FF2B5EF4-FFF2-40B4-BE49-F238E27FC236}">
                  <a16:creationId xmlns:a16="http://schemas.microsoft.com/office/drawing/2014/main" id="{B93F2AD3-911B-4876-B7CA-5BCD34D4C7E8}"/>
                </a:ext>
              </a:extLst>
            </p:cNvPr>
            <p:cNvSpPr/>
            <p:nvPr/>
          </p:nvSpPr>
          <p:spPr>
            <a:xfrm>
              <a:off x="0" y="-1"/>
              <a:ext cx="178500" cy="45898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9998594-14FE-4CC6-8683-116BA6392C40}"/>
                </a:ext>
              </a:extLst>
            </p:cNvPr>
            <p:cNvSpPr/>
            <p:nvPr/>
          </p:nvSpPr>
          <p:spPr>
            <a:xfrm>
              <a:off x="2" y="4589807"/>
              <a:ext cx="178500" cy="2268192"/>
            </a:xfrm>
            <a:prstGeom prst="rect">
              <a:avLst/>
            </a:prstGeom>
            <a:solidFill>
              <a:srgbClr val="3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08388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Power Statemen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412E5E9-C41D-4248-B6F5-483E25843258}"/>
              </a:ext>
            </a:extLst>
          </p:cNvPr>
          <p:cNvSpPr/>
          <p:nvPr/>
        </p:nvSpPr>
        <p:spPr>
          <a:xfrm>
            <a:off x="1" y="4589806"/>
            <a:ext cx="12191997" cy="2268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459DE2C1-4C52-40A3-8959-27B2C1BEBFF6}"/>
              </a:ext>
            </a:extLst>
          </p:cNvPr>
          <p:cNvCxnSpPr>
            <a:cxnSpLocks/>
          </p:cNvCxnSpPr>
          <p:nvPr/>
        </p:nvCxnSpPr>
        <p:spPr>
          <a:xfrm>
            <a:off x="0" y="4589807"/>
            <a:ext cx="12192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10ACE56A-0EA2-4C2A-A78E-844FBE8F4F50}"/>
              </a:ext>
            </a:extLst>
          </p:cNvPr>
          <p:cNvGrpSpPr/>
          <p:nvPr/>
        </p:nvGrpSpPr>
        <p:grpSpPr>
          <a:xfrm>
            <a:off x="0" y="0"/>
            <a:ext cx="178506" cy="6857999"/>
            <a:chOff x="0" y="0"/>
            <a:chExt cx="178506" cy="6857999"/>
          </a:xfrm>
        </p:grpSpPr>
        <p:sp>
          <p:nvSpPr>
            <p:cNvPr id="103" name="Rectangle 102">
              <a:extLst>
                <a:ext uri="{FF2B5EF4-FFF2-40B4-BE49-F238E27FC236}">
                  <a16:creationId xmlns:a16="http://schemas.microsoft.com/office/drawing/2014/main" id="{46601C03-C6AB-418A-80AE-850C48263776}"/>
                </a:ext>
              </a:extLst>
            </p:cNvPr>
            <p:cNvSpPr/>
            <p:nvPr/>
          </p:nvSpPr>
          <p:spPr>
            <a:xfrm>
              <a:off x="0" y="0"/>
              <a:ext cx="178506" cy="448056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4C90BD60-B9B9-4449-89D7-877D0EC35343}"/>
                </a:ext>
              </a:extLst>
            </p:cNvPr>
            <p:cNvSpPr/>
            <p:nvPr/>
          </p:nvSpPr>
          <p:spPr>
            <a:xfrm>
              <a:off x="2" y="4589807"/>
              <a:ext cx="178500" cy="2268192"/>
            </a:xfrm>
            <a:prstGeom prst="rect">
              <a:avLst/>
            </a:prstGeom>
            <a:solidFill>
              <a:srgbClr val="3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a:extLst>
              <a:ext uri="{FF2B5EF4-FFF2-40B4-BE49-F238E27FC236}">
                <a16:creationId xmlns:a16="http://schemas.microsoft.com/office/drawing/2014/main" id="{DDDB6296-9F31-499C-9382-F230C51AA37C}"/>
              </a:ext>
            </a:extLst>
          </p:cNvPr>
          <p:cNvGrpSpPr/>
          <p:nvPr userDrawn="1"/>
        </p:nvGrpSpPr>
        <p:grpSpPr>
          <a:xfrm>
            <a:off x="0" y="-1"/>
            <a:ext cx="178502" cy="6858000"/>
            <a:chOff x="0" y="-1"/>
            <a:chExt cx="178502" cy="6858000"/>
          </a:xfrm>
        </p:grpSpPr>
        <p:sp>
          <p:nvSpPr>
            <p:cNvPr id="54" name="Rectangle 53">
              <a:extLst>
                <a:ext uri="{FF2B5EF4-FFF2-40B4-BE49-F238E27FC236}">
                  <a16:creationId xmlns:a16="http://schemas.microsoft.com/office/drawing/2014/main" id="{023251D0-C919-449B-8442-F547792DBDA9}"/>
                </a:ext>
              </a:extLst>
            </p:cNvPr>
            <p:cNvSpPr/>
            <p:nvPr/>
          </p:nvSpPr>
          <p:spPr>
            <a:xfrm>
              <a:off x="0" y="-1"/>
              <a:ext cx="178502" cy="458980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8449E85F-2D35-4C91-A604-BFD19AE901AA}"/>
                </a:ext>
              </a:extLst>
            </p:cNvPr>
            <p:cNvSpPr/>
            <p:nvPr/>
          </p:nvSpPr>
          <p:spPr>
            <a:xfrm>
              <a:off x="2" y="4589807"/>
              <a:ext cx="178500" cy="2268192"/>
            </a:xfrm>
            <a:prstGeom prst="rect">
              <a:avLst/>
            </a:prstGeom>
            <a:solidFill>
              <a:srgbClr val="3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7" name="Picture 96">
            <a:extLst>
              <a:ext uri="{FF2B5EF4-FFF2-40B4-BE49-F238E27FC236}">
                <a16:creationId xmlns:a16="http://schemas.microsoft.com/office/drawing/2014/main" id="{2F28842D-9AA2-41AD-9C9E-921B5BF4665A}"/>
              </a:ext>
            </a:extLst>
          </p:cNvPr>
          <p:cNvPicPr>
            <a:picLocks noChangeAspect="1"/>
          </p:cNvPicPr>
          <p:nvPr userDrawn="1"/>
        </p:nvPicPr>
        <p:blipFill>
          <a:blip r:embed="rId2"/>
          <a:srcRect/>
          <a:stretch/>
        </p:blipFill>
        <p:spPr>
          <a:xfrm>
            <a:off x="1265795" y="667512"/>
            <a:ext cx="2570985" cy="1438781"/>
          </a:xfrm>
          <a:prstGeom prst="rect">
            <a:avLst/>
          </a:prstGeom>
        </p:spPr>
      </p:pic>
      <p:sp>
        <p:nvSpPr>
          <p:cNvPr id="4" name="TextBox 3">
            <a:extLst>
              <a:ext uri="{FF2B5EF4-FFF2-40B4-BE49-F238E27FC236}">
                <a16:creationId xmlns:a16="http://schemas.microsoft.com/office/drawing/2014/main" id="{FA66543B-869C-4960-8C68-3A2B41C7D2C5}"/>
              </a:ext>
            </a:extLst>
          </p:cNvPr>
          <p:cNvSpPr txBox="1"/>
          <p:nvPr userDrawn="1"/>
        </p:nvSpPr>
        <p:spPr>
          <a:xfrm>
            <a:off x="1173482" y="3651473"/>
            <a:ext cx="7156701" cy="830997"/>
          </a:xfrm>
          <a:prstGeom prst="rect">
            <a:avLst/>
          </a:prstGeom>
          <a:noFill/>
        </p:spPr>
        <p:txBody>
          <a:bodyPr wrap="square" rtlCol="0">
            <a:spAutoFit/>
          </a:bodyPr>
          <a:lstStyle/>
          <a:p>
            <a:pPr marL="0" marR="0">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GTI Energy develops innovative solutions that transform lives, economies, and the environment</a:t>
            </a:r>
          </a:p>
        </p:txBody>
      </p:sp>
      <p:sp>
        <p:nvSpPr>
          <p:cNvPr id="3" name="Text Placeholder 2"/>
          <p:cNvSpPr>
            <a:spLocks noGrp="1"/>
          </p:cNvSpPr>
          <p:nvPr>
            <p:ph type="body" idx="1" hasCustomPrompt="1"/>
          </p:nvPr>
        </p:nvSpPr>
        <p:spPr>
          <a:xfrm>
            <a:off x="1173482" y="4854503"/>
            <a:ext cx="9982198" cy="1143000"/>
          </a:xfrm>
        </p:spPr>
        <p:txBody>
          <a:bodyPr lIns="91440" rIns="91440" anchor="t" anchorCtr="0">
            <a:noAutofit/>
          </a:bodyPr>
          <a:lstStyle>
            <a:lvl1pPr marL="0" indent="0">
              <a:buNone/>
              <a:defRPr sz="2400" cap="none" spc="0" baseline="0">
                <a:solidFill>
                  <a:srgbClr val="777777"/>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www.gti.energy</a:t>
            </a:r>
          </a:p>
        </p:txBody>
      </p:sp>
    </p:spTree>
    <p:extLst>
      <p:ext uri="{BB962C8B-B14F-4D97-AF65-F5344CB8AC3E}">
        <p14:creationId xmlns:p14="http://schemas.microsoft.com/office/powerpoint/2010/main" val="23902069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ark Gray Background">
    <p:bg>
      <p:bgPr>
        <a:solidFill>
          <a:srgbClr val="5C5C5C"/>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AD001DF-C021-4178-8F2C-BF2019B824FB}"/>
              </a:ext>
            </a:extLst>
          </p:cNvPr>
          <p:cNvGraphicFramePr>
            <a:graphicFrameLocks noChangeAspect="1"/>
          </p:cNvGraphicFramePr>
          <p:nvPr>
            <p:custDataLst>
              <p:tags r:id="rId1"/>
            </p:custDataLst>
            <p:extLst>
              <p:ext uri="{D42A27DB-BD31-4B8C-83A1-F6EECF244321}">
                <p14:modId xmlns:p14="http://schemas.microsoft.com/office/powerpoint/2010/main" val="4193269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DAD001DF-C021-4178-8F2C-BF2019B824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3" name="Object 2" hidden="1">
            <a:extLst>
              <a:ext uri="{FF2B5EF4-FFF2-40B4-BE49-F238E27FC236}">
                <a16:creationId xmlns:a16="http://schemas.microsoft.com/office/drawing/2014/main" id="{EE896A1E-DBFB-41D7-80C5-947A3076839B}"/>
              </a:ext>
            </a:extLst>
          </p:cNvPr>
          <p:cNvGraphicFramePr>
            <a:graphicFrameLocks noChangeAspect="1"/>
          </p:cNvGraphicFramePr>
          <p:nvPr userDrawn="1">
            <p:custDataLst>
              <p:tags r:id="rId2"/>
            </p:custDataLst>
            <p:extLst>
              <p:ext uri="{D42A27DB-BD31-4B8C-83A1-F6EECF244321}">
                <p14:modId xmlns:p14="http://schemas.microsoft.com/office/powerpoint/2010/main" val="4193269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Object 2" hidden="1">
                        <a:extLst>
                          <a:ext uri="{FF2B5EF4-FFF2-40B4-BE49-F238E27FC236}">
                            <a16:creationId xmlns:a16="http://schemas.microsoft.com/office/drawing/2014/main" id="{EE896A1E-DBFB-41D7-80C5-947A307683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140573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3B9774-DE66-420C-B463-70169987CFBC}"/>
              </a:ext>
            </a:extLst>
          </p:cNvPr>
          <p:cNvSpPr/>
          <p:nvPr userDrawn="1"/>
        </p:nvSpPr>
        <p:spPr>
          <a:xfrm>
            <a:off x="-1" y="0"/>
            <a:ext cx="12192001" cy="125083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57990" y="240422"/>
            <a:ext cx="8818983" cy="1010413"/>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757990" y="1608343"/>
            <a:ext cx="10058400" cy="4260749"/>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7063272" y="6446838"/>
            <a:ext cx="3930309" cy="365125"/>
          </a:xfrm>
          <a:prstGeom prst="rect">
            <a:avLst/>
          </a:prstGeom>
        </p:spPr>
        <p:txBody>
          <a:bodyPr vert="horz" lIns="91440" tIns="45720" rIns="91440" bIns="45720" rtlCol="0" anchor="ctr"/>
          <a:lstStyle>
            <a:lvl1pPr algn="r">
              <a:defRPr sz="900" b="0" cap="all" baseline="0">
                <a:solidFill>
                  <a:srgbClr val="777777"/>
                </a:solidFill>
                <a:latin typeface="+mn-lt"/>
              </a:defRPr>
            </a:lvl1pPr>
          </a:lstStyle>
          <a:p>
            <a:r>
              <a:rPr lang="en-US" dirty="0"/>
              <a:t>NGA Spring Operations Conference |  April 10, 2025</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b="0">
                <a:solidFill>
                  <a:srgbClr val="777777"/>
                </a:solidFill>
                <a:latin typeface="+mn-lt"/>
              </a:defRPr>
            </a:lvl1pPr>
          </a:lstStyle>
          <a:p>
            <a:fld id="{3A98EE3D-8CD1-4C3F-BD1C-C98C9596463C}" type="slidenum">
              <a:rPr lang="en-US" smtClean="0"/>
              <a:pPr/>
              <a:t>‹#›</a:t>
            </a:fld>
            <a:endParaRPr lang="en-US" dirty="0"/>
          </a:p>
        </p:txBody>
      </p:sp>
      <p:sp>
        <p:nvSpPr>
          <p:cNvPr id="61" name="Rectangle 60">
            <a:extLst>
              <a:ext uri="{FF2B5EF4-FFF2-40B4-BE49-F238E27FC236}">
                <a16:creationId xmlns:a16="http://schemas.microsoft.com/office/drawing/2014/main" id="{47B49D37-E34C-4498-BAB3-F497D9C47DA5}"/>
              </a:ext>
            </a:extLst>
          </p:cNvPr>
          <p:cNvSpPr/>
          <p:nvPr/>
        </p:nvSpPr>
        <p:spPr>
          <a:xfrm>
            <a:off x="0" y="0"/>
            <a:ext cx="99613" cy="12508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1144B9D3-32E6-4E2B-849B-0B9EDF9722A2}"/>
              </a:ext>
            </a:extLst>
          </p:cNvPr>
          <p:cNvSpPr/>
          <p:nvPr/>
        </p:nvSpPr>
        <p:spPr>
          <a:xfrm>
            <a:off x="-1" y="1316830"/>
            <a:ext cx="99613" cy="55411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D19BC41-532C-4C9B-A25B-B6023B9D0F59}"/>
              </a:ext>
            </a:extLst>
          </p:cNvPr>
          <p:cNvSpPr/>
          <p:nvPr/>
        </p:nvSpPr>
        <p:spPr>
          <a:xfrm>
            <a:off x="0" y="0"/>
            <a:ext cx="99613" cy="12508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8641FC3-1D29-4834-8E4F-6967708D7E93}"/>
              </a:ext>
            </a:extLst>
          </p:cNvPr>
          <p:cNvSpPr/>
          <p:nvPr/>
        </p:nvSpPr>
        <p:spPr>
          <a:xfrm>
            <a:off x="-1" y="1316830"/>
            <a:ext cx="99613" cy="55411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7CB8D382-C246-4CA1-B7EC-6B98FA0EAF49}"/>
              </a:ext>
            </a:extLst>
          </p:cNvPr>
          <p:cNvSpPr/>
          <p:nvPr userDrawn="1"/>
        </p:nvSpPr>
        <p:spPr>
          <a:xfrm>
            <a:off x="0" y="0"/>
            <a:ext cx="99613" cy="12508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7650A090-B81E-44B1-BF8E-30BAB5DA4AB3}"/>
              </a:ext>
            </a:extLst>
          </p:cNvPr>
          <p:cNvSpPr/>
          <p:nvPr userDrawn="1"/>
        </p:nvSpPr>
        <p:spPr>
          <a:xfrm>
            <a:off x="-1" y="1250836"/>
            <a:ext cx="99613" cy="5607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DD5DFA0B-3488-4C7C-91C9-E974F06B8C2D}"/>
              </a:ext>
            </a:extLst>
          </p:cNvPr>
          <p:cNvGrpSpPr>
            <a:grpSpLocks noChangeAspect="1"/>
          </p:cNvGrpSpPr>
          <p:nvPr userDrawn="1"/>
        </p:nvGrpSpPr>
        <p:grpSpPr>
          <a:xfrm>
            <a:off x="10101149" y="292608"/>
            <a:ext cx="1563624" cy="692583"/>
            <a:chOff x="4029075" y="2501901"/>
            <a:chExt cx="4089401" cy="1811338"/>
          </a:xfrm>
        </p:grpSpPr>
        <p:sp>
          <p:nvSpPr>
            <p:cNvPr id="14" name="Freeform 5">
              <a:extLst>
                <a:ext uri="{FF2B5EF4-FFF2-40B4-BE49-F238E27FC236}">
                  <a16:creationId xmlns:a16="http://schemas.microsoft.com/office/drawing/2014/main" id="{6D7694A0-B7DD-42E2-ADCE-D007047E8D0C}"/>
                </a:ext>
              </a:extLst>
            </p:cNvPr>
            <p:cNvSpPr>
              <a:spLocks/>
            </p:cNvSpPr>
            <p:nvPr userDrawn="1"/>
          </p:nvSpPr>
          <p:spPr bwMode="auto">
            <a:xfrm>
              <a:off x="4303713" y="2501901"/>
              <a:ext cx="1800225" cy="982663"/>
            </a:xfrm>
            <a:custGeom>
              <a:avLst/>
              <a:gdLst>
                <a:gd name="T0" fmla="*/ 292 w 477"/>
                <a:gd name="T1" fmla="*/ 218 h 259"/>
                <a:gd name="T2" fmla="*/ 235 w 477"/>
                <a:gd name="T3" fmla="*/ 161 h 259"/>
                <a:gd name="T4" fmla="*/ 235 w 477"/>
                <a:gd name="T5" fmla="*/ 162 h 259"/>
                <a:gd name="T6" fmla="*/ 130 w 477"/>
                <a:gd name="T7" fmla="*/ 57 h 259"/>
                <a:gd name="T8" fmla="*/ 0 w 477"/>
                <a:gd name="T9" fmla="*/ 27 h 259"/>
                <a:gd name="T10" fmla="*/ 157 w 477"/>
                <a:gd name="T11" fmla="*/ 51 h 259"/>
                <a:gd name="T12" fmla="*/ 307 w 477"/>
                <a:gd name="T13" fmla="*/ 201 h 259"/>
                <a:gd name="T14" fmla="*/ 417 w 477"/>
                <a:gd name="T15" fmla="*/ 206 h 259"/>
                <a:gd name="T16" fmla="*/ 422 w 477"/>
                <a:gd name="T17" fmla="*/ 88 h 259"/>
                <a:gd name="T18" fmla="*/ 314 w 477"/>
                <a:gd name="T19" fmla="*/ 83 h 259"/>
                <a:gd name="T20" fmla="*/ 297 w 477"/>
                <a:gd name="T21" fmla="*/ 99 h 259"/>
                <a:gd name="T22" fmla="*/ 272 w 477"/>
                <a:gd name="T23" fmla="*/ 125 h 259"/>
                <a:gd name="T24" fmla="*/ 259 w 477"/>
                <a:gd name="T25" fmla="*/ 125 h 259"/>
                <a:gd name="T26" fmla="*/ 249 w 477"/>
                <a:gd name="T27" fmla="*/ 115 h 259"/>
                <a:gd name="T28" fmla="*/ 292 w 477"/>
                <a:gd name="T29" fmla="*/ 72 h 259"/>
                <a:gd name="T30" fmla="*/ 298 w 477"/>
                <a:gd name="T31" fmla="*/ 66 h 259"/>
                <a:gd name="T32" fmla="*/ 444 w 477"/>
                <a:gd name="T33" fmla="*/ 78 h 259"/>
                <a:gd name="T34" fmla="*/ 443 w 477"/>
                <a:gd name="T35" fmla="*/ 213 h 259"/>
                <a:gd name="T36" fmla="*/ 292 w 477"/>
                <a:gd name="T37" fmla="*/ 21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 h="259">
                  <a:moveTo>
                    <a:pt x="292" y="218"/>
                  </a:moveTo>
                  <a:cubicBezTo>
                    <a:pt x="291" y="218"/>
                    <a:pt x="261" y="187"/>
                    <a:pt x="235" y="161"/>
                  </a:cubicBezTo>
                  <a:cubicBezTo>
                    <a:pt x="235" y="162"/>
                    <a:pt x="235" y="162"/>
                    <a:pt x="235" y="162"/>
                  </a:cubicBezTo>
                  <a:cubicBezTo>
                    <a:pt x="235" y="162"/>
                    <a:pt x="130" y="57"/>
                    <a:pt x="130" y="57"/>
                  </a:cubicBezTo>
                  <a:cubicBezTo>
                    <a:pt x="94" y="23"/>
                    <a:pt x="44" y="12"/>
                    <a:pt x="0" y="27"/>
                  </a:cubicBezTo>
                  <a:cubicBezTo>
                    <a:pt x="51" y="0"/>
                    <a:pt x="114" y="9"/>
                    <a:pt x="157" y="51"/>
                  </a:cubicBezTo>
                  <a:cubicBezTo>
                    <a:pt x="307" y="201"/>
                    <a:pt x="307" y="201"/>
                    <a:pt x="307" y="201"/>
                  </a:cubicBezTo>
                  <a:cubicBezTo>
                    <a:pt x="337" y="231"/>
                    <a:pt x="385" y="234"/>
                    <a:pt x="417" y="206"/>
                  </a:cubicBezTo>
                  <a:cubicBezTo>
                    <a:pt x="453" y="175"/>
                    <a:pt x="454" y="121"/>
                    <a:pt x="422" y="88"/>
                  </a:cubicBezTo>
                  <a:cubicBezTo>
                    <a:pt x="393" y="59"/>
                    <a:pt x="346" y="57"/>
                    <a:pt x="314" y="83"/>
                  </a:cubicBezTo>
                  <a:cubicBezTo>
                    <a:pt x="297" y="99"/>
                    <a:pt x="297" y="99"/>
                    <a:pt x="297" y="99"/>
                  </a:cubicBezTo>
                  <a:cubicBezTo>
                    <a:pt x="272" y="125"/>
                    <a:pt x="272" y="125"/>
                    <a:pt x="272" y="125"/>
                  </a:cubicBezTo>
                  <a:cubicBezTo>
                    <a:pt x="268" y="128"/>
                    <a:pt x="262" y="128"/>
                    <a:pt x="259" y="125"/>
                  </a:cubicBezTo>
                  <a:cubicBezTo>
                    <a:pt x="249" y="115"/>
                    <a:pt x="249" y="115"/>
                    <a:pt x="249" y="115"/>
                  </a:cubicBezTo>
                  <a:cubicBezTo>
                    <a:pt x="292" y="72"/>
                    <a:pt x="292" y="72"/>
                    <a:pt x="292" y="72"/>
                  </a:cubicBezTo>
                  <a:cubicBezTo>
                    <a:pt x="294" y="70"/>
                    <a:pt x="296" y="68"/>
                    <a:pt x="298" y="66"/>
                  </a:cubicBezTo>
                  <a:cubicBezTo>
                    <a:pt x="341" y="30"/>
                    <a:pt x="406" y="34"/>
                    <a:pt x="444" y="78"/>
                  </a:cubicBezTo>
                  <a:cubicBezTo>
                    <a:pt x="477" y="117"/>
                    <a:pt x="476" y="175"/>
                    <a:pt x="443" y="213"/>
                  </a:cubicBezTo>
                  <a:cubicBezTo>
                    <a:pt x="403" y="259"/>
                    <a:pt x="333" y="259"/>
                    <a:pt x="292" y="218"/>
                  </a:cubicBezTo>
                  <a:close/>
                </a:path>
              </a:pathLst>
            </a:custGeom>
            <a:gradFill flip="none" rotWithShape="1">
              <a:gsLst>
                <a:gs pos="39000">
                  <a:schemeClr val="accent3"/>
                </a:gs>
                <a:gs pos="54000">
                  <a:schemeClr val="accent6"/>
                </a:gs>
                <a:gs pos="80000">
                  <a:schemeClr val="accent1"/>
                </a:gs>
              </a:gsLst>
              <a:lin ang="10800000" scaled="1"/>
              <a:tileRect/>
            </a:gradFill>
            <a:ln>
              <a:noFill/>
            </a:ln>
          </p:spPr>
          <p:txBody>
            <a:bodyPr vert="horz" wrap="square" lIns="91440" tIns="45720" rIns="91440" bIns="45720" numCol="1" anchor="t" anchorCtr="0" compatLnSpc="1">
              <a:prstTxWarp prst="textNoShape">
                <a:avLst/>
              </a:prstTxWarp>
            </a:bodyPr>
            <a:lstStyle/>
            <a:p>
              <a:pPr lvl="0"/>
              <a:endParaRPr lang="en-US" dirty="0"/>
            </a:p>
          </p:txBody>
        </p:sp>
        <p:sp>
          <p:nvSpPr>
            <p:cNvPr id="15" name="Freeform 6">
              <a:extLst>
                <a:ext uri="{FF2B5EF4-FFF2-40B4-BE49-F238E27FC236}">
                  <a16:creationId xmlns:a16="http://schemas.microsoft.com/office/drawing/2014/main" id="{9DD548D2-43EC-4687-B263-90FC35F8AFCF}"/>
                </a:ext>
              </a:extLst>
            </p:cNvPr>
            <p:cNvSpPr>
              <a:spLocks/>
            </p:cNvSpPr>
            <p:nvPr userDrawn="1"/>
          </p:nvSpPr>
          <p:spPr bwMode="auto">
            <a:xfrm>
              <a:off x="4311650" y="2998789"/>
              <a:ext cx="690563" cy="573088"/>
            </a:xfrm>
            <a:custGeom>
              <a:avLst/>
              <a:gdLst>
                <a:gd name="T0" fmla="*/ 179 w 183"/>
                <a:gd name="T1" fmla="*/ 84 h 151"/>
                <a:gd name="T2" fmla="*/ 146 w 183"/>
                <a:gd name="T3" fmla="*/ 117 h 151"/>
                <a:gd name="T4" fmla="*/ 84 w 183"/>
                <a:gd name="T5" fmla="*/ 146 h 151"/>
                <a:gd name="T6" fmla="*/ 0 w 183"/>
                <a:gd name="T7" fmla="*/ 134 h 151"/>
                <a:gd name="T8" fmla="*/ 62 w 183"/>
                <a:gd name="T9" fmla="*/ 138 h 151"/>
                <a:gd name="T10" fmla="*/ 120 w 183"/>
                <a:gd name="T11" fmla="*/ 110 h 151"/>
                <a:gd name="T12" fmla="*/ 154 w 183"/>
                <a:gd name="T13" fmla="*/ 77 h 151"/>
                <a:gd name="T14" fmla="*/ 90 w 183"/>
                <a:gd name="T15" fmla="*/ 13 h 151"/>
                <a:gd name="T16" fmla="*/ 98 w 183"/>
                <a:gd name="T17" fmla="*/ 4 h 151"/>
                <a:gd name="T18" fmla="*/ 114 w 183"/>
                <a:gd name="T19" fmla="*/ 4 h 151"/>
                <a:gd name="T20" fmla="*/ 179 w 183"/>
                <a:gd name="T21" fmla="*/ 70 h 151"/>
                <a:gd name="T22" fmla="*/ 179 w 183"/>
                <a:gd name="T23" fmla="*/ 8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151">
                  <a:moveTo>
                    <a:pt x="179" y="84"/>
                  </a:moveTo>
                  <a:cubicBezTo>
                    <a:pt x="146" y="117"/>
                    <a:pt x="146" y="117"/>
                    <a:pt x="146" y="117"/>
                  </a:cubicBezTo>
                  <a:cubicBezTo>
                    <a:pt x="129" y="132"/>
                    <a:pt x="107" y="142"/>
                    <a:pt x="84" y="146"/>
                  </a:cubicBezTo>
                  <a:cubicBezTo>
                    <a:pt x="55" y="151"/>
                    <a:pt x="26" y="147"/>
                    <a:pt x="0" y="134"/>
                  </a:cubicBezTo>
                  <a:cubicBezTo>
                    <a:pt x="20" y="140"/>
                    <a:pt x="41" y="142"/>
                    <a:pt x="62" y="138"/>
                  </a:cubicBezTo>
                  <a:cubicBezTo>
                    <a:pt x="83" y="134"/>
                    <a:pt x="103" y="125"/>
                    <a:pt x="120" y="110"/>
                  </a:cubicBezTo>
                  <a:cubicBezTo>
                    <a:pt x="154" y="77"/>
                    <a:pt x="154" y="77"/>
                    <a:pt x="154" y="77"/>
                  </a:cubicBezTo>
                  <a:cubicBezTo>
                    <a:pt x="90" y="13"/>
                    <a:pt x="90" y="13"/>
                    <a:pt x="90" y="13"/>
                  </a:cubicBezTo>
                  <a:cubicBezTo>
                    <a:pt x="98" y="4"/>
                    <a:pt x="98" y="4"/>
                    <a:pt x="98" y="4"/>
                  </a:cubicBezTo>
                  <a:cubicBezTo>
                    <a:pt x="102" y="0"/>
                    <a:pt x="109" y="0"/>
                    <a:pt x="114" y="4"/>
                  </a:cubicBezTo>
                  <a:cubicBezTo>
                    <a:pt x="179" y="70"/>
                    <a:pt x="179" y="70"/>
                    <a:pt x="179" y="70"/>
                  </a:cubicBezTo>
                  <a:cubicBezTo>
                    <a:pt x="183" y="73"/>
                    <a:pt x="183" y="80"/>
                    <a:pt x="179"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0D496C34-CE0F-4514-A7A1-E6CB623C0F8C}"/>
                </a:ext>
              </a:extLst>
            </p:cNvPr>
            <p:cNvSpPr>
              <a:spLocks/>
            </p:cNvSpPr>
            <p:nvPr userDrawn="1"/>
          </p:nvSpPr>
          <p:spPr bwMode="auto">
            <a:xfrm>
              <a:off x="4029075" y="2624139"/>
              <a:ext cx="1803400" cy="977900"/>
            </a:xfrm>
            <a:custGeom>
              <a:avLst/>
              <a:gdLst>
                <a:gd name="T0" fmla="*/ 478 w 478"/>
                <a:gd name="T1" fmla="*/ 232 h 258"/>
                <a:gd name="T2" fmla="*/ 322 w 478"/>
                <a:gd name="T3" fmla="*/ 208 h 258"/>
                <a:gd name="T4" fmla="*/ 172 w 478"/>
                <a:gd name="T5" fmla="*/ 58 h 258"/>
                <a:gd name="T6" fmla="*/ 61 w 478"/>
                <a:gd name="T7" fmla="*/ 52 h 258"/>
                <a:gd name="T8" fmla="*/ 57 w 478"/>
                <a:gd name="T9" fmla="*/ 170 h 258"/>
                <a:gd name="T10" fmla="*/ 165 w 478"/>
                <a:gd name="T11" fmla="*/ 176 h 258"/>
                <a:gd name="T12" fmla="*/ 141 w 478"/>
                <a:gd name="T13" fmla="*/ 152 h 258"/>
                <a:gd name="T14" fmla="*/ 141 w 478"/>
                <a:gd name="T15" fmla="*/ 135 h 258"/>
                <a:gd name="T16" fmla="*/ 149 w 478"/>
                <a:gd name="T17" fmla="*/ 127 h 258"/>
                <a:gd name="T18" fmla="*/ 198 w 478"/>
                <a:gd name="T19" fmla="*/ 176 h 258"/>
                <a:gd name="T20" fmla="*/ 187 w 478"/>
                <a:gd name="T21" fmla="*/ 187 h 258"/>
                <a:gd name="T22" fmla="*/ 182 w 478"/>
                <a:gd name="T23" fmla="*/ 191 h 258"/>
                <a:gd name="T24" fmla="*/ 180 w 478"/>
                <a:gd name="T25" fmla="*/ 193 h 258"/>
                <a:gd name="T26" fmla="*/ 41 w 478"/>
                <a:gd name="T27" fmla="*/ 187 h 258"/>
                <a:gd name="T28" fmla="*/ 41 w 478"/>
                <a:gd name="T29" fmla="*/ 40 h 258"/>
                <a:gd name="T30" fmla="*/ 187 w 478"/>
                <a:gd name="T31" fmla="*/ 40 h 258"/>
                <a:gd name="T32" fmla="*/ 244 w 478"/>
                <a:gd name="T33" fmla="*/ 97 h 258"/>
                <a:gd name="T34" fmla="*/ 244 w 478"/>
                <a:gd name="T35" fmla="*/ 97 h 258"/>
                <a:gd name="T36" fmla="*/ 349 w 478"/>
                <a:gd name="T37" fmla="*/ 202 h 258"/>
                <a:gd name="T38" fmla="*/ 478 w 478"/>
                <a:gd name="T39" fmla="*/ 23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8" h="258">
                  <a:moveTo>
                    <a:pt x="478" y="232"/>
                  </a:moveTo>
                  <a:cubicBezTo>
                    <a:pt x="428" y="258"/>
                    <a:pt x="364" y="250"/>
                    <a:pt x="322" y="208"/>
                  </a:cubicBezTo>
                  <a:cubicBezTo>
                    <a:pt x="172" y="58"/>
                    <a:pt x="172" y="58"/>
                    <a:pt x="172" y="58"/>
                  </a:cubicBezTo>
                  <a:cubicBezTo>
                    <a:pt x="142" y="28"/>
                    <a:pt x="94" y="25"/>
                    <a:pt x="61" y="52"/>
                  </a:cubicBezTo>
                  <a:cubicBezTo>
                    <a:pt x="26" y="83"/>
                    <a:pt x="24" y="138"/>
                    <a:pt x="57" y="170"/>
                  </a:cubicBezTo>
                  <a:cubicBezTo>
                    <a:pt x="86" y="199"/>
                    <a:pt x="133" y="202"/>
                    <a:pt x="165" y="176"/>
                  </a:cubicBezTo>
                  <a:cubicBezTo>
                    <a:pt x="141" y="152"/>
                    <a:pt x="141" y="152"/>
                    <a:pt x="141" y="152"/>
                  </a:cubicBezTo>
                  <a:cubicBezTo>
                    <a:pt x="136" y="147"/>
                    <a:pt x="136" y="140"/>
                    <a:pt x="141" y="135"/>
                  </a:cubicBezTo>
                  <a:cubicBezTo>
                    <a:pt x="149" y="127"/>
                    <a:pt x="149" y="127"/>
                    <a:pt x="149" y="127"/>
                  </a:cubicBezTo>
                  <a:cubicBezTo>
                    <a:pt x="198" y="176"/>
                    <a:pt x="198" y="176"/>
                    <a:pt x="198" y="176"/>
                  </a:cubicBezTo>
                  <a:cubicBezTo>
                    <a:pt x="187" y="187"/>
                    <a:pt x="187" y="187"/>
                    <a:pt x="187" y="187"/>
                  </a:cubicBezTo>
                  <a:cubicBezTo>
                    <a:pt x="185" y="188"/>
                    <a:pt x="184" y="190"/>
                    <a:pt x="182" y="191"/>
                  </a:cubicBezTo>
                  <a:cubicBezTo>
                    <a:pt x="181" y="192"/>
                    <a:pt x="181" y="192"/>
                    <a:pt x="180" y="193"/>
                  </a:cubicBezTo>
                  <a:cubicBezTo>
                    <a:pt x="140" y="227"/>
                    <a:pt x="79" y="225"/>
                    <a:pt x="41" y="187"/>
                  </a:cubicBezTo>
                  <a:cubicBezTo>
                    <a:pt x="0" y="146"/>
                    <a:pt x="0" y="81"/>
                    <a:pt x="41" y="40"/>
                  </a:cubicBezTo>
                  <a:cubicBezTo>
                    <a:pt x="81" y="0"/>
                    <a:pt x="147" y="1"/>
                    <a:pt x="187" y="40"/>
                  </a:cubicBezTo>
                  <a:cubicBezTo>
                    <a:pt x="188" y="41"/>
                    <a:pt x="217" y="70"/>
                    <a:pt x="244" y="97"/>
                  </a:cubicBezTo>
                  <a:cubicBezTo>
                    <a:pt x="244" y="97"/>
                    <a:pt x="244" y="97"/>
                    <a:pt x="244" y="97"/>
                  </a:cubicBezTo>
                  <a:cubicBezTo>
                    <a:pt x="244" y="97"/>
                    <a:pt x="348" y="201"/>
                    <a:pt x="349" y="202"/>
                  </a:cubicBezTo>
                  <a:cubicBezTo>
                    <a:pt x="384" y="236"/>
                    <a:pt x="435" y="246"/>
                    <a:pt x="478" y="232"/>
                  </a:cubicBezTo>
                  <a:close/>
                </a:path>
              </a:pathLst>
            </a:custGeom>
            <a:gradFill flip="none" rotWithShape="1">
              <a:gsLst>
                <a:gs pos="0">
                  <a:schemeClr val="accent3"/>
                </a:gs>
                <a:gs pos="46000">
                  <a:schemeClr val="accent6"/>
                </a:gs>
                <a:gs pos="67000">
                  <a:schemeClr val="accent1"/>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50B64395-0D25-4857-A188-7E49E69E0604}"/>
                </a:ext>
              </a:extLst>
            </p:cNvPr>
            <p:cNvSpPr>
              <a:spLocks/>
            </p:cNvSpPr>
            <p:nvPr userDrawn="1"/>
          </p:nvSpPr>
          <p:spPr bwMode="auto">
            <a:xfrm>
              <a:off x="5133975" y="2532064"/>
              <a:ext cx="693738" cy="346075"/>
            </a:xfrm>
            <a:custGeom>
              <a:avLst/>
              <a:gdLst>
                <a:gd name="T0" fmla="*/ 184 w 184"/>
                <a:gd name="T1" fmla="*/ 17 h 91"/>
                <a:gd name="T2" fmla="*/ 122 w 184"/>
                <a:gd name="T3" fmla="*/ 13 h 91"/>
                <a:gd name="T4" fmla="*/ 64 w 184"/>
                <a:gd name="T5" fmla="*/ 41 h 91"/>
                <a:gd name="T6" fmla="*/ 51 w 184"/>
                <a:gd name="T7" fmla="*/ 54 h 91"/>
                <a:gd name="T8" fmla="*/ 51 w 184"/>
                <a:gd name="T9" fmla="*/ 54 h 91"/>
                <a:gd name="T10" fmla="*/ 13 w 184"/>
                <a:gd name="T11" fmla="*/ 91 h 91"/>
                <a:gd name="T12" fmla="*/ 4 w 184"/>
                <a:gd name="T13" fmla="*/ 82 h 91"/>
                <a:gd name="T14" fmla="*/ 4 w 184"/>
                <a:gd name="T15" fmla="*/ 68 h 91"/>
                <a:gd name="T16" fmla="*/ 37 w 184"/>
                <a:gd name="T17" fmla="*/ 35 h 91"/>
                <a:gd name="T18" fmla="*/ 100 w 184"/>
                <a:gd name="T19" fmla="*/ 5 h 91"/>
                <a:gd name="T20" fmla="*/ 184 w 184"/>
                <a:gd name="T21" fmla="*/ 1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91">
                  <a:moveTo>
                    <a:pt x="184" y="17"/>
                  </a:moveTo>
                  <a:cubicBezTo>
                    <a:pt x="164" y="11"/>
                    <a:pt x="143" y="10"/>
                    <a:pt x="122" y="13"/>
                  </a:cubicBezTo>
                  <a:cubicBezTo>
                    <a:pt x="101" y="17"/>
                    <a:pt x="81" y="26"/>
                    <a:pt x="64" y="41"/>
                  </a:cubicBezTo>
                  <a:cubicBezTo>
                    <a:pt x="51" y="54"/>
                    <a:pt x="51" y="54"/>
                    <a:pt x="51" y="54"/>
                  </a:cubicBezTo>
                  <a:cubicBezTo>
                    <a:pt x="51" y="54"/>
                    <a:pt x="51" y="54"/>
                    <a:pt x="51" y="54"/>
                  </a:cubicBezTo>
                  <a:cubicBezTo>
                    <a:pt x="13" y="91"/>
                    <a:pt x="13" y="91"/>
                    <a:pt x="13" y="91"/>
                  </a:cubicBezTo>
                  <a:cubicBezTo>
                    <a:pt x="4" y="82"/>
                    <a:pt x="4" y="82"/>
                    <a:pt x="4" y="82"/>
                  </a:cubicBezTo>
                  <a:cubicBezTo>
                    <a:pt x="0" y="78"/>
                    <a:pt x="0" y="72"/>
                    <a:pt x="4" y="68"/>
                  </a:cubicBezTo>
                  <a:cubicBezTo>
                    <a:pt x="37" y="35"/>
                    <a:pt x="37" y="35"/>
                    <a:pt x="37" y="35"/>
                  </a:cubicBezTo>
                  <a:cubicBezTo>
                    <a:pt x="55" y="20"/>
                    <a:pt x="77" y="9"/>
                    <a:pt x="100" y="5"/>
                  </a:cubicBezTo>
                  <a:cubicBezTo>
                    <a:pt x="129" y="0"/>
                    <a:pt x="158" y="4"/>
                    <a:pt x="184" y="1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8" name="Group 17">
              <a:extLst>
                <a:ext uri="{FF2B5EF4-FFF2-40B4-BE49-F238E27FC236}">
                  <a16:creationId xmlns:a16="http://schemas.microsoft.com/office/drawing/2014/main" id="{F11852D2-84E0-4AE4-A9B6-2FD3F14FAE25}"/>
                </a:ext>
              </a:extLst>
            </p:cNvPr>
            <p:cNvGrpSpPr/>
            <p:nvPr userDrawn="1"/>
          </p:nvGrpSpPr>
          <p:grpSpPr>
            <a:xfrm>
              <a:off x="4067175" y="3892551"/>
              <a:ext cx="4051301" cy="420688"/>
              <a:chOff x="4067175" y="3892551"/>
              <a:chExt cx="4051301" cy="420688"/>
            </a:xfrm>
            <a:solidFill>
              <a:schemeClr val="accent1"/>
            </a:solidFill>
          </p:grpSpPr>
          <p:sp>
            <p:nvSpPr>
              <p:cNvPr id="19" name="Freeform 9">
                <a:extLst>
                  <a:ext uri="{FF2B5EF4-FFF2-40B4-BE49-F238E27FC236}">
                    <a16:creationId xmlns:a16="http://schemas.microsoft.com/office/drawing/2014/main" id="{5D04E1C6-E9FF-49DE-9154-C7217B3689A0}"/>
                  </a:ext>
                </a:extLst>
              </p:cNvPr>
              <p:cNvSpPr>
                <a:spLocks/>
              </p:cNvSpPr>
              <p:nvPr userDrawn="1"/>
            </p:nvSpPr>
            <p:spPr bwMode="auto">
              <a:xfrm>
                <a:off x="4067175" y="3892551"/>
                <a:ext cx="392113" cy="420688"/>
              </a:xfrm>
              <a:custGeom>
                <a:avLst/>
                <a:gdLst>
                  <a:gd name="T0" fmla="*/ 83 w 104"/>
                  <a:gd name="T1" fmla="*/ 54 h 111"/>
                  <a:gd name="T2" fmla="*/ 102 w 104"/>
                  <a:gd name="T3" fmla="*/ 54 h 111"/>
                  <a:gd name="T4" fmla="*/ 102 w 104"/>
                  <a:gd name="T5" fmla="*/ 97 h 111"/>
                  <a:gd name="T6" fmla="*/ 59 w 104"/>
                  <a:gd name="T7" fmla="*/ 111 h 111"/>
                  <a:gd name="T8" fmla="*/ 0 w 104"/>
                  <a:gd name="T9" fmla="*/ 55 h 111"/>
                  <a:gd name="T10" fmla="*/ 60 w 104"/>
                  <a:gd name="T11" fmla="*/ 0 h 111"/>
                  <a:gd name="T12" fmla="*/ 104 w 104"/>
                  <a:gd name="T13" fmla="*/ 18 h 111"/>
                  <a:gd name="T14" fmla="*/ 91 w 104"/>
                  <a:gd name="T15" fmla="*/ 30 h 111"/>
                  <a:gd name="T16" fmla="*/ 61 w 104"/>
                  <a:gd name="T17" fmla="*/ 18 h 111"/>
                  <a:gd name="T18" fmla="*/ 21 w 104"/>
                  <a:gd name="T19" fmla="*/ 55 h 111"/>
                  <a:gd name="T20" fmla="*/ 60 w 104"/>
                  <a:gd name="T21" fmla="*/ 93 h 111"/>
                  <a:gd name="T22" fmla="*/ 83 w 104"/>
                  <a:gd name="T23" fmla="*/ 88 h 111"/>
                  <a:gd name="T24" fmla="*/ 83 w 104"/>
                  <a:gd name="T25" fmla="*/ 5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11">
                    <a:moveTo>
                      <a:pt x="83" y="54"/>
                    </a:moveTo>
                    <a:cubicBezTo>
                      <a:pt x="102" y="54"/>
                      <a:pt x="102" y="54"/>
                      <a:pt x="102" y="54"/>
                    </a:cubicBezTo>
                    <a:cubicBezTo>
                      <a:pt x="102" y="97"/>
                      <a:pt x="102" y="97"/>
                      <a:pt x="102" y="97"/>
                    </a:cubicBezTo>
                    <a:cubicBezTo>
                      <a:pt x="91" y="106"/>
                      <a:pt x="75" y="111"/>
                      <a:pt x="59" y="111"/>
                    </a:cubicBezTo>
                    <a:cubicBezTo>
                      <a:pt x="25" y="111"/>
                      <a:pt x="0" y="88"/>
                      <a:pt x="0" y="55"/>
                    </a:cubicBezTo>
                    <a:cubicBezTo>
                      <a:pt x="0" y="23"/>
                      <a:pt x="25" y="0"/>
                      <a:pt x="60" y="0"/>
                    </a:cubicBezTo>
                    <a:cubicBezTo>
                      <a:pt x="78" y="0"/>
                      <a:pt x="93" y="6"/>
                      <a:pt x="104" y="18"/>
                    </a:cubicBezTo>
                    <a:cubicBezTo>
                      <a:pt x="91" y="30"/>
                      <a:pt x="91" y="30"/>
                      <a:pt x="91" y="30"/>
                    </a:cubicBezTo>
                    <a:cubicBezTo>
                      <a:pt x="82" y="22"/>
                      <a:pt x="72" y="18"/>
                      <a:pt x="61" y="18"/>
                    </a:cubicBezTo>
                    <a:cubicBezTo>
                      <a:pt x="37" y="18"/>
                      <a:pt x="21" y="33"/>
                      <a:pt x="21" y="55"/>
                    </a:cubicBezTo>
                    <a:cubicBezTo>
                      <a:pt x="21" y="77"/>
                      <a:pt x="37" y="93"/>
                      <a:pt x="60" y="93"/>
                    </a:cubicBezTo>
                    <a:cubicBezTo>
                      <a:pt x="68" y="93"/>
                      <a:pt x="76" y="92"/>
                      <a:pt x="83" y="88"/>
                    </a:cubicBezTo>
                    <a:lnTo>
                      <a:pt x="83"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EACB6443-1895-4FC3-A48E-C670384DC67B}"/>
                  </a:ext>
                </a:extLst>
              </p:cNvPr>
              <p:cNvSpPr>
                <a:spLocks/>
              </p:cNvSpPr>
              <p:nvPr userDrawn="1"/>
            </p:nvSpPr>
            <p:spPr bwMode="auto">
              <a:xfrm>
                <a:off x="4525963" y="3900489"/>
                <a:ext cx="350838" cy="406400"/>
              </a:xfrm>
              <a:custGeom>
                <a:avLst/>
                <a:gdLst>
                  <a:gd name="T0" fmla="*/ 86 w 221"/>
                  <a:gd name="T1" fmla="*/ 41 h 256"/>
                  <a:gd name="T2" fmla="*/ 0 w 221"/>
                  <a:gd name="T3" fmla="*/ 41 h 256"/>
                  <a:gd name="T4" fmla="*/ 0 w 221"/>
                  <a:gd name="T5" fmla="*/ 0 h 256"/>
                  <a:gd name="T6" fmla="*/ 221 w 221"/>
                  <a:gd name="T7" fmla="*/ 0 h 256"/>
                  <a:gd name="T8" fmla="*/ 221 w 221"/>
                  <a:gd name="T9" fmla="*/ 41 h 256"/>
                  <a:gd name="T10" fmla="*/ 134 w 221"/>
                  <a:gd name="T11" fmla="*/ 41 h 256"/>
                  <a:gd name="T12" fmla="*/ 134 w 221"/>
                  <a:gd name="T13" fmla="*/ 256 h 256"/>
                  <a:gd name="T14" fmla="*/ 86 w 221"/>
                  <a:gd name="T15" fmla="*/ 256 h 256"/>
                  <a:gd name="T16" fmla="*/ 86 w 221"/>
                  <a:gd name="T17" fmla="*/ 4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256">
                    <a:moveTo>
                      <a:pt x="86" y="41"/>
                    </a:moveTo>
                    <a:lnTo>
                      <a:pt x="0" y="41"/>
                    </a:lnTo>
                    <a:lnTo>
                      <a:pt x="0" y="0"/>
                    </a:lnTo>
                    <a:lnTo>
                      <a:pt x="221" y="0"/>
                    </a:lnTo>
                    <a:lnTo>
                      <a:pt x="221" y="41"/>
                    </a:lnTo>
                    <a:lnTo>
                      <a:pt x="134" y="41"/>
                    </a:lnTo>
                    <a:lnTo>
                      <a:pt x="134" y="256"/>
                    </a:lnTo>
                    <a:lnTo>
                      <a:pt x="86" y="256"/>
                    </a:lnTo>
                    <a:lnTo>
                      <a:pt x="8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Rectangle 11">
                <a:extLst>
                  <a:ext uri="{FF2B5EF4-FFF2-40B4-BE49-F238E27FC236}">
                    <a16:creationId xmlns:a16="http://schemas.microsoft.com/office/drawing/2014/main" id="{1CA868AF-3612-40DB-8867-4EFE0BF93059}"/>
                  </a:ext>
                </a:extLst>
              </p:cNvPr>
              <p:cNvSpPr>
                <a:spLocks noChangeArrowheads="1"/>
              </p:cNvSpPr>
              <p:nvPr userDrawn="1"/>
            </p:nvSpPr>
            <p:spPr bwMode="auto">
              <a:xfrm>
                <a:off x="4979988" y="3900489"/>
                <a:ext cx="74613" cy="406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a:extLst>
                  <a:ext uri="{FF2B5EF4-FFF2-40B4-BE49-F238E27FC236}">
                    <a16:creationId xmlns:a16="http://schemas.microsoft.com/office/drawing/2014/main" id="{E0EF4E79-388D-4FCD-A4B3-4D8837C6A583}"/>
                  </a:ext>
                </a:extLst>
              </p:cNvPr>
              <p:cNvSpPr>
                <a:spLocks/>
              </p:cNvSpPr>
              <p:nvPr userDrawn="1"/>
            </p:nvSpPr>
            <p:spPr bwMode="auto">
              <a:xfrm>
                <a:off x="5440363" y="3900489"/>
                <a:ext cx="307975" cy="406400"/>
              </a:xfrm>
              <a:custGeom>
                <a:avLst/>
                <a:gdLst>
                  <a:gd name="T0" fmla="*/ 194 w 194"/>
                  <a:gd name="T1" fmla="*/ 215 h 256"/>
                  <a:gd name="T2" fmla="*/ 194 w 194"/>
                  <a:gd name="T3" fmla="*/ 256 h 256"/>
                  <a:gd name="T4" fmla="*/ 0 w 194"/>
                  <a:gd name="T5" fmla="*/ 256 h 256"/>
                  <a:gd name="T6" fmla="*/ 0 w 194"/>
                  <a:gd name="T7" fmla="*/ 0 h 256"/>
                  <a:gd name="T8" fmla="*/ 190 w 194"/>
                  <a:gd name="T9" fmla="*/ 0 h 256"/>
                  <a:gd name="T10" fmla="*/ 190 w 194"/>
                  <a:gd name="T11" fmla="*/ 38 h 256"/>
                  <a:gd name="T12" fmla="*/ 47 w 194"/>
                  <a:gd name="T13" fmla="*/ 38 h 256"/>
                  <a:gd name="T14" fmla="*/ 47 w 194"/>
                  <a:gd name="T15" fmla="*/ 105 h 256"/>
                  <a:gd name="T16" fmla="*/ 173 w 194"/>
                  <a:gd name="T17" fmla="*/ 105 h 256"/>
                  <a:gd name="T18" fmla="*/ 173 w 194"/>
                  <a:gd name="T19" fmla="*/ 146 h 256"/>
                  <a:gd name="T20" fmla="*/ 47 w 194"/>
                  <a:gd name="T21" fmla="*/ 146 h 256"/>
                  <a:gd name="T22" fmla="*/ 47 w 194"/>
                  <a:gd name="T23" fmla="*/ 215 h 256"/>
                  <a:gd name="T24" fmla="*/ 194 w 194"/>
                  <a:gd name="T25"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4" h="256">
                    <a:moveTo>
                      <a:pt x="194" y="215"/>
                    </a:moveTo>
                    <a:lnTo>
                      <a:pt x="194" y="256"/>
                    </a:lnTo>
                    <a:lnTo>
                      <a:pt x="0" y="256"/>
                    </a:lnTo>
                    <a:lnTo>
                      <a:pt x="0" y="0"/>
                    </a:lnTo>
                    <a:lnTo>
                      <a:pt x="190" y="0"/>
                    </a:lnTo>
                    <a:lnTo>
                      <a:pt x="190" y="38"/>
                    </a:lnTo>
                    <a:lnTo>
                      <a:pt x="47" y="38"/>
                    </a:lnTo>
                    <a:lnTo>
                      <a:pt x="47" y="105"/>
                    </a:lnTo>
                    <a:lnTo>
                      <a:pt x="173" y="105"/>
                    </a:lnTo>
                    <a:lnTo>
                      <a:pt x="173" y="146"/>
                    </a:lnTo>
                    <a:lnTo>
                      <a:pt x="47" y="146"/>
                    </a:lnTo>
                    <a:lnTo>
                      <a:pt x="47" y="215"/>
                    </a:lnTo>
                    <a:lnTo>
                      <a:pt x="194" y="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a:extLst>
                  <a:ext uri="{FF2B5EF4-FFF2-40B4-BE49-F238E27FC236}">
                    <a16:creationId xmlns:a16="http://schemas.microsoft.com/office/drawing/2014/main" id="{482860D8-E448-4C7E-A8A3-D28969B44E98}"/>
                  </a:ext>
                </a:extLst>
              </p:cNvPr>
              <p:cNvSpPr>
                <a:spLocks/>
              </p:cNvSpPr>
              <p:nvPr userDrawn="1"/>
            </p:nvSpPr>
            <p:spPr bwMode="auto">
              <a:xfrm>
                <a:off x="5881688" y="3900489"/>
                <a:ext cx="365125" cy="406400"/>
              </a:xfrm>
              <a:custGeom>
                <a:avLst/>
                <a:gdLst>
                  <a:gd name="T0" fmla="*/ 230 w 230"/>
                  <a:gd name="T1" fmla="*/ 0 h 256"/>
                  <a:gd name="T2" fmla="*/ 230 w 230"/>
                  <a:gd name="T3" fmla="*/ 256 h 256"/>
                  <a:gd name="T4" fmla="*/ 192 w 230"/>
                  <a:gd name="T5" fmla="*/ 256 h 256"/>
                  <a:gd name="T6" fmla="*/ 47 w 230"/>
                  <a:gd name="T7" fmla="*/ 81 h 256"/>
                  <a:gd name="T8" fmla="*/ 47 w 230"/>
                  <a:gd name="T9" fmla="*/ 256 h 256"/>
                  <a:gd name="T10" fmla="*/ 0 w 230"/>
                  <a:gd name="T11" fmla="*/ 256 h 256"/>
                  <a:gd name="T12" fmla="*/ 0 w 230"/>
                  <a:gd name="T13" fmla="*/ 0 h 256"/>
                  <a:gd name="T14" fmla="*/ 40 w 230"/>
                  <a:gd name="T15" fmla="*/ 0 h 256"/>
                  <a:gd name="T16" fmla="*/ 183 w 230"/>
                  <a:gd name="T17" fmla="*/ 172 h 256"/>
                  <a:gd name="T18" fmla="*/ 183 w 230"/>
                  <a:gd name="T19" fmla="*/ 0 h 256"/>
                  <a:gd name="T20" fmla="*/ 230 w 230"/>
                  <a:gd name="T2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56">
                    <a:moveTo>
                      <a:pt x="230" y="0"/>
                    </a:moveTo>
                    <a:lnTo>
                      <a:pt x="230" y="256"/>
                    </a:lnTo>
                    <a:lnTo>
                      <a:pt x="192" y="256"/>
                    </a:lnTo>
                    <a:lnTo>
                      <a:pt x="47" y="81"/>
                    </a:lnTo>
                    <a:lnTo>
                      <a:pt x="47" y="256"/>
                    </a:lnTo>
                    <a:lnTo>
                      <a:pt x="0" y="256"/>
                    </a:lnTo>
                    <a:lnTo>
                      <a:pt x="0" y="0"/>
                    </a:lnTo>
                    <a:lnTo>
                      <a:pt x="40" y="0"/>
                    </a:lnTo>
                    <a:lnTo>
                      <a:pt x="183" y="172"/>
                    </a:lnTo>
                    <a:lnTo>
                      <a:pt x="183" y="0"/>
                    </a:lnTo>
                    <a:lnTo>
                      <a:pt x="2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a:extLst>
                  <a:ext uri="{FF2B5EF4-FFF2-40B4-BE49-F238E27FC236}">
                    <a16:creationId xmlns:a16="http://schemas.microsoft.com/office/drawing/2014/main" id="{DA429485-05E9-4EEB-8862-CD3A087DC8C3}"/>
                  </a:ext>
                </a:extLst>
              </p:cNvPr>
              <p:cNvSpPr>
                <a:spLocks/>
              </p:cNvSpPr>
              <p:nvPr userDrawn="1"/>
            </p:nvSpPr>
            <p:spPr bwMode="auto">
              <a:xfrm>
                <a:off x="6386513" y="3900489"/>
                <a:ext cx="312738" cy="406400"/>
              </a:xfrm>
              <a:custGeom>
                <a:avLst/>
                <a:gdLst>
                  <a:gd name="T0" fmla="*/ 197 w 197"/>
                  <a:gd name="T1" fmla="*/ 215 h 256"/>
                  <a:gd name="T2" fmla="*/ 197 w 197"/>
                  <a:gd name="T3" fmla="*/ 256 h 256"/>
                  <a:gd name="T4" fmla="*/ 0 w 197"/>
                  <a:gd name="T5" fmla="*/ 256 h 256"/>
                  <a:gd name="T6" fmla="*/ 0 w 197"/>
                  <a:gd name="T7" fmla="*/ 0 h 256"/>
                  <a:gd name="T8" fmla="*/ 192 w 197"/>
                  <a:gd name="T9" fmla="*/ 0 h 256"/>
                  <a:gd name="T10" fmla="*/ 192 w 197"/>
                  <a:gd name="T11" fmla="*/ 38 h 256"/>
                  <a:gd name="T12" fmla="*/ 50 w 197"/>
                  <a:gd name="T13" fmla="*/ 38 h 256"/>
                  <a:gd name="T14" fmla="*/ 50 w 197"/>
                  <a:gd name="T15" fmla="*/ 105 h 256"/>
                  <a:gd name="T16" fmla="*/ 176 w 197"/>
                  <a:gd name="T17" fmla="*/ 105 h 256"/>
                  <a:gd name="T18" fmla="*/ 176 w 197"/>
                  <a:gd name="T19" fmla="*/ 146 h 256"/>
                  <a:gd name="T20" fmla="*/ 50 w 197"/>
                  <a:gd name="T21" fmla="*/ 146 h 256"/>
                  <a:gd name="T22" fmla="*/ 50 w 197"/>
                  <a:gd name="T23" fmla="*/ 215 h 256"/>
                  <a:gd name="T24" fmla="*/ 197 w 197"/>
                  <a:gd name="T25"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256">
                    <a:moveTo>
                      <a:pt x="197" y="215"/>
                    </a:moveTo>
                    <a:lnTo>
                      <a:pt x="197" y="256"/>
                    </a:lnTo>
                    <a:lnTo>
                      <a:pt x="0" y="256"/>
                    </a:lnTo>
                    <a:lnTo>
                      <a:pt x="0" y="0"/>
                    </a:lnTo>
                    <a:lnTo>
                      <a:pt x="192" y="0"/>
                    </a:lnTo>
                    <a:lnTo>
                      <a:pt x="192" y="38"/>
                    </a:lnTo>
                    <a:lnTo>
                      <a:pt x="50" y="38"/>
                    </a:lnTo>
                    <a:lnTo>
                      <a:pt x="50" y="105"/>
                    </a:lnTo>
                    <a:lnTo>
                      <a:pt x="176" y="105"/>
                    </a:lnTo>
                    <a:lnTo>
                      <a:pt x="176" y="146"/>
                    </a:lnTo>
                    <a:lnTo>
                      <a:pt x="50" y="146"/>
                    </a:lnTo>
                    <a:lnTo>
                      <a:pt x="50" y="215"/>
                    </a:lnTo>
                    <a:lnTo>
                      <a:pt x="197" y="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a:extLst>
                  <a:ext uri="{FF2B5EF4-FFF2-40B4-BE49-F238E27FC236}">
                    <a16:creationId xmlns:a16="http://schemas.microsoft.com/office/drawing/2014/main" id="{E1FB7E03-824A-4051-9A8F-3E235C4064BC}"/>
                  </a:ext>
                </a:extLst>
              </p:cNvPr>
              <p:cNvSpPr>
                <a:spLocks noEditPoints="1"/>
              </p:cNvSpPr>
              <p:nvPr userDrawn="1"/>
            </p:nvSpPr>
            <p:spPr bwMode="auto">
              <a:xfrm>
                <a:off x="6827838" y="3900489"/>
                <a:ext cx="354013" cy="406400"/>
              </a:xfrm>
              <a:custGeom>
                <a:avLst/>
                <a:gdLst>
                  <a:gd name="T0" fmla="*/ 72 w 94"/>
                  <a:gd name="T1" fmla="*/ 107 h 107"/>
                  <a:gd name="T2" fmla="*/ 50 w 94"/>
                  <a:gd name="T3" fmla="*/ 76 h 107"/>
                  <a:gd name="T4" fmla="*/ 46 w 94"/>
                  <a:gd name="T5" fmla="*/ 76 h 107"/>
                  <a:gd name="T6" fmla="*/ 21 w 94"/>
                  <a:gd name="T7" fmla="*/ 76 h 107"/>
                  <a:gd name="T8" fmla="*/ 21 w 94"/>
                  <a:gd name="T9" fmla="*/ 107 h 107"/>
                  <a:gd name="T10" fmla="*/ 0 w 94"/>
                  <a:gd name="T11" fmla="*/ 107 h 107"/>
                  <a:gd name="T12" fmla="*/ 0 w 94"/>
                  <a:gd name="T13" fmla="*/ 0 h 107"/>
                  <a:gd name="T14" fmla="*/ 46 w 94"/>
                  <a:gd name="T15" fmla="*/ 0 h 107"/>
                  <a:gd name="T16" fmla="*/ 92 w 94"/>
                  <a:gd name="T17" fmla="*/ 38 h 107"/>
                  <a:gd name="T18" fmla="*/ 69 w 94"/>
                  <a:gd name="T19" fmla="*/ 72 h 107"/>
                  <a:gd name="T20" fmla="*/ 94 w 94"/>
                  <a:gd name="T21" fmla="*/ 107 h 107"/>
                  <a:gd name="T22" fmla="*/ 72 w 94"/>
                  <a:gd name="T23" fmla="*/ 107 h 107"/>
                  <a:gd name="T24" fmla="*/ 45 w 94"/>
                  <a:gd name="T25" fmla="*/ 17 h 107"/>
                  <a:gd name="T26" fmla="*/ 21 w 94"/>
                  <a:gd name="T27" fmla="*/ 17 h 107"/>
                  <a:gd name="T28" fmla="*/ 21 w 94"/>
                  <a:gd name="T29" fmla="*/ 59 h 107"/>
                  <a:gd name="T30" fmla="*/ 45 w 94"/>
                  <a:gd name="T31" fmla="*/ 59 h 107"/>
                  <a:gd name="T32" fmla="*/ 72 w 94"/>
                  <a:gd name="T33" fmla="*/ 38 h 107"/>
                  <a:gd name="T34" fmla="*/ 45 w 94"/>
                  <a:gd name="T35" fmla="*/ 1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107">
                    <a:moveTo>
                      <a:pt x="72" y="107"/>
                    </a:moveTo>
                    <a:cubicBezTo>
                      <a:pt x="50" y="76"/>
                      <a:pt x="50" y="76"/>
                      <a:pt x="50" y="76"/>
                    </a:cubicBezTo>
                    <a:cubicBezTo>
                      <a:pt x="48" y="76"/>
                      <a:pt x="47" y="76"/>
                      <a:pt x="46" y="76"/>
                    </a:cubicBezTo>
                    <a:cubicBezTo>
                      <a:pt x="21" y="76"/>
                      <a:pt x="21" y="76"/>
                      <a:pt x="21" y="76"/>
                    </a:cubicBezTo>
                    <a:cubicBezTo>
                      <a:pt x="21" y="107"/>
                      <a:pt x="21" y="107"/>
                      <a:pt x="21" y="107"/>
                    </a:cubicBezTo>
                    <a:cubicBezTo>
                      <a:pt x="0" y="107"/>
                      <a:pt x="0" y="107"/>
                      <a:pt x="0" y="107"/>
                    </a:cubicBezTo>
                    <a:cubicBezTo>
                      <a:pt x="0" y="0"/>
                      <a:pt x="0" y="0"/>
                      <a:pt x="0" y="0"/>
                    </a:cubicBezTo>
                    <a:cubicBezTo>
                      <a:pt x="46" y="0"/>
                      <a:pt x="46" y="0"/>
                      <a:pt x="46" y="0"/>
                    </a:cubicBezTo>
                    <a:cubicBezTo>
                      <a:pt x="74" y="0"/>
                      <a:pt x="92" y="14"/>
                      <a:pt x="92" y="38"/>
                    </a:cubicBezTo>
                    <a:cubicBezTo>
                      <a:pt x="92" y="54"/>
                      <a:pt x="84" y="66"/>
                      <a:pt x="69" y="72"/>
                    </a:cubicBezTo>
                    <a:cubicBezTo>
                      <a:pt x="94" y="107"/>
                      <a:pt x="94" y="107"/>
                      <a:pt x="94" y="107"/>
                    </a:cubicBezTo>
                    <a:lnTo>
                      <a:pt x="72" y="107"/>
                    </a:lnTo>
                    <a:close/>
                    <a:moveTo>
                      <a:pt x="45" y="17"/>
                    </a:moveTo>
                    <a:cubicBezTo>
                      <a:pt x="21" y="17"/>
                      <a:pt x="21" y="17"/>
                      <a:pt x="21" y="17"/>
                    </a:cubicBezTo>
                    <a:cubicBezTo>
                      <a:pt x="21" y="59"/>
                      <a:pt x="21" y="59"/>
                      <a:pt x="21" y="59"/>
                    </a:cubicBezTo>
                    <a:cubicBezTo>
                      <a:pt x="45" y="59"/>
                      <a:pt x="45" y="59"/>
                      <a:pt x="45" y="59"/>
                    </a:cubicBezTo>
                    <a:cubicBezTo>
                      <a:pt x="62" y="59"/>
                      <a:pt x="72" y="51"/>
                      <a:pt x="72" y="38"/>
                    </a:cubicBezTo>
                    <a:cubicBezTo>
                      <a:pt x="72" y="24"/>
                      <a:pt x="62" y="17"/>
                      <a:pt x="4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a:extLst>
                  <a:ext uri="{FF2B5EF4-FFF2-40B4-BE49-F238E27FC236}">
                    <a16:creationId xmlns:a16="http://schemas.microsoft.com/office/drawing/2014/main" id="{AC6FA6E4-E7DA-4166-A5BE-56963A5F541F}"/>
                  </a:ext>
                </a:extLst>
              </p:cNvPr>
              <p:cNvSpPr>
                <a:spLocks/>
              </p:cNvSpPr>
              <p:nvPr userDrawn="1"/>
            </p:nvSpPr>
            <p:spPr bwMode="auto">
              <a:xfrm>
                <a:off x="7258050" y="3892551"/>
                <a:ext cx="392113" cy="420688"/>
              </a:xfrm>
              <a:custGeom>
                <a:avLst/>
                <a:gdLst>
                  <a:gd name="T0" fmla="*/ 83 w 104"/>
                  <a:gd name="T1" fmla="*/ 54 h 111"/>
                  <a:gd name="T2" fmla="*/ 102 w 104"/>
                  <a:gd name="T3" fmla="*/ 54 h 111"/>
                  <a:gd name="T4" fmla="*/ 102 w 104"/>
                  <a:gd name="T5" fmla="*/ 97 h 111"/>
                  <a:gd name="T6" fmla="*/ 59 w 104"/>
                  <a:gd name="T7" fmla="*/ 111 h 111"/>
                  <a:gd name="T8" fmla="*/ 0 w 104"/>
                  <a:gd name="T9" fmla="*/ 55 h 111"/>
                  <a:gd name="T10" fmla="*/ 59 w 104"/>
                  <a:gd name="T11" fmla="*/ 0 h 111"/>
                  <a:gd name="T12" fmla="*/ 104 w 104"/>
                  <a:gd name="T13" fmla="*/ 18 h 111"/>
                  <a:gd name="T14" fmla="*/ 91 w 104"/>
                  <a:gd name="T15" fmla="*/ 30 h 111"/>
                  <a:gd name="T16" fmla="*/ 60 w 104"/>
                  <a:gd name="T17" fmla="*/ 18 h 111"/>
                  <a:gd name="T18" fmla="*/ 21 w 104"/>
                  <a:gd name="T19" fmla="*/ 55 h 111"/>
                  <a:gd name="T20" fmla="*/ 60 w 104"/>
                  <a:gd name="T21" fmla="*/ 93 h 111"/>
                  <a:gd name="T22" fmla="*/ 83 w 104"/>
                  <a:gd name="T23" fmla="*/ 88 h 111"/>
                  <a:gd name="T24" fmla="*/ 83 w 104"/>
                  <a:gd name="T25" fmla="*/ 5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11">
                    <a:moveTo>
                      <a:pt x="83" y="54"/>
                    </a:moveTo>
                    <a:cubicBezTo>
                      <a:pt x="102" y="54"/>
                      <a:pt x="102" y="54"/>
                      <a:pt x="102" y="54"/>
                    </a:cubicBezTo>
                    <a:cubicBezTo>
                      <a:pt x="102" y="97"/>
                      <a:pt x="102" y="97"/>
                      <a:pt x="102" y="97"/>
                    </a:cubicBezTo>
                    <a:cubicBezTo>
                      <a:pt x="91" y="106"/>
                      <a:pt x="75" y="111"/>
                      <a:pt x="59" y="111"/>
                    </a:cubicBezTo>
                    <a:cubicBezTo>
                      <a:pt x="25" y="111"/>
                      <a:pt x="0" y="88"/>
                      <a:pt x="0" y="55"/>
                    </a:cubicBezTo>
                    <a:cubicBezTo>
                      <a:pt x="0" y="23"/>
                      <a:pt x="25" y="0"/>
                      <a:pt x="59" y="0"/>
                    </a:cubicBezTo>
                    <a:cubicBezTo>
                      <a:pt x="78" y="0"/>
                      <a:pt x="93" y="6"/>
                      <a:pt x="104" y="18"/>
                    </a:cubicBezTo>
                    <a:cubicBezTo>
                      <a:pt x="91" y="30"/>
                      <a:pt x="91" y="30"/>
                      <a:pt x="91" y="30"/>
                    </a:cubicBezTo>
                    <a:cubicBezTo>
                      <a:pt x="82" y="22"/>
                      <a:pt x="72" y="18"/>
                      <a:pt x="60" y="18"/>
                    </a:cubicBezTo>
                    <a:cubicBezTo>
                      <a:pt x="37" y="18"/>
                      <a:pt x="21" y="33"/>
                      <a:pt x="21" y="55"/>
                    </a:cubicBezTo>
                    <a:cubicBezTo>
                      <a:pt x="21" y="77"/>
                      <a:pt x="37" y="93"/>
                      <a:pt x="60" y="93"/>
                    </a:cubicBezTo>
                    <a:cubicBezTo>
                      <a:pt x="68" y="93"/>
                      <a:pt x="76" y="92"/>
                      <a:pt x="83" y="88"/>
                    </a:cubicBezTo>
                    <a:lnTo>
                      <a:pt x="83"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7">
                <a:extLst>
                  <a:ext uri="{FF2B5EF4-FFF2-40B4-BE49-F238E27FC236}">
                    <a16:creationId xmlns:a16="http://schemas.microsoft.com/office/drawing/2014/main" id="{617F07C8-5D8C-4093-A430-C0F185DAED03}"/>
                  </a:ext>
                </a:extLst>
              </p:cNvPr>
              <p:cNvSpPr>
                <a:spLocks/>
              </p:cNvSpPr>
              <p:nvPr userDrawn="1"/>
            </p:nvSpPr>
            <p:spPr bwMode="auto">
              <a:xfrm>
                <a:off x="7713663" y="3900489"/>
                <a:ext cx="404813" cy="406400"/>
              </a:xfrm>
              <a:custGeom>
                <a:avLst/>
                <a:gdLst>
                  <a:gd name="T0" fmla="*/ 152 w 255"/>
                  <a:gd name="T1" fmla="*/ 165 h 256"/>
                  <a:gd name="T2" fmla="*/ 152 w 255"/>
                  <a:gd name="T3" fmla="*/ 256 h 256"/>
                  <a:gd name="T4" fmla="*/ 103 w 255"/>
                  <a:gd name="T5" fmla="*/ 256 h 256"/>
                  <a:gd name="T6" fmla="*/ 103 w 255"/>
                  <a:gd name="T7" fmla="*/ 167 h 256"/>
                  <a:gd name="T8" fmla="*/ 0 w 255"/>
                  <a:gd name="T9" fmla="*/ 0 h 256"/>
                  <a:gd name="T10" fmla="*/ 53 w 255"/>
                  <a:gd name="T11" fmla="*/ 0 h 256"/>
                  <a:gd name="T12" fmla="*/ 129 w 255"/>
                  <a:gd name="T13" fmla="*/ 124 h 256"/>
                  <a:gd name="T14" fmla="*/ 207 w 255"/>
                  <a:gd name="T15" fmla="*/ 0 h 256"/>
                  <a:gd name="T16" fmla="*/ 255 w 255"/>
                  <a:gd name="T17" fmla="*/ 0 h 256"/>
                  <a:gd name="T18" fmla="*/ 152 w 255"/>
                  <a:gd name="T19" fmla="*/ 16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6">
                    <a:moveTo>
                      <a:pt x="152" y="165"/>
                    </a:moveTo>
                    <a:lnTo>
                      <a:pt x="152" y="256"/>
                    </a:lnTo>
                    <a:lnTo>
                      <a:pt x="103" y="256"/>
                    </a:lnTo>
                    <a:lnTo>
                      <a:pt x="103" y="167"/>
                    </a:lnTo>
                    <a:lnTo>
                      <a:pt x="0" y="0"/>
                    </a:lnTo>
                    <a:lnTo>
                      <a:pt x="53" y="0"/>
                    </a:lnTo>
                    <a:lnTo>
                      <a:pt x="129" y="124"/>
                    </a:lnTo>
                    <a:lnTo>
                      <a:pt x="207" y="0"/>
                    </a:lnTo>
                    <a:lnTo>
                      <a:pt x="255" y="0"/>
                    </a:lnTo>
                    <a:lnTo>
                      <a:pt x="152"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22466536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703" r:id="rId3"/>
    <p:sldLayoutId id="2147483705" r:id="rId4"/>
    <p:sldLayoutId id="2147483706" r:id="rId5"/>
    <p:sldLayoutId id="2147483707" r:id="rId6"/>
    <p:sldLayoutId id="2147483704" r:id="rId7"/>
    <p:sldLayoutId id="2147483708" r:id="rId8"/>
    <p:sldLayoutId id="2147483719" r:id="rId9"/>
    <p:sldLayoutId id="2147483720" r:id="rId10"/>
    <p:sldLayoutId id="2147483721" r:id="rId11"/>
  </p:sldLayoutIdLst>
  <p:hf hdr="0" dt="0"/>
  <p:txStyles>
    <p:titleStyle>
      <a:lvl1pPr algn="l" defTabSz="914400" rtl="0" eaLnBrk="1" latinLnBrk="0" hangingPunct="1">
        <a:lnSpc>
          <a:spcPct val="90000"/>
        </a:lnSpc>
        <a:spcBef>
          <a:spcPct val="0"/>
        </a:spcBef>
        <a:buNone/>
        <a:defRPr sz="3200" i="0" kern="1200" spc="0" baseline="0">
          <a:solidFill>
            <a:srgbClr val="777777"/>
          </a:solidFill>
          <a:latin typeface="+mj-lt"/>
          <a:ea typeface="+mj-ea"/>
          <a:cs typeface="+mj-cs"/>
        </a:defRPr>
      </a:lvl1pPr>
    </p:titleStyle>
    <p:bodyStyle>
      <a:lvl1pPr marL="182880" indent="-182880" algn="l" defTabSz="914400" rtl="0" eaLnBrk="1" latinLnBrk="0" hangingPunct="1">
        <a:lnSpc>
          <a:spcPct val="100000"/>
        </a:lnSpc>
        <a:spcBef>
          <a:spcPts val="600"/>
        </a:spcBef>
        <a:spcAft>
          <a:spcPts val="600"/>
        </a:spcAft>
        <a:buClr>
          <a:schemeClr val="accent1"/>
        </a:buClr>
        <a:buSzPct val="100000"/>
        <a:buFont typeface="Arial" panose="020B0604020202020204" pitchFamily="34" charset="0"/>
        <a:buChar char="•"/>
        <a:defRPr sz="2000" kern="1200" spc="0" baseline="0">
          <a:solidFill>
            <a:srgbClr val="777777"/>
          </a:solidFill>
          <a:latin typeface="+mn-lt"/>
          <a:ea typeface="+mn-ea"/>
          <a:cs typeface="+mn-cs"/>
        </a:defRPr>
      </a:lvl1pPr>
      <a:lvl2pPr marL="411480" indent="-182880" algn="l" defTabSz="914400" rtl="0" eaLnBrk="1" latinLnBrk="0" hangingPunct="1">
        <a:lnSpc>
          <a:spcPct val="100000"/>
        </a:lnSpc>
        <a:spcBef>
          <a:spcPts val="600"/>
        </a:spcBef>
        <a:spcAft>
          <a:spcPts val="600"/>
        </a:spcAft>
        <a:buClr>
          <a:schemeClr val="tx1"/>
        </a:buClr>
        <a:buSzPct val="100000"/>
        <a:buFont typeface="Arial" panose="020B0604020202020204" pitchFamily="34" charset="0"/>
        <a:buChar char="‒"/>
        <a:defRPr sz="2000" kern="1200" spc="0" baseline="0">
          <a:solidFill>
            <a:srgbClr val="777777"/>
          </a:solidFill>
          <a:latin typeface="+mn-lt"/>
          <a:ea typeface="+mn-ea"/>
          <a:cs typeface="+mn-cs"/>
        </a:defRPr>
      </a:lvl2pPr>
      <a:lvl3pPr marL="640080" indent="-182880" algn="l" defTabSz="914400" rtl="0" eaLnBrk="1" latinLnBrk="0" hangingPunct="1">
        <a:lnSpc>
          <a:spcPct val="100000"/>
        </a:lnSpc>
        <a:spcBef>
          <a:spcPts val="600"/>
        </a:spcBef>
        <a:spcAft>
          <a:spcPts val="600"/>
        </a:spcAft>
        <a:buClr>
          <a:schemeClr val="accent1"/>
        </a:buClr>
        <a:buSzPct val="100000"/>
        <a:buFont typeface="Arial" panose="020B0604020202020204" pitchFamily="34" charset="0"/>
        <a:buChar char="•"/>
        <a:defRPr sz="2000" kern="1200" spc="0" baseline="0">
          <a:solidFill>
            <a:srgbClr val="777777"/>
          </a:solidFill>
          <a:latin typeface="+mn-lt"/>
          <a:ea typeface="+mn-ea"/>
          <a:cs typeface="+mn-cs"/>
        </a:defRPr>
      </a:lvl3pPr>
      <a:lvl4pPr marL="822960" indent="-182880" algn="l" defTabSz="914400" rtl="0" eaLnBrk="1" latinLnBrk="0" hangingPunct="1">
        <a:lnSpc>
          <a:spcPct val="100000"/>
        </a:lnSpc>
        <a:spcBef>
          <a:spcPts val="600"/>
        </a:spcBef>
        <a:spcAft>
          <a:spcPts val="600"/>
        </a:spcAft>
        <a:buClr>
          <a:schemeClr val="accent1"/>
        </a:buClr>
        <a:buSzPct val="100000"/>
        <a:buFont typeface="Segoe UI" panose="020B0502040204020203" pitchFamily="34" charset="0"/>
        <a:buChar char="–"/>
        <a:defRPr sz="2000" kern="1200" spc="0" baseline="0">
          <a:solidFill>
            <a:srgbClr val="777777"/>
          </a:solidFill>
          <a:latin typeface="+mn-lt"/>
          <a:ea typeface="+mn-ea"/>
          <a:cs typeface="+mn-cs"/>
        </a:defRPr>
      </a:lvl4pPr>
      <a:lvl5pPr marL="1005840" indent="-18288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sz="2000" kern="1200" spc="0" baseline="0">
          <a:solidFill>
            <a:srgbClr val="777777"/>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0.xml"/><Relationship Id="rId1" Type="http://schemas.openxmlformats.org/officeDocument/2006/relationships/tags" Target="../tags/tag1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1.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1.xml"/><Relationship Id="rId1" Type="http://schemas.openxmlformats.org/officeDocument/2006/relationships/tags" Target="../tags/tag19.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1.xml"/><Relationship Id="rId1" Type="http://schemas.openxmlformats.org/officeDocument/2006/relationships/tags" Target="../tags/tag20.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1.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1.xml"/><Relationship Id="rId1" Type="http://schemas.openxmlformats.org/officeDocument/2006/relationships/tags" Target="../tags/tag2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1.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1.xml"/><Relationship Id="rId1" Type="http://schemas.openxmlformats.org/officeDocument/2006/relationships/tags" Target="../tags/tag2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1.xml"/><Relationship Id="rId1" Type="http://schemas.openxmlformats.org/officeDocument/2006/relationships/tags" Target="../tags/tag2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1.xml"/><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hyperlink" Target="https://www.api.org/oil-and-natural-gas/wells-to-consumer/transporting-oil-natural-gas/pipeline/pipeline-recommended-practices"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1842" y="3747705"/>
            <a:ext cx="5848928" cy="1325563"/>
          </a:xfrm>
        </p:spPr>
        <p:txBody>
          <a:bodyPr/>
          <a:lstStyle/>
          <a:p>
            <a:r>
              <a:rPr lang="en-US" dirty="0"/>
              <a:t>Pipeline Safety Management System (PSMS) Learning Series</a:t>
            </a:r>
          </a:p>
        </p:txBody>
      </p:sp>
      <p:sp>
        <p:nvSpPr>
          <p:cNvPr id="3" name="Text Placeholder 2"/>
          <p:cNvSpPr>
            <a:spLocks noGrp="1"/>
          </p:cNvSpPr>
          <p:nvPr>
            <p:ph type="body" sz="quarter" idx="10"/>
          </p:nvPr>
        </p:nvSpPr>
        <p:spPr>
          <a:xfrm>
            <a:off x="5701842" y="5974947"/>
            <a:ext cx="6133600" cy="575532"/>
          </a:xfrm>
        </p:spPr>
        <p:txBody>
          <a:bodyPr>
            <a:noAutofit/>
          </a:bodyPr>
          <a:lstStyle/>
          <a:p>
            <a:endParaRPr lang="en-US" i="1" dirty="0"/>
          </a:p>
          <a:p>
            <a:endParaRPr lang="en-US" i="1" dirty="0"/>
          </a:p>
          <a:p>
            <a:endParaRPr lang="en-US" i="1" dirty="0"/>
          </a:p>
          <a:p>
            <a:endParaRPr lang="en-US" i="1" dirty="0"/>
          </a:p>
          <a:p>
            <a:r>
              <a:rPr lang="en-US" i="1" dirty="0"/>
              <a:t>Joan Turba, GTI Energy</a:t>
            </a:r>
          </a:p>
          <a:p>
            <a:r>
              <a:rPr lang="en-US" i="1" dirty="0"/>
              <a:t>Mike Gallinaro, Northeast Gas Association</a:t>
            </a:r>
          </a:p>
          <a:p>
            <a:r>
              <a:rPr lang="en-US" dirty="0"/>
              <a:t>NGA Spring Operations Conference |  April 10, 2025 </a:t>
            </a:r>
          </a:p>
        </p:txBody>
      </p:sp>
      <p:pic>
        <p:nvPicPr>
          <p:cNvPr id="27" name="Picture Placeholder 26">
            <a:extLst>
              <a:ext uri="{FF2B5EF4-FFF2-40B4-BE49-F238E27FC236}">
                <a16:creationId xmlns:a16="http://schemas.microsoft.com/office/drawing/2014/main" id="{4D3189F8-0FD0-4D1B-0FBB-42BBBEC457D2}"/>
              </a:ext>
            </a:extLst>
          </p:cNvPr>
          <p:cNvPicPr>
            <a:picLocks noGrp="1" noChangeAspect="1"/>
          </p:cNvPicPr>
          <p:nvPr>
            <p:ph type="pic" sz="quarter" idx="12"/>
          </p:nvPr>
        </p:nvPicPr>
        <p:blipFill>
          <a:blip r:embed="rId4"/>
          <a:srcRect t="1922" b="1922"/>
          <a:stretch/>
        </p:blipFill>
        <p:spPr>
          <a:xfrm>
            <a:off x="178507" y="2848759"/>
            <a:ext cx="4543372" cy="3836739"/>
          </a:xfrm>
        </p:spPr>
      </p:pic>
      <p:pic>
        <p:nvPicPr>
          <p:cNvPr id="29" name="Picture 28" descr="A room with pipes and valves&#10;&#10;AI-generated content may be incorrect.">
            <a:extLst>
              <a:ext uri="{FF2B5EF4-FFF2-40B4-BE49-F238E27FC236}">
                <a16:creationId xmlns:a16="http://schemas.microsoft.com/office/drawing/2014/main" id="{77A6A1C9-2900-9CFC-4681-1F013453E039}"/>
              </a:ext>
            </a:extLst>
          </p:cNvPr>
          <p:cNvPicPr>
            <a:picLocks noChangeAspect="1"/>
          </p:cNvPicPr>
          <p:nvPr/>
        </p:nvPicPr>
        <p:blipFill>
          <a:blip r:embed="rId5"/>
          <a:stretch>
            <a:fillRect/>
          </a:stretch>
        </p:blipFill>
        <p:spPr>
          <a:xfrm>
            <a:off x="5597846" y="23521"/>
            <a:ext cx="6594153" cy="3086773"/>
          </a:xfrm>
          <a:prstGeom prst="rect">
            <a:avLst/>
          </a:prstGeom>
        </p:spPr>
      </p:pic>
    </p:spTree>
    <p:custDataLst>
      <p:tags r:id="rId1"/>
    </p:custDataLst>
    <p:extLst>
      <p:ext uri="{BB962C8B-B14F-4D97-AF65-F5344CB8AC3E}">
        <p14:creationId xmlns:p14="http://schemas.microsoft.com/office/powerpoint/2010/main" val="1011733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2B58F-DDD5-A2F3-1CBD-CD81D86FA6C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A97658-840F-B0D0-2F32-66318516984E}"/>
              </a:ext>
            </a:extLst>
          </p:cNvPr>
          <p:cNvSpPr>
            <a:spLocks noGrp="1"/>
          </p:cNvSpPr>
          <p:nvPr>
            <p:ph type="ftr" sz="quarter" idx="11"/>
          </p:nvPr>
        </p:nvSpPr>
        <p:spPr/>
        <p:txBody>
          <a:bodyPr/>
          <a:lstStyle/>
          <a:p>
            <a:r>
              <a:rPr lang="en-US" dirty="0"/>
              <a:t>NGA Spring Operations Conference |  April 10, 2025</a:t>
            </a:r>
          </a:p>
        </p:txBody>
      </p:sp>
      <p:sp>
        <p:nvSpPr>
          <p:cNvPr id="3" name="Slide Number Placeholder 2">
            <a:extLst>
              <a:ext uri="{FF2B5EF4-FFF2-40B4-BE49-F238E27FC236}">
                <a16:creationId xmlns:a16="http://schemas.microsoft.com/office/drawing/2014/main" id="{B83EF543-B518-D6D3-D7DA-8A09B32149D9}"/>
              </a:ext>
            </a:extLst>
          </p:cNvPr>
          <p:cNvSpPr>
            <a:spLocks noGrp="1"/>
          </p:cNvSpPr>
          <p:nvPr>
            <p:ph type="sldNum" sz="quarter" idx="12"/>
          </p:nvPr>
        </p:nvSpPr>
        <p:spPr/>
        <p:txBody>
          <a:bodyPr/>
          <a:lstStyle/>
          <a:p>
            <a:fld id="{3A98EE3D-8CD1-4C3F-BD1C-C98C9596463C}" type="slidenum">
              <a:rPr lang="en-US" smtClean="0"/>
              <a:t>10</a:t>
            </a:fld>
            <a:endParaRPr lang="en-US" dirty="0"/>
          </a:p>
        </p:txBody>
      </p:sp>
      <p:pic>
        <p:nvPicPr>
          <p:cNvPr id="7" name="Picture 6">
            <a:extLst>
              <a:ext uri="{FF2B5EF4-FFF2-40B4-BE49-F238E27FC236}">
                <a16:creationId xmlns:a16="http://schemas.microsoft.com/office/drawing/2014/main" id="{57F46547-A61B-8D84-4127-1D78E4903BD9}"/>
              </a:ext>
            </a:extLst>
          </p:cNvPr>
          <p:cNvPicPr>
            <a:picLocks noChangeAspect="1"/>
          </p:cNvPicPr>
          <p:nvPr/>
        </p:nvPicPr>
        <p:blipFill>
          <a:blip r:embed="rId3"/>
          <a:stretch>
            <a:fillRect/>
          </a:stretch>
        </p:blipFill>
        <p:spPr>
          <a:xfrm>
            <a:off x="2016402" y="1336133"/>
            <a:ext cx="8159196" cy="5110705"/>
          </a:xfrm>
          <a:prstGeom prst="rect">
            <a:avLst/>
          </a:prstGeom>
        </p:spPr>
      </p:pic>
      <p:sp>
        <p:nvSpPr>
          <p:cNvPr id="5" name="Title 3">
            <a:extLst>
              <a:ext uri="{FF2B5EF4-FFF2-40B4-BE49-F238E27FC236}">
                <a16:creationId xmlns:a16="http://schemas.microsoft.com/office/drawing/2014/main" id="{F1A09BE6-DA59-A171-EF09-95760060FE0A}"/>
              </a:ext>
            </a:extLst>
          </p:cNvPr>
          <p:cNvSpPr>
            <a:spLocks noGrp="1"/>
          </p:cNvSpPr>
          <p:nvPr>
            <p:ph type="title"/>
          </p:nvPr>
        </p:nvSpPr>
        <p:spPr>
          <a:xfrm>
            <a:off x="633413" y="620713"/>
            <a:ext cx="9158287" cy="1011237"/>
          </a:xfrm>
        </p:spPr>
        <p:txBody>
          <a:bodyPr/>
          <a:lstStyle/>
          <a:p>
            <a:br>
              <a:rPr lang="en-US" sz="3200" dirty="0"/>
            </a:br>
            <a:br>
              <a:rPr lang="en-US" sz="3200" dirty="0"/>
            </a:br>
            <a:r>
              <a:rPr lang="en-US" sz="3200" dirty="0"/>
              <a:t>GTI Energy PSMS Learning Series</a:t>
            </a:r>
            <a:br>
              <a:rPr lang="en-US" sz="3200" dirty="0"/>
            </a:br>
            <a:r>
              <a:rPr lang="en-US" sz="2400" dirty="0"/>
              <a:t>Example: Series 1, Module 6</a:t>
            </a:r>
            <a:br>
              <a:rPr lang="en-US" dirty="0"/>
            </a:br>
            <a:endParaRPr lang="en-US" dirty="0"/>
          </a:p>
        </p:txBody>
      </p:sp>
    </p:spTree>
    <p:custDataLst>
      <p:tags r:id="rId1"/>
    </p:custDataLst>
    <p:extLst>
      <p:ext uri="{BB962C8B-B14F-4D97-AF65-F5344CB8AC3E}">
        <p14:creationId xmlns:p14="http://schemas.microsoft.com/office/powerpoint/2010/main" val="2625628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418C-8922-FD3D-3813-2D40FC0C9AE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1EB972-5610-A0DF-DAF2-43BF0FBAF16C}"/>
              </a:ext>
            </a:extLst>
          </p:cNvPr>
          <p:cNvSpPr>
            <a:spLocks noGrp="1"/>
          </p:cNvSpPr>
          <p:nvPr>
            <p:ph type="ftr" sz="quarter" idx="11"/>
          </p:nvPr>
        </p:nvSpPr>
        <p:spPr/>
        <p:txBody>
          <a:bodyPr/>
          <a:lstStyle/>
          <a:p>
            <a:r>
              <a:rPr lang="en-US" dirty="0"/>
              <a:t>NGA Spring Operations Conference |  April 10, 2025</a:t>
            </a:r>
          </a:p>
        </p:txBody>
      </p:sp>
      <p:sp>
        <p:nvSpPr>
          <p:cNvPr id="3" name="Slide Number Placeholder 2">
            <a:extLst>
              <a:ext uri="{FF2B5EF4-FFF2-40B4-BE49-F238E27FC236}">
                <a16:creationId xmlns:a16="http://schemas.microsoft.com/office/drawing/2014/main" id="{005B8FF9-CDB9-85A9-4399-A45803C90804}"/>
              </a:ext>
            </a:extLst>
          </p:cNvPr>
          <p:cNvSpPr>
            <a:spLocks noGrp="1"/>
          </p:cNvSpPr>
          <p:nvPr>
            <p:ph type="sldNum" sz="quarter" idx="12"/>
          </p:nvPr>
        </p:nvSpPr>
        <p:spPr/>
        <p:txBody>
          <a:bodyPr/>
          <a:lstStyle/>
          <a:p>
            <a:fld id="{3A98EE3D-8CD1-4C3F-BD1C-C98C9596463C}" type="slidenum">
              <a:rPr lang="en-US" smtClean="0"/>
              <a:t>11</a:t>
            </a:fld>
            <a:endParaRPr lang="en-US" dirty="0"/>
          </a:p>
        </p:txBody>
      </p:sp>
      <p:pic>
        <p:nvPicPr>
          <p:cNvPr id="6" name="Picture 5">
            <a:extLst>
              <a:ext uri="{FF2B5EF4-FFF2-40B4-BE49-F238E27FC236}">
                <a16:creationId xmlns:a16="http://schemas.microsoft.com/office/drawing/2014/main" id="{603E4C99-01A0-8A76-FE26-6A08DFD769C8}"/>
              </a:ext>
            </a:extLst>
          </p:cNvPr>
          <p:cNvPicPr>
            <a:picLocks noChangeAspect="1"/>
          </p:cNvPicPr>
          <p:nvPr/>
        </p:nvPicPr>
        <p:blipFill>
          <a:blip r:embed="rId3"/>
          <a:stretch>
            <a:fillRect/>
          </a:stretch>
        </p:blipFill>
        <p:spPr>
          <a:xfrm>
            <a:off x="1773403" y="1250835"/>
            <a:ext cx="8304048" cy="5293319"/>
          </a:xfrm>
          <a:prstGeom prst="rect">
            <a:avLst/>
          </a:prstGeom>
        </p:spPr>
      </p:pic>
      <p:sp>
        <p:nvSpPr>
          <p:cNvPr id="5" name="Title 3">
            <a:extLst>
              <a:ext uri="{FF2B5EF4-FFF2-40B4-BE49-F238E27FC236}">
                <a16:creationId xmlns:a16="http://schemas.microsoft.com/office/drawing/2014/main" id="{60707F3B-8EF8-3D46-E20F-79B446031511}"/>
              </a:ext>
            </a:extLst>
          </p:cNvPr>
          <p:cNvSpPr>
            <a:spLocks noGrp="1"/>
          </p:cNvSpPr>
          <p:nvPr>
            <p:ph type="title"/>
          </p:nvPr>
        </p:nvSpPr>
        <p:spPr>
          <a:xfrm>
            <a:off x="690563" y="563563"/>
            <a:ext cx="9158287" cy="1011237"/>
          </a:xfrm>
        </p:spPr>
        <p:txBody>
          <a:bodyPr/>
          <a:lstStyle/>
          <a:p>
            <a:br>
              <a:rPr lang="en-US" sz="3200" dirty="0"/>
            </a:br>
            <a:br>
              <a:rPr lang="en-US" sz="3200" dirty="0"/>
            </a:br>
            <a:r>
              <a:rPr lang="en-US" sz="3200" dirty="0"/>
              <a:t>GTI Energy PSMS Learning Series</a:t>
            </a:r>
            <a:br>
              <a:rPr lang="en-US" sz="3200" dirty="0"/>
            </a:br>
            <a:r>
              <a:rPr lang="en-US" sz="2400" dirty="0"/>
              <a:t>Example: Series 1, Module 6</a:t>
            </a:r>
            <a:br>
              <a:rPr lang="en-US" dirty="0"/>
            </a:br>
            <a:endParaRPr lang="en-US" dirty="0"/>
          </a:p>
        </p:txBody>
      </p:sp>
    </p:spTree>
    <p:custDataLst>
      <p:tags r:id="rId1"/>
    </p:custDataLst>
    <p:extLst>
      <p:ext uri="{BB962C8B-B14F-4D97-AF65-F5344CB8AC3E}">
        <p14:creationId xmlns:p14="http://schemas.microsoft.com/office/powerpoint/2010/main" val="3373357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1CF15C-E1E9-CB82-4375-2697526EB68C}"/>
              </a:ext>
            </a:extLst>
          </p:cNvPr>
          <p:cNvSpPr txBox="1"/>
          <p:nvPr/>
        </p:nvSpPr>
        <p:spPr>
          <a:xfrm>
            <a:off x="3047036" y="2000732"/>
            <a:ext cx="6094070" cy="923330"/>
          </a:xfrm>
          <a:prstGeom prst="rect">
            <a:avLst/>
          </a:prstGeom>
          <a:noFill/>
        </p:spPr>
        <p:txBody>
          <a:bodyPr wrap="square">
            <a:spAutoFit/>
          </a:bodyPr>
          <a:lstStyle/>
          <a:p>
            <a:br>
              <a:rPr lang="en-US" b="0" i="0" dirty="0">
                <a:effectLst/>
                <a:latin typeface="Arial" panose="020B0604020202020204" pitchFamily="34" charset="0"/>
              </a:rPr>
            </a:br>
            <a:br>
              <a:rPr lang="en-US" dirty="0"/>
            </a:br>
            <a:endParaRPr lang="en-US" dirty="0"/>
          </a:p>
        </p:txBody>
      </p:sp>
      <p:sp>
        <p:nvSpPr>
          <p:cNvPr id="2" name="Footer Placeholder 1">
            <a:extLst>
              <a:ext uri="{FF2B5EF4-FFF2-40B4-BE49-F238E27FC236}">
                <a16:creationId xmlns:a16="http://schemas.microsoft.com/office/drawing/2014/main" id="{C0DCF9CB-C87D-DEB3-2192-C1E96687DE27}"/>
              </a:ext>
            </a:extLst>
          </p:cNvPr>
          <p:cNvSpPr>
            <a:spLocks noGrp="1"/>
          </p:cNvSpPr>
          <p:nvPr>
            <p:ph type="ftr" sz="quarter" idx="11"/>
          </p:nvPr>
        </p:nvSpPr>
        <p:spPr/>
        <p:txBody>
          <a:bodyPr/>
          <a:lstStyle/>
          <a:p>
            <a:r>
              <a:rPr lang="en-US" dirty="0"/>
              <a:t>NGA Spring Operations Conference |  April 10, 2025</a:t>
            </a:r>
          </a:p>
        </p:txBody>
      </p:sp>
      <p:sp>
        <p:nvSpPr>
          <p:cNvPr id="4" name="Slide Number Placeholder 3">
            <a:extLst>
              <a:ext uri="{FF2B5EF4-FFF2-40B4-BE49-F238E27FC236}">
                <a16:creationId xmlns:a16="http://schemas.microsoft.com/office/drawing/2014/main" id="{DE410B70-7316-9573-424D-184FE5B72723}"/>
              </a:ext>
            </a:extLst>
          </p:cNvPr>
          <p:cNvSpPr>
            <a:spLocks noGrp="1"/>
          </p:cNvSpPr>
          <p:nvPr>
            <p:ph type="sldNum" sz="quarter" idx="12"/>
          </p:nvPr>
        </p:nvSpPr>
        <p:spPr/>
        <p:txBody>
          <a:bodyPr/>
          <a:lstStyle/>
          <a:p>
            <a:fld id="{3A98EE3D-8CD1-4C3F-BD1C-C98C9596463C}" type="slidenum">
              <a:rPr lang="en-US" smtClean="0"/>
              <a:t>12</a:t>
            </a:fld>
            <a:endParaRPr lang="en-US" dirty="0"/>
          </a:p>
        </p:txBody>
      </p:sp>
      <p:sp>
        <p:nvSpPr>
          <p:cNvPr id="6" name="TextBox 5">
            <a:extLst>
              <a:ext uri="{FF2B5EF4-FFF2-40B4-BE49-F238E27FC236}">
                <a16:creationId xmlns:a16="http://schemas.microsoft.com/office/drawing/2014/main" id="{DEB008FB-47BF-D591-7ED5-9396713B718E}"/>
              </a:ext>
            </a:extLst>
          </p:cNvPr>
          <p:cNvSpPr txBox="1"/>
          <p:nvPr/>
        </p:nvSpPr>
        <p:spPr>
          <a:xfrm>
            <a:off x="723900" y="624959"/>
            <a:ext cx="6096000" cy="584775"/>
          </a:xfrm>
          <a:prstGeom prst="rect">
            <a:avLst/>
          </a:prstGeom>
          <a:noFill/>
        </p:spPr>
        <p:txBody>
          <a:bodyPr wrap="square">
            <a:spAutoFit/>
          </a:bodyPr>
          <a:lstStyle/>
          <a:p>
            <a:pPr>
              <a:spcBef>
                <a:spcPts val="600"/>
              </a:spcBef>
              <a:spcAft>
                <a:spcPts val="600"/>
              </a:spcAft>
              <a:buClr>
                <a:schemeClr val="accent1"/>
              </a:buClr>
              <a:buSzPct val="100000"/>
            </a:pPr>
            <a:r>
              <a:rPr lang="en-US" sz="3200" dirty="0">
                <a:solidFill>
                  <a:srgbClr val="777777"/>
                </a:solidFill>
              </a:rPr>
              <a:t>NGA PSMS Collaborative</a:t>
            </a:r>
          </a:p>
        </p:txBody>
      </p:sp>
      <p:pic>
        <p:nvPicPr>
          <p:cNvPr id="5" name="Picture 4">
            <a:extLst>
              <a:ext uri="{FF2B5EF4-FFF2-40B4-BE49-F238E27FC236}">
                <a16:creationId xmlns:a16="http://schemas.microsoft.com/office/drawing/2014/main" id="{32A74185-BFAD-6529-ED3A-51E5D78D8BAA}"/>
              </a:ext>
            </a:extLst>
          </p:cNvPr>
          <p:cNvPicPr>
            <a:picLocks noChangeAspect="1"/>
          </p:cNvPicPr>
          <p:nvPr/>
        </p:nvPicPr>
        <p:blipFill>
          <a:blip r:embed="rId4"/>
          <a:stretch>
            <a:fillRect/>
          </a:stretch>
        </p:blipFill>
        <p:spPr>
          <a:xfrm>
            <a:off x="1498861" y="1423447"/>
            <a:ext cx="9605913" cy="5023391"/>
          </a:xfrm>
          <a:prstGeom prst="rect">
            <a:avLst/>
          </a:prstGeom>
        </p:spPr>
      </p:pic>
    </p:spTree>
    <p:custDataLst>
      <p:tags r:id="rId1"/>
    </p:custDataLst>
    <p:extLst>
      <p:ext uri="{BB962C8B-B14F-4D97-AF65-F5344CB8AC3E}">
        <p14:creationId xmlns:p14="http://schemas.microsoft.com/office/powerpoint/2010/main" val="3867868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22025-9658-9AF2-B3AD-CFD53309179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C5A2FF5-B37A-438F-54AF-8ED41BD8418D}"/>
              </a:ext>
            </a:extLst>
          </p:cNvPr>
          <p:cNvSpPr txBox="1"/>
          <p:nvPr/>
        </p:nvSpPr>
        <p:spPr>
          <a:xfrm>
            <a:off x="3047036" y="2000732"/>
            <a:ext cx="6094070" cy="923330"/>
          </a:xfrm>
          <a:prstGeom prst="rect">
            <a:avLst/>
          </a:prstGeom>
          <a:noFill/>
        </p:spPr>
        <p:txBody>
          <a:bodyPr wrap="square">
            <a:spAutoFit/>
          </a:bodyPr>
          <a:lstStyle/>
          <a:p>
            <a:br>
              <a:rPr lang="en-US" b="0" i="0" dirty="0">
                <a:effectLst/>
                <a:latin typeface="Arial" panose="020B0604020202020204" pitchFamily="34" charset="0"/>
              </a:rPr>
            </a:br>
            <a:br>
              <a:rPr lang="en-US" dirty="0"/>
            </a:br>
            <a:endParaRPr lang="en-US" dirty="0"/>
          </a:p>
        </p:txBody>
      </p:sp>
      <p:sp>
        <p:nvSpPr>
          <p:cNvPr id="2" name="Footer Placeholder 1">
            <a:extLst>
              <a:ext uri="{FF2B5EF4-FFF2-40B4-BE49-F238E27FC236}">
                <a16:creationId xmlns:a16="http://schemas.microsoft.com/office/drawing/2014/main" id="{E2F771C2-AA66-10F5-98C7-3F7A3F140F5A}"/>
              </a:ext>
            </a:extLst>
          </p:cNvPr>
          <p:cNvSpPr>
            <a:spLocks noGrp="1"/>
          </p:cNvSpPr>
          <p:nvPr>
            <p:ph type="ftr" sz="quarter" idx="11"/>
          </p:nvPr>
        </p:nvSpPr>
        <p:spPr/>
        <p:txBody>
          <a:bodyPr/>
          <a:lstStyle/>
          <a:p>
            <a:r>
              <a:rPr lang="en-US" dirty="0"/>
              <a:t>NGA Spring Operations Conference |  April 10, 2025</a:t>
            </a:r>
          </a:p>
        </p:txBody>
      </p:sp>
      <p:sp>
        <p:nvSpPr>
          <p:cNvPr id="4" name="Slide Number Placeholder 3">
            <a:extLst>
              <a:ext uri="{FF2B5EF4-FFF2-40B4-BE49-F238E27FC236}">
                <a16:creationId xmlns:a16="http://schemas.microsoft.com/office/drawing/2014/main" id="{D6EFAA2C-11A8-6797-6ACF-D25FDC933918}"/>
              </a:ext>
            </a:extLst>
          </p:cNvPr>
          <p:cNvSpPr>
            <a:spLocks noGrp="1"/>
          </p:cNvSpPr>
          <p:nvPr>
            <p:ph type="sldNum" sz="quarter" idx="12"/>
          </p:nvPr>
        </p:nvSpPr>
        <p:spPr/>
        <p:txBody>
          <a:bodyPr/>
          <a:lstStyle/>
          <a:p>
            <a:fld id="{3A98EE3D-8CD1-4C3F-BD1C-C98C9596463C}" type="slidenum">
              <a:rPr lang="en-US" smtClean="0"/>
              <a:t>13</a:t>
            </a:fld>
            <a:endParaRPr lang="en-US" dirty="0"/>
          </a:p>
        </p:txBody>
      </p:sp>
      <p:sp>
        <p:nvSpPr>
          <p:cNvPr id="6" name="TextBox 5">
            <a:extLst>
              <a:ext uri="{FF2B5EF4-FFF2-40B4-BE49-F238E27FC236}">
                <a16:creationId xmlns:a16="http://schemas.microsoft.com/office/drawing/2014/main" id="{D4A79A74-8473-7757-29A1-8B3A0FF1883C}"/>
              </a:ext>
            </a:extLst>
          </p:cNvPr>
          <p:cNvSpPr txBox="1"/>
          <p:nvPr/>
        </p:nvSpPr>
        <p:spPr>
          <a:xfrm>
            <a:off x="723900" y="624959"/>
            <a:ext cx="6096000" cy="584775"/>
          </a:xfrm>
          <a:prstGeom prst="rect">
            <a:avLst/>
          </a:prstGeom>
          <a:noFill/>
        </p:spPr>
        <p:txBody>
          <a:bodyPr wrap="square">
            <a:spAutoFit/>
          </a:bodyPr>
          <a:lstStyle/>
          <a:p>
            <a:pPr>
              <a:spcBef>
                <a:spcPts val="600"/>
              </a:spcBef>
              <a:spcAft>
                <a:spcPts val="600"/>
              </a:spcAft>
              <a:buClr>
                <a:schemeClr val="accent1"/>
              </a:buClr>
              <a:buSzPct val="100000"/>
            </a:pPr>
            <a:r>
              <a:rPr lang="en-US" sz="3200" dirty="0">
                <a:solidFill>
                  <a:srgbClr val="777777"/>
                </a:solidFill>
              </a:rPr>
              <a:t>NGA PSMS Collaborative</a:t>
            </a:r>
          </a:p>
        </p:txBody>
      </p:sp>
      <p:pic>
        <p:nvPicPr>
          <p:cNvPr id="8" name="Picture 7">
            <a:extLst>
              <a:ext uri="{FF2B5EF4-FFF2-40B4-BE49-F238E27FC236}">
                <a16:creationId xmlns:a16="http://schemas.microsoft.com/office/drawing/2014/main" id="{A1F9C614-BBCF-64CC-40DA-3BE6D22CFF95}"/>
              </a:ext>
            </a:extLst>
          </p:cNvPr>
          <p:cNvPicPr>
            <a:picLocks noChangeAspect="1"/>
          </p:cNvPicPr>
          <p:nvPr/>
        </p:nvPicPr>
        <p:blipFill>
          <a:blip r:embed="rId3"/>
          <a:stretch>
            <a:fillRect/>
          </a:stretch>
        </p:blipFill>
        <p:spPr>
          <a:xfrm>
            <a:off x="2333624" y="1352078"/>
            <a:ext cx="7038975" cy="5051736"/>
          </a:xfrm>
          <a:prstGeom prst="rect">
            <a:avLst/>
          </a:prstGeom>
        </p:spPr>
      </p:pic>
    </p:spTree>
    <p:custDataLst>
      <p:tags r:id="rId1"/>
    </p:custDataLst>
    <p:extLst>
      <p:ext uri="{BB962C8B-B14F-4D97-AF65-F5344CB8AC3E}">
        <p14:creationId xmlns:p14="http://schemas.microsoft.com/office/powerpoint/2010/main" val="2850558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4239469-9E29-35CD-3D89-79D044B46E5A}"/>
              </a:ext>
            </a:extLst>
          </p:cNvPr>
          <p:cNvGrpSpPr/>
          <p:nvPr/>
        </p:nvGrpSpPr>
        <p:grpSpPr>
          <a:xfrm>
            <a:off x="1556352" y="1325758"/>
            <a:ext cx="7354384" cy="5409670"/>
            <a:chOff x="522208" y="84472"/>
            <a:chExt cx="7898343" cy="6612856"/>
          </a:xfrm>
        </p:grpSpPr>
        <p:pic>
          <p:nvPicPr>
            <p:cNvPr id="7" name="Picture 6">
              <a:extLst>
                <a:ext uri="{FF2B5EF4-FFF2-40B4-BE49-F238E27FC236}">
                  <a16:creationId xmlns:a16="http://schemas.microsoft.com/office/drawing/2014/main" id="{AD8C7A5B-6EB8-F4D7-78CB-17A3119C7195}"/>
                </a:ext>
              </a:extLst>
            </p:cNvPr>
            <p:cNvPicPr>
              <a:picLocks noChangeAspect="1"/>
            </p:cNvPicPr>
            <p:nvPr/>
          </p:nvPicPr>
          <p:blipFill>
            <a:blip r:embed="rId3"/>
            <a:stretch>
              <a:fillRect/>
            </a:stretch>
          </p:blipFill>
          <p:spPr>
            <a:xfrm>
              <a:off x="663722" y="84472"/>
              <a:ext cx="7756829" cy="3063759"/>
            </a:xfrm>
            <a:prstGeom prst="rect">
              <a:avLst/>
            </a:prstGeom>
          </p:spPr>
        </p:pic>
        <p:pic>
          <p:nvPicPr>
            <p:cNvPr id="9" name="Picture 8">
              <a:extLst>
                <a:ext uri="{FF2B5EF4-FFF2-40B4-BE49-F238E27FC236}">
                  <a16:creationId xmlns:a16="http://schemas.microsoft.com/office/drawing/2014/main" id="{2407A6E1-E5E1-4E8D-E479-97F3A830ECA9}"/>
                </a:ext>
              </a:extLst>
            </p:cNvPr>
            <p:cNvPicPr>
              <a:picLocks noChangeAspect="1"/>
            </p:cNvPicPr>
            <p:nvPr/>
          </p:nvPicPr>
          <p:blipFill>
            <a:blip r:embed="rId4"/>
            <a:stretch>
              <a:fillRect/>
            </a:stretch>
          </p:blipFill>
          <p:spPr>
            <a:xfrm>
              <a:off x="522208" y="3352800"/>
              <a:ext cx="7898343" cy="3344528"/>
            </a:xfrm>
            <a:prstGeom prst="rect">
              <a:avLst/>
            </a:prstGeom>
          </p:spPr>
        </p:pic>
      </p:grpSp>
      <p:sp>
        <p:nvSpPr>
          <p:cNvPr id="11" name="Oval 10">
            <a:extLst>
              <a:ext uri="{FF2B5EF4-FFF2-40B4-BE49-F238E27FC236}">
                <a16:creationId xmlns:a16="http://schemas.microsoft.com/office/drawing/2014/main" id="{4165A937-722C-56F4-1A59-5424015C3BB4}"/>
              </a:ext>
            </a:extLst>
          </p:cNvPr>
          <p:cNvSpPr/>
          <p:nvPr/>
        </p:nvSpPr>
        <p:spPr>
          <a:xfrm>
            <a:off x="9230153" y="1325758"/>
            <a:ext cx="1545772" cy="759171"/>
          </a:xfrm>
          <a:prstGeom prst="ellipse">
            <a:avLst/>
          </a:prstGeom>
          <a:solidFill>
            <a:schemeClr val="accent4"/>
          </a:solid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Click on Members</a:t>
            </a:r>
          </a:p>
        </p:txBody>
      </p:sp>
      <p:cxnSp>
        <p:nvCxnSpPr>
          <p:cNvPr id="13" name="Straight Arrow Connector 12">
            <a:extLst>
              <a:ext uri="{FF2B5EF4-FFF2-40B4-BE49-F238E27FC236}">
                <a16:creationId xmlns:a16="http://schemas.microsoft.com/office/drawing/2014/main" id="{85955194-6A21-88B5-9CB4-6C541ED79C0B}"/>
              </a:ext>
            </a:extLst>
          </p:cNvPr>
          <p:cNvCxnSpPr>
            <a:cxnSpLocks/>
            <a:stCxn id="11" idx="2"/>
          </p:cNvCxnSpPr>
          <p:nvPr/>
        </p:nvCxnSpPr>
        <p:spPr>
          <a:xfrm flipH="1" flipV="1">
            <a:off x="8620552" y="1595072"/>
            <a:ext cx="609601" cy="110272"/>
          </a:xfrm>
          <a:prstGeom prst="straightConnector1">
            <a:avLst/>
          </a:prstGeom>
          <a:ln w="381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D4883371-86B7-1F80-9FB7-8D50D9F19D47}"/>
              </a:ext>
            </a:extLst>
          </p:cNvPr>
          <p:cNvSpPr/>
          <p:nvPr/>
        </p:nvSpPr>
        <p:spPr>
          <a:xfrm>
            <a:off x="9604564" y="3343314"/>
            <a:ext cx="1798631" cy="1796143"/>
          </a:xfrm>
          <a:prstGeom prst="rect">
            <a:avLst/>
          </a:prstGeom>
          <a:solidFill>
            <a:schemeClr val="accent4"/>
          </a:solid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After you enter NGAPSMS.com in the search bar you land on this page</a:t>
            </a:r>
          </a:p>
        </p:txBody>
      </p:sp>
      <p:sp>
        <p:nvSpPr>
          <p:cNvPr id="2" name="Footer Placeholder 1">
            <a:extLst>
              <a:ext uri="{FF2B5EF4-FFF2-40B4-BE49-F238E27FC236}">
                <a16:creationId xmlns:a16="http://schemas.microsoft.com/office/drawing/2014/main" id="{13BA748B-9D54-86DF-148D-0D5232737CC2}"/>
              </a:ext>
            </a:extLst>
          </p:cNvPr>
          <p:cNvSpPr>
            <a:spLocks noGrp="1"/>
          </p:cNvSpPr>
          <p:nvPr>
            <p:ph type="ftr" sz="quarter" idx="11"/>
          </p:nvPr>
        </p:nvSpPr>
        <p:spPr/>
        <p:txBody>
          <a:bodyPr/>
          <a:lstStyle/>
          <a:p>
            <a:r>
              <a:rPr lang="en-US" dirty="0"/>
              <a:t>NGA Spring Operations Conference |  April 10, 2025</a:t>
            </a:r>
          </a:p>
        </p:txBody>
      </p:sp>
      <p:sp>
        <p:nvSpPr>
          <p:cNvPr id="3" name="Slide Number Placeholder 2">
            <a:extLst>
              <a:ext uri="{FF2B5EF4-FFF2-40B4-BE49-F238E27FC236}">
                <a16:creationId xmlns:a16="http://schemas.microsoft.com/office/drawing/2014/main" id="{13FDD2BD-D142-061E-F954-6469183A3889}"/>
              </a:ext>
            </a:extLst>
          </p:cNvPr>
          <p:cNvSpPr>
            <a:spLocks noGrp="1"/>
          </p:cNvSpPr>
          <p:nvPr>
            <p:ph type="sldNum" sz="quarter" idx="12"/>
          </p:nvPr>
        </p:nvSpPr>
        <p:spPr/>
        <p:txBody>
          <a:bodyPr/>
          <a:lstStyle/>
          <a:p>
            <a:fld id="{B64C1A9D-28C6-4CCF-AABA-A4D236E4D704}" type="slidenum">
              <a:rPr lang="en-US" smtClean="0"/>
              <a:t>14</a:t>
            </a:fld>
            <a:endParaRPr lang="en-US" dirty="0"/>
          </a:p>
        </p:txBody>
      </p:sp>
      <p:sp>
        <p:nvSpPr>
          <p:cNvPr id="5" name="TextBox 4">
            <a:extLst>
              <a:ext uri="{FF2B5EF4-FFF2-40B4-BE49-F238E27FC236}">
                <a16:creationId xmlns:a16="http://schemas.microsoft.com/office/drawing/2014/main" id="{7920B5EA-EC21-21F7-EAE4-82F18CDFBB73}"/>
              </a:ext>
            </a:extLst>
          </p:cNvPr>
          <p:cNvSpPr txBox="1"/>
          <p:nvPr/>
        </p:nvSpPr>
        <p:spPr>
          <a:xfrm>
            <a:off x="447675" y="573635"/>
            <a:ext cx="6096000" cy="584775"/>
          </a:xfrm>
          <a:prstGeom prst="rect">
            <a:avLst/>
          </a:prstGeom>
          <a:noFill/>
        </p:spPr>
        <p:txBody>
          <a:bodyPr wrap="square">
            <a:spAutoFit/>
          </a:bodyPr>
          <a:lstStyle/>
          <a:p>
            <a:pPr>
              <a:spcBef>
                <a:spcPts val="600"/>
              </a:spcBef>
              <a:spcAft>
                <a:spcPts val="600"/>
              </a:spcAft>
              <a:buClr>
                <a:schemeClr val="accent1"/>
              </a:buClr>
              <a:buSzPct val="100000"/>
            </a:pPr>
            <a:r>
              <a:rPr lang="en-US" sz="3200" dirty="0">
                <a:solidFill>
                  <a:srgbClr val="777777"/>
                </a:solidFill>
              </a:rPr>
              <a:t>NGA Resource Center Access</a:t>
            </a:r>
          </a:p>
        </p:txBody>
      </p:sp>
    </p:spTree>
    <p:custDataLst>
      <p:tags r:id="rId1"/>
    </p:custDataLst>
    <p:extLst>
      <p:ext uri="{BB962C8B-B14F-4D97-AF65-F5344CB8AC3E}">
        <p14:creationId xmlns:p14="http://schemas.microsoft.com/office/powerpoint/2010/main" val="2565347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A71AA8-1B12-519B-395F-CF81AE65478E}"/>
              </a:ext>
            </a:extLst>
          </p:cNvPr>
          <p:cNvPicPr>
            <a:picLocks noChangeAspect="1"/>
          </p:cNvPicPr>
          <p:nvPr/>
        </p:nvPicPr>
        <p:blipFill>
          <a:blip r:embed="rId3"/>
          <a:stretch>
            <a:fillRect/>
          </a:stretch>
        </p:blipFill>
        <p:spPr>
          <a:xfrm>
            <a:off x="241055" y="1294682"/>
            <a:ext cx="11864359" cy="5208755"/>
          </a:xfrm>
          <a:prstGeom prst="rect">
            <a:avLst/>
          </a:prstGeom>
        </p:spPr>
      </p:pic>
      <p:sp>
        <p:nvSpPr>
          <p:cNvPr id="6" name="Oval 5">
            <a:extLst>
              <a:ext uri="{FF2B5EF4-FFF2-40B4-BE49-F238E27FC236}">
                <a16:creationId xmlns:a16="http://schemas.microsoft.com/office/drawing/2014/main" id="{979157D2-E10B-C7AA-E989-DAFA56C9110C}"/>
              </a:ext>
            </a:extLst>
          </p:cNvPr>
          <p:cNvSpPr/>
          <p:nvPr/>
        </p:nvSpPr>
        <p:spPr>
          <a:xfrm>
            <a:off x="7556241" y="1469571"/>
            <a:ext cx="2198915" cy="89262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Click on Members Home</a:t>
            </a:r>
          </a:p>
        </p:txBody>
      </p:sp>
      <p:cxnSp>
        <p:nvCxnSpPr>
          <p:cNvPr id="8" name="Straight Arrow Connector 7">
            <a:extLst>
              <a:ext uri="{FF2B5EF4-FFF2-40B4-BE49-F238E27FC236}">
                <a16:creationId xmlns:a16="http://schemas.microsoft.com/office/drawing/2014/main" id="{ED7B5BE0-A96B-6D85-FD02-C9BEB9E015EC}"/>
              </a:ext>
            </a:extLst>
          </p:cNvPr>
          <p:cNvCxnSpPr>
            <a:cxnSpLocks/>
          </p:cNvCxnSpPr>
          <p:nvPr/>
        </p:nvCxnSpPr>
        <p:spPr>
          <a:xfrm flipV="1">
            <a:off x="9755156" y="1781175"/>
            <a:ext cx="1238425" cy="152400"/>
          </a:xfrm>
          <a:prstGeom prst="straightConnector1">
            <a:avLst/>
          </a:prstGeom>
          <a:ln w="381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6DB47E05-D3E7-2AC4-9ED5-A7A501BABE76}"/>
              </a:ext>
            </a:extLst>
          </p:cNvPr>
          <p:cNvSpPr>
            <a:spLocks noGrp="1"/>
          </p:cNvSpPr>
          <p:nvPr>
            <p:ph type="ftr" sz="quarter" idx="11"/>
          </p:nvPr>
        </p:nvSpPr>
        <p:spPr/>
        <p:txBody>
          <a:bodyPr/>
          <a:lstStyle/>
          <a:p>
            <a:r>
              <a:rPr lang="en-US" dirty="0"/>
              <a:t>NGA Spring Operations Conference |  April 10, 2025</a:t>
            </a:r>
          </a:p>
        </p:txBody>
      </p:sp>
      <p:sp>
        <p:nvSpPr>
          <p:cNvPr id="4" name="Slide Number Placeholder 3">
            <a:extLst>
              <a:ext uri="{FF2B5EF4-FFF2-40B4-BE49-F238E27FC236}">
                <a16:creationId xmlns:a16="http://schemas.microsoft.com/office/drawing/2014/main" id="{74E60335-E8AE-A2A5-A15B-1657EA4A366C}"/>
              </a:ext>
            </a:extLst>
          </p:cNvPr>
          <p:cNvSpPr>
            <a:spLocks noGrp="1"/>
          </p:cNvSpPr>
          <p:nvPr>
            <p:ph type="sldNum" sz="quarter" idx="12"/>
          </p:nvPr>
        </p:nvSpPr>
        <p:spPr/>
        <p:txBody>
          <a:bodyPr/>
          <a:lstStyle/>
          <a:p>
            <a:fld id="{B64C1A9D-28C6-4CCF-AABA-A4D236E4D704}" type="slidenum">
              <a:rPr lang="en-US" smtClean="0"/>
              <a:t>15</a:t>
            </a:fld>
            <a:endParaRPr lang="en-US" dirty="0"/>
          </a:p>
        </p:txBody>
      </p:sp>
      <p:sp>
        <p:nvSpPr>
          <p:cNvPr id="5" name="TextBox 4">
            <a:extLst>
              <a:ext uri="{FF2B5EF4-FFF2-40B4-BE49-F238E27FC236}">
                <a16:creationId xmlns:a16="http://schemas.microsoft.com/office/drawing/2014/main" id="{84548EC5-823C-01DC-373A-BCFC7D7E1830}"/>
              </a:ext>
            </a:extLst>
          </p:cNvPr>
          <p:cNvSpPr txBox="1"/>
          <p:nvPr/>
        </p:nvSpPr>
        <p:spPr>
          <a:xfrm>
            <a:off x="447675" y="573635"/>
            <a:ext cx="6096000" cy="584775"/>
          </a:xfrm>
          <a:prstGeom prst="rect">
            <a:avLst/>
          </a:prstGeom>
          <a:noFill/>
        </p:spPr>
        <p:txBody>
          <a:bodyPr wrap="square">
            <a:spAutoFit/>
          </a:bodyPr>
          <a:lstStyle/>
          <a:p>
            <a:pPr>
              <a:spcBef>
                <a:spcPts val="600"/>
              </a:spcBef>
              <a:spcAft>
                <a:spcPts val="600"/>
              </a:spcAft>
              <a:buClr>
                <a:schemeClr val="accent1"/>
              </a:buClr>
              <a:buSzPct val="100000"/>
            </a:pPr>
            <a:r>
              <a:rPr lang="en-US" sz="3200" dirty="0">
                <a:solidFill>
                  <a:srgbClr val="777777"/>
                </a:solidFill>
              </a:rPr>
              <a:t>NGA Resource Center Access</a:t>
            </a:r>
          </a:p>
        </p:txBody>
      </p:sp>
    </p:spTree>
    <p:custDataLst>
      <p:tags r:id="rId1"/>
    </p:custDataLst>
    <p:extLst>
      <p:ext uri="{BB962C8B-B14F-4D97-AF65-F5344CB8AC3E}">
        <p14:creationId xmlns:p14="http://schemas.microsoft.com/office/powerpoint/2010/main" val="3475733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F492BD4-8BA4-8F36-0292-61FAA6D86B6A}"/>
              </a:ext>
            </a:extLst>
          </p:cNvPr>
          <p:cNvGrpSpPr/>
          <p:nvPr/>
        </p:nvGrpSpPr>
        <p:grpSpPr>
          <a:xfrm>
            <a:off x="2369976" y="1287624"/>
            <a:ext cx="6459699" cy="5159214"/>
            <a:chOff x="793902" y="304885"/>
            <a:chExt cx="7925555" cy="6595662"/>
          </a:xfrm>
        </p:grpSpPr>
        <p:pic>
          <p:nvPicPr>
            <p:cNvPr id="3" name="Picture 2">
              <a:extLst>
                <a:ext uri="{FF2B5EF4-FFF2-40B4-BE49-F238E27FC236}">
                  <a16:creationId xmlns:a16="http://schemas.microsoft.com/office/drawing/2014/main" id="{3176DF91-8478-E6BE-5D25-40F37986ADC3}"/>
                </a:ext>
              </a:extLst>
            </p:cNvPr>
            <p:cNvPicPr>
              <a:picLocks noChangeAspect="1"/>
            </p:cNvPicPr>
            <p:nvPr/>
          </p:nvPicPr>
          <p:blipFill>
            <a:blip r:embed="rId3"/>
            <a:stretch>
              <a:fillRect/>
            </a:stretch>
          </p:blipFill>
          <p:spPr>
            <a:xfrm>
              <a:off x="793902" y="304885"/>
              <a:ext cx="7903784" cy="3114261"/>
            </a:xfrm>
            <a:prstGeom prst="rect">
              <a:avLst/>
            </a:prstGeom>
          </p:spPr>
        </p:pic>
        <p:pic>
          <p:nvPicPr>
            <p:cNvPr id="5" name="Picture 4">
              <a:extLst>
                <a:ext uri="{FF2B5EF4-FFF2-40B4-BE49-F238E27FC236}">
                  <a16:creationId xmlns:a16="http://schemas.microsoft.com/office/drawing/2014/main" id="{4BB3C85C-394A-1478-B15D-6CB52A76D30A}"/>
                </a:ext>
              </a:extLst>
            </p:cNvPr>
            <p:cNvPicPr>
              <a:picLocks noChangeAspect="1"/>
            </p:cNvPicPr>
            <p:nvPr/>
          </p:nvPicPr>
          <p:blipFill>
            <a:blip r:embed="rId4"/>
            <a:stretch>
              <a:fillRect/>
            </a:stretch>
          </p:blipFill>
          <p:spPr>
            <a:xfrm>
              <a:off x="897320" y="3438854"/>
              <a:ext cx="7822137" cy="3461693"/>
            </a:xfrm>
            <a:prstGeom prst="rect">
              <a:avLst/>
            </a:prstGeom>
          </p:spPr>
        </p:pic>
      </p:grpSp>
      <p:sp>
        <p:nvSpPr>
          <p:cNvPr id="7" name="Oval 6">
            <a:extLst>
              <a:ext uri="{FF2B5EF4-FFF2-40B4-BE49-F238E27FC236}">
                <a16:creationId xmlns:a16="http://schemas.microsoft.com/office/drawing/2014/main" id="{FC43FBC1-9CB9-461E-D4A6-09F752533CB8}"/>
              </a:ext>
            </a:extLst>
          </p:cNvPr>
          <p:cNvSpPr/>
          <p:nvPr/>
        </p:nvSpPr>
        <p:spPr>
          <a:xfrm>
            <a:off x="292360" y="3132171"/>
            <a:ext cx="1981199" cy="839753"/>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Click on PSMS eLearning</a:t>
            </a:r>
          </a:p>
        </p:txBody>
      </p:sp>
      <p:cxnSp>
        <p:nvCxnSpPr>
          <p:cNvPr id="9" name="Straight Arrow Connector 8">
            <a:extLst>
              <a:ext uri="{FF2B5EF4-FFF2-40B4-BE49-F238E27FC236}">
                <a16:creationId xmlns:a16="http://schemas.microsoft.com/office/drawing/2014/main" id="{627CE216-A2CD-E5DA-65FA-9210FC1D38B9}"/>
              </a:ext>
            </a:extLst>
          </p:cNvPr>
          <p:cNvCxnSpPr>
            <a:cxnSpLocks/>
          </p:cNvCxnSpPr>
          <p:nvPr/>
        </p:nvCxnSpPr>
        <p:spPr>
          <a:xfrm>
            <a:off x="1447800" y="3971924"/>
            <a:ext cx="1152525" cy="87155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 name="Footer Placeholder 1">
            <a:extLst>
              <a:ext uri="{FF2B5EF4-FFF2-40B4-BE49-F238E27FC236}">
                <a16:creationId xmlns:a16="http://schemas.microsoft.com/office/drawing/2014/main" id="{83D6079F-456B-7D69-AFD5-83D5C197A90D}"/>
              </a:ext>
            </a:extLst>
          </p:cNvPr>
          <p:cNvSpPr>
            <a:spLocks noGrp="1"/>
          </p:cNvSpPr>
          <p:nvPr>
            <p:ph type="ftr" sz="quarter" idx="11"/>
          </p:nvPr>
        </p:nvSpPr>
        <p:spPr/>
        <p:txBody>
          <a:bodyPr/>
          <a:lstStyle/>
          <a:p>
            <a:r>
              <a:rPr lang="en-US" dirty="0"/>
              <a:t>NGA Spring Operations Conference |  April 10, 2025</a:t>
            </a:r>
          </a:p>
        </p:txBody>
      </p:sp>
      <p:sp>
        <p:nvSpPr>
          <p:cNvPr id="4" name="Slide Number Placeholder 3">
            <a:extLst>
              <a:ext uri="{FF2B5EF4-FFF2-40B4-BE49-F238E27FC236}">
                <a16:creationId xmlns:a16="http://schemas.microsoft.com/office/drawing/2014/main" id="{CD54C87B-E119-9993-C461-638AB99B20C4}"/>
              </a:ext>
            </a:extLst>
          </p:cNvPr>
          <p:cNvSpPr>
            <a:spLocks noGrp="1"/>
          </p:cNvSpPr>
          <p:nvPr>
            <p:ph type="sldNum" sz="quarter" idx="12"/>
          </p:nvPr>
        </p:nvSpPr>
        <p:spPr/>
        <p:txBody>
          <a:bodyPr/>
          <a:lstStyle/>
          <a:p>
            <a:fld id="{B64C1A9D-28C6-4CCF-AABA-A4D236E4D704}" type="slidenum">
              <a:rPr lang="en-US" smtClean="0"/>
              <a:t>16</a:t>
            </a:fld>
            <a:endParaRPr lang="en-US" dirty="0"/>
          </a:p>
        </p:txBody>
      </p:sp>
      <p:sp>
        <p:nvSpPr>
          <p:cNvPr id="8" name="TextBox 7">
            <a:extLst>
              <a:ext uri="{FF2B5EF4-FFF2-40B4-BE49-F238E27FC236}">
                <a16:creationId xmlns:a16="http://schemas.microsoft.com/office/drawing/2014/main" id="{394C1B4C-A603-03DD-B383-4C25FD4C3A4C}"/>
              </a:ext>
            </a:extLst>
          </p:cNvPr>
          <p:cNvSpPr txBox="1"/>
          <p:nvPr/>
        </p:nvSpPr>
        <p:spPr>
          <a:xfrm>
            <a:off x="447675" y="573635"/>
            <a:ext cx="6096000" cy="584775"/>
          </a:xfrm>
          <a:prstGeom prst="rect">
            <a:avLst/>
          </a:prstGeom>
          <a:noFill/>
        </p:spPr>
        <p:txBody>
          <a:bodyPr wrap="square">
            <a:spAutoFit/>
          </a:bodyPr>
          <a:lstStyle/>
          <a:p>
            <a:pPr>
              <a:spcBef>
                <a:spcPts val="600"/>
              </a:spcBef>
              <a:spcAft>
                <a:spcPts val="600"/>
              </a:spcAft>
              <a:buClr>
                <a:schemeClr val="accent1"/>
              </a:buClr>
              <a:buSzPct val="100000"/>
            </a:pPr>
            <a:r>
              <a:rPr lang="en-US" sz="3200" dirty="0">
                <a:solidFill>
                  <a:srgbClr val="777777"/>
                </a:solidFill>
              </a:rPr>
              <a:t>NGA Resource Center Access</a:t>
            </a:r>
          </a:p>
        </p:txBody>
      </p:sp>
    </p:spTree>
    <p:custDataLst>
      <p:tags r:id="rId1"/>
    </p:custDataLst>
    <p:extLst>
      <p:ext uri="{BB962C8B-B14F-4D97-AF65-F5344CB8AC3E}">
        <p14:creationId xmlns:p14="http://schemas.microsoft.com/office/powerpoint/2010/main" val="1706550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F2B74C-E9F8-C7AF-3592-64E6EF92AE10}"/>
              </a:ext>
            </a:extLst>
          </p:cNvPr>
          <p:cNvGrpSpPr/>
          <p:nvPr/>
        </p:nvGrpSpPr>
        <p:grpSpPr>
          <a:xfrm>
            <a:off x="2466981" y="1289960"/>
            <a:ext cx="7258037" cy="5339440"/>
            <a:chOff x="1581326" y="133668"/>
            <a:chExt cx="7402754" cy="5280745"/>
          </a:xfrm>
        </p:grpSpPr>
        <p:pic>
          <p:nvPicPr>
            <p:cNvPr id="3" name="Picture 2">
              <a:extLst>
                <a:ext uri="{FF2B5EF4-FFF2-40B4-BE49-F238E27FC236}">
                  <a16:creationId xmlns:a16="http://schemas.microsoft.com/office/drawing/2014/main" id="{C4D61A50-D311-EAE3-A30B-D0BEC0AB79F3}"/>
                </a:ext>
              </a:extLst>
            </p:cNvPr>
            <p:cNvPicPr>
              <a:picLocks noChangeAspect="1"/>
            </p:cNvPicPr>
            <p:nvPr/>
          </p:nvPicPr>
          <p:blipFill>
            <a:blip r:embed="rId3"/>
            <a:stretch>
              <a:fillRect/>
            </a:stretch>
          </p:blipFill>
          <p:spPr>
            <a:xfrm>
              <a:off x="1581326" y="133668"/>
              <a:ext cx="7402754" cy="3085462"/>
            </a:xfrm>
            <a:prstGeom prst="rect">
              <a:avLst/>
            </a:prstGeom>
          </p:spPr>
        </p:pic>
        <p:pic>
          <p:nvPicPr>
            <p:cNvPr id="5" name="Picture 4">
              <a:extLst>
                <a:ext uri="{FF2B5EF4-FFF2-40B4-BE49-F238E27FC236}">
                  <a16:creationId xmlns:a16="http://schemas.microsoft.com/office/drawing/2014/main" id="{081C4851-39DA-4751-0B71-91B7BC0E7348}"/>
                </a:ext>
              </a:extLst>
            </p:cNvPr>
            <p:cNvPicPr>
              <a:picLocks noChangeAspect="1"/>
            </p:cNvPicPr>
            <p:nvPr/>
          </p:nvPicPr>
          <p:blipFill>
            <a:blip r:embed="rId4"/>
            <a:srcRect b="14350"/>
            <a:stretch/>
          </p:blipFill>
          <p:spPr>
            <a:xfrm>
              <a:off x="1718947" y="3235172"/>
              <a:ext cx="7127510" cy="2179241"/>
            </a:xfrm>
            <a:prstGeom prst="rect">
              <a:avLst/>
            </a:prstGeom>
          </p:spPr>
        </p:pic>
      </p:grpSp>
      <p:sp>
        <p:nvSpPr>
          <p:cNvPr id="7" name="Oval 6">
            <a:extLst>
              <a:ext uri="{FF2B5EF4-FFF2-40B4-BE49-F238E27FC236}">
                <a16:creationId xmlns:a16="http://schemas.microsoft.com/office/drawing/2014/main" id="{B93B055A-78FF-92A0-BA85-AA79245ABF4A}"/>
              </a:ext>
            </a:extLst>
          </p:cNvPr>
          <p:cNvSpPr/>
          <p:nvPr/>
        </p:nvSpPr>
        <p:spPr>
          <a:xfrm>
            <a:off x="9161690" y="4218213"/>
            <a:ext cx="2002971" cy="1017097"/>
          </a:xfrm>
          <a:prstGeom prst="ellipse">
            <a:avLst/>
          </a:prstGeom>
          <a:solidFill>
            <a:schemeClr val="accent4"/>
          </a:solid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Click on GTI eLearning Link</a:t>
            </a:r>
          </a:p>
        </p:txBody>
      </p:sp>
      <p:cxnSp>
        <p:nvCxnSpPr>
          <p:cNvPr id="9" name="Straight Arrow Connector 8">
            <a:extLst>
              <a:ext uri="{FF2B5EF4-FFF2-40B4-BE49-F238E27FC236}">
                <a16:creationId xmlns:a16="http://schemas.microsoft.com/office/drawing/2014/main" id="{D1512E9F-711C-ED8B-36D8-436915F2818C}"/>
              </a:ext>
            </a:extLst>
          </p:cNvPr>
          <p:cNvCxnSpPr>
            <a:cxnSpLocks/>
          </p:cNvCxnSpPr>
          <p:nvPr/>
        </p:nvCxnSpPr>
        <p:spPr>
          <a:xfrm flipH="1">
            <a:off x="4558372" y="4876800"/>
            <a:ext cx="4603318" cy="259182"/>
          </a:xfrm>
          <a:prstGeom prst="straightConnector1">
            <a:avLst/>
          </a:prstGeom>
          <a:ln>
            <a:solidFill>
              <a:schemeClr val="accent4"/>
            </a:solidFill>
            <a:tailEnd type="triangle"/>
          </a:ln>
        </p:spPr>
        <p:style>
          <a:lnRef idx="3">
            <a:schemeClr val="accent2"/>
          </a:lnRef>
          <a:fillRef idx="0">
            <a:schemeClr val="accent2"/>
          </a:fillRef>
          <a:effectRef idx="2">
            <a:schemeClr val="accent2"/>
          </a:effectRef>
          <a:fontRef idx="minor">
            <a:schemeClr val="tx1"/>
          </a:fontRef>
        </p:style>
      </p:cxnSp>
      <p:sp>
        <p:nvSpPr>
          <p:cNvPr id="2" name="Footer Placeholder 1">
            <a:extLst>
              <a:ext uri="{FF2B5EF4-FFF2-40B4-BE49-F238E27FC236}">
                <a16:creationId xmlns:a16="http://schemas.microsoft.com/office/drawing/2014/main" id="{1F13E998-006D-FD2C-08AD-675B418997A1}"/>
              </a:ext>
            </a:extLst>
          </p:cNvPr>
          <p:cNvSpPr>
            <a:spLocks noGrp="1"/>
          </p:cNvSpPr>
          <p:nvPr>
            <p:ph type="ftr" sz="quarter" idx="11"/>
          </p:nvPr>
        </p:nvSpPr>
        <p:spPr/>
        <p:txBody>
          <a:bodyPr/>
          <a:lstStyle/>
          <a:p>
            <a:r>
              <a:rPr lang="en-US" dirty="0"/>
              <a:t>NGA Spring Operations Conference |  April 10, 2025</a:t>
            </a:r>
          </a:p>
        </p:txBody>
      </p:sp>
      <p:sp>
        <p:nvSpPr>
          <p:cNvPr id="4" name="Slide Number Placeholder 3">
            <a:extLst>
              <a:ext uri="{FF2B5EF4-FFF2-40B4-BE49-F238E27FC236}">
                <a16:creationId xmlns:a16="http://schemas.microsoft.com/office/drawing/2014/main" id="{41A1729A-81F6-2EF0-23F8-052DB2C4022E}"/>
              </a:ext>
            </a:extLst>
          </p:cNvPr>
          <p:cNvSpPr>
            <a:spLocks noGrp="1"/>
          </p:cNvSpPr>
          <p:nvPr>
            <p:ph type="sldNum" sz="quarter" idx="12"/>
          </p:nvPr>
        </p:nvSpPr>
        <p:spPr/>
        <p:txBody>
          <a:bodyPr/>
          <a:lstStyle/>
          <a:p>
            <a:fld id="{B64C1A9D-28C6-4CCF-AABA-A4D236E4D704}" type="slidenum">
              <a:rPr lang="en-US" smtClean="0"/>
              <a:t>17</a:t>
            </a:fld>
            <a:endParaRPr lang="en-US" dirty="0"/>
          </a:p>
        </p:txBody>
      </p:sp>
      <p:sp>
        <p:nvSpPr>
          <p:cNvPr id="8" name="TextBox 7">
            <a:extLst>
              <a:ext uri="{FF2B5EF4-FFF2-40B4-BE49-F238E27FC236}">
                <a16:creationId xmlns:a16="http://schemas.microsoft.com/office/drawing/2014/main" id="{E5A9AD7D-34C1-2C39-B235-C324B531260E}"/>
              </a:ext>
            </a:extLst>
          </p:cNvPr>
          <p:cNvSpPr txBox="1"/>
          <p:nvPr/>
        </p:nvSpPr>
        <p:spPr>
          <a:xfrm>
            <a:off x="447675" y="573635"/>
            <a:ext cx="6096000" cy="584775"/>
          </a:xfrm>
          <a:prstGeom prst="rect">
            <a:avLst/>
          </a:prstGeom>
          <a:noFill/>
        </p:spPr>
        <p:txBody>
          <a:bodyPr wrap="square">
            <a:spAutoFit/>
          </a:bodyPr>
          <a:lstStyle/>
          <a:p>
            <a:pPr>
              <a:spcBef>
                <a:spcPts val="600"/>
              </a:spcBef>
              <a:spcAft>
                <a:spcPts val="600"/>
              </a:spcAft>
              <a:buClr>
                <a:schemeClr val="accent1"/>
              </a:buClr>
              <a:buSzPct val="100000"/>
            </a:pPr>
            <a:r>
              <a:rPr lang="en-US" sz="3200" dirty="0">
                <a:solidFill>
                  <a:srgbClr val="777777"/>
                </a:solidFill>
              </a:rPr>
              <a:t>NGA Resource Center Access</a:t>
            </a:r>
          </a:p>
        </p:txBody>
      </p:sp>
    </p:spTree>
    <p:custDataLst>
      <p:tags r:id="rId1"/>
    </p:custDataLst>
    <p:extLst>
      <p:ext uri="{BB962C8B-B14F-4D97-AF65-F5344CB8AC3E}">
        <p14:creationId xmlns:p14="http://schemas.microsoft.com/office/powerpoint/2010/main" val="506523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1CD69-003F-5546-5422-70ABF437D238}"/>
              </a:ext>
            </a:extLst>
          </p:cNvPr>
          <p:cNvPicPr>
            <a:picLocks noChangeAspect="1"/>
          </p:cNvPicPr>
          <p:nvPr/>
        </p:nvPicPr>
        <p:blipFill>
          <a:blip r:embed="rId3"/>
          <a:stretch>
            <a:fillRect/>
          </a:stretch>
        </p:blipFill>
        <p:spPr>
          <a:xfrm>
            <a:off x="196547" y="1281404"/>
            <a:ext cx="11798906" cy="5092962"/>
          </a:xfrm>
          <a:prstGeom prst="rect">
            <a:avLst/>
          </a:prstGeom>
        </p:spPr>
      </p:pic>
      <p:sp>
        <p:nvSpPr>
          <p:cNvPr id="4" name="Oval 3">
            <a:extLst>
              <a:ext uri="{FF2B5EF4-FFF2-40B4-BE49-F238E27FC236}">
                <a16:creationId xmlns:a16="http://schemas.microsoft.com/office/drawing/2014/main" id="{9488309A-89E8-4C19-AC86-4C67700FD63E}"/>
              </a:ext>
            </a:extLst>
          </p:cNvPr>
          <p:cNvSpPr/>
          <p:nvPr/>
        </p:nvSpPr>
        <p:spPr>
          <a:xfrm>
            <a:off x="4033935" y="2024744"/>
            <a:ext cx="3113314" cy="696686"/>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Clink on Link to GTI Training</a:t>
            </a:r>
          </a:p>
        </p:txBody>
      </p:sp>
      <p:cxnSp>
        <p:nvCxnSpPr>
          <p:cNvPr id="6" name="Straight Arrow Connector 5">
            <a:extLst>
              <a:ext uri="{FF2B5EF4-FFF2-40B4-BE49-F238E27FC236}">
                <a16:creationId xmlns:a16="http://schemas.microsoft.com/office/drawing/2014/main" id="{305158AB-4E98-26CE-E4A7-70F220B8CE47}"/>
              </a:ext>
            </a:extLst>
          </p:cNvPr>
          <p:cNvCxnSpPr/>
          <p:nvPr/>
        </p:nvCxnSpPr>
        <p:spPr>
          <a:xfrm>
            <a:off x="5764764" y="2746312"/>
            <a:ext cx="1382485" cy="3254829"/>
          </a:xfrm>
          <a:prstGeom prst="straightConnector1">
            <a:avLst/>
          </a:prstGeom>
          <a:ln w="57150">
            <a:solidFill>
              <a:srgbClr val="FF9933"/>
            </a:solidFill>
            <a:tailEnd type="triangle"/>
          </a:ln>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47E2C408-E124-B96B-8A07-190E4D3101A1}"/>
              </a:ext>
            </a:extLst>
          </p:cNvPr>
          <p:cNvSpPr>
            <a:spLocks noGrp="1"/>
          </p:cNvSpPr>
          <p:nvPr>
            <p:ph type="ftr" sz="quarter" idx="11"/>
          </p:nvPr>
        </p:nvSpPr>
        <p:spPr/>
        <p:txBody>
          <a:bodyPr/>
          <a:lstStyle/>
          <a:p>
            <a:r>
              <a:rPr lang="en-US" dirty="0"/>
              <a:t>NGA Spring Operations Conference |  April 10, 2025</a:t>
            </a:r>
          </a:p>
        </p:txBody>
      </p:sp>
      <p:sp>
        <p:nvSpPr>
          <p:cNvPr id="5" name="Slide Number Placeholder 4">
            <a:extLst>
              <a:ext uri="{FF2B5EF4-FFF2-40B4-BE49-F238E27FC236}">
                <a16:creationId xmlns:a16="http://schemas.microsoft.com/office/drawing/2014/main" id="{D37A1E95-47E7-B2F1-872E-CC791B57455F}"/>
              </a:ext>
            </a:extLst>
          </p:cNvPr>
          <p:cNvSpPr>
            <a:spLocks noGrp="1"/>
          </p:cNvSpPr>
          <p:nvPr>
            <p:ph type="sldNum" sz="quarter" idx="12"/>
          </p:nvPr>
        </p:nvSpPr>
        <p:spPr/>
        <p:txBody>
          <a:bodyPr/>
          <a:lstStyle/>
          <a:p>
            <a:fld id="{B64C1A9D-28C6-4CCF-AABA-A4D236E4D704}" type="slidenum">
              <a:rPr lang="en-US" smtClean="0"/>
              <a:t>18</a:t>
            </a:fld>
            <a:endParaRPr lang="en-US" dirty="0"/>
          </a:p>
        </p:txBody>
      </p:sp>
      <p:sp>
        <p:nvSpPr>
          <p:cNvPr id="7" name="TextBox 6">
            <a:extLst>
              <a:ext uri="{FF2B5EF4-FFF2-40B4-BE49-F238E27FC236}">
                <a16:creationId xmlns:a16="http://schemas.microsoft.com/office/drawing/2014/main" id="{9776B601-BE34-92D8-7C6A-C25B429BAB37}"/>
              </a:ext>
            </a:extLst>
          </p:cNvPr>
          <p:cNvSpPr txBox="1"/>
          <p:nvPr/>
        </p:nvSpPr>
        <p:spPr>
          <a:xfrm>
            <a:off x="447675" y="573635"/>
            <a:ext cx="6096000" cy="584775"/>
          </a:xfrm>
          <a:prstGeom prst="rect">
            <a:avLst/>
          </a:prstGeom>
          <a:noFill/>
        </p:spPr>
        <p:txBody>
          <a:bodyPr wrap="square">
            <a:spAutoFit/>
          </a:bodyPr>
          <a:lstStyle/>
          <a:p>
            <a:pPr>
              <a:spcBef>
                <a:spcPts val="600"/>
              </a:spcBef>
              <a:spcAft>
                <a:spcPts val="600"/>
              </a:spcAft>
              <a:buClr>
                <a:schemeClr val="accent1"/>
              </a:buClr>
              <a:buSzPct val="100000"/>
            </a:pPr>
            <a:r>
              <a:rPr lang="en-US" sz="3200" dirty="0">
                <a:solidFill>
                  <a:srgbClr val="777777"/>
                </a:solidFill>
              </a:rPr>
              <a:t>NGA Resource Center Access</a:t>
            </a:r>
          </a:p>
        </p:txBody>
      </p:sp>
    </p:spTree>
    <p:custDataLst>
      <p:tags r:id="rId1"/>
    </p:custDataLst>
    <p:extLst>
      <p:ext uri="{BB962C8B-B14F-4D97-AF65-F5344CB8AC3E}">
        <p14:creationId xmlns:p14="http://schemas.microsoft.com/office/powerpoint/2010/main" val="1394442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2F1C25-CD1D-99C8-2CE7-023C070E87B3}"/>
              </a:ext>
            </a:extLst>
          </p:cNvPr>
          <p:cNvPicPr>
            <a:picLocks noChangeAspect="1"/>
          </p:cNvPicPr>
          <p:nvPr/>
        </p:nvPicPr>
        <p:blipFill>
          <a:blip r:embed="rId3"/>
          <a:stretch>
            <a:fillRect/>
          </a:stretch>
        </p:blipFill>
        <p:spPr>
          <a:xfrm>
            <a:off x="411482" y="1303018"/>
            <a:ext cx="8229599" cy="3065788"/>
          </a:xfrm>
          <a:prstGeom prst="rect">
            <a:avLst/>
          </a:prstGeom>
        </p:spPr>
      </p:pic>
      <p:pic>
        <p:nvPicPr>
          <p:cNvPr id="5" name="Picture 4">
            <a:extLst>
              <a:ext uri="{FF2B5EF4-FFF2-40B4-BE49-F238E27FC236}">
                <a16:creationId xmlns:a16="http://schemas.microsoft.com/office/drawing/2014/main" id="{1A4C5E5F-5092-D38F-DE9D-D9C34A786FA2}"/>
              </a:ext>
            </a:extLst>
          </p:cNvPr>
          <p:cNvPicPr>
            <a:picLocks noChangeAspect="1"/>
          </p:cNvPicPr>
          <p:nvPr/>
        </p:nvPicPr>
        <p:blipFill>
          <a:blip r:embed="rId4"/>
          <a:stretch>
            <a:fillRect/>
          </a:stretch>
        </p:blipFill>
        <p:spPr>
          <a:xfrm>
            <a:off x="5840878" y="3116524"/>
            <a:ext cx="5932714" cy="3558479"/>
          </a:xfrm>
          <a:prstGeom prst="rect">
            <a:avLst/>
          </a:prstGeom>
        </p:spPr>
      </p:pic>
      <p:sp>
        <p:nvSpPr>
          <p:cNvPr id="6" name="Rectangle: Rounded Corners 5">
            <a:extLst>
              <a:ext uri="{FF2B5EF4-FFF2-40B4-BE49-F238E27FC236}">
                <a16:creationId xmlns:a16="http://schemas.microsoft.com/office/drawing/2014/main" id="{37DC1E13-C37B-EDA0-B663-EF59C0DB591A}"/>
              </a:ext>
            </a:extLst>
          </p:cNvPr>
          <p:cNvSpPr/>
          <p:nvPr/>
        </p:nvSpPr>
        <p:spPr>
          <a:xfrm>
            <a:off x="8641081" y="1524000"/>
            <a:ext cx="45719"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368C1948-90D6-6871-2F56-EF3FFBBBE7AD}"/>
              </a:ext>
            </a:extLst>
          </p:cNvPr>
          <p:cNvCxnSpPr>
            <a:cxnSpLocks/>
          </p:cNvCxnSpPr>
          <p:nvPr/>
        </p:nvCxnSpPr>
        <p:spPr>
          <a:xfrm flipH="1">
            <a:off x="3657600" y="2514659"/>
            <a:ext cx="3697568" cy="914341"/>
          </a:xfrm>
          <a:prstGeom prst="straightConnector1">
            <a:avLst/>
          </a:prstGeom>
          <a:ln w="5715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431CDC65-A024-1969-168B-11C86A4A69F8}"/>
              </a:ext>
            </a:extLst>
          </p:cNvPr>
          <p:cNvSpPr/>
          <p:nvPr/>
        </p:nvSpPr>
        <p:spPr>
          <a:xfrm>
            <a:off x="6883347" y="1893056"/>
            <a:ext cx="2264229" cy="816428"/>
          </a:xfrm>
          <a:prstGeom prst="ellipse">
            <a:avLst/>
          </a:prstGeom>
          <a:solidFill>
            <a:schemeClr val="accent4"/>
          </a:solid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Sign up here </a:t>
            </a:r>
          </a:p>
        </p:txBody>
      </p:sp>
      <p:sp>
        <p:nvSpPr>
          <p:cNvPr id="2" name="Footer Placeholder 1">
            <a:extLst>
              <a:ext uri="{FF2B5EF4-FFF2-40B4-BE49-F238E27FC236}">
                <a16:creationId xmlns:a16="http://schemas.microsoft.com/office/drawing/2014/main" id="{AA76C726-2269-9B2C-605B-88E01340A940}"/>
              </a:ext>
            </a:extLst>
          </p:cNvPr>
          <p:cNvSpPr>
            <a:spLocks noGrp="1"/>
          </p:cNvSpPr>
          <p:nvPr>
            <p:ph type="ftr" sz="quarter" idx="11"/>
          </p:nvPr>
        </p:nvSpPr>
        <p:spPr/>
        <p:txBody>
          <a:bodyPr/>
          <a:lstStyle/>
          <a:p>
            <a:r>
              <a:rPr lang="en-US" dirty="0"/>
              <a:t>NGA Spring Operations Conference |  April 10, 2025</a:t>
            </a:r>
          </a:p>
        </p:txBody>
      </p:sp>
      <p:sp>
        <p:nvSpPr>
          <p:cNvPr id="4" name="Slide Number Placeholder 3">
            <a:extLst>
              <a:ext uri="{FF2B5EF4-FFF2-40B4-BE49-F238E27FC236}">
                <a16:creationId xmlns:a16="http://schemas.microsoft.com/office/drawing/2014/main" id="{E2972573-2A23-6711-7C93-F0668C9076D5}"/>
              </a:ext>
            </a:extLst>
          </p:cNvPr>
          <p:cNvSpPr>
            <a:spLocks noGrp="1"/>
          </p:cNvSpPr>
          <p:nvPr>
            <p:ph type="sldNum" sz="quarter" idx="12"/>
          </p:nvPr>
        </p:nvSpPr>
        <p:spPr/>
        <p:txBody>
          <a:bodyPr/>
          <a:lstStyle/>
          <a:p>
            <a:fld id="{B64C1A9D-28C6-4CCF-AABA-A4D236E4D704}" type="slidenum">
              <a:rPr lang="en-US" smtClean="0"/>
              <a:t>19</a:t>
            </a:fld>
            <a:endParaRPr lang="en-US" dirty="0"/>
          </a:p>
        </p:txBody>
      </p:sp>
      <p:sp>
        <p:nvSpPr>
          <p:cNvPr id="7" name="TextBox 6">
            <a:extLst>
              <a:ext uri="{FF2B5EF4-FFF2-40B4-BE49-F238E27FC236}">
                <a16:creationId xmlns:a16="http://schemas.microsoft.com/office/drawing/2014/main" id="{F9558E60-EF28-5A71-C260-B495A8AF36CF}"/>
              </a:ext>
            </a:extLst>
          </p:cNvPr>
          <p:cNvSpPr txBox="1"/>
          <p:nvPr/>
        </p:nvSpPr>
        <p:spPr>
          <a:xfrm>
            <a:off x="447675" y="573635"/>
            <a:ext cx="6096000" cy="584775"/>
          </a:xfrm>
          <a:prstGeom prst="rect">
            <a:avLst/>
          </a:prstGeom>
          <a:noFill/>
        </p:spPr>
        <p:txBody>
          <a:bodyPr wrap="square">
            <a:spAutoFit/>
          </a:bodyPr>
          <a:lstStyle/>
          <a:p>
            <a:pPr>
              <a:spcBef>
                <a:spcPts val="600"/>
              </a:spcBef>
              <a:spcAft>
                <a:spcPts val="600"/>
              </a:spcAft>
              <a:buClr>
                <a:schemeClr val="accent1"/>
              </a:buClr>
              <a:buSzPct val="100000"/>
            </a:pPr>
            <a:r>
              <a:rPr lang="en-US" sz="3200" dirty="0">
                <a:solidFill>
                  <a:srgbClr val="777777"/>
                </a:solidFill>
              </a:rPr>
              <a:t>NGA Resource Center Access</a:t>
            </a:r>
          </a:p>
        </p:txBody>
      </p:sp>
    </p:spTree>
    <p:custDataLst>
      <p:tags r:id="rId1"/>
    </p:custDataLst>
    <p:extLst>
      <p:ext uri="{BB962C8B-B14F-4D97-AF65-F5344CB8AC3E}">
        <p14:creationId xmlns:p14="http://schemas.microsoft.com/office/powerpoint/2010/main" val="1344714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24F80-0E85-2D5A-BF25-7A9CF86E747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EB4B8A-B61B-75A3-1C9D-4FABF4223F07}"/>
              </a:ext>
            </a:extLst>
          </p:cNvPr>
          <p:cNvSpPr>
            <a:spLocks noGrp="1"/>
          </p:cNvSpPr>
          <p:nvPr>
            <p:ph type="title"/>
          </p:nvPr>
        </p:nvSpPr>
        <p:spPr>
          <a:xfrm>
            <a:off x="757990" y="240422"/>
            <a:ext cx="9158274" cy="1010413"/>
          </a:xfrm>
        </p:spPr>
        <p:txBody>
          <a:bodyPr vert="horz" lIns="91440" tIns="45720" rIns="91440" bIns="45720" rtlCol="0" anchor="b">
            <a:normAutofit/>
          </a:bodyPr>
          <a:lstStyle/>
          <a:p>
            <a:r>
              <a:rPr lang="en-US" i="0" kern="1200" spc="0" baseline="0" dirty="0">
                <a:latin typeface="+mj-lt"/>
                <a:ea typeface="+mj-ea"/>
                <a:cs typeface="+mj-cs"/>
              </a:rPr>
              <a:t>Agenda</a:t>
            </a:r>
          </a:p>
        </p:txBody>
      </p:sp>
      <p:sp>
        <p:nvSpPr>
          <p:cNvPr id="17" name="TextBox 16">
            <a:extLst>
              <a:ext uri="{FF2B5EF4-FFF2-40B4-BE49-F238E27FC236}">
                <a16:creationId xmlns:a16="http://schemas.microsoft.com/office/drawing/2014/main" id="{D76A8AB8-195F-4BF1-2AEF-D3DDF1E9DDB6}"/>
              </a:ext>
            </a:extLst>
          </p:cNvPr>
          <p:cNvSpPr txBox="1"/>
          <p:nvPr/>
        </p:nvSpPr>
        <p:spPr>
          <a:xfrm>
            <a:off x="757990" y="1735494"/>
            <a:ext cx="5719010" cy="4133598"/>
          </a:xfrm>
          <a:prstGeom prst="rect">
            <a:avLst/>
          </a:prstGeom>
        </p:spPr>
        <p:txBody>
          <a:bodyPr vert="horz" lIns="0" tIns="45720" rIns="0" bIns="45720" rtlCol="0">
            <a:normAutofit fontScale="92500" lnSpcReduction="20000"/>
          </a:bodyPr>
          <a:lstStyle/>
          <a:p>
            <a:pPr marL="182880" indent="-182880">
              <a:spcBef>
                <a:spcPts val="600"/>
              </a:spcBef>
              <a:spcAft>
                <a:spcPts val="600"/>
              </a:spcAft>
              <a:buClr>
                <a:schemeClr val="accent1"/>
              </a:buClr>
              <a:buSzPct val="100000"/>
              <a:buFont typeface="Arial" panose="020B0604020202020204" pitchFamily="34" charset="0"/>
              <a:buChar char="•"/>
            </a:pPr>
            <a:r>
              <a:rPr lang="en-US" sz="2200" dirty="0">
                <a:solidFill>
                  <a:srgbClr val="777777"/>
                </a:solidFill>
              </a:rPr>
              <a:t>Speaker introductions</a:t>
            </a:r>
          </a:p>
          <a:p>
            <a:pPr marL="182880" indent="-182880">
              <a:spcBef>
                <a:spcPts val="600"/>
              </a:spcBef>
              <a:spcAft>
                <a:spcPts val="600"/>
              </a:spcAft>
              <a:buClr>
                <a:schemeClr val="accent1"/>
              </a:buClr>
              <a:buSzPct val="100000"/>
              <a:buFont typeface="Arial" panose="020B0604020202020204" pitchFamily="34" charset="0"/>
              <a:buChar char="•"/>
            </a:pPr>
            <a:r>
              <a:rPr lang="en-US" sz="2200" dirty="0">
                <a:solidFill>
                  <a:srgbClr val="777777"/>
                </a:solidFill>
              </a:rPr>
              <a:t>PHMSA Advisory Bulletin 3/25/2025</a:t>
            </a:r>
          </a:p>
          <a:p>
            <a:pPr marL="182880" indent="-182880">
              <a:spcBef>
                <a:spcPts val="600"/>
              </a:spcBef>
              <a:spcAft>
                <a:spcPts val="600"/>
              </a:spcAft>
              <a:buClr>
                <a:schemeClr val="accent1"/>
              </a:buClr>
              <a:buSzPct val="100000"/>
              <a:buFont typeface="Arial" panose="020B0604020202020204" pitchFamily="34" charset="0"/>
              <a:buChar char="•"/>
            </a:pPr>
            <a:r>
              <a:rPr lang="en-US" sz="2200" dirty="0">
                <a:solidFill>
                  <a:srgbClr val="777777"/>
                </a:solidFill>
              </a:rPr>
              <a:t>What is an SMS?</a:t>
            </a:r>
          </a:p>
          <a:p>
            <a:pPr marL="182880" indent="-182880">
              <a:spcBef>
                <a:spcPts val="600"/>
              </a:spcBef>
              <a:spcAft>
                <a:spcPts val="600"/>
              </a:spcAft>
              <a:buClr>
                <a:schemeClr val="accent1"/>
              </a:buClr>
              <a:buSzPct val="100000"/>
              <a:buFont typeface="Arial" panose="020B0604020202020204" pitchFamily="34" charset="0"/>
              <a:buChar char="•"/>
            </a:pPr>
            <a:r>
              <a:rPr lang="en-US" sz="2200" dirty="0">
                <a:solidFill>
                  <a:srgbClr val="777777"/>
                </a:solidFill>
              </a:rPr>
              <a:t>Pipeline Safety Management System (PSMS)</a:t>
            </a:r>
          </a:p>
          <a:p>
            <a:pPr marL="182880" indent="-182880">
              <a:spcBef>
                <a:spcPts val="600"/>
              </a:spcBef>
              <a:spcAft>
                <a:spcPts val="600"/>
              </a:spcAft>
              <a:buClr>
                <a:schemeClr val="accent1"/>
              </a:buClr>
              <a:buSzPct val="100000"/>
              <a:buFont typeface="Arial" panose="020B0604020202020204" pitchFamily="34" charset="0"/>
              <a:buChar char="•"/>
            </a:pPr>
            <a:r>
              <a:rPr lang="en-US" sz="2200" dirty="0">
                <a:solidFill>
                  <a:srgbClr val="777777"/>
                </a:solidFill>
              </a:rPr>
              <a:t>GTI Energy’s PSMS Learning Series curriculum</a:t>
            </a:r>
          </a:p>
          <a:p>
            <a:pPr marL="182880" indent="-182880">
              <a:spcBef>
                <a:spcPts val="600"/>
              </a:spcBef>
              <a:spcAft>
                <a:spcPts val="600"/>
              </a:spcAft>
              <a:buClr>
                <a:schemeClr val="accent1"/>
              </a:buClr>
              <a:buSzPct val="100000"/>
              <a:buFont typeface="Arial" panose="020B0604020202020204" pitchFamily="34" charset="0"/>
              <a:buChar char="•"/>
            </a:pPr>
            <a:r>
              <a:rPr lang="en-US" sz="2200" dirty="0">
                <a:solidFill>
                  <a:srgbClr val="777777"/>
                </a:solidFill>
              </a:rPr>
              <a:t>NGA PSMS Collaborative</a:t>
            </a:r>
          </a:p>
          <a:p>
            <a:pPr marL="182880" indent="-182880">
              <a:spcBef>
                <a:spcPts val="600"/>
              </a:spcBef>
              <a:spcAft>
                <a:spcPts val="600"/>
              </a:spcAft>
              <a:buClr>
                <a:schemeClr val="accent1"/>
              </a:buClr>
              <a:buSzPct val="100000"/>
              <a:buFont typeface="Arial" panose="020B0604020202020204" pitchFamily="34" charset="0"/>
              <a:buChar char="•"/>
            </a:pPr>
            <a:r>
              <a:rPr lang="en-US" sz="2200" dirty="0">
                <a:solidFill>
                  <a:srgbClr val="777777"/>
                </a:solidFill>
              </a:rPr>
              <a:t>NGA Resource Center Access</a:t>
            </a:r>
          </a:p>
          <a:p>
            <a:pPr marL="182880" indent="-182880">
              <a:spcBef>
                <a:spcPts val="600"/>
              </a:spcBef>
              <a:spcAft>
                <a:spcPts val="600"/>
              </a:spcAft>
              <a:buClr>
                <a:schemeClr val="accent1"/>
              </a:buClr>
              <a:buSzPct val="100000"/>
              <a:buFont typeface="Arial" panose="020B0604020202020204" pitchFamily="34" charset="0"/>
              <a:buChar char="•"/>
            </a:pPr>
            <a:r>
              <a:rPr lang="en-US" sz="2200" dirty="0">
                <a:solidFill>
                  <a:srgbClr val="777777"/>
                </a:solidFill>
              </a:rPr>
              <a:t>Flexible Delivery Options </a:t>
            </a:r>
          </a:p>
          <a:p>
            <a:pPr marL="182880" indent="-182880">
              <a:spcBef>
                <a:spcPts val="600"/>
              </a:spcBef>
              <a:spcAft>
                <a:spcPts val="600"/>
              </a:spcAft>
              <a:buClr>
                <a:schemeClr val="accent1"/>
              </a:buClr>
              <a:buSzPct val="100000"/>
              <a:buFont typeface="Arial" panose="020B0604020202020204" pitchFamily="34" charset="0"/>
              <a:buChar char="•"/>
            </a:pPr>
            <a:r>
              <a:rPr lang="en-US" sz="2200" dirty="0">
                <a:solidFill>
                  <a:srgbClr val="777777"/>
                </a:solidFill>
              </a:rPr>
              <a:t>Continuous Improvement</a:t>
            </a:r>
          </a:p>
          <a:p>
            <a:pPr marL="182880" indent="-182880">
              <a:spcBef>
                <a:spcPts val="600"/>
              </a:spcBef>
              <a:spcAft>
                <a:spcPts val="600"/>
              </a:spcAft>
              <a:buClr>
                <a:schemeClr val="accent1"/>
              </a:buClr>
              <a:buSzPct val="100000"/>
              <a:buFont typeface="Arial" panose="020B0604020202020204" pitchFamily="34" charset="0"/>
              <a:buChar char="•"/>
            </a:pPr>
            <a:r>
              <a:rPr lang="en-US" sz="2200" dirty="0">
                <a:solidFill>
                  <a:srgbClr val="777777"/>
                </a:solidFill>
              </a:rPr>
              <a:t>Q &amp; A</a:t>
            </a:r>
          </a:p>
          <a:p>
            <a:pPr marL="182880" indent="-182880">
              <a:spcBef>
                <a:spcPts val="600"/>
              </a:spcBef>
              <a:spcAft>
                <a:spcPts val="600"/>
              </a:spcAft>
              <a:buClr>
                <a:schemeClr val="accent1"/>
              </a:buClr>
              <a:buSzPct val="100000"/>
              <a:buFont typeface="Arial" panose="020B0604020202020204" pitchFamily="34" charset="0"/>
              <a:buChar char="•"/>
            </a:pPr>
            <a:endParaRPr lang="en-US" sz="2000" dirty="0">
              <a:solidFill>
                <a:srgbClr val="777777"/>
              </a:solidFill>
            </a:endParaRPr>
          </a:p>
          <a:p>
            <a:pPr marL="182880" indent="-182880">
              <a:spcBef>
                <a:spcPts val="600"/>
              </a:spcBef>
              <a:spcAft>
                <a:spcPts val="600"/>
              </a:spcAft>
              <a:buClr>
                <a:schemeClr val="accent1"/>
              </a:buClr>
              <a:buSzPct val="100000"/>
              <a:buFont typeface="Arial" panose="020B0604020202020204" pitchFamily="34" charset="0"/>
              <a:buChar char="•"/>
            </a:pPr>
            <a:endParaRPr lang="en-US" sz="2000" dirty="0">
              <a:solidFill>
                <a:srgbClr val="777777"/>
              </a:solidFill>
            </a:endParaRPr>
          </a:p>
          <a:p>
            <a:pPr marL="182880" indent="-182880">
              <a:spcBef>
                <a:spcPts val="600"/>
              </a:spcBef>
              <a:spcAft>
                <a:spcPts val="600"/>
              </a:spcAft>
              <a:buClr>
                <a:schemeClr val="accent1"/>
              </a:buClr>
              <a:buSzPct val="100000"/>
              <a:buFont typeface="Arial" panose="020B0604020202020204" pitchFamily="34" charset="0"/>
              <a:buChar char="•"/>
            </a:pPr>
            <a:endParaRPr lang="en-US" sz="2000" dirty="0">
              <a:solidFill>
                <a:srgbClr val="777777"/>
              </a:solidFill>
            </a:endParaRPr>
          </a:p>
        </p:txBody>
      </p:sp>
      <p:sp>
        <p:nvSpPr>
          <p:cNvPr id="2" name="Footer Placeholder 1">
            <a:extLst>
              <a:ext uri="{FF2B5EF4-FFF2-40B4-BE49-F238E27FC236}">
                <a16:creationId xmlns:a16="http://schemas.microsoft.com/office/drawing/2014/main" id="{3E14EA1D-D6CD-E1B0-7861-09C49686C6AF}"/>
              </a:ext>
            </a:extLst>
          </p:cNvPr>
          <p:cNvSpPr>
            <a:spLocks noGrp="1"/>
          </p:cNvSpPr>
          <p:nvPr>
            <p:ph type="ftr" sz="quarter" idx="11"/>
          </p:nvPr>
        </p:nvSpPr>
        <p:spPr>
          <a:xfrm>
            <a:off x="7063272" y="6446838"/>
            <a:ext cx="3930309" cy="365125"/>
          </a:xfrm>
        </p:spPr>
        <p:txBody>
          <a:bodyPr vert="horz" lIns="91440" tIns="45720" rIns="91440" bIns="45720" rtlCol="0" anchor="ctr">
            <a:normAutofit/>
          </a:bodyPr>
          <a:lstStyle/>
          <a:p>
            <a:pPr>
              <a:spcAft>
                <a:spcPts val="600"/>
              </a:spcAft>
            </a:pPr>
            <a:r>
              <a:rPr lang="en-US" b="0" kern="1200" cap="all" baseline="0" dirty="0">
                <a:latin typeface="+mn-lt"/>
                <a:ea typeface="+mn-ea"/>
                <a:cs typeface="+mn-cs"/>
              </a:rPr>
              <a:t>NGA Spring Operations Conference |  April 10, 2025</a:t>
            </a:r>
          </a:p>
        </p:txBody>
      </p:sp>
      <p:sp>
        <p:nvSpPr>
          <p:cNvPr id="3" name="Slide Number Placeholder 2">
            <a:extLst>
              <a:ext uri="{FF2B5EF4-FFF2-40B4-BE49-F238E27FC236}">
                <a16:creationId xmlns:a16="http://schemas.microsoft.com/office/drawing/2014/main" id="{B2D7FB51-CC33-0DCA-BE94-ACDEE4F7A8A4}"/>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2</a:t>
            </a:fld>
            <a:endParaRPr lang="en-US" dirty="0"/>
          </a:p>
        </p:txBody>
      </p:sp>
      <p:pic>
        <p:nvPicPr>
          <p:cNvPr id="6" name="Picture 5">
            <a:extLst>
              <a:ext uri="{FF2B5EF4-FFF2-40B4-BE49-F238E27FC236}">
                <a16:creationId xmlns:a16="http://schemas.microsoft.com/office/drawing/2014/main" id="{C8A26E8E-CBDC-058F-E4F4-F61327787988}"/>
              </a:ext>
            </a:extLst>
          </p:cNvPr>
          <p:cNvPicPr>
            <a:picLocks noChangeAspect="1"/>
          </p:cNvPicPr>
          <p:nvPr/>
        </p:nvPicPr>
        <p:blipFill>
          <a:blip r:embed="rId3"/>
          <a:stretch>
            <a:fillRect/>
          </a:stretch>
        </p:blipFill>
        <p:spPr>
          <a:xfrm>
            <a:off x="8130422" y="2232166"/>
            <a:ext cx="2712955" cy="2603218"/>
          </a:xfrm>
          <a:prstGeom prst="rect">
            <a:avLst/>
          </a:prstGeom>
        </p:spPr>
      </p:pic>
    </p:spTree>
    <p:custDataLst>
      <p:tags r:id="rId1"/>
    </p:custDataLst>
    <p:extLst>
      <p:ext uri="{BB962C8B-B14F-4D97-AF65-F5344CB8AC3E}">
        <p14:creationId xmlns:p14="http://schemas.microsoft.com/office/powerpoint/2010/main" val="4090331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4CF650-FA28-A78C-3921-70676D80D4D7}"/>
              </a:ext>
            </a:extLst>
          </p:cNvPr>
          <p:cNvPicPr>
            <a:picLocks noChangeAspect="1"/>
          </p:cNvPicPr>
          <p:nvPr/>
        </p:nvPicPr>
        <p:blipFill>
          <a:blip r:embed="rId3"/>
          <a:stretch>
            <a:fillRect/>
          </a:stretch>
        </p:blipFill>
        <p:spPr>
          <a:xfrm>
            <a:off x="83800" y="1298118"/>
            <a:ext cx="11875110" cy="5207268"/>
          </a:xfrm>
          <a:prstGeom prst="rect">
            <a:avLst/>
          </a:prstGeom>
        </p:spPr>
      </p:pic>
      <p:sp>
        <p:nvSpPr>
          <p:cNvPr id="4" name="Oval 3">
            <a:extLst>
              <a:ext uri="{FF2B5EF4-FFF2-40B4-BE49-F238E27FC236}">
                <a16:creationId xmlns:a16="http://schemas.microsoft.com/office/drawing/2014/main" id="{DEE948C4-3AF0-45B0-AB65-5232C5BC7EB5}"/>
              </a:ext>
            </a:extLst>
          </p:cNvPr>
          <p:cNvSpPr/>
          <p:nvPr/>
        </p:nvSpPr>
        <p:spPr>
          <a:xfrm>
            <a:off x="7162800" y="3407229"/>
            <a:ext cx="3385457" cy="1121228"/>
          </a:xfrm>
          <a:prstGeom prst="ellipse">
            <a:avLst/>
          </a:prstGeom>
          <a:solidFill>
            <a:schemeClr val="accent4"/>
          </a:solid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Enter username and password and login or create an account</a:t>
            </a:r>
          </a:p>
        </p:txBody>
      </p:sp>
      <p:cxnSp>
        <p:nvCxnSpPr>
          <p:cNvPr id="6" name="Straight Arrow Connector 5">
            <a:extLst>
              <a:ext uri="{FF2B5EF4-FFF2-40B4-BE49-F238E27FC236}">
                <a16:creationId xmlns:a16="http://schemas.microsoft.com/office/drawing/2014/main" id="{FDCAF364-3F35-7A76-00E2-E0F7BB62E39C}"/>
              </a:ext>
            </a:extLst>
          </p:cNvPr>
          <p:cNvCxnSpPr>
            <a:cxnSpLocks/>
            <a:stCxn id="4" idx="2"/>
          </p:cNvCxnSpPr>
          <p:nvPr/>
        </p:nvCxnSpPr>
        <p:spPr>
          <a:xfrm flipH="1">
            <a:off x="4505325" y="3967843"/>
            <a:ext cx="2657475" cy="0"/>
          </a:xfrm>
          <a:prstGeom prst="straightConnector1">
            <a:avLst/>
          </a:prstGeom>
          <a:ln w="5715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1AAA57B2-9790-A0F5-EDC5-933F63A70DA4}"/>
              </a:ext>
            </a:extLst>
          </p:cNvPr>
          <p:cNvSpPr>
            <a:spLocks noGrp="1"/>
          </p:cNvSpPr>
          <p:nvPr>
            <p:ph type="ftr" sz="quarter" idx="11"/>
          </p:nvPr>
        </p:nvSpPr>
        <p:spPr/>
        <p:txBody>
          <a:bodyPr/>
          <a:lstStyle/>
          <a:p>
            <a:r>
              <a:rPr lang="en-US" dirty="0"/>
              <a:t>NGA Spring Operations Conference |  April 10, 2025</a:t>
            </a:r>
          </a:p>
        </p:txBody>
      </p:sp>
      <p:sp>
        <p:nvSpPr>
          <p:cNvPr id="5" name="Slide Number Placeholder 4">
            <a:extLst>
              <a:ext uri="{FF2B5EF4-FFF2-40B4-BE49-F238E27FC236}">
                <a16:creationId xmlns:a16="http://schemas.microsoft.com/office/drawing/2014/main" id="{DCAC90F4-0E80-CFF1-C1E0-37D7C4B8BFDD}"/>
              </a:ext>
            </a:extLst>
          </p:cNvPr>
          <p:cNvSpPr>
            <a:spLocks noGrp="1"/>
          </p:cNvSpPr>
          <p:nvPr>
            <p:ph type="sldNum" sz="quarter" idx="12"/>
          </p:nvPr>
        </p:nvSpPr>
        <p:spPr/>
        <p:txBody>
          <a:bodyPr/>
          <a:lstStyle/>
          <a:p>
            <a:fld id="{B64C1A9D-28C6-4CCF-AABA-A4D236E4D704}" type="slidenum">
              <a:rPr lang="en-US" smtClean="0"/>
              <a:t>20</a:t>
            </a:fld>
            <a:endParaRPr lang="en-US" dirty="0"/>
          </a:p>
        </p:txBody>
      </p:sp>
      <p:sp>
        <p:nvSpPr>
          <p:cNvPr id="9" name="TextBox 8">
            <a:extLst>
              <a:ext uri="{FF2B5EF4-FFF2-40B4-BE49-F238E27FC236}">
                <a16:creationId xmlns:a16="http://schemas.microsoft.com/office/drawing/2014/main" id="{28413B3D-A7E1-7125-7D93-F17948A4180E}"/>
              </a:ext>
            </a:extLst>
          </p:cNvPr>
          <p:cNvSpPr txBox="1"/>
          <p:nvPr/>
        </p:nvSpPr>
        <p:spPr>
          <a:xfrm>
            <a:off x="466725" y="445117"/>
            <a:ext cx="6096000" cy="584775"/>
          </a:xfrm>
          <a:prstGeom prst="rect">
            <a:avLst/>
          </a:prstGeom>
          <a:noFill/>
        </p:spPr>
        <p:txBody>
          <a:bodyPr wrap="square">
            <a:spAutoFit/>
          </a:bodyPr>
          <a:lstStyle/>
          <a:p>
            <a:pPr>
              <a:spcBef>
                <a:spcPts val="600"/>
              </a:spcBef>
              <a:spcAft>
                <a:spcPts val="600"/>
              </a:spcAft>
              <a:buClr>
                <a:schemeClr val="accent1"/>
              </a:buClr>
              <a:buSzPct val="100000"/>
            </a:pPr>
            <a:r>
              <a:rPr lang="en-US" sz="3200" dirty="0">
                <a:solidFill>
                  <a:srgbClr val="777777"/>
                </a:solidFill>
              </a:rPr>
              <a:t>NGA Resource Center Access</a:t>
            </a:r>
          </a:p>
        </p:txBody>
      </p:sp>
    </p:spTree>
    <p:custDataLst>
      <p:tags r:id="rId1"/>
    </p:custDataLst>
    <p:extLst>
      <p:ext uri="{BB962C8B-B14F-4D97-AF65-F5344CB8AC3E}">
        <p14:creationId xmlns:p14="http://schemas.microsoft.com/office/powerpoint/2010/main" val="519117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3C052-940F-1DD2-CB9C-92E0F0B9DD92}"/>
              </a:ext>
            </a:extLst>
          </p:cNvPr>
          <p:cNvPicPr>
            <a:picLocks noChangeAspect="1"/>
          </p:cNvPicPr>
          <p:nvPr/>
        </p:nvPicPr>
        <p:blipFill>
          <a:blip r:embed="rId3"/>
          <a:stretch>
            <a:fillRect/>
          </a:stretch>
        </p:blipFill>
        <p:spPr>
          <a:xfrm>
            <a:off x="196547" y="1348075"/>
            <a:ext cx="11798906" cy="5188217"/>
          </a:xfrm>
          <a:prstGeom prst="rect">
            <a:avLst/>
          </a:prstGeom>
        </p:spPr>
      </p:pic>
      <p:sp>
        <p:nvSpPr>
          <p:cNvPr id="2" name="Footer Placeholder 1">
            <a:extLst>
              <a:ext uri="{FF2B5EF4-FFF2-40B4-BE49-F238E27FC236}">
                <a16:creationId xmlns:a16="http://schemas.microsoft.com/office/drawing/2014/main" id="{8AF3A79F-FF86-C658-FD3D-6B04EBDD436C}"/>
              </a:ext>
            </a:extLst>
          </p:cNvPr>
          <p:cNvSpPr>
            <a:spLocks noGrp="1"/>
          </p:cNvSpPr>
          <p:nvPr>
            <p:ph type="ftr" sz="quarter" idx="11"/>
          </p:nvPr>
        </p:nvSpPr>
        <p:spPr/>
        <p:txBody>
          <a:bodyPr/>
          <a:lstStyle/>
          <a:p>
            <a:r>
              <a:rPr lang="en-US" dirty="0"/>
              <a:t>NGA Spring Operations Conference |  April 10, 2025</a:t>
            </a:r>
          </a:p>
        </p:txBody>
      </p:sp>
      <p:sp>
        <p:nvSpPr>
          <p:cNvPr id="4" name="Slide Number Placeholder 3">
            <a:extLst>
              <a:ext uri="{FF2B5EF4-FFF2-40B4-BE49-F238E27FC236}">
                <a16:creationId xmlns:a16="http://schemas.microsoft.com/office/drawing/2014/main" id="{8B8D5046-409C-68F3-841B-750B9FCDF969}"/>
              </a:ext>
            </a:extLst>
          </p:cNvPr>
          <p:cNvSpPr>
            <a:spLocks noGrp="1"/>
          </p:cNvSpPr>
          <p:nvPr>
            <p:ph type="sldNum" sz="quarter" idx="12"/>
          </p:nvPr>
        </p:nvSpPr>
        <p:spPr/>
        <p:txBody>
          <a:bodyPr/>
          <a:lstStyle/>
          <a:p>
            <a:fld id="{B64C1A9D-28C6-4CCF-AABA-A4D236E4D704}" type="slidenum">
              <a:rPr lang="en-US" smtClean="0"/>
              <a:t>21</a:t>
            </a:fld>
            <a:endParaRPr lang="en-US" dirty="0"/>
          </a:p>
        </p:txBody>
      </p:sp>
      <p:sp>
        <p:nvSpPr>
          <p:cNvPr id="5" name="TextBox 4">
            <a:extLst>
              <a:ext uri="{FF2B5EF4-FFF2-40B4-BE49-F238E27FC236}">
                <a16:creationId xmlns:a16="http://schemas.microsoft.com/office/drawing/2014/main" id="{DA44AFA5-D750-ABDF-ABD4-75B332F5F2C3}"/>
              </a:ext>
            </a:extLst>
          </p:cNvPr>
          <p:cNvSpPr txBox="1"/>
          <p:nvPr/>
        </p:nvSpPr>
        <p:spPr>
          <a:xfrm>
            <a:off x="466725" y="445117"/>
            <a:ext cx="6096000" cy="584775"/>
          </a:xfrm>
          <a:prstGeom prst="rect">
            <a:avLst/>
          </a:prstGeom>
          <a:noFill/>
        </p:spPr>
        <p:txBody>
          <a:bodyPr wrap="square">
            <a:spAutoFit/>
          </a:bodyPr>
          <a:lstStyle/>
          <a:p>
            <a:pPr>
              <a:spcBef>
                <a:spcPts val="600"/>
              </a:spcBef>
              <a:spcAft>
                <a:spcPts val="600"/>
              </a:spcAft>
              <a:buClr>
                <a:schemeClr val="accent1"/>
              </a:buClr>
              <a:buSzPct val="100000"/>
            </a:pPr>
            <a:r>
              <a:rPr lang="en-US" sz="3200" dirty="0">
                <a:solidFill>
                  <a:srgbClr val="777777"/>
                </a:solidFill>
              </a:rPr>
              <a:t>NGA Resource Center Access</a:t>
            </a:r>
          </a:p>
        </p:txBody>
      </p:sp>
    </p:spTree>
    <p:custDataLst>
      <p:tags r:id="rId1"/>
    </p:custDataLst>
    <p:extLst>
      <p:ext uri="{BB962C8B-B14F-4D97-AF65-F5344CB8AC3E}">
        <p14:creationId xmlns:p14="http://schemas.microsoft.com/office/powerpoint/2010/main" val="2120574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70715E-5120-EFFD-11F9-E19C87C2D398}"/>
              </a:ext>
            </a:extLst>
          </p:cNvPr>
          <p:cNvPicPr>
            <a:picLocks noChangeAspect="1"/>
          </p:cNvPicPr>
          <p:nvPr/>
        </p:nvPicPr>
        <p:blipFill>
          <a:blip r:embed="rId3"/>
          <a:stretch>
            <a:fillRect/>
          </a:stretch>
        </p:blipFill>
        <p:spPr>
          <a:xfrm>
            <a:off x="237824" y="1321448"/>
            <a:ext cx="11716352" cy="5054860"/>
          </a:xfrm>
          <a:prstGeom prst="rect">
            <a:avLst/>
          </a:prstGeom>
        </p:spPr>
      </p:pic>
      <p:sp>
        <p:nvSpPr>
          <p:cNvPr id="4" name="Oval 3">
            <a:extLst>
              <a:ext uri="{FF2B5EF4-FFF2-40B4-BE49-F238E27FC236}">
                <a16:creationId xmlns:a16="http://schemas.microsoft.com/office/drawing/2014/main" id="{1C14A9A4-4190-124E-D8BB-46AB7E3859EF}"/>
              </a:ext>
            </a:extLst>
          </p:cNvPr>
          <p:cNvSpPr/>
          <p:nvPr/>
        </p:nvSpPr>
        <p:spPr>
          <a:xfrm>
            <a:off x="6096000" y="3553409"/>
            <a:ext cx="2492829" cy="1513114"/>
          </a:xfrm>
          <a:prstGeom prst="ellipse">
            <a:avLst/>
          </a:prstGeom>
          <a:solidFill>
            <a:schemeClr val="accent4"/>
          </a:solid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Click here to select Series 1 if just starting the program</a:t>
            </a:r>
          </a:p>
        </p:txBody>
      </p:sp>
      <p:cxnSp>
        <p:nvCxnSpPr>
          <p:cNvPr id="6" name="Straight Arrow Connector 5">
            <a:extLst>
              <a:ext uri="{FF2B5EF4-FFF2-40B4-BE49-F238E27FC236}">
                <a16:creationId xmlns:a16="http://schemas.microsoft.com/office/drawing/2014/main" id="{49AF3063-B6F3-F407-67A4-CB191DE01AA9}"/>
              </a:ext>
            </a:extLst>
          </p:cNvPr>
          <p:cNvCxnSpPr>
            <a:cxnSpLocks/>
          </p:cNvCxnSpPr>
          <p:nvPr/>
        </p:nvCxnSpPr>
        <p:spPr>
          <a:xfrm flipH="1">
            <a:off x="4935893" y="4829175"/>
            <a:ext cx="1426807" cy="993905"/>
          </a:xfrm>
          <a:prstGeom prst="straightConnector1">
            <a:avLst/>
          </a:prstGeom>
          <a:ln w="5715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D69ED167-1AE5-DD62-C986-38A88F9855FD}"/>
              </a:ext>
            </a:extLst>
          </p:cNvPr>
          <p:cNvSpPr>
            <a:spLocks noGrp="1"/>
          </p:cNvSpPr>
          <p:nvPr>
            <p:ph type="ftr" sz="quarter" idx="11"/>
          </p:nvPr>
        </p:nvSpPr>
        <p:spPr/>
        <p:txBody>
          <a:bodyPr/>
          <a:lstStyle/>
          <a:p>
            <a:r>
              <a:rPr lang="en-US" dirty="0"/>
              <a:t>NGA Spring Operations Conference |  April 10, 2025</a:t>
            </a:r>
          </a:p>
        </p:txBody>
      </p:sp>
      <p:sp>
        <p:nvSpPr>
          <p:cNvPr id="5" name="Slide Number Placeholder 4">
            <a:extLst>
              <a:ext uri="{FF2B5EF4-FFF2-40B4-BE49-F238E27FC236}">
                <a16:creationId xmlns:a16="http://schemas.microsoft.com/office/drawing/2014/main" id="{E2B1B43B-68BA-F06C-DC12-ECEF9D2D359B}"/>
              </a:ext>
            </a:extLst>
          </p:cNvPr>
          <p:cNvSpPr>
            <a:spLocks noGrp="1"/>
          </p:cNvSpPr>
          <p:nvPr>
            <p:ph type="sldNum" sz="quarter" idx="12"/>
          </p:nvPr>
        </p:nvSpPr>
        <p:spPr/>
        <p:txBody>
          <a:bodyPr/>
          <a:lstStyle/>
          <a:p>
            <a:fld id="{B64C1A9D-28C6-4CCF-AABA-A4D236E4D704}" type="slidenum">
              <a:rPr lang="en-US" smtClean="0"/>
              <a:t>22</a:t>
            </a:fld>
            <a:endParaRPr lang="en-US" dirty="0"/>
          </a:p>
        </p:txBody>
      </p:sp>
      <p:sp>
        <p:nvSpPr>
          <p:cNvPr id="8" name="TextBox 7">
            <a:extLst>
              <a:ext uri="{FF2B5EF4-FFF2-40B4-BE49-F238E27FC236}">
                <a16:creationId xmlns:a16="http://schemas.microsoft.com/office/drawing/2014/main" id="{65C8FE6B-CE72-9896-5CCC-D20BE9C164ED}"/>
              </a:ext>
            </a:extLst>
          </p:cNvPr>
          <p:cNvSpPr txBox="1"/>
          <p:nvPr/>
        </p:nvSpPr>
        <p:spPr>
          <a:xfrm>
            <a:off x="466725" y="445117"/>
            <a:ext cx="6096000" cy="584775"/>
          </a:xfrm>
          <a:prstGeom prst="rect">
            <a:avLst/>
          </a:prstGeom>
          <a:noFill/>
        </p:spPr>
        <p:txBody>
          <a:bodyPr wrap="square">
            <a:spAutoFit/>
          </a:bodyPr>
          <a:lstStyle/>
          <a:p>
            <a:pPr>
              <a:spcBef>
                <a:spcPts val="600"/>
              </a:spcBef>
              <a:spcAft>
                <a:spcPts val="600"/>
              </a:spcAft>
              <a:buClr>
                <a:schemeClr val="accent1"/>
              </a:buClr>
              <a:buSzPct val="100000"/>
            </a:pPr>
            <a:r>
              <a:rPr lang="en-US" sz="3200" dirty="0">
                <a:solidFill>
                  <a:srgbClr val="777777"/>
                </a:solidFill>
              </a:rPr>
              <a:t>NGA Resource Center Access</a:t>
            </a:r>
          </a:p>
        </p:txBody>
      </p:sp>
    </p:spTree>
    <p:custDataLst>
      <p:tags r:id="rId1"/>
    </p:custDataLst>
    <p:extLst>
      <p:ext uri="{BB962C8B-B14F-4D97-AF65-F5344CB8AC3E}">
        <p14:creationId xmlns:p14="http://schemas.microsoft.com/office/powerpoint/2010/main" val="779161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1E55F9-1046-3395-91A9-B292CD8A2B7F}"/>
              </a:ext>
            </a:extLst>
          </p:cNvPr>
          <p:cNvPicPr>
            <a:picLocks noChangeAspect="1"/>
          </p:cNvPicPr>
          <p:nvPr/>
        </p:nvPicPr>
        <p:blipFill>
          <a:blip r:embed="rId3"/>
          <a:stretch>
            <a:fillRect/>
          </a:stretch>
        </p:blipFill>
        <p:spPr>
          <a:xfrm>
            <a:off x="1349830" y="1297672"/>
            <a:ext cx="8288691" cy="5439453"/>
          </a:xfrm>
          <a:prstGeom prst="rect">
            <a:avLst/>
          </a:prstGeom>
        </p:spPr>
      </p:pic>
      <p:sp>
        <p:nvSpPr>
          <p:cNvPr id="4" name="Oval 3">
            <a:extLst>
              <a:ext uri="{FF2B5EF4-FFF2-40B4-BE49-F238E27FC236}">
                <a16:creationId xmlns:a16="http://schemas.microsoft.com/office/drawing/2014/main" id="{EE73DBE0-AA5E-9372-D2D9-8F0FA643AC15}"/>
              </a:ext>
            </a:extLst>
          </p:cNvPr>
          <p:cNvSpPr/>
          <p:nvPr/>
        </p:nvSpPr>
        <p:spPr>
          <a:xfrm>
            <a:off x="7119259" y="3136640"/>
            <a:ext cx="2275114" cy="1088571"/>
          </a:xfrm>
          <a:prstGeom prst="ellipse">
            <a:avLst/>
          </a:prstGeom>
          <a:solidFill>
            <a:schemeClr val="accent4"/>
          </a:solid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Click here to activate the course</a:t>
            </a:r>
          </a:p>
        </p:txBody>
      </p:sp>
      <p:cxnSp>
        <p:nvCxnSpPr>
          <p:cNvPr id="7" name="Straight Arrow Connector 6">
            <a:extLst>
              <a:ext uri="{FF2B5EF4-FFF2-40B4-BE49-F238E27FC236}">
                <a16:creationId xmlns:a16="http://schemas.microsoft.com/office/drawing/2014/main" id="{2861D524-1C2B-CE42-F108-1F46CCDFBC8B}"/>
              </a:ext>
            </a:extLst>
          </p:cNvPr>
          <p:cNvCxnSpPr/>
          <p:nvPr/>
        </p:nvCxnSpPr>
        <p:spPr>
          <a:xfrm>
            <a:off x="7590788" y="3026229"/>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20928DB-7CE5-CB4D-C0B0-F102CA266897}"/>
              </a:ext>
            </a:extLst>
          </p:cNvPr>
          <p:cNvCxnSpPr>
            <a:cxnSpLocks/>
          </p:cNvCxnSpPr>
          <p:nvPr/>
        </p:nvCxnSpPr>
        <p:spPr>
          <a:xfrm>
            <a:off x="8256816" y="4225211"/>
            <a:ext cx="0" cy="9144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 name="Footer Placeholder 1">
            <a:extLst>
              <a:ext uri="{FF2B5EF4-FFF2-40B4-BE49-F238E27FC236}">
                <a16:creationId xmlns:a16="http://schemas.microsoft.com/office/drawing/2014/main" id="{469C1C7D-2132-D055-4A35-67B6F01E2B7D}"/>
              </a:ext>
            </a:extLst>
          </p:cNvPr>
          <p:cNvSpPr>
            <a:spLocks noGrp="1"/>
          </p:cNvSpPr>
          <p:nvPr>
            <p:ph type="ftr" sz="quarter" idx="11"/>
          </p:nvPr>
        </p:nvSpPr>
        <p:spPr/>
        <p:txBody>
          <a:bodyPr/>
          <a:lstStyle/>
          <a:p>
            <a:r>
              <a:rPr lang="en-US" dirty="0"/>
              <a:t>NGA Spring Operations Conference |  April 10, 2025</a:t>
            </a:r>
          </a:p>
        </p:txBody>
      </p:sp>
      <p:sp>
        <p:nvSpPr>
          <p:cNvPr id="5" name="Slide Number Placeholder 4">
            <a:extLst>
              <a:ext uri="{FF2B5EF4-FFF2-40B4-BE49-F238E27FC236}">
                <a16:creationId xmlns:a16="http://schemas.microsoft.com/office/drawing/2014/main" id="{60B35249-D20C-656C-4DEA-371FF8DDA160}"/>
              </a:ext>
            </a:extLst>
          </p:cNvPr>
          <p:cNvSpPr>
            <a:spLocks noGrp="1"/>
          </p:cNvSpPr>
          <p:nvPr>
            <p:ph type="sldNum" sz="quarter" idx="12"/>
          </p:nvPr>
        </p:nvSpPr>
        <p:spPr/>
        <p:txBody>
          <a:bodyPr/>
          <a:lstStyle/>
          <a:p>
            <a:fld id="{B64C1A9D-28C6-4CCF-AABA-A4D236E4D704}" type="slidenum">
              <a:rPr lang="en-US" smtClean="0"/>
              <a:t>23</a:t>
            </a:fld>
            <a:endParaRPr lang="en-US" dirty="0"/>
          </a:p>
        </p:txBody>
      </p:sp>
      <p:sp>
        <p:nvSpPr>
          <p:cNvPr id="6" name="TextBox 5">
            <a:extLst>
              <a:ext uri="{FF2B5EF4-FFF2-40B4-BE49-F238E27FC236}">
                <a16:creationId xmlns:a16="http://schemas.microsoft.com/office/drawing/2014/main" id="{662BB16E-6148-126C-CD43-02642C4503BA}"/>
              </a:ext>
            </a:extLst>
          </p:cNvPr>
          <p:cNvSpPr txBox="1"/>
          <p:nvPr/>
        </p:nvSpPr>
        <p:spPr>
          <a:xfrm>
            <a:off x="466725" y="445117"/>
            <a:ext cx="6096000" cy="584775"/>
          </a:xfrm>
          <a:prstGeom prst="rect">
            <a:avLst/>
          </a:prstGeom>
          <a:noFill/>
        </p:spPr>
        <p:txBody>
          <a:bodyPr wrap="square">
            <a:spAutoFit/>
          </a:bodyPr>
          <a:lstStyle/>
          <a:p>
            <a:pPr>
              <a:spcBef>
                <a:spcPts val="600"/>
              </a:spcBef>
              <a:spcAft>
                <a:spcPts val="600"/>
              </a:spcAft>
              <a:buClr>
                <a:schemeClr val="accent1"/>
              </a:buClr>
              <a:buSzPct val="100000"/>
            </a:pPr>
            <a:r>
              <a:rPr lang="en-US" sz="3200" dirty="0">
                <a:solidFill>
                  <a:srgbClr val="777777"/>
                </a:solidFill>
              </a:rPr>
              <a:t>NGA Resource Center Access</a:t>
            </a:r>
          </a:p>
        </p:txBody>
      </p:sp>
    </p:spTree>
    <p:custDataLst>
      <p:tags r:id="rId1"/>
    </p:custDataLst>
    <p:extLst>
      <p:ext uri="{BB962C8B-B14F-4D97-AF65-F5344CB8AC3E}">
        <p14:creationId xmlns:p14="http://schemas.microsoft.com/office/powerpoint/2010/main" val="700729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4529BF-CF12-253C-2442-AE9B68FBB314}"/>
              </a:ext>
            </a:extLst>
          </p:cNvPr>
          <p:cNvSpPr>
            <a:spLocks noGrp="1"/>
          </p:cNvSpPr>
          <p:nvPr>
            <p:ph idx="1"/>
          </p:nvPr>
        </p:nvSpPr>
        <p:spPr/>
        <p:txBody>
          <a:bodyPr/>
          <a:lstStyle/>
          <a:p>
            <a:r>
              <a:rPr lang="en-US" b="1" dirty="0"/>
              <a:t>NGA Resource Center</a:t>
            </a:r>
          </a:p>
          <a:p>
            <a:pPr lvl="1"/>
            <a:r>
              <a:rPr lang="en-US" dirty="0"/>
              <a:t>ITS User Platform</a:t>
            </a:r>
          </a:p>
          <a:p>
            <a:pPr lvl="1"/>
            <a:r>
              <a:rPr lang="en-US" dirty="0"/>
              <a:t>GTI Energy</a:t>
            </a:r>
          </a:p>
          <a:p>
            <a:pPr lvl="1"/>
            <a:endParaRPr lang="en-US" dirty="0"/>
          </a:p>
          <a:p>
            <a:pPr>
              <a:buFont typeface="Wingdings" panose="05000000000000000000" pitchFamily="2" charset="2"/>
              <a:buChar char="§"/>
            </a:pPr>
            <a:r>
              <a:rPr lang="en-US" b="1" dirty="0"/>
              <a:t>Host PSMS training on your company’s learning management system (LMS)</a:t>
            </a:r>
          </a:p>
          <a:p>
            <a:pPr lvl="1"/>
            <a:r>
              <a:rPr lang="en-US" dirty="0"/>
              <a:t>Coordinate with NGA </a:t>
            </a:r>
          </a:p>
          <a:p>
            <a:pPr lvl="1"/>
            <a:r>
              <a:rPr lang="en-US" dirty="0"/>
              <a:t>GTI Energy will share PSMS eLearning SCORM files with your organization</a:t>
            </a:r>
          </a:p>
          <a:p>
            <a:pPr lvl="1"/>
            <a:r>
              <a:rPr lang="en-US" dirty="0"/>
              <a:t>Enroll your employees, track their progress in your company LMS</a:t>
            </a:r>
          </a:p>
          <a:p>
            <a:pPr lvl="1"/>
            <a:r>
              <a:rPr lang="en-US" dirty="0"/>
              <a:t>Customize the Certificate of Completion by adding your logo</a:t>
            </a:r>
          </a:p>
        </p:txBody>
      </p:sp>
      <p:sp>
        <p:nvSpPr>
          <p:cNvPr id="4" name="Footer Placeholder 3">
            <a:extLst>
              <a:ext uri="{FF2B5EF4-FFF2-40B4-BE49-F238E27FC236}">
                <a16:creationId xmlns:a16="http://schemas.microsoft.com/office/drawing/2014/main" id="{826886AC-B847-51C2-B698-3F8205BE6905}"/>
              </a:ext>
            </a:extLst>
          </p:cNvPr>
          <p:cNvSpPr>
            <a:spLocks noGrp="1"/>
          </p:cNvSpPr>
          <p:nvPr>
            <p:ph type="ftr" sz="quarter" idx="11"/>
          </p:nvPr>
        </p:nvSpPr>
        <p:spPr/>
        <p:txBody>
          <a:bodyPr/>
          <a:lstStyle/>
          <a:p>
            <a:r>
              <a:rPr lang="en-US" dirty="0"/>
              <a:t>NGA Spring Operations Conference |  April 10, 2025</a:t>
            </a:r>
          </a:p>
        </p:txBody>
      </p:sp>
      <p:sp>
        <p:nvSpPr>
          <p:cNvPr id="5" name="Slide Number Placeholder 4">
            <a:extLst>
              <a:ext uri="{FF2B5EF4-FFF2-40B4-BE49-F238E27FC236}">
                <a16:creationId xmlns:a16="http://schemas.microsoft.com/office/drawing/2014/main" id="{A9FFCA91-0018-BCB9-5CD6-ECA7F83069B2}"/>
              </a:ext>
            </a:extLst>
          </p:cNvPr>
          <p:cNvSpPr>
            <a:spLocks noGrp="1"/>
          </p:cNvSpPr>
          <p:nvPr>
            <p:ph type="sldNum" sz="quarter" idx="12"/>
          </p:nvPr>
        </p:nvSpPr>
        <p:spPr/>
        <p:txBody>
          <a:bodyPr/>
          <a:lstStyle/>
          <a:p>
            <a:fld id="{3A98EE3D-8CD1-4C3F-BD1C-C98C9596463C}" type="slidenum">
              <a:rPr lang="en-US" smtClean="0"/>
              <a:t>24</a:t>
            </a:fld>
            <a:endParaRPr lang="en-US" dirty="0"/>
          </a:p>
        </p:txBody>
      </p:sp>
      <p:sp>
        <p:nvSpPr>
          <p:cNvPr id="6" name="Title 5">
            <a:extLst>
              <a:ext uri="{FF2B5EF4-FFF2-40B4-BE49-F238E27FC236}">
                <a16:creationId xmlns:a16="http://schemas.microsoft.com/office/drawing/2014/main" id="{1C3A0910-0BE0-1A6D-A2FD-788AA840C017}"/>
              </a:ext>
            </a:extLst>
          </p:cNvPr>
          <p:cNvSpPr txBox="1">
            <a:spLocks noGrp="1"/>
          </p:cNvSpPr>
          <p:nvPr>
            <p:ph type="title"/>
          </p:nvPr>
        </p:nvSpPr>
        <p:spPr>
          <a:xfrm>
            <a:off x="757238" y="715419"/>
            <a:ext cx="9158287" cy="535531"/>
          </a:xfrm>
          <a:prstGeom prst="rect">
            <a:avLst/>
          </a:prstGeom>
          <a:noFill/>
        </p:spPr>
        <p:txBody>
          <a:bodyPr wrap="square">
            <a:spAutoFit/>
          </a:bodyPr>
          <a:lstStyle/>
          <a:p>
            <a:pPr>
              <a:spcBef>
                <a:spcPts val="600"/>
              </a:spcBef>
              <a:spcAft>
                <a:spcPts val="600"/>
              </a:spcAft>
              <a:buClr>
                <a:schemeClr val="accent1"/>
              </a:buClr>
              <a:buSzPct val="100000"/>
            </a:pPr>
            <a:r>
              <a:rPr lang="en-US" sz="3200" dirty="0">
                <a:solidFill>
                  <a:srgbClr val="777777"/>
                </a:solidFill>
              </a:rPr>
              <a:t>Flexible Delivery Options</a:t>
            </a:r>
          </a:p>
        </p:txBody>
      </p:sp>
    </p:spTree>
    <p:custDataLst>
      <p:tags r:id="rId1"/>
    </p:custDataLst>
    <p:extLst>
      <p:ext uri="{BB962C8B-B14F-4D97-AF65-F5344CB8AC3E}">
        <p14:creationId xmlns:p14="http://schemas.microsoft.com/office/powerpoint/2010/main" val="1202333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FBB05-8FE7-0DD9-5AEE-D5C14F05D27D}"/>
              </a:ext>
            </a:extLst>
          </p:cNvPr>
          <p:cNvSpPr>
            <a:spLocks noGrp="1"/>
          </p:cNvSpPr>
          <p:nvPr>
            <p:ph type="title"/>
          </p:nvPr>
        </p:nvSpPr>
        <p:spPr/>
        <p:txBody>
          <a:bodyPr/>
          <a:lstStyle/>
          <a:p>
            <a:r>
              <a:rPr lang="en-US" dirty="0"/>
              <a:t>Program Continuous Improvement</a:t>
            </a:r>
            <a:br>
              <a:rPr lang="en-US" dirty="0"/>
            </a:br>
            <a:r>
              <a:rPr lang="en-US" i="1" dirty="0"/>
              <a:t>Enhancement through Engagement</a:t>
            </a:r>
          </a:p>
        </p:txBody>
      </p:sp>
      <p:sp>
        <p:nvSpPr>
          <p:cNvPr id="3" name="Content Placeholder 2">
            <a:extLst>
              <a:ext uri="{FF2B5EF4-FFF2-40B4-BE49-F238E27FC236}">
                <a16:creationId xmlns:a16="http://schemas.microsoft.com/office/drawing/2014/main" id="{9CD2002C-BB90-CF68-35D2-308431D7F04B}"/>
              </a:ext>
            </a:extLst>
          </p:cNvPr>
          <p:cNvSpPr>
            <a:spLocks noGrp="1"/>
          </p:cNvSpPr>
          <p:nvPr>
            <p:ph sz="half" idx="1"/>
          </p:nvPr>
        </p:nvSpPr>
        <p:spPr>
          <a:xfrm>
            <a:off x="522601" y="2226438"/>
            <a:ext cx="9240524" cy="4073946"/>
          </a:xfrm>
        </p:spPr>
        <p:txBody>
          <a:bodyPr/>
          <a:lstStyle/>
          <a:p>
            <a:pPr marL="812165" lvl="1" indent="-342265">
              <a:spcBef>
                <a:spcPts val="1130"/>
              </a:spcBef>
              <a:buFont typeface="Symbol"/>
              <a:buChar char=""/>
              <a:tabLst>
                <a:tab pos="354965" algn="l"/>
              </a:tabLst>
            </a:pPr>
            <a:r>
              <a:rPr lang="en-US" dirty="0">
                <a:latin typeface="Calibri"/>
                <a:cs typeface="Calibri"/>
              </a:rPr>
              <a:t>Review</a:t>
            </a:r>
            <a:r>
              <a:rPr lang="en-US" spc="-45" dirty="0">
                <a:latin typeface="Calibri"/>
                <a:cs typeface="Calibri"/>
              </a:rPr>
              <a:t> </a:t>
            </a:r>
            <a:r>
              <a:rPr lang="en-US" dirty="0">
                <a:latin typeface="Calibri"/>
                <a:cs typeface="Calibri"/>
              </a:rPr>
              <a:t>check</a:t>
            </a:r>
            <a:r>
              <a:rPr lang="en-US" spc="-55" dirty="0">
                <a:latin typeface="Calibri"/>
                <a:cs typeface="Calibri"/>
              </a:rPr>
              <a:t> </a:t>
            </a:r>
            <a:r>
              <a:rPr lang="en-US" dirty="0">
                <a:latin typeface="Calibri"/>
                <a:cs typeface="Calibri"/>
              </a:rPr>
              <a:t>point</a:t>
            </a:r>
            <a:r>
              <a:rPr lang="en-US" spc="-55" dirty="0">
                <a:latin typeface="Calibri"/>
                <a:cs typeface="Calibri"/>
              </a:rPr>
              <a:t> </a:t>
            </a:r>
            <a:r>
              <a:rPr lang="en-US" dirty="0">
                <a:latin typeface="Calibri"/>
                <a:cs typeface="Calibri"/>
              </a:rPr>
              <a:t>questions</a:t>
            </a:r>
            <a:r>
              <a:rPr lang="en-US" spc="-40" dirty="0">
                <a:latin typeface="Calibri"/>
                <a:cs typeface="Calibri"/>
              </a:rPr>
              <a:t> </a:t>
            </a:r>
            <a:r>
              <a:rPr lang="en-US" dirty="0">
                <a:latin typeface="Calibri"/>
                <a:cs typeface="Calibri"/>
              </a:rPr>
              <a:t>to</a:t>
            </a:r>
            <a:r>
              <a:rPr lang="en-US" spc="-65" dirty="0">
                <a:latin typeface="Calibri"/>
                <a:cs typeface="Calibri"/>
              </a:rPr>
              <a:t> </a:t>
            </a:r>
            <a:r>
              <a:rPr lang="en-US" dirty="0">
                <a:latin typeface="Calibri"/>
                <a:cs typeface="Calibri"/>
              </a:rPr>
              <a:t>verify</a:t>
            </a:r>
            <a:r>
              <a:rPr lang="en-US" spc="-70" dirty="0">
                <a:latin typeface="Calibri"/>
                <a:cs typeface="Calibri"/>
              </a:rPr>
              <a:t> </a:t>
            </a:r>
            <a:r>
              <a:rPr lang="en-US" dirty="0">
                <a:latin typeface="Calibri"/>
                <a:cs typeface="Calibri"/>
              </a:rPr>
              <a:t>they</a:t>
            </a:r>
            <a:r>
              <a:rPr lang="en-US" spc="-55" dirty="0">
                <a:latin typeface="Calibri"/>
                <a:cs typeface="Calibri"/>
              </a:rPr>
              <a:t> </a:t>
            </a:r>
            <a:r>
              <a:rPr lang="en-US" dirty="0">
                <a:latin typeface="Calibri"/>
                <a:cs typeface="Calibri"/>
              </a:rPr>
              <a:t>are</a:t>
            </a:r>
            <a:r>
              <a:rPr lang="en-US" spc="-45" dirty="0">
                <a:latin typeface="Calibri"/>
                <a:cs typeface="Calibri"/>
              </a:rPr>
              <a:t> </a:t>
            </a:r>
            <a:r>
              <a:rPr lang="en-US" spc="-10" dirty="0">
                <a:latin typeface="Calibri"/>
                <a:cs typeface="Calibri"/>
              </a:rPr>
              <a:t>correct</a:t>
            </a:r>
            <a:endParaRPr lang="en-US" dirty="0">
              <a:latin typeface="Calibri"/>
              <a:cs typeface="Calibri"/>
            </a:endParaRPr>
          </a:p>
          <a:p>
            <a:pPr marL="812165" lvl="1" indent="-342265">
              <a:spcBef>
                <a:spcPts val="325"/>
              </a:spcBef>
              <a:buFont typeface="Symbol"/>
              <a:buChar char=""/>
              <a:tabLst>
                <a:tab pos="354965" algn="l"/>
              </a:tabLst>
            </a:pPr>
            <a:r>
              <a:rPr lang="en-US" dirty="0">
                <a:latin typeface="Calibri"/>
                <a:cs typeface="Calibri"/>
              </a:rPr>
              <a:t>During</a:t>
            </a:r>
            <a:r>
              <a:rPr lang="en-US" spc="-25" dirty="0">
                <a:latin typeface="Calibri"/>
                <a:cs typeface="Calibri"/>
              </a:rPr>
              <a:t> </a:t>
            </a:r>
            <a:r>
              <a:rPr lang="en-US" dirty="0">
                <a:latin typeface="Calibri"/>
                <a:cs typeface="Calibri"/>
              </a:rPr>
              <a:t>review</a:t>
            </a:r>
            <a:r>
              <a:rPr lang="en-US" spc="-45" dirty="0">
                <a:latin typeface="Calibri"/>
                <a:cs typeface="Calibri"/>
              </a:rPr>
              <a:t> </a:t>
            </a:r>
            <a:r>
              <a:rPr lang="en-US" dirty="0">
                <a:latin typeface="Calibri"/>
                <a:cs typeface="Calibri"/>
              </a:rPr>
              <a:t>if</a:t>
            </a:r>
            <a:r>
              <a:rPr lang="en-US" spc="-35" dirty="0">
                <a:latin typeface="Calibri"/>
                <a:cs typeface="Calibri"/>
              </a:rPr>
              <a:t> </a:t>
            </a:r>
            <a:r>
              <a:rPr lang="en-US" dirty="0">
                <a:latin typeface="Calibri"/>
                <a:cs typeface="Calibri"/>
              </a:rPr>
              <a:t>you</a:t>
            </a:r>
            <a:r>
              <a:rPr lang="en-US" spc="-50" dirty="0">
                <a:latin typeface="Calibri"/>
                <a:cs typeface="Calibri"/>
              </a:rPr>
              <a:t> </a:t>
            </a:r>
            <a:r>
              <a:rPr lang="en-US" dirty="0">
                <a:latin typeface="Calibri"/>
                <a:cs typeface="Calibri"/>
              </a:rPr>
              <a:t>identify</a:t>
            </a:r>
            <a:r>
              <a:rPr lang="en-US" spc="-35" dirty="0">
                <a:latin typeface="Calibri"/>
                <a:cs typeface="Calibri"/>
              </a:rPr>
              <a:t> </a:t>
            </a:r>
            <a:r>
              <a:rPr lang="en-US" dirty="0">
                <a:latin typeface="Calibri"/>
                <a:cs typeface="Calibri"/>
              </a:rPr>
              <a:t>an</a:t>
            </a:r>
            <a:r>
              <a:rPr lang="en-US" spc="-50" dirty="0">
                <a:latin typeface="Calibri"/>
                <a:cs typeface="Calibri"/>
              </a:rPr>
              <a:t> </a:t>
            </a:r>
            <a:r>
              <a:rPr lang="en-US" dirty="0">
                <a:latin typeface="Calibri"/>
                <a:cs typeface="Calibri"/>
              </a:rPr>
              <a:t>issue,</a:t>
            </a:r>
            <a:r>
              <a:rPr lang="en-US" spc="-50" dirty="0">
                <a:latin typeface="Calibri"/>
                <a:cs typeface="Calibri"/>
              </a:rPr>
              <a:t> </a:t>
            </a:r>
            <a:r>
              <a:rPr lang="en-US" dirty="0">
                <a:latin typeface="Calibri"/>
                <a:cs typeface="Calibri"/>
              </a:rPr>
              <a:t>you</a:t>
            </a:r>
            <a:r>
              <a:rPr lang="en-US" spc="-35" dirty="0">
                <a:latin typeface="Calibri"/>
                <a:cs typeface="Calibri"/>
              </a:rPr>
              <a:t> </a:t>
            </a:r>
            <a:r>
              <a:rPr lang="en-US" dirty="0">
                <a:latin typeface="Calibri"/>
                <a:cs typeface="Calibri"/>
              </a:rPr>
              <a:t>record</a:t>
            </a:r>
            <a:r>
              <a:rPr lang="en-US" spc="-35" dirty="0">
                <a:latin typeface="Calibri"/>
                <a:cs typeface="Calibri"/>
              </a:rPr>
              <a:t> </a:t>
            </a:r>
            <a:r>
              <a:rPr lang="en-US" dirty="0">
                <a:latin typeface="Calibri"/>
                <a:cs typeface="Calibri"/>
              </a:rPr>
              <a:t>time</a:t>
            </a:r>
            <a:r>
              <a:rPr lang="en-US" spc="-35" dirty="0">
                <a:latin typeface="Calibri"/>
                <a:cs typeface="Calibri"/>
              </a:rPr>
              <a:t> </a:t>
            </a:r>
            <a:r>
              <a:rPr lang="en-US" dirty="0">
                <a:latin typeface="Calibri"/>
                <a:cs typeface="Calibri"/>
              </a:rPr>
              <a:t>and</a:t>
            </a:r>
            <a:r>
              <a:rPr lang="en-US" spc="-45" dirty="0">
                <a:latin typeface="Calibri"/>
                <a:cs typeface="Calibri"/>
              </a:rPr>
              <a:t> </a:t>
            </a:r>
            <a:r>
              <a:rPr lang="en-US" dirty="0">
                <a:latin typeface="Calibri"/>
                <a:cs typeface="Calibri"/>
              </a:rPr>
              <a:t>slide</a:t>
            </a:r>
            <a:r>
              <a:rPr lang="en-US" spc="-35" dirty="0">
                <a:latin typeface="Calibri"/>
                <a:cs typeface="Calibri"/>
              </a:rPr>
              <a:t> </a:t>
            </a:r>
            <a:r>
              <a:rPr lang="en-US" spc="-10" dirty="0">
                <a:latin typeface="Calibri"/>
                <a:cs typeface="Calibri"/>
              </a:rPr>
              <a:t>number</a:t>
            </a:r>
            <a:endParaRPr lang="en-US" dirty="0">
              <a:latin typeface="Calibri"/>
              <a:cs typeface="Calibri"/>
            </a:endParaRPr>
          </a:p>
          <a:p>
            <a:pPr marL="812165" lvl="1" indent="-342265">
              <a:spcBef>
                <a:spcPts val="325"/>
              </a:spcBef>
              <a:buFont typeface="Symbol"/>
              <a:buChar char=""/>
              <a:tabLst>
                <a:tab pos="354965" algn="l"/>
              </a:tabLst>
            </a:pPr>
            <a:r>
              <a:rPr lang="en-US" dirty="0">
                <a:latin typeface="Calibri"/>
                <a:cs typeface="Calibri"/>
              </a:rPr>
              <a:t>Look</a:t>
            </a:r>
            <a:r>
              <a:rPr lang="en-US" spc="-40" dirty="0">
                <a:latin typeface="Calibri"/>
                <a:cs typeface="Calibri"/>
              </a:rPr>
              <a:t> </a:t>
            </a:r>
            <a:r>
              <a:rPr lang="en-US" dirty="0">
                <a:latin typeface="Calibri"/>
                <a:cs typeface="Calibri"/>
              </a:rPr>
              <a:t>for</a:t>
            </a:r>
            <a:r>
              <a:rPr lang="en-US" spc="-40" dirty="0">
                <a:latin typeface="Calibri"/>
                <a:cs typeface="Calibri"/>
              </a:rPr>
              <a:t> </a:t>
            </a:r>
            <a:r>
              <a:rPr lang="en-US" dirty="0">
                <a:latin typeface="Calibri"/>
                <a:cs typeface="Calibri"/>
              </a:rPr>
              <a:t>safety</a:t>
            </a:r>
            <a:r>
              <a:rPr lang="en-US" spc="-35" dirty="0">
                <a:latin typeface="Calibri"/>
                <a:cs typeface="Calibri"/>
              </a:rPr>
              <a:t> </a:t>
            </a:r>
            <a:r>
              <a:rPr lang="en-US" dirty="0">
                <a:latin typeface="Calibri"/>
                <a:cs typeface="Calibri"/>
              </a:rPr>
              <a:t>PPE</a:t>
            </a:r>
            <a:r>
              <a:rPr lang="en-US" spc="-40" dirty="0">
                <a:latin typeface="Calibri"/>
                <a:cs typeface="Calibri"/>
              </a:rPr>
              <a:t> </a:t>
            </a:r>
            <a:r>
              <a:rPr lang="en-US" spc="-10" dirty="0">
                <a:latin typeface="Calibri"/>
                <a:cs typeface="Calibri"/>
              </a:rPr>
              <a:t>issues</a:t>
            </a:r>
            <a:endParaRPr lang="en-US" dirty="0">
              <a:latin typeface="Calibri"/>
              <a:cs typeface="Calibri"/>
            </a:endParaRPr>
          </a:p>
          <a:p>
            <a:pPr marL="812165" lvl="1" indent="-342265">
              <a:spcBef>
                <a:spcPts val="325"/>
              </a:spcBef>
              <a:buFont typeface="Symbol"/>
              <a:buChar char=""/>
              <a:tabLst>
                <a:tab pos="354965" algn="l"/>
              </a:tabLst>
            </a:pPr>
            <a:r>
              <a:rPr lang="en-US" spc="-10" dirty="0">
                <a:latin typeface="Calibri"/>
                <a:cs typeface="Calibri"/>
              </a:rPr>
              <a:t>Verify</a:t>
            </a:r>
            <a:r>
              <a:rPr lang="en-US" spc="-35" dirty="0">
                <a:latin typeface="Calibri"/>
                <a:cs typeface="Calibri"/>
              </a:rPr>
              <a:t> </a:t>
            </a:r>
            <a:r>
              <a:rPr lang="en-US" dirty="0">
                <a:latin typeface="Calibri"/>
                <a:cs typeface="Calibri"/>
              </a:rPr>
              <a:t>all</a:t>
            </a:r>
            <a:r>
              <a:rPr lang="en-US" spc="-35" dirty="0">
                <a:latin typeface="Calibri"/>
                <a:cs typeface="Calibri"/>
              </a:rPr>
              <a:t> </a:t>
            </a:r>
            <a:r>
              <a:rPr lang="en-US" dirty="0">
                <a:latin typeface="Calibri"/>
                <a:cs typeface="Calibri"/>
              </a:rPr>
              <a:t>the</a:t>
            </a:r>
            <a:r>
              <a:rPr lang="en-US" spc="-20" dirty="0">
                <a:latin typeface="Calibri"/>
                <a:cs typeface="Calibri"/>
              </a:rPr>
              <a:t> </a:t>
            </a:r>
            <a:r>
              <a:rPr lang="en-US" spc="-10" dirty="0">
                <a:latin typeface="Calibri"/>
                <a:cs typeface="Calibri"/>
              </a:rPr>
              <a:t>resources</a:t>
            </a:r>
            <a:r>
              <a:rPr lang="en-US" spc="-30" dirty="0">
                <a:latin typeface="Calibri"/>
                <a:cs typeface="Calibri"/>
              </a:rPr>
              <a:t> </a:t>
            </a:r>
            <a:r>
              <a:rPr lang="en-US" dirty="0">
                <a:latin typeface="Calibri"/>
                <a:cs typeface="Calibri"/>
              </a:rPr>
              <a:t>in</a:t>
            </a:r>
            <a:r>
              <a:rPr lang="en-US" spc="-40" dirty="0">
                <a:latin typeface="Calibri"/>
                <a:cs typeface="Calibri"/>
              </a:rPr>
              <a:t> </a:t>
            </a:r>
            <a:r>
              <a:rPr lang="en-US" dirty="0">
                <a:latin typeface="Calibri"/>
                <a:cs typeface="Calibri"/>
              </a:rPr>
              <a:t>the</a:t>
            </a:r>
            <a:r>
              <a:rPr lang="en-US" spc="-20" dirty="0">
                <a:latin typeface="Calibri"/>
                <a:cs typeface="Calibri"/>
              </a:rPr>
              <a:t> </a:t>
            </a:r>
            <a:r>
              <a:rPr lang="en-US" spc="-10" dirty="0">
                <a:latin typeface="Calibri"/>
                <a:cs typeface="Calibri"/>
              </a:rPr>
              <a:t>resource</a:t>
            </a:r>
            <a:r>
              <a:rPr lang="en-US" spc="-20" dirty="0">
                <a:latin typeface="Calibri"/>
                <a:cs typeface="Calibri"/>
              </a:rPr>
              <a:t> </a:t>
            </a:r>
            <a:r>
              <a:rPr lang="en-US" dirty="0">
                <a:latin typeface="Calibri"/>
                <a:cs typeface="Calibri"/>
              </a:rPr>
              <a:t>tab</a:t>
            </a:r>
            <a:r>
              <a:rPr lang="en-US" spc="-35" dirty="0">
                <a:latin typeface="Calibri"/>
                <a:cs typeface="Calibri"/>
              </a:rPr>
              <a:t> </a:t>
            </a:r>
            <a:r>
              <a:rPr lang="en-US" dirty="0">
                <a:latin typeface="Calibri"/>
                <a:cs typeface="Calibri"/>
              </a:rPr>
              <a:t>open</a:t>
            </a:r>
            <a:r>
              <a:rPr lang="en-US" spc="-25" dirty="0">
                <a:latin typeface="Calibri"/>
                <a:cs typeface="Calibri"/>
              </a:rPr>
              <a:t> </a:t>
            </a:r>
            <a:r>
              <a:rPr lang="en-US" spc="-10" dirty="0">
                <a:latin typeface="Calibri"/>
                <a:cs typeface="Calibri"/>
              </a:rPr>
              <a:t>correctly</a:t>
            </a:r>
            <a:endParaRPr lang="en-US" dirty="0">
              <a:latin typeface="Calibri"/>
              <a:cs typeface="Calibri"/>
            </a:endParaRPr>
          </a:p>
          <a:p>
            <a:pPr marL="812165" lvl="1" indent="-342265">
              <a:spcBef>
                <a:spcPts val="325"/>
              </a:spcBef>
              <a:buFont typeface="Symbol"/>
              <a:buChar char=""/>
              <a:tabLst>
                <a:tab pos="354965" algn="l"/>
              </a:tabLst>
            </a:pPr>
            <a:r>
              <a:rPr lang="en-US" dirty="0">
                <a:latin typeface="Calibri"/>
                <a:cs typeface="Calibri"/>
              </a:rPr>
              <a:t>Look</a:t>
            </a:r>
            <a:r>
              <a:rPr lang="en-US" spc="-35" dirty="0">
                <a:latin typeface="Calibri"/>
                <a:cs typeface="Calibri"/>
              </a:rPr>
              <a:t> </a:t>
            </a:r>
            <a:r>
              <a:rPr lang="en-US" dirty="0">
                <a:latin typeface="Calibri"/>
                <a:cs typeface="Calibri"/>
              </a:rPr>
              <a:t>for</a:t>
            </a:r>
            <a:r>
              <a:rPr lang="en-US" spc="-40" dirty="0">
                <a:latin typeface="Calibri"/>
                <a:cs typeface="Calibri"/>
              </a:rPr>
              <a:t> </a:t>
            </a:r>
            <a:r>
              <a:rPr lang="en-US" dirty="0">
                <a:latin typeface="Calibri"/>
                <a:cs typeface="Calibri"/>
              </a:rPr>
              <a:t>grammatical</a:t>
            </a:r>
            <a:r>
              <a:rPr lang="en-US" spc="-35" dirty="0">
                <a:latin typeface="Calibri"/>
                <a:cs typeface="Calibri"/>
              </a:rPr>
              <a:t> </a:t>
            </a:r>
            <a:r>
              <a:rPr lang="en-US" dirty="0">
                <a:latin typeface="Calibri"/>
                <a:cs typeface="Calibri"/>
              </a:rPr>
              <a:t>and</a:t>
            </a:r>
            <a:r>
              <a:rPr lang="en-US" spc="-25" dirty="0">
                <a:latin typeface="Calibri"/>
                <a:cs typeface="Calibri"/>
              </a:rPr>
              <a:t> </a:t>
            </a:r>
            <a:r>
              <a:rPr lang="en-US" spc="-10" dirty="0">
                <a:latin typeface="Calibri"/>
                <a:cs typeface="Calibri"/>
              </a:rPr>
              <a:t>typographical</a:t>
            </a:r>
            <a:r>
              <a:rPr lang="en-US" spc="-35" dirty="0">
                <a:latin typeface="Calibri"/>
                <a:cs typeface="Calibri"/>
              </a:rPr>
              <a:t> </a:t>
            </a:r>
            <a:r>
              <a:rPr lang="en-US" spc="-10" dirty="0">
                <a:latin typeface="Calibri"/>
                <a:cs typeface="Calibri"/>
              </a:rPr>
              <a:t>errors</a:t>
            </a:r>
            <a:endParaRPr lang="en-US" dirty="0">
              <a:latin typeface="Calibri"/>
              <a:cs typeface="Calibri"/>
            </a:endParaRPr>
          </a:p>
          <a:p>
            <a:pPr marL="812165" lvl="1" indent="-342265">
              <a:spcBef>
                <a:spcPts val="320"/>
              </a:spcBef>
              <a:buFont typeface="Symbol"/>
              <a:buChar char=""/>
              <a:tabLst>
                <a:tab pos="354965" algn="l"/>
              </a:tabLst>
            </a:pPr>
            <a:r>
              <a:rPr lang="en-US" spc="-20" dirty="0">
                <a:latin typeface="Calibri"/>
                <a:cs typeface="Calibri"/>
              </a:rPr>
              <a:t>Tactical</a:t>
            </a:r>
            <a:r>
              <a:rPr lang="en-US" spc="-25" dirty="0">
                <a:latin typeface="Calibri"/>
                <a:cs typeface="Calibri"/>
              </a:rPr>
              <a:t> </a:t>
            </a:r>
            <a:r>
              <a:rPr lang="en-US" dirty="0">
                <a:latin typeface="Calibri"/>
                <a:cs typeface="Calibri"/>
              </a:rPr>
              <a:t>Guide</a:t>
            </a:r>
            <a:r>
              <a:rPr lang="en-US" spc="-30" dirty="0">
                <a:latin typeface="Calibri"/>
                <a:cs typeface="Calibri"/>
              </a:rPr>
              <a:t> </a:t>
            </a:r>
            <a:r>
              <a:rPr lang="en-US" dirty="0">
                <a:latin typeface="Calibri"/>
                <a:cs typeface="Calibri"/>
              </a:rPr>
              <a:t>image</a:t>
            </a:r>
            <a:r>
              <a:rPr lang="en-US" spc="-45" dirty="0">
                <a:latin typeface="Calibri"/>
                <a:cs typeface="Calibri"/>
              </a:rPr>
              <a:t> </a:t>
            </a:r>
            <a:r>
              <a:rPr lang="en-US" spc="-10" dirty="0">
                <a:latin typeface="Calibri"/>
                <a:cs typeface="Calibri"/>
              </a:rPr>
              <a:t>updates</a:t>
            </a:r>
            <a:endParaRPr lang="en-US" dirty="0">
              <a:latin typeface="Calibri"/>
              <a:cs typeface="Calibri"/>
            </a:endParaRPr>
          </a:p>
          <a:p>
            <a:pPr marL="812165" lvl="1" indent="-342265">
              <a:spcBef>
                <a:spcPts val="325"/>
              </a:spcBef>
              <a:buFont typeface="Symbol"/>
              <a:buChar char=""/>
              <a:tabLst>
                <a:tab pos="354965" algn="l"/>
              </a:tabLst>
            </a:pPr>
            <a:r>
              <a:rPr lang="en-US" dirty="0">
                <a:latin typeface="Calibri"/>
                <a:cs typeface="Calibri"/>
              </a:rPr>
              <a:t>Make</a:t>
            </a:r>
            <a:r>
              <a:rPr lang="en-US" spc="-40" dirty="0">
                <a:latin typeface="Calibri"/>
                <a:cs typeface="Calibri"/>
              </a:rPr>
              <a:t> </a:t>
            </a:r>
            <a:r>
              <a:rPr lang="en-US" dirty="0">
                <a:latin typeface="Calibri"/>
                <a:cs typeface="Calibri"/>
              </a:rPr>
              <a:t>sure</a:t>
            </a:r>
            <a:r>
              <a:rPr lang="en-US" spc="-40" dirty="0">
                <a:latin typeface="Calibri"/>
                <a:cs typeface="Calibri"/>
              </a:rPr>
              <a:t> </a:t>
            </a:r>
            <a:r>
              <a:rPr lang="en-US" spc="-10" dirty="0">
                <a:latin typeface="Calibri"/>
                <a:cs typeface="Calibri"/>
              </a:rPr>
              <a:t>narrations</a:t>
            </a:r>
            <a:r>
              <a:rPr lang="en-US" spc="-30" dirty="0">
                <a:latin typeface="Calibri"/>
                <a:cs typeface="Calibri"/>
              </a:rPr>
              <a:t> </a:t>
            </a:r>
            <a:r>
              <a:rPr lang="en-US" dirty="0">
                <a:latin typeface="Calibri"/>
                <a:cs typeface="Calibri"/>
              </a:rPr>
              <a:t>line</a:t>
            </a:r>
            <a:r>
              <a:rPr lang="en-US" spc="-15" dirty="0">
                <a:latin typeface="Calibri"/>
                <a:cs typeface="Calibri"/>
              </a:rPr>
              <a:t> </a:t>
            </a:r>
            <a:r>
              <a:rPr lang="en-US" dirty="0">
                <a:latin typeface="Calibri"/>
                <a:cs typeface="Calibri"/>
              </a:rPr>
              <a:t>up</a:t>
            </a:r>
            <a:r>
              <a:rPr lang="en-US" spc="-40" dirty="0">
                <a:latin typeface="Calibri"/>
                <a:cs typeface="Calibri"/>
              </a:rPr>
              <a:t> </a:t>
            </a:r>
            <a:r>
              <a:rPr lang="en-US" dirty="0">
                <a:latin typeface="Calibri"/>
                <a:cs typeface="Calibri"/>
              </a:rPr>
              <a:t>with</a:t>
            </a:r>
            <a:r>
              <a:rPr lang="en-US" spc="-20" dirty="0">
                <a:latin typeface="Calibri"/>
                <a:cs typeface="Calibri"/>
              </a:rPr>
              <a:t> </a:t>
            </a:r>
            <a:r>
              <a:rPr lang="en-US" dirty="0">
                <a:latin typeface="Calibri"/>
                <a:cs typeface="Calibri"/>
              </a:rPr>
              <a:t>slide</a:t>
            </a:r>
            <a:r>
              <a:rPr lang="en-US" spc="-35" dirty="0">
                <a:latin typeface="Calibri"/>
                <a:cs typeface="Calibri"/>
              </a:rPr>
              <a:t> </a:t>
            </a:r>
            <a:r>
              <a:rPr lang="en-US" spc="-10" dirty="0">
                <a:latin typeface="Calibri"/>
                <a:cs typeface="Calibri"/>
              </a:rPr>
              <a:t>content</a:t>
            </a:r>
            <a:endParaRPr lang="en-US" dirty="0">
              <a:latin typeface="Calibri"/>
              <a:cs typeface="Calibri"/>
            </a:endParaRPr>
          </a:p>
          <a:p>
            <a:pPr marL="812165" lvl="1" indent="-342265">
              <a:spcBef>
                <a:spcPts val="325"/>
              </a:spcBef>
              <a:buFont typeface="Symbol"/>
              <a:buChar char=""/>
              <a:tabLst>
                <a:tab pos="354965" algn="l"/>
              </a:tabLst>
            </a:pPr>
            <a:r>
              <a:rPr lang="en-US" dirty="0">
                <a:latin typeface="Calibri"/>
                <a:cs typeface="Calibri"/>
              </a:rPr>
              <a:t>Image</a:t>
            </a:r>
            <a:r>
              <a:rPr lang="en-US" spc="-30" dirty="0">
                <a:latin typeface="Calibri"/>
                <a:cs typeface="Calibri"/>
              </a:rPr>
              <a:t> </a:t>
            </a:r>
            <a:r>
              <a:rPr lang="en-US" spc="-10" dirty="0">
                <a:latin typeface="Calibri"/>
                <a:cs typeface="Calibri"/>
              </a:rPr>
              <a:t>clarity</a:t>
            </a:r>
            <a:endParaRPr lang="en-US" dirty="0">
              <a:latin typeface="Calibri"/>
              <a:cs typeface="Calibri"/>
            </a:endParaRPr>
          </a:p>
          <a:p>
            <a:pPr marL="812165" lvl="1" indent="-342265">
              <a:spcBef>
                <a:spcPts val="325"/>
              </a:spcBef>
              <a:buFont typeface="Symbol"/>
              <a:buChar char=""/>
              <a:tabLst>
                <a:tab pos="354965" algn="l"/>
              </a:tabLst>
            </a:pPr>
            <a:r>
              <a:rPr lang="en-US" dirty="0">
                <a:latin typeface="Calibri"/>
                <a:cs typeface="Calibri"/>
              </a:rPr>
              <a:t>Audio</a:t>
            </a:r>
            <a:r>
              <a:rPr lang="en-US" spc="-35" dirty="0">
                <a:latin typeface="Calibri"/>
                <a:cs typeface="Calibri"/>
              </a:rPr>
              <a:t> </a:t>
            </a:r>
            <a:r>
              <a:rPr lang="en-US" dirty="0">
                <a:latin typeface="Calibri"/>
                <a:cs typeface="Calibri"/>
              </a:rPr>
              <a:t>quality</a:t>
            </a:r>
            <a:r>
              <a:rPr lang="en-US" spc="-35" dirty="0">
                <a:latin typeface="Calibri"/>
                <a:cs typeface="Calibri"/>
              </a:rPr>
              <a:t> </a:t>
            </a:r>
            <a:r>
              <a:rPr lang="en-US" dirty="0">
                <a:latin typeface="Calibri"/>
                <a:cs typeface="Calibri"/>
              </a:rPr>
              <a:t>and</a:t>
            </a:r>
            <a:r>
              <a:rPr lang="en-US" spc="-45" dirty="0">
                <a:latin typeface="Calibri"/>
                <a:cs typeface="Calibri"/>
              </a:rPr>
              <a:t> </a:t>
            </a:r>
            <a:r>
              <a:rPr lang="en-US" spc="-10" dirty="0">
                <a:latin typeface="Calibri"/>
                <a:cs typeface="Calibri"/>
              </a:rPr>
              <a:t>clarity</a:t>
            </a:r>
            <a:endParaRPr lang="en-US" dirty="0">
              <a:latin typeface="Calibri"/>
              <a:cs typeface="Calibri"/>
            </a:endParaRPr>
          </a:p>
          <a:p>
            <a:pPr marL="812165" lvl="1" indent="-342265">
              <a:spcBef>
                <a:spcPts val="325"/>
              </a:spcBef>
              <a:buFont typeface="Symbol"/>
              <a:buChar char=""/>
              <a:tabLst>
                <a:tab pos="354965" algn="l"/>
              </a:tabLst>
            </a:pPr>
            <a:r>
              <a:rPr lang="en-US" dirty="0">
                <a:latin typeface="Calibri"/>
                <a:cs typeface="Calibri"/>
              </a:rPr>
              <a:t>Additional</a:t>
            </a:r>
            <a:r>
              <a:rPr lang="en-US" spc="-85" dirty="0">
                <a:latin typeface="Calibri"/>
                <a:cs typeface="Calibri"/>
              </a:rPr>
              <a:t> </a:t>
            </a:r>
            <a:r>
              <a:rPr lang="en-US" spc="-10" dirty="0">
                <a:latin typeface="Calibri"/>
                <a:cs typeface="Calibri"/>
              </a:rPr>
              <a:t>comments</a:t>
            </a:r>
            <a:endParaRPr lang="en-US" dirty="0">
              <a:latin typeface="Calibri"/>
              <a:cs typeface="Calibri"/>
            </a:endParaRPr>
          </a:p>
          <a:p>
            <a:endParaRPr lang="en-US" dirty="0"/>
          </a:p>
        </p:txBody>
      </p:sp>
      <p:pic>
        <p:nvPicPr>
          <p:cNvPr id="7" name="Content Placeholder 6">
            <a:extLst>
              <a:ext uri="{FF2B5EF4-FFF2-40B4-BE49-F238E27FC236}">
                <a16:creationId xmlns:a16="http://schemas.microsoft.com/office/drawing/2014/main" id="{F5E56C7C-4180-440E-0814-D6D7EA5094A8}"/>
              </a:ext>
            </a:extLst>
          </p:cNvPr>
          <p:cNvPicPr>
            <a:picLocks noGrp="1" noChangeAspect="1"/>
          </p:cNvPicPr>
          <p:nvPr>
            <p:ph sz="half" idx="2"/>
          </p:nvPr>
        </p:nvPicPr>
        <p:blipFill>
          <a:blip r:embed="rId4"/>
          <a:srcRect l="45689" t="16704" b="3092"/>
          <a:stretch/>
        </p:blipFill>
        <p:spPr>
          <a:xfrm>
            <a:off x="8530329" y="3511960"/>
            <a:ext cx="2709863" cy="2600325"/>
          </a:xfrm>
          <a:prstGeom prst="rect">
            <a:avLst/>
          </a:prstGeom>
        </p:spPr>
      </p:pic>
      <p:sp>
        <p:nvSpPr>
          <p:cNvPr id="5" name="Footer Placeholder 4">
            <a:extLst>
              <a:ext uri="{FF2B5EF4-FFF2-40B4-BE49-F238E27FC236}">
                <a16:creationId xmlns:a16="http://schemas.microsoft.com/office/drawing/2014/main" id="{2CD8581F-16E9-8E9E-8140-B0CCD04FEDFE}"/>
              </a:ext>
            </a:extLst>
          </p:cNvPr>
          <p:cNvSpPr>
            <a:spLocks noGrp="1"/>
          </p:cNvSpPr>
          <p:nvPr>
            <p:ph type="ftr" sz="quarter" idx="11"/>
          </p:nvPr>
        </p:nvSpPr>
        <p:spPr/>
        <p:txBody>
          <a:bodyPr/>
          <a:lstStyle/>
          <a:p>
            <a:r>
              <a:rPr lang="en-US" dirty="0"/>
              <a:t>NGA Spring Operations Conference |  April 10, 2025</a:t>
            </a:r>
          </a:p>
        </p:txBody>
      </p:sp>
      <p:sp>
        <p:nvSpPr>
          <p:cNvPr id="6" name="Slide Number Placeholder 5">
            <a:extLst>
              <a:ext uri="{FF2B5EF4-FFF2-40B4-BE49-F238E27FC236}">
                <a16:creationId xmlns:a16="http://schemas.microsoft.com/office/drawing/2014/main" id="{220D1837-5CF0-BFDA-3837-8A19175C9783}"/>
              </a:ext>
            </a:extLst>
          </p:cNvPr>
          <p:cNvSpPr>
            <a:spLocks noGrp="1"/>
          </p:cNvSpPr>
          <p:nvPr>
            <p:ph type="sldNum" sz="quarter" idx="12"/>
          </p:nvPr>
        </p:nvSpPr>
        <p:spPr/>
        <p:txBody>
          <a:bodyPr/>
          <a:lstStyle/>
          <a:p>
            <a:fld id="{3A98EE3D-8CD1-4C3F-BD1C-C98C9596463C}" type="slidenum">
              <a:rPr lang="en-US" smtClean="0"/>
              <a:t>25</a:t>
            </a:fld>
            <a:endParaRPr lang="en-US" dirty="0"/>
          </a:p>
        </p:txBody>
      </p:sp>
      <p:sp>
        <p:nvSpPr>
          <p:cNvPr id="9" name="TextBox 8">
            <a:extLst>
              <a:ext uri="{FF2B5EF4-FFF2-40B4-BE49-F238E27FC236}">
                <a16:creationId xmlns:a16="http://schemas.microsoft.com/office/drawing/2014/main" id="{F09506CC-FC26-1B40-9015-E23EFCE25618}"/>
              </a:ext>
            </a:extLst>
          </p:cNvPr>
          <p:cNvSpPr txBox="1"/>
          <p:nvPr/>
        </p:nvSpPr>
        <p:spPr>
          <a:xfrm>
            <a:off x="757990" y="1399547"/>
            <a:ext cx="11319710" cy="646331"/>
          </a:xfrm>
          <a:prstGeom prst="rect">
            <a:avLst/>
          </a:prstGeom>
          <a:noFill/>
        </p:spPr>
        <p:txBody>
          <a:bodyPr wrap="square">
            <a:spAutoFit/>
          </a:bodyPr>
          <a:lstStyle/>
          <a:p>
            <a:r>
              <a:rPr lang="en-US" b="1" dirty="0"/>
              <a:t>Currently, a sub team consisting of members from various operating organizations involved in the NGA PSMS Collaborative are engaged in a comprehensive review of all the modules in Series 1 and Series 2.</a:t>
            </a:r>
          </a:p>
        </p:txBody>
      </p:sp>
    </p:spTree>
    <p:custDataLst>
      <p:tags r:id="rId1"/>
    </p:custDataLst>
    <p:extLst>
      <p:ext uri="{BB962C8B-B14F-4D97-AF65-F5344CB8AC3E}">
        <p14:creationId xmlns:p14="http://schemas.microsoft.com/office/powerpoint/2010/main" val="3337176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0D7DC4-B9B6-C365-59DD-4A77676AA734}"/>
              </a:ext>
            </a:extLst>
          </p:cNvPr>
          <p:cNvSpPr>
            <a:spLocks noGrp="1"/>
          </p:cNvSpPr>
          <p:nvPr>
            <p:ph type="ftr" sz="quarter" idx="11"/>
          </p:nvPr>
        </p:nvSpPr>
        <p:spPr/>
        <p:txBody>
          <a:bodyPr/>
          <a:lstStyle/>
          <a:p>
            <a:r>
              <a:rPr lang="en-US" dirty="0"/>
              <a:t>NGA Spring Operations Conference |  April 10, 2025</a:t>
            </a:r>
          </a:p>
        </p:txBody>
      </p:sp>
      <p:sp>
        <p:nvSpPr>
          <p:cNvPr id="3" name="Slide Number Placeholder 2">
            <a:extLst>
              <a:ext uri="{FF2B5EF4-FFF2-40B4-BE49-F238E27FC236}">
                <a16:creationId xmlns:a16="http://schemas.microsoft.com/office/drawing/2014/main" id="{907071FA-DFB0-7BF0-F68F-15B582BAA2A8}"/>
              </a:ext>
            </a:extLst>
          </p:cNvPr>
          <p:cNvSpPr>
            <a:spLocks noGrp="1"/>
          </p:cNvSpPr>
          <p:nvPr>
            <p:ph type="sldNum" sz="quarter" idx="12"/>
          </p:nvPr>
        </p:nvSpPr>
        <p:spPr/>
        <p:txBody>
          <a:bodyPr/>
          <a:lstStyle/>
          <a:p>
            <a:fld id="{B64C1A9D-28C6-4CCF-AABA-A4D236E4D704}" type="slidenum">
              <a:rPr lang="en-US" smtClean="0"/>
              <a:t>26</a:t>
            </a:fld>
            <a:endParaRPr lang="en-US" dirty="0"/>
          </a:p>
        </p:txBody>
      </p:sp>
      <p:sp>
        <p:nvSpPr>
          <p:cNvPr id="9" name="Title 1">
            <a:extLst>
              <a:ext uri="{FF2B5EF4-FFF2-40B4-BE49-F238E27FC236}">
                <a16:creationId xmlns:a16="http://schemas.microsoft.com/office/drawing/2014/main" id="{23367707-E7F9-203C-EA23-ED0C03EA55CC}"/>
              </a:ext>
            </a:extLst>
          </p:cNvPr>
          <p:cNvSpPr txBox="1">
            <a:spLocks/>
          </p:cNvSpPr>
          <p:nvPr/>
        </p:nvSpPr>
        <p:spPr>
          <a:xfrm>
            <a:off x="4110790" y="2816340"/>
            <a:ext cx="3394909" cy="612660"/>
          </a:xfrm>
          <a:prstGeom prst="rect">
            <a:avLst/>
          </a:prstGeom>
        </p:spPr>
        <p:txBody>
          <a:bodyPr/>
          <a:lstStyle>
            <a:lvl1pPr algn="l" defTabSz="914400" rtl="0" eaLnBrk="1" latinLnBrk="0" hangingPunct="1">
              <a:lnSpc>
                <a:spcPct val="90000"/>
              </a:lnSpc>
              <a:spcBef>
                <a:spcPct val="0"/>
              </a:spcBef>
              <a:buNone/>
              <a:defRPr sz="3200" i="0" kern="1200" spc="0" baseline="0">
                <a:solidFill>
                  <a:srgbClr val="777777"/>
                </a:solidFill>
                <a:latin typeface="+mj-lt"/>
                <a:ea typeface="+mj-ea"/>
                <a:cs typeface="+mj-cs"/>
              </a:defRPr>
            </a:lvl1pPr>
          </a:lstStyle>
          <a:p>
            <a:r>
              <a:rPr lang="en-US" sz="4800" dirty="0"/>
              <a:t>Questions?</a:t>
            </a:r>
          </a:p>
        </p:txBody>
      </p:sp>
      <p:sp>
        <p:nvSpPr>
          <p:cNvPr id="11" name="TextBox 10">
            <a:extLst>
              <a:ext uri="{FF2B5EF4-FFF2-40B4-BE49-F238E27FC236}">
                <a16:creationId xmlns:a16="http://schemas.microsoft.com/office/drawing/2014/main" id="{7640D5BA-64FA-1DB8-3AAB-46AA77DF059A}"/>
              </a:ext>
            </a:extLst>
          </p:cNvPr>
          <p:cNvSpPr txBox="1"/>
          <p:nvPr/>
        </p:nvSpPr>
        <p:spPr>
          <a:xfrm>
            <a:off x="1872415" y="4981575"/>
            <a:ext cx="2238375" cy="646331"/>
          </a:xfrm>
          <a:prstGeom prst="rect">
            <a:avLst/>
          </a:prstGeom>
          <a:noFill/>
        </p:spPr>
        <p:txBody>
          <a:bodyPr wrap="square" rtlCol="0">
            <a:spAutoFit/>
          </a:bodyPr>
          <a:lstStyle/>
          <a:p>
            <a:r>
              <a:rPr lang="en-US" dirty="0">
                <a:solidFill>
                  <a:schemeClr val="accent1"/>
                </a:solidFill>
              </a:rPr>
              <a:t>Joan Turba</a:t>
            </a:r>
          </a:p>
          <a:p>
            <a:r>
              <a:rPr lang="en-US" dirty="0">
                <a:solidFill>
                  <a:schemeClr val="accent1"/>
                </a:solidFill>
              </a:rPr>
              <a:t>jturba@gti.energy</a:t>
            </a:r>
          </a:p>
        </p:txBody>
      </p:sp>
      <p:sp>
        <p:nvSpPr>
          <p:cNvPr id="12" name="TextBox 11">
            <a:extLst>
              <a:ext uri="{FF2B5EF4-FFF2-40B4-BE49-F238E27FC236}">
                <a16:creationId xmlns:a16="http://schemas.microsoft.com/office/drawing/2014/main" id="{716D21CD-3FC7-F77D-D58D-1E070A3D899C}"/>
              </a:ext>
            </a:extLst>
          </p:cNvPr>
          <p:cNvSpPr txBox="1"/>
          <p:nvPr/>
        </p:nvSpPr>
        <p:spPr>
          <a:xfrm>
            <a:off x="7702928" y="4981575"/>
            <a:ext cx="3394909" cy="646331"/>
          </a:xfrm>
          <a:prstGeom prst="rect">
            <a:avLst/>
          </a:prstGeom>
          <a:noFill/>
        </p:spPr>
        <p:txBody>
          <a:bodyPr wrap="square" rtlCol="0">
            <a:spAutoFit/>
          </a:bodyPr>
          <a:lstStyle/>
          <a:p>
            <a:r>
              <a:rPr lang="en-US" dirty="0">
                <a:solidFill>
                  <a:schemeClr val="accent1"/>
                </a:solidFill>
              </a:rPr>
              <a:t>Mike Gallinaro</a:t>
            </a:r>
          </a:p>
          <a:p>
            <a:r>
              <a:rPr lang="en-US" dirty="0">
                <a:solidFill>
                  <a:schemeClr val="accent1"/>
                </a:solidFill>
              </a:rPr>
              <a:t>mgallinaro@northeastgas.org</a:t>
            </a:r>
          </a:p>
        </p:txBody>
      </p:sp>
    </p:spTree>
    <p:custDataLst>
      <p:tags r:id="rId1"/>
    </p:custDataLst>
    <p:extLst>
      <p:ext uri="{BB962C8B-B14F-4D97-AF65-F5344CB8AC3E}">
        <p14:creationId xmlns:p14="http://schemas.microsoft.com/office/powerpoint/2010/main" val="3955242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265C3C8-E480-F81B-6428-5B210B20A533}"/>
              </a:ext>
            </a:extLst>
          </p:cNvPr>
          <p:cNvSpPr>
            <a:spLocks noGrp="1"/>
          </p:cNvSpPr>
          <p:nvPr>
            <p:ph type="title"/>
          </p:nvPr>
        </p:nvSpPr>
        <p:spPr>
          <a:xfrm>
            <a:off x="757990" y="437206"/>
            <a:ext cx="8457267" cy="813629"/>
          </a:xfrm>
        </p:spPr>
        <p:txBody>
          <a:bodyPr/>
          <a:lstStyle/>
          <a:p>
            <a:r>
              <a:rPr lang="en-US" dirty="0"/>
              <a:t>Speaker Introduction</a:t>
            </a:r>
          </a:p>
        </p:txBody>
      </p:sp>
      <p:sp>
        <p:nvSpPr>
          <p:cNvPr id="3" name="Content Placeholder 2">
            <a:extLst>
              <a:ext uri="{FF2B5EF4-FFF2-40B4-BE49-F238E27FC236}">
                <a16:creationId xmlns:a16="http://schemas.microsoft.com/office/drawing/2014/main" id="{83C6397B-D019-30B3-B2F4-E4A4B1143940}"/>
              </a:ext>
            </a:extLst>
          </p:cNvPr>
          <p:cNvSpPr>
            <a:spLocks noGrp="1"/>
          </p:cNvSpPr>
          <p:nvPr>
            <p:ph sz="half" idx="1"/>
          </p:nvPr>
        </p:nvSpPr>
        <p:spPr>
          <a:xfrm>
            <a:off x="779196" y="1847462"/>
            <a:ext cx="7101497" cy="3345024"/>
          </a:xfrm>
        </p:spPr>
        <p:txBody>
          <a:bodyPr>
            <a:normAutofit/>
          </a:bodyPr>
          <a:lstStyle/>
          <a:p>
            <a:pPr marL="0" indent="0">
              <a:lnSpc>
                <a:spcPct val="90000"/>
              </a:lnSpc>
              <a:spcBef>
                <a:spcPts val="0"/>
              </a:spcBef>
              <a:buNone/>
            </a:pPr>
            <a:r>
              <a:rPr lang="en-US" sz="1700" b="1" dirty="0"/>
              <a:t>Joan Turba, Sr Program Manager, GTI Energy</a:t>
            </a:r>
          </a:p>
          <a:p>
            <a:pPr marL="742950" lvl="1" indent="-285750">
              <a:lnSpc>
                <a:spcPct val="90000"/>
              </a:lnSpc>
              <a:buFont typeface="Arial" panose="020B0604020202020204" pitchFamily="34" charset="0"/>
              <a:buChar char="•"/>
            </a:pPr>
            <a:r>
              <a:rPr lang="en-US" sz="1700" dirty="0"/>
              <a:t>3 years  GTI Energy</a:t>
            </a:r>
          </a:p>
          <a:p>
            <a:pPr marL="742950" lvl="1" indent="-285750">
              <a:lnSpc>
                <a:spcPct val="90000"/>
              </a:lnSpc>
              <a:buFont typeface="Arial" panose="020B0604020202020204" pitchFamily="34" charset="0"/>
              <a:buChar char="•"/>
            </a:pPr>
            <a:r>
              <a:rPr lang="en-US" sz="1700" dirty="0"/>
              <a:t>12 years Northeast Wisconsin Technical College (NWTC) </a:t>
            </a:r>
          </a:p>
          <a:p>
            <a:pPr lvl="4">
              <a:lnSpc>
                <a:spcPct val="90000"/>
              </a:lnSpc>
            </a:pPr>
            <a:r>
              <a:rPr lang="en-US" sz="1700" dirty="0"/>
              <a:t>Workforce and Corporate Training, specialized in energy education</a:t>
            </a:r>
          </a:p>
          <a:p>
            <a:pPr lvl="4">
              <a:lnSpc>
                <a:spcPct val="90000"/>
              </a:lnSpc>
            </a:pPr>
            <a:r>
              <a:rPr lang="en-US" sz="1700" dirty="0"/>
              <a:t>Wisconsin Energy Workforce Consortium (WEWC), Executive Committee 2014-2022, 2024-present</a:t>
            </a:r>
          </a:p>
          <a:p>
            <a:pPr marL="0" indent="0">
              <a:lnSpc>
                <a:spcPct val="90000"/>
              </a:lnSpc>
              <a:buNone/>
            </a:pPr>
            <a:r>
              <a:rPr lang="en-US" sz="1700" b="1" dirty="0"/>
              <a:t>Education</a:t>
            </a:r>
          </a:p>
          <a:p>
            <a:pPr lvl="2">
              <a:lnSpc>
                <a:spcPct val="90000"/>
              </a:lnSpc>
            </a:pPr>
            <a:r>
              <a:rPr lang="en-US" sz="1700" dirty="0"/>
              <a:t>MSEd, Learning Design and Technology, Purdue University</a:t>
            </a:r>
          </a:p>
          <a:p>
            <a:pPr>
              <a:lnSpc>
                <a:spcPct val="90000"/>
              </a:lnSpc>
            </a:pPr>
            <a:endParaRPr lang="en-US" sz="1700" dirty="0"/>
          </a:p>
        </p:txBody>
      </p:sp>
      <p:pic>
        <p:nvPicPr>
          <p:cNvPr id="7" name="Content Placeholder 6">
            <a:extLst>
              <a:ext uri="{FF2B5EF4-FFF2-40B4-BE49-F238E27FC236}">
                <a16:creationId xmlns:a16="http://schemas.microsoft.com/office/drawing/2014/main" id="{6B9AAFF9-AB09-DACF-3752-682E760FF136}"/>
              </a:ext>
            </a:extLst>
          </p:cNvPr>
          <p:cNvPicPr>
            <a:picLocks noGrp="1" noChangeAspect="1"/>
          </p:cNvPicPr>
          <p:nvPr>
            <p:ph sz="half" idx="2"/>
          </p:nvPr>
        </p:nvPicPr>
        <p:blipFill>
          <a:blip r:embed="rId3"/>
          <a:srcRect t="2128" r="2" b="31783"/>
          <a:stretch/>
        </p:blipFill>
        <p:spPr>
          <a:xfrm>
            <a:off x="8327570" y="1847462"/>
            <a:ext cx="2759530" cy="2683557"/>
          </a:xfrm>
          <a:prstGeom prst="rect">
            <a:avLst/>
          </a:prstGeom>
          <a:noFill/>
        </p:spPr>
      </p:pic>
      <p:sp>
        <p:nvSpPr>
          <p:cNvPr id="5" name="Footer Placeholder 4">
            <a:extLst>
              <a:ext uri="{FF2B5EF4-FFF2-40B4-BE49-F238E27FC236}">
                <a16:creationId xmlns:a16="http://schemas.microsoft.com/office/drawing/2014/main" id="{8F9F4DC7-197F-8DAD-5955-816BAD03B47B}"/>
              </a:ext>
            </a:extLst>
          </p:cNvPr>
          <p:cNvSpPr>
            <a:spLocks noGrp="1"/>
          </p:cNvSpPr>
          <p:nvPr>
            <p:ph type="ftr" sz="quarter" idx="11"/>
          </p:nvPr>
        </p:nvSpPr>
        <p:spPr>
          <a:xfrm>
            <a:off x="7063272" y="6446838"/>
            <a:ext cx="3930309" cy="365125"/>
          </a:xfrm>
        </p:spPr>
        <p:txBody>
          <a:bodyPr anchor="ctr">
            <a:normAutofit/>
          </a:bodyPr>
          <a:lstStyle/>
          <a:p>
            <a:pPr>
              <a:spcAft>
                <a:spcPts val="600"/>
              </a:spcAft>
            </a:pPr>
            <a:r>
              <a:rPr lang="en-US" dirty="0"/>
              <a:t>NGA Spring Operations Conference |  April 10, 2025</a:t>
            </a:r>
          </a:p>
        </p:txBody>
      </p:sp>
      <p:sp>
        <p:nvSpPr>
          <p:cNvPr id="6" name="Slide Number Placeholder 5">
            <a:extLst>
              <a:ext uri="{FF2B5EF4-FFF2-40B4-BE49-F238E27FC236}">
                <a16:creationId xmlns:a16="http://schemas.microsoft.com/office/drawing/2014/main" id="{5F02B952-BABF-1603-EAAE-3EB0B9816839}"/>
              </a:ext>
            </a:extLst>
          </p:cNvPr>
          <p:cNvSpPr>
            <a:spLocks noGrp="1"/>
          </p:cNvSpPr>
          <p:nvPr>
            <p:ph type="sldNum" sz="quarter" idx="12"/>
          </p:nvPr>
        </p:nvSpPr>
        <p:spPr>
          <a:xfrm>
            <a:off x="10993582" y="6446838"/>
            <a:ext cx="780010" cy="365125"/>
          </a:xfrm>
        </p:spPr>
        <p:txBody>
          <a:bodyPr anchor="ctr">
            <a:normAutofit/>
          </a:bodyPr>
          <a:lstStyle/>
          <a:p>
            <a:pPr>
              <a:spcAft>
                <a:spcPts val="600"/>
              </a:spcAft>
            </a:pPr>
            <a:fld id="{3A98EE3D-8CD1-4C3F-BD1C-C98C9596463C}" type="slidenum">
              <a:rPr lang="en-US" smtClean="0"/>
              <a:pPr>
                <a:spcAft>
                  <a:spcPts val="600"/>
                </a:spcAft>
              </a:pPr>
              <a:t>3</a:t>
            </a:fld>
            <a:endParaRPr lang="en-US" dirty="0"/>
          </a:p>
        </p:txBody>
      </p:sp>
    </p:spTree>
    <p:custDataLst>
      <p:tags r:id="rId1"/>
    </p:custDataLst>
    <p:extLst>
      <p:ext uri="{BB962C8B-B14F-4D97-AF65-F5344CB8AC3E}">
        <p14:creationId xmlns:p14="http://schemas.microsoft.com/office/powerpoint/2010/main" val="167600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B9179-19F2-F10C-42C9-342A83622F66}"/>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02EA7969-556C-E116-0736-91686B0F5BB3}"/>
              </a:ext>
            </a:extLst>
          </p:cNvPr>
          <p:cNvSpPr>
            <a:spLocks noGrp="1"/>
          </p:cNvSpPr>
          <p:nvPr>
            <p:ph type="title"/>
          </p:nvPr>
        </p:nvSpPr>
        <p:spPr>
          <a:xfrm>
            <a:off x="757990" y="437206"/>
            <a:ext cx="8457267" cy="813629"/>
          </a:xfrm>
        </p:spPr>
        <p:txBody>
          <a:bodyPr/>
          <a:lstStyle/>
          <a:p>
            <a:r>
              <a:rPr lang="en-US" dirty="0"/>
              <a:t>Speaker Introduction</a:t>
            </a:r>
          </a:p>
        </p:txBody>
      </p:sp>
      <p:sp>
        <p:nvSpPr>
          <p:cNvPr id="5" name="Footer Placeholder 4">
            <a:extLst>
              <a:ext uri="{FF2B5EF4-FFF2-40B4-BE49-F238E27FC236}">
                <a16:creationId xmlns:a16="http://schemas.microsoft.com/office/drawing/2014/main" id="{2107CF12-F877-A9B0-14AD-8C8C34653022}"/>
              </a:ext>
            </a:extLst>
          </p:cNvPr>
          <p:cNvSpPr>
            <a:spLocks noGrp="1"/>
          </p:cNvSpPr>
          <p:nvPr>
            <p:ph type="ftr" sz="quarter" idx="11"/>
          </p:nvPr>
        </p:nvSpPr>
        <p:spPr>
          <a:xfrm>
            <a:off x="7063272" y="6446838"/>
            <a:ext cx="393030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all" spc="0" normalizeH="0" baseline="0" noProof="0" dirty="0">
                <a:ln>
                  <a:noFill/>
                </a:ln>
                <a:solidFill>
                  <a:srgbClr val="777777"/>
                </a:solidFill>
                <a:effectLst/>
                <a:uLnTx/>
                <a:uFillTx/>
                <a:latin typeface="Segoe UI"/>
                <a:ea typeface="+mn-ea"/>
                <a:cs typeface="+mn-cs"/>
              </a:rPr>
              <a:t>NGA Spring Operations Conference |  April 10, 2025</a:t>
            </a:r>
          </a:p>
        </p:txBody>
      </p:sp>
      <p:sp>
        <p:nvSpPr>
          <p:cNvPr id="6" name="Slide Number Placeholder 5">
            <a:extLst>
              <a:ext uri="{FF2B5EF4-FFF2-40B4-BE49-F238E27FC236}">
                <a16:creationId xmlns:a16="http://schemas.microsoft.com/office/drawing/2014/main" id="{B7A13231-FC5C-EE96-8E22-B2A1E8BE2D9F}"/>
              </a:ext>
            </a:extLst>
          </p:cNvPr>
          <p:cNvSpPr>
            <a:spLocks noGrp="1"/>
          </p:cNvSpPr>
          <p:nvPr>
            <p:ph type="sldNum" sz="quarter" idx="12"/>
          </p:nvPr>
        </p:nvSpPr>
        <p:spPr>
          <a:xfrm>
            <a:off x="10993582" y="6446838"/>
            <a:ext cx="78001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900" b="0" i="0" u="none" strike="noStrike" kern="1200" cap="none" spc="0" normalizeH="0" baseline="0" noProof="0" smtClean="0">
                <a:ln>
                  <a:noFill/>
                </a:ln>
                <a:solidFill>
                  <a:srgbClr val="777777"/>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4</a:t>
            </a:fld>
            <a:endParaRPr kumimoji="0" lang="en-US" sz="900" b="0" i="0" u="none" strike="noStrike" kern="1200" cap="none" spc="0" normalizeH="0" baseline="0" noProof="0" dirty="0">
              <a:ln>
                <a:noFill/>
              </a:ln>
              <a:solidFill>
                <a:srgbClr val="777777"/>
              </a:solidFill>
              <a:effectLst/>
              <a:uLnTx/>
              <a:uFillTx/>
              <a:latin typeface="Segoe UI"/>
              <a:ea typeface="+mn-ea"/>
              <a:cs typeface="+mn-cs"/>
            </a:endParaRPr>
          </a:p>
        </p:txBody>
      </p:sp>
      <p:sp>
        <p:nvSpPr>
          <p:cNvPr id="8" name="Content Placeholder 2">
            <a:extLst>
              <a:ext uri="{FF2B5EF4-FFF2-40B4-BE49-F238E27FC236}">
                <a16:creationId xmlns:a16="http://schemas.microsoft.com/office/drawing/2014/main" id="{24221E24-8ADA-1346-C271-41AD5A4BFF34}"/>
              </a:ext>
            </a:extLst>
          </p:cNvPr>
          <p:cNvSpPr>
            <a:spLocks noGrp="1"/>
          </p:cNvSpPr>
          <p:nvPr>
            <p:ph sz="half" idx="1"/>
          </p:nvPr>
        </p:nvSpPr>
        <p:spPr>
          <a:xfrm>
            <a:off x="578664" y="1635350"/>
            <a:ext cx="10623187" cy="4216400"/>
          </a:xfrm>
        </p:spPr>
        <p:txBody>
          <a:bodyPr>
            <a:noAutofit/>
          </a:bodyPr>
          <a:lstStyle/>
          <a:p>
            <a:pPr marL="0" indent="0">
              <a:lnSpc>
                <a:spcPct val="110000"/>
              </a:lnSpc>
              <a:buNone/>
            </a:pPr>
            <a:r>
              <a:rPr lang="en-US" sz="1700" b="1" dirty="0">
                <a:solidFill>
                  <a:schemeClr val="bg1">
                    <a:lumMod val="50000"/>
                  </a:schemeClr>
                </a:solidFill>
              </a:rPr>
              <a:t>Mike Gallinaro, Northeast Gas Association (NGA)</a:t>
            </a:r>
          </a:p>
          <a:p>
            <a:pPr marL="0" indent="0">
              <a:lnSpc>
                <a:spcPct val="90000"/>
              </a:lnSpc>
              <a:spcBef>
                <a:spcPts val="0"/>
              </a:spcBef>
              <a:buNone/>
            </a:pPr>
            <a:endParaRPr lang="en-US" sz="1700" b="1" dirty="0">
              <a:solidFill>
                <a:srgbClr val="000000"/>
              </a:solidFill>
            </a:endParaRPr>
          </a:p>
          <a:p>
            <a:pPr lvl="2">
              <a:lnSpc>
                <a:spcPct val="110000"/>
              </a:lnSpc>
              <a:buClr>
                <a:schemeClr val="tx1"/>
              </a:buClr>
            </a:pPr>
            <a:r>
              <a:rPr lang="en-US" sz="1700" dirty="0">
                <a:solidFill>
                  <a:schemeClr val="bg1">
                    <a:lumMod val="50000"/>
                  </a:schemeClr>
                </a:solidFill>
              </a:rPr>
              <a:t> 5 years at NGA </a:t>
            </a:r>
          </a:p>
          <a:p>
            <a:pPr lvl="2">
              <a:lnSpc>
                <a:spcPct val="110000"/>
              </a:lnSpc>
              <a:buClr>
                <a:schemeClr val="tx1"/>
              </a:buClr>
            </a:pPr>
            <a:r>
              <a:rPr lang="en-US" sz="1700" dirty="0">
                <a:solidFill>
                  <a:schemeClr val="bg1">
                    <a:lumMod val="50000"/>
                  </a:schemeClr>
                </a:solidFill>
              </a:rPr>
              <a:t>40 years at National Grid</a:t>
            </a:r>
          </a:p>
          <a:p>
            <a:pPr>
              <a:lnSpc>
                <a:spcPct val="90000"/>
              </a:lnSpc>
              <a:spcBef>
                <a:spcPts val="0"/>
              </a:spcBef>
            </a:pPr>
            <a:endParaRPr lang="en-US" sz="1700" b="1" dirty="0">
              <a:solidFill>
                <a:srgbClr val="000000"/>
              </a:solidFill>
            </a:endParaRPr>
          </a:p>
          <a:p>
            <a:pPr marL="0" indent="0">
              <a:lnSpc>
                <a:spcPct val="110000"/>
              </a:lnSpc>
              <a:buNone/>
            </a:pPr>
            <a:r>
              <a:rPr lang="en-US" sz="1700" b="1" dirty="0">
                <a:solidFill>
                  <a:schemeClr val="bg1">
                    <a:lumMod val="50000"/>
                  </a:schemeClr>
                </a:solidFill>
              </a:rPr>
              <a:t>Education/Certifications</a:t>
            </a:r>
          </a:p>
          <a:p>
            <a:pPr>
              <a:lnSpc>
                <a:spcPct val="90000"/>
              </a:lnSpc>
              <a:spcBef>
                <a:spcPts val="0"/>
              </a:spcBef>
            </a:pPr>
            <a:endParaRPr lang="en-US" sz="1700" b="1" dirty="0">
              <a:solidFill>
                <a:srgbClr val="000000"/>
              </a:solidFill>
            </a:endParaRPr>
          </a:p>
          <a:p>
            <a:pPr lvl="2">
              <a:lnSpc>
                <a:spcPct val="90000"/>
              </a:lnSpc>
              <a:spcBef>
                <a:spcPts val="0"/>
              </a:spcBef>
            </a:pPr>
            <a:r>
              <a:rPr lang="en-US" sz="1700" dirty="0">
                <a:solidFill>
                  <a:schemeClr val="bg1">
                    <a:lumMod val="50000"/>
                  </a:schemeClr>
                </a:solidFill>
              </a:rPr>
              <a:t>BS Engineering Science – City University of New York (CUNY), College of Staten Island (CSI)</a:t>
            </a:r>
          </a:p>
          <a:p>
            <a:pPr lvl="2">
              <a:lnSpc>
                <a:spcPct val="90000"/>
              </a:lnSpc>
              <a:spcBef>
                <a:spcPts val="0"/>
              </a:spcBef>
            </a:pPr>
            <a:r>
              <a:rPr lang="en-US" sz="1700" dirty="0">
                <a:solidFill>
                  <a:schemeClr val="bg1">
                    <a:lumMod val="50000"/>
                  </a:schemeClr>
                </a:solidFill>
              </a:rPr>
              <a:t>American Society for Quality (ASQ) – Six Sigma Black Belt (SSBB), Certified Quality Engineer (CQE)</a:t>
            </a:r>
          </a:p>
          <a:p>
            <a:pPr lvl="2">
              <a:lnSpc>
                <a:spcPct val="90000"/>
              </a:lnSpc>
              <a:spcBef>
                <a:spcPts val="0"/>
              </a:spcBef>
            </a:pPr>
            <a:r>
              <a:rPr lang="en-US" sz="1700" dirty="0">
                <a:solidFill>
                  <a:schemeClr val="bg1">
                    <a:lumMod val="50000"/>
                  </a:schemeClr>
                </a:solidFill>
              </a:rPr>
              <a:t>Project Management Institute (PMI) – Project Management Professional (PMP)</a:t>
            </a:r>
          </a:p>
          <a:p>
            <a:pPr lvl="2">
              <a:lnSpc>
                <a:spcPct val="90000"/>
              </a:lnSpc>
              <a:spcBef>
                <a:spcPts val="0"/>
              </a:spcBef>
            </a:pPr>
            <a:endParaRPr lang="en-US" sz="1700" dirty="0">
              <a:solidFill>
                <a:srgbClr val="000000"/>
              </a:solidFill>
            </a:endParaRPr>
          </a:p>
          <a:p>
            <a:pPr marL="457200" lvl="2" indent="0">
              <a:lnSpc>
                <a:spcPct val="90000"/>
              </a:lnSpc>
              <a:spcBef>
                <a:spcPts val="0"/>
              </a:spcBef>
              <a:buNone/>
            </a:pPr>
            <a:endParaRPr lang="en-US" sz="1700" dirty="0">
              <a:solidFill>
                <a:srgbClr val="000000"/>
              </a:solidFill>
            </a:endParaRPr>
          </a:p>
          <a:p>
            <a:pPr>
              <a:lnSpc>
                <a:spcPct val="90000"/>
              </a:lnSpc>
              <a:spcBef>
                <a:spcPts val="0"/>
              </a:spcBef>
            </a:pPr>
            <a:endParaRPr lang="en-US" sz="1700" dirty="0">
              <a:solidFill>
                <a:srgbClr val="000000"/>
              </a:solidFill>
            </a:endParaRPr>
          </a:p>
          <a:p>
            <a:pPr>
              <a:lnSpc>
                <a:spcPct val="90000"/>
              </a:lnSpc>
              <a:spcBef>
                <a:spcPts val="0"/>
              </a:spcBef>
            </a:pPr>
            <a:endParaRPr lang="en-US" sz="1700" b="1" dirty="0">
              <a:solidFill>
                <a:srgbClr val="000000"/>
              </a:solidFill>
            </a:endParaRPr>
          </a:p>
          <a:p>
            <a:pPr marL="0" indent="0">
              <a:lnSpc>
                <a:spcPct val="90000"/>
              </a:lnSpc>
              <a:spcBef>
                <a:spcPts val="0"/>
              </a:spcBef>
              <a:buNone/>
            </a:pPr>
            <a:endParaRPr lang="en-US" sz="1700" b="1" dirty="0">
              <a:solidFill>
                <a:srgbClr val="000000"/>
              </a:solidFill>
            </a:endParaRPr>
          </a:p>
          <a:p>
            <a:pPr>
              <a:lnSpc>
                <a:spcPct val="90000"/>
              </a:lnSpc>
              <a:spcBef>
                <a:spcPts val="0"/>
              </a:spcBef>
            </a:pPr>
            <a:endParaRPr lang="en-US" sz="1700" b="1" dirty="0">
              <a:solidFill>
                <a:srgbClr val="000000"/>
              </a:solidFill>
            </a:endParaRPr>
          </a:p>
          <a:p>
            <a:pPr>
              <a:lnSpc>
                <a:spcPct val="90000"/>
              </a:lnSpc>
              <a:spcBef>
                <a:spcPts val="0"/>
              </a:spcBef>
            </a:pPr>
            <a:endParaRPr lang="en-US" sz="1700" b="1" dirty="0">
              <a:solidFill>
                <a:srgbClr val="000000"/>
              </a:solidFill>
            </a:endParaRPr>
          </a:p>
          <a:p>
            <a:pPr>
              <a:lnSpc>
                <a:spcPct val="90000"/>
              </a:lnSpc>
              <a:spcBef>
                <a:spcPts val="0"/>
              </a:spcBef>
            </a:pPr>
            <a:endParaRPr lang="en-US" sz="1700" b="1" dirty="0">
              <a:solidFill>
                <a:srgbClr val="000000"/>
              </a:solidFill>
            </a:endParaRPr>
          </a:p>
          <a:p>
            <a:pPr>
              <a:lnSpc>
                <a:spcPct val="90000"/>
              </a:lnSpc>
              <a:spcBef>
                <a:spcPts val="0"/>
              </a:spcBef>
            </a:pPr>
            <a:endParaRPr lang="en-US" sz="1700" b="1" dirty="0">
              <a:solidFill>
                <a:srgbClr val="000000"/>
              </a:solidFill>
            </a:endParaRPr>
          </a:p>
          <a:p>
            <a:pPr marL="0" indent="0">
              <a:lnSpc>
                <a:spcPct val="90000"/>
              </a:lnSpc>
              <a:spcBef>
                <a:spcPts val="0"/>
              </a:spcBef>
              <a:buNone/>
            </a:pPr>
            <a:r>
              <a:rPr lang="en-US" sz="1700" b="1" dirty="0">
                <a:solidFill>
                  <a:srgbClr val="000000"/>
                </a:solidFill>
              </a:rPr>
              <a:t> </a:t>
            </a:r>
          </a:p>
          <a:p>
            <a:pPr>
              <a:lnSpc>
                <a:spcPct val="90000"/>
              </a:lnSpc>
            </a:pPr>
            <a:endParaRPr lang="en-US" sz="1700" dirty="0">
              <a:solidFill>
                <a:srgbClr val="000000"/>
              </a:solidFill>
            </a:endParaRPr>
          </a:p>
        </p:txBody>
      </p:sp>
    </p:spTree>
    <p:custDataLst>
      <p:tags r:id="rId1"/>
    </p:custDataLst>
    <p:extLst>
      <p:ext uri="{BB962C8B-B14F-4D97-AF65-F5344CB8AC3E}">
        <p14:creationId xmlns:p14="http://schemas.microsoft.com/office/powerpoint/2010/main" val="1248501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F1A20-10BA-4BED-9DAB-92D45971C915}"/>
              </a:ext>
            </a:extLst>
          </p:cNvPr>
          <p:cNvSpPr>
            <a:spLocks noGrp="1"/>
          </p:cNvSpPr>
          <p:nvPr>
            <p:ph type="title"/>
          </p:nvPr>
        </p:nvSpPr>
        <p:spPr/>
        <p:txBody>
          <a:bodyPr/>
          <a:lstStyle/>
          <a:p>
            <a:r>
              <a:rPr lang="en-US" dirty="0"/>
              <a:t>PHMSA Advisory Bulletin March 25, 2025</a:t>
            </a:r>
          </a:p>
        </p:txBody>
      </p:sp>
      <p:sp>
        <p:nvSpPr>
          <p:cNvPr id="3" name="Content Placeholder 2">
            <a:extLst>
              <a:ext uri="{FF2B5EF4-FFF2-40B4-BE49-F238E27FC236}">
                <a16:creationId xmlns:a16="http://schemas.microsoft.com/office/drawing/2014/main" id="{6F7D90D7-250F-3091-4228-017157AFF63A}"/>
              </a:ext>
            </a:extLst>
          </p:cNvPr>
          <p:cNvSpPr>
            <a:spLocks noGrp="1"/>
          </p:cNvSpPr>
          <p:nvPr>
            <p:ph sz="half" idx="1"/>
          </p:nvPr>
        </p:nvSpPr>
        <p:spPr>
          <a:xfrm>
            <a:off x="757990" y="1447412"/>
            <a:ext cx="4989667" cy="42174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“NTSB has long advocated for PSMS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implementation by the pipeline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industry. After investigating two serious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accidents in 2010, NTSB found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pipeline safety would be enhanced 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pipeline companies implemented SMSs.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7B7B7B"/>
              </a:solidFill>
              <a:effectLst/>
              <a:uLnTx/>
              <a:uFillTx/>
              <a:latin typeface="Melio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The first accident occurred on July 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2010, when a 30-inch pipeline ruptured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in Marshall, Michigan, resulting in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estimated release of 840,000 gallons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crude oil into the Kalamazoo River.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7B7B7B"/>
              </a:solidFill>
              <a:effectLst/>
              <a:uLnTx/>
              <a:uFillTx/>
              <a:latin typeface="Melio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The second accident occurred on September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9, 2010, when a natural gas transmission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pipeline ruptured in San Bruno,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California, killing eight people, injuring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B7B7B"/>
                </a:solidFill>
                <a:effectLst/>
                <a:uLnTx/>
                <a:uFillTx/>
                <a:latin typeface="Melior"/>
                <a:ea typeface="+mn-ea"/>
                <a:cs typeface="+mn-cs"/>
              </a:rPr>
              <a:t>many more, and destroying 38 homes.”</a:t>
            </a:r>
            <a:endParaRPr lang="en-US" i="1" dirty="0"/>
          </a:p>
        </p:txBody>
      </p:sp>
      <p:pic>
        <p:nvPicPr>
          <p:cNvPr id="9" name="Content Placeholder 8">
            <a:extLst>
              <a:ext uri="{FF2B5EF4-FFF2-40B4-BE49-F238E27FC236}">
                <a16:creationId xmlns:a16="http://schemas.microsoft.com/office/drawing/2014/main" id="{3F04C860-1E75-5741-40BD-904CCC79D0BD}"/>
              </a:ext>
            </a:extLst>
          </p:cNvPr>
          <p:cNvPicPr>
            <a:picLocks noGrp="1" noChangeAspect="1"/>
          </p:cNvPicPr>
          <p:nvPr>
            <p:ph sz="half" idx="2"/>
          </p:nvPr>
        </p:nvPicPr>
        <p:blipFill>
          <a:blip r:embed="rId4"/>
          <a:stretch>
            <a:fillRect/>
          </a:stretch>
        </p:blipFill>
        <p:spPr>
          <a:xfrm>
            <a:off x="7210061" y="1847850"/>
            <a:ext cx="3136041" cy="4216400"/>
          </a:xfrm>
          <a:prstGeom prst="rect">
            <a:avLst/>
          </a:prstGeom>
          <a:solidFill>
            <a:srgbClr val="000000">
              <a:shade val="95000"/>
            </a:srgbClr>
          </a:solidFill>
          <a:ln w="444500" cap="sq">
            <a:solidFill>
              <a:schemeClr val="accent1"/>
            </a:solidFill>
            <a:miter lim="800000"/>
          </a:ln>
          <a:effectLst>
            <a:outerShdw blurRad="254000" dist="190500" dir="2700000" sy="90000" algn="bl" rotWithShape="0">
              <a:srgbClr val="000000">
                <a:alpha val="40000"/>
              </a:srgbClr>
            </a:outerShdw>
          </a:effectLst>
        </p:spPr>
      </p:pic>
      <p:sp>
        <p:nvSpPr>
          <p:cNvPr id="5" name="Footer Placeholder 4">
            <a:extLst>
              <a:ext uri="{FF2B5EF4-FFF2-40B4-BE49-F238E27FC236}">
                <a16:creationId xmlns:a16="http://schemas.microsoft.com/office/drawing/2014/main" id="{DF41BFFF-393A-D046-9807-69501631A913}"/>
              </a:ext>
            </a:extLst>
          </p:cNvPr>
          <p:cNvSpPr>
            <a:spLocks noGrp="1"/>
          </p:cNvSpPr>
          <p:nvPr>
            <p:ph type="ftr" sz="quarter" idx="11"/>
          </p:nvPr>
        </p:nvSpPr>
        <p:spPr/>
        <p:txBody>
          <a:bodyPr/>
          <a:lstStyle/>
          <a:p>
            <a:r>
              <a:rPr lang="en-US" dirty="0"/>
              <a:t>NGA Spring Operations Conference |  April 10, 2025</a:t>
            </a:r>
          </a:p>
        </p:txBody>
      </p:sp>
      <p:sp>
        <p:nvSpPr>
          <p:cNvPr id="6" name="Slide Number Placeholder 5">
            <a:extLst>
              <a:ext uri="{FF2B5EF4-FFF2-40B4-BE49-F238E27FC236}">
                <a16:creationId xmlns:a16="http://schemas.microsoft.com/office/drawing/2014/main" id="{D048D838-2AB5-D6F0-B0EE-0C6C2225F35A}"/>
              </a:ext>
            </a:extLst>
          </p:cNvPr>
          <p:cNvSpPr>
            <a:spLocks noGrp="1"/>
          </p:cNvSpPr>
          <p:nvPr>
            <p:ph type="sldNum" sz="quarter" idx="12"/>
          </p:nvPr>
        </p:nvSpPr>
        <p:spPr/>
        <p:txBody>
          <a:bodyPr/>
          <a:lstStyle/>
          <a:p>
            <a:fld id="{3A98EE3D-8CD1-4C3F-BD1C-C98C9596463C}" type="slidenum">
              <a:rPr lang="en-US" smtClean="0"/>
              <a:t>5</a:t>
            </a:fld>
            <a:endParaRPr lang="en-US" dirty="0"/>
          </a:p>
        </p:txBody>
      </p:sp>
    </p:spTree>
    <p:custDataLst>
      <p:tags r:id="rId1"/>
    </p:custDataLst>
    <p:extLst>
      <p:ext uri="{BB962C8B-B14F-4D97-AF65-F5344CB8AC3E}">
        <p14:creationId xmlns:p14="http://schemas.microsoft.com/office/powerpoint/2010/main" val="1400597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4BA1E-B2A0-1CBC-1931-84075AA2B6FF}"/>
              </a:ext>
            </a:extLst>
          </p:cNvPr>
          <p:cNvSpPr>
            <a:spLocks noGrp="1"/>
          </p:cNvSpPr>
          <p:nvPr>
            <p:ph type="title"/>
          </p:nvPr>
        </p:nvSpPr>
        <p:spPr/>
        <p:txBody>
          <a:bodyPr/>
          <a:lstStyle/>
          <a:p>
            <a:r>
              <a:rPr lang="en-US" dirty="0"/>
              <a:t>What is a Safety Management System (SMS)?</a:t>
            </a:r>
          </a:p>
        </p:txBody>
      </p:sp>
      <p:sp>
        <p:nvSpPr>
          <p:cNvPr id="3" name="Content Placeholder 2">
            <a:extLst>
              <a:ext uri="{FF2B5EF4-FFF2-40B4-BE49-F238E27FC236}">
                <a16:creationId xmlns:a16="http://schemas.microsoft.com/office/drawing/2014/main" id="{3C2F69B1-2C33-D02E-79FC-391E0168898F}"/>
              </a:ext>
            </a:extLst>
          </p:cNvPr>
          <p:cNvSpPr>
            <a:spLocks noGrp="1"/>
          </p:cNvSpPr>
          <p:nvPr>
            <p:ph sz="half" idx="1"/>
          </p:nvPr>
        </p:nvSpPr>
        <p:spPr/>
        <p:txBody>
          <a:bodyPr/>
          <a:lstStyle/>
          <a:p>
            <a:pPr algn="l"/>
            <a:r>
              <a:rPr lang="en-US" sz="1800" b="0" i="0" u="none" strike="noStrike" baseline="0" dirty="0">
                <a:latin typeface="Melior"/>
              </a:rPr>
              <a:t>The Federal Aviation Administration (FAA) defines SMS as a </a:t>
            </a:r>
            <a:r>
              <a:rPr lang="en-US" sz="1800" b="1" i="0" u="none" strike="noStrike" baseline="0" dirty="0">
                <a:latin typeface="Melior"/>
              </a:rPr>
              <a:t>‘‘formal, top-down, organization-wide approach to managing safety risk and assuring the effectiveness of safety risk controls. It includes systematic procedures, practices, and policies for the management of safety risk.’’ </a:t>
            </a:r>
            <a:r>
              <a:rPr lang="en-US" sz="1800" b="0" i="0" u="none" strike="noStrike" baseline="0" dirty="0">
                <a:latin typeface="Melior"/>
              </a:rPr>
              <a:t>1</a:t>
            </a:r>
          </a:p>
          <a:p>
            <a:pPr algn="l"/>
            <a:r>
              <a:rPr lang="en-US" sz="1800" b="0" i="0" u="none" strike="noStrike" baseline="0" dirty="0">
                <a:latin typeface="Melior"/>
              </a:rPr>
              <a:t>In the pipeline community, SMS is similarly described as a </a:t>
            </a:r>
            <a:r>
              <a:rPr lang="en-US" sz="1800" b="1" i="0" u="none" strike="noStrike" baseline="0" dirty="0">
                <a:latin typeface="Melior"/>
              </a:rPr>
              <a:t>‘‘systematic approach to managing safety, including the structures, policies, and procedures an organization uses to direct and control its activities.’’ </a:t>
            </a:r>
            <a:r>
              <a:rPr lang="en-US" sz="1800" b="0" i="0" u="none" strike="noStrike" baseline="0" dirty="0">
                <a:latin typeface="Melior"/>
              </a:rPr>
              <a:t>2</a:t>
            </a:r>
          </a:p>
          <a:p>
            <a:pPr marL="0" indent="0" algn="l">
              <a:buNone/>
            </a:pPr>
            <a:r>
              <a:rPr lang="en-US" sz="800" dirty="0">
                <a:latin typeface="Melior"/>
              </a:rPr>
              <a:t>1.</a:t>
            </a:r>
            <a:r>
              <a:rPr lang="en-US" sz="800" b="0" i="0" u="none" strike="noStrike" baseline="0" dirty="0">
                <a:latin typeface="Melior"/>
              </a:rPr>
              <a:t> FAA Order 8000.369C, </a:t>
            </a:r>
            <a:r>
              <a:rPr lang="en-US" sz="800" b="0" i="1" u="none" strike="noStrike" baseline="0" dirty="0">
                <a:latin typeface="Melior-Italic"/>
              </a:rPr>
              <a:t>Safety Management System, </a:t>
            </a:r>
            <a:r>
              <a:rPr lang="en-US" sz="800" b="0" i="0" u="none" strike="noStrike" baseline="0" dirty="0">
                <a:latin typeface="Melior"/>
              </a:rPr>
              <a:t>(June 24, 2020), </a:t>
            </a:r>
            <a:r>
              <a:rPr lang="en-US" sz="800" b="0" i="1" u="none" strike="noStrike" baseline="0" dirty="0">
                <a:latin typeface="Melior-Italic"/>
              </a:rPr>
              <a:t>https://www.faa.gov/documentLibrary/media/Order/Order</a:t>
            </a:r>
            <a:r>
              <a:rPr lang="en-US" sz="800" b="0" i="0" u="none" strike="noStrike" baseline="0" dirty="0">
                <a:latin typeface="Symbol" panose="05050102010706020507" pitchFamily="18" charset="2"/>
              </a:rPr>
              <a:t>_</a:t>
            </a:r>
            <a:r>
              <a:rPr lang="en-US" sz="800" b="0" i="1" u="none" strike="noStrike" baseline="0" dirty="0">
                <a:latin typeface="Melior-Italic"/>
              </a:rPr>
              <a:t>8000.369C.pdf.</a:t>
            </a:r>
          </a:p>
          <a:p>
            <a:pPr marL="0" indent="0" algn="l">
              <a:buNone/>
            </a:pPr>
            <a:r>
              <a:rPr lang="en-US" sz="800" dirty="0">
                <a:latin typeface="Melior"/>
              </a:rPr>
              <a:t>2.</a:t>
            </a:r>
            <a:r>
              <a:rPr lang="en-US" sz="800" b="0" i="0" u="none" strike="noStrike" baseline="0" dirty="0">
                <a:latin typeface="Melior"/>
              </a:rPr>
              <a:t> Pipeline SMS Industry Team, </a:t>
            </a:r>
            <a:r>
              <a:rPr lang="en-US" sz="800" b="0" i="1" u="none" strike="noStrike" baseline="0" dirty="0">
                <a:latin typeface="Melior-Italic"/>
              </a:rPr>
              <a:t>Introduction to Pipeline SMS Implementation, Book 2: What is a Pipeline SMS?, https://pipelinesms.org/wp-content/uploads/2021/01/DM2018-045-Pipeline-SMS-Book-2</a:t>
            </a:r>
            <a:r>
              <a:rPr lang="en-US" sz="800" b="0" i="0" u="none" strike="noStrike" baseline="0" dirty="0">
                <a:latin typeface="Symbol" panose="05050102010706020507" pitchFamily="18" charset="2"/>
              </a:rPr>
              <a:t>_</a:t>
            </a:r>
            <a:r>
              <a:rPr lang="en-US" sz="800" b="0" i="1" u="none" strike="noStrike" baseline="0" dirty="0">
                <a:latin typeface="Melior-Italic"/>
              </a:rPr>
              <a:t>PRINT-READY</a:t>
            </a:r>
            <a:r>
              <a:rPr lang="en-US" sz="800" b="0" i="0" u="none" strike="noStrike" baseline="0" dirty="0">
                <a:latin typeface="Symbol" panose="05050102010706020507" pitchFamily="18" charset="2"/>
              </a:rPr>
              <a:t>_</a:t>
            </a:r>
            <a:r>
              <a:rPr lang="en-US" sz="800" b="0" i="1" u="none" strike="noStrike" baseline="0" dirty="0">
                <a:latin typeface="Melior-Italic"/>
              </a:rPr>
              <a:t>CMYK</a:t>
            </a:r>
            <a:r>
              <a:rPr lang="en-US" sz="800" b="0" i="0" u="none" strike="noStrike" baseline="0" dirty="0">
                <a:latin typeface="Symbol" panose="05050102010706020507" pitchFamily="18" charset="2"/>
              </a:rPr>
              <a:t>_</a:t>
            </a:r>
            <a:r>
              <a:rPr lang="en-US" sz="800" b="0" i="1" u="none" strike="noStrike" baseline="0" dirty="0">
                <a:latin typeface="Melior-Italic"/>
              </a:rPr>
              <a:t>062119</a:t>
            </a:r>
            <a:r>
              <a:rPr lang="en-US" sz="800" b="0" i="0" u="none" strike="noStrike" baseline="0" dirty="0">
                <a:latin typeface="Symbol" panose="05050102010706020507" pitchFamily="18" charset="2"/>
              </a:rPr>
              <a:t>_</a:t>
            </a:r>
            <a:r>
              <a:rPr lang="en-US" sz="800" b="0" i="1" u="none" strike="noStrike" baseline="0" dirty="0">
                <a:latin typeface="Melior-Italic"/>
              </a:rPr>
              <a:t>Branding-Updates.pdf.</a:t>
            </a:r>
            <a:endParaRPr lang="en-US" sz="800" dirty="0"/>
          </a:p>
        </p:txBody>
      </p:sp>
      <p:pic>
        <p:nvPicPr>
          <p:cNvPr id="7" name="Content Placeholder 6">
            <a:extLst>
              <a:ext uri="{FF2B5EF4-FFF2-40B4-BE49-F238E27FC236}">
                <a16:creationId xmlns:a16="http://schemas.microsoft.com/office/drawing/2014/main" id="{5FADA6EE-DD01-4546-1C4E-514B3058FA74}"/>
              </a:ext>
            </a:extLst>
          </p:cNvPr>
          <p:cNvPicPr>
            <a:picLocks noGrp="1" noChangeAspect="1"/>
          </p:cNvPicPr>
          <p:nvPr>
            <p:ph sz="half" idx="2"/>
          </p:nvPr>
        </p:nvPicPr>
        <p:blipFill>
          <a:blip r:embed="rId4"/>
          <a:stretch>
            <a:fillRect/>
          </a:stretch>
        </p:blipFill>
        <p:spPr>
          <a:xfrm>
            <a:off x="5853539" y="1847462"/>
            <a:ext cx="5997922" cy="3991363"/>
          </a:xfrm>
          <a:prstGeom prst="rect">
            <a:avLst/>
          </a:prstGeom>
        </p:spPr>
      </p:pic>
      <p:sp>
        <p:nvSpPr>
          <p:cNvPr id="5" name="Footer Placeholder 4">
            <a:extLst>
              <a:ext uri="{FF2B5EF4-FFF2-40B4-BE49-F238E27FC236}">
                <a16:creationId xmlns:a16="http://schemas.microsoft.com/office/drawing/2014/main" id="{B668DA3A-52E1-E563-5C5A-A997D2BA103C}"/>
              </a:ext>
            </a:extLst>
          </p:cNvPr>
          <p:cNvSpPr>
            <a:spLocks noGrp="1"/>
          </p:cNvSpPr>
          <p:nvPr>
            <p:ph type="ftr" sz="quarter" idx="11"/>
          </p:nvPr>
        </p:nvSpPr>
        <p:spPr/>
        <p:txBody>
          <a:bodyPr/>
          <a:lstStyle/>
          <a:p>
            <a:r>
              <a:rPr lang="en-US" dirty="0"/>
              <a:t>NGA Spring Operations Conference |  April 10, 2025</a:t>
            </a:r>
          </a:p>
        </p:txBody>
      </p:sp>
      <p:sp>
        <p:nvSpPr>
          <p:cNvPr id="6" name="Slide Number Placeholder 5">
            <a:extLst>
              <a:ext uri="{FF2B5EF4-FFF2-40B4-BE49-F238E27FC236}">
                <a16:creationId xmlns:a16="http://schemas.microsoft.com/office/drawing/2014/main" id="{FDD425A6-93BE-88CE-4B07-02374147FD77}"/>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custDataLst>
      <p:tags r:id="rId1"/>
    </p:custDataLst>
    <p:extLst>
      <p:ext uri="{BB962C8B-B14F-4D97-AF65-F5344CB8AC3E}">
        <p14:creationId xmlns:p14="http://schemas.microsoft.com/office/powerpoint/2010/main" val="2495100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BB49D-D5A3-9FFC-7F1E-A2EBEB209CE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480AD3-EFB1-CC57-AC03-86749FB4FF6A}"/>
              </a:ext>
            </a:extLst>
          </p:cNvPr>
          <p:cNvSpPr>
            <a:spLocks noGrp="1"/>
          </p:cNvSpPr>
          <p:nvPr>
            <p:ph type="ftr" sz="quarter" idx="11"/>
          </p:nvPr>
        </p:nvSpPr>
        <p:spPr/>
        <p:txBody>
          <a:bodyPr/>
          <a:lstStyle/>
          <a:p>
            <a:r>
              <a:rPr lang="en-US" dirty="0"/>
              <a:t>NGA Spring Operations Conference |  April 10, 2025</a:t>
            </a:r>
          </a:p>
        </p:txBody>
      </p:sp>
      <p:sp>
        <p:nvSpPr>
          <p:cNvPr id="3" name="Slide Number Placeholder 2">
            <a:extLst>
              <a:ext uri="{FF2B5EF4-FFF2-40B4-BE49-F238E27FC236}">
                <a16:creationId xmlns:a16="http://schemas.microsoft.com/office/drawing/2014/main" id="{1FEB7472-4D49-6EA9-429E-1B1D2E5D9FC4}"/>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4" name="Title 3">
            <a:extLst>
              <a:ext uri="{FF2B5EF4-FFF2-40B4-BE49-F238E27FC236}">
                <a16:creationId xmlns:a16="http://schemas.microsoft.com/office/drawing/2014/main" id="{64F37808-6120-98C5-5190-855FF5B804AC}"/>
              </a:ext>
            </a:extLst>
          </p:cNvPr>
          <p:cNvSpPr>
            <a:spLocks noGrp="1"/>
          </p:cNvSpPr>
          <p:nvPr>
            <p:ph type="title"/>
          </p:nvPr>
        </p:nvSpPr>
        <p:spPr/>
        <p:txBody>
          <a:bodyPr/>
          <a:lstStyle/>
          <a:p>
            <a:r>
              <a:rPr lang="en-US" sz="2800" dirty="0"/>
              <a:t>API RP 1173 – Pipeline Safety Management System</a:t>
            </a:r>
          </a:p>
        </p:txBody>
      </p:sp>
      <p:pic>
        <p:nvPicPr>
          <p:cNvPr id="8" name="Picture 7">
            <a:extLst>
              <a:ext uri="{FF2B5EF4-FFF2-40B4-BE49-F238E27FC236}">
                <a16:creationId xmlns:a16="http://schemas.microsoft.com/office/drawing/2014/main" id="{29F2A77A-BB34-1FD8-2215-4864DD3778B9}"/>
              </a:ext>
            </a:extLst>
          </p:cNvPr>
          <p:cNvPicPr>
            <a:picLocks noChangeAspect="1"/>
          </p:cNvPicPr>
          <p:nvPr/>
        </p:nvPicPr>
        <p:blipFill>
          <a:blip r:embed="rId4"/>
          <a:srcRect r="5795"/>
          <a:stretch/>
        </p:blipFill>
        <p:spPr>
          <a:xfrm>
            <a:off x="603631" y="1352551"/>
            <a:ext cx="11040068" cy="4200524"/>
          </a:xfrm>
          <a:prstGeom prst="rect">
            <a:avLst/>
          </a:prstGeom>
        </p:spPr>
      </p:pic>
      <p:sp>
        <p:nvSpPr>
          <p:cNvPr id="11" name="TextBox 10">
            <a:extLst>
              <a:ext uri="{FF2B5EF4-FFF2-40B4-BE49-F238E27FC236}">
                <a16:creationId xmlns:a16="http://schemas.microsoft.com/office/drawing/2014/main" id="{239FCE3A-487F-D25A-5351-EF64BC074FAE}"/>
              </a:ext>
            </a:extLst>
          </p:cNvPr>
          <p:cNvSpPr txBox="1"/>
          <p:nvPr/>
        </p:nvSpPr>
        <p:spPr>
          <a:xfrm>
            <a:off x="656744" y="6109529"/>
            <a:ext cx="4217816" cy="276999"/>
          </a:xfrm>
          <a:prstGeom prst="rect">
            <a:avLst/>
          </a:prstGeom>
          <a:noFill/>
        </p:spPr>
        <p:txBody>
          <a:bodyPr wrap="square" rtlCol="0">
            <a:spAutoFit/>
          </a:bodyPr>
          <a:lstStyle/>
          <a:p>
            <a:pPr algn="l"/>
            <a:r>
              <a:rPr lang="en-US" sz="1200" dirty="0"/>
              <a:t>Source</a:t>
            </a:r>
            <a:r>
              <a:rPr lang="en-US" sz="1200" dirty="0">
                <a:solidFill>
                  <a:srgbClr val="0070C0"/>
                </a:solidFill>
              </a:rPr>
              <a:t>: </a:t>
            </a:r>
            <a:r>
              <a:rPr lang="en-US" sz="1200" dirty="0">
                <a:solidFill>
                  <a:srgbClr val="0070C0"/>
                </a:solidFill>
                <a:hlinkClick r:id="rId5">
                  <a:extLst>
                    <a:ext uri="{A12FA001-AC4F-418D-AE19-62706E023703}">
                      <ahyp:hlinkClr xmlns:ahyp="http://schemas.microsoft.com/office/drawing/2018/hyperlinkcolor" val="tx"/>
                    </a:ext>
                  </a:extLst>
                </a:hlinkClick>
              </a:rPr>
              <a:t>API | Pipeline Recommended Practices (RP)</a:t>
            </a:r>
            <a:endParaRPr lang="en-US" sz="1200" dirty="0">
              <a:solidFill>
                <a:srgbClr val="0070C0"/>
              </a:solidFill>
            </a:endParaRPr>
          </a:p>
        </p:txBody>
      </p:sp>
    </p:spTree>
    <p:custDataLst>
      <p:tags r:id="rId1"/>
    </p:custDataLst>
    <p:extLst>
      <p:ext uri="{BB962C8B-B14F-4D97-AF65-F5344CB8AC3E}">
        <p14:creationId xmlns:p14="http://schemas.microsoft.com/office/powerpoint/2010/main" val="1578422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83603-3973-D29E-3DB2-506C8F2F0B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0BD9D6B-F6F2-8DD2-8D67-B0433E7392B5}"/>
              </a:ext>
            </a:extLst>
          </p:cNvPr>
          <p:cNvSpPr>
            <a:spLocks noGrp="1"/>
          </p:cNvSpPr>
          <p:nvPr>
            <p:ph type="title"/>
          </p:nvPr>
        </p:nvSpPr>
        <p:spPr/>
        <p:txBody>
          <a:bodyPr/>
          <a:lstStyle/>
          <a:p>
            <a:r>
              <a:rPr lang="en-US" sz="2800" dirty="0"/>
              <a:t>GTI Energy PSMS Learning Series</a:t>
            </a:r>
          </a:p>
        </p:txBody>
      </p:sp>
      <p:sp>
        <p:nvSpPr>
          <p:cNvPr id="5" name="Text Placeholder 4">
            <a:extLst>
              <a:ext uri="{FF2B5EF4-FFF2-40B4-BE49-F238E27FC236}">
                <a16:creationId xmlns:a16="http://schemas.microsoft.com/office/drawing/2014/main" id="{F282D9D5-AC8E-5B31-A5FF-75B5DE7E73BA}"/>
              </a:ext>
            </a:extLst>
          </p:cNvPr>
          <p:cNvSpPr>
            <a:spLocks noGrp="1"/>
          </p:cNvSpPr>
          <p:nvPr>
            <p:ph type="body" idx="1"/>
          </p:nvPr>
        </p:nvSpPr>
        <p:spPr>
          <a:xfrm>
            <a:off x="757990" y="1340216"/>
            <a:ext cx="5008328" cy="425565"/>
          </a:xfrm>
          <a:solidFill>
            <a:srgbClr val="00B050"/>
          </a:solidFill>
        </p:spPr>
        <p:txBody>
          <a:bodyPr/>
          <a:lstStyle/>
          <a:p>
            <a:r>
              <a:rPr lang="en-US" dirty="0">
                <a:solidFill>
                  <a:schemeClr val="bg1"/>
                </a:solidFill>
              </a:rPr>
              <a:t>Series I – Introduction to API RP 1173</a:t>
            </a:r>
          </a:p>
        </p:txBody>
      </p:sp>
      <p:sp>
        <p:nvSpPr>
          <p:cNvPr id="6" name="Content Placeholder 5">
            <a:extLst>
              <a:ext uri="{FF2B5EF4-FFF2-40B4-BE49-F238E27FC236}">
                <a16:creationId xmlns:a16="http://schemas.microsoft.com/office/drawing/2014/main" id="{FCD19092-51D1-3DE9-444E-DF5642EB6CD0}"/>
              </a:ext>
            </a:extLst>
          </p:cNvPr>
          <p:cNvSpPr>
            <a:spLocks noGrp="1"/>
          </p:cNvSpPr>
          <p:nvPr>
            <p:ph sz="half" idx="2"/>
          </p:nvPr>
        </p:nvSpPr>
        <p:spPr>
          <a:xfrm>
            <a:off x="757990" y="1810942"/>
            <a:ext cx="5008328" cy="3377211"/>
          </a:xfrm>
        </p:spPr>
        <p:txBody>
          <a:bodyPr/>
          <a:lstStyle/>
          <a:p>
            <a:pPr marL="342900" indent="-342900">
              <a:buFont typeface="+mj-lt"/>
              <a:buAutoNum type="arabicPeriod"/>
            </a:pPr>
            <a:r>
              <a:rPr lang="en-US" sz="1800" dirty="0"/>
              <a:t>Introduction to API RP 1173 PSMS</a:t>
            </a:r>
          </a:p>
          <a:p>
            <a:pPr marL="342900" indent="-342900">
              <a:buFont typeface="+mj-lt"/>
              <a:buAutoNum type="arabicPeriod"/>
            </a:pPr>
            <a:r>
              <a:rPr lang="en-US" sz="1800" dirty="0"/>
              <a:t>Overview of API RP 1173 Essential Elements</a:t>
            </a:r>
          </a:p>
          <a:p>
            <a:pPr marL="342900" indent="-342900">
              <a:buFont typeface="+mj-lt"/>
              <a:buAutoNum type="arabicPeriod"/>
            </a:pPr>
            <a:r>
              <a:rPr lang="en-US" sz="1800" dirty="0"/>
              <a:t>Introduction to the PSMS Journey</a:t>
            </a:r>
          </a:p>
          <a:p>
            <a:pPr marL="342900" indent="-342900">
              <a:buFont typeface="+mj-lt"/>
              <a:buAutoNum type="arabicPeriod"/>
            </a:pPr>
            <a:r>
              <a:rPr lang="en-US" sz="1800" dirty="0"/>
              <a:t>The Importance of Safety Culture</a:t>
            </a:r>
          </a:p>
          <a:p>
            <a:pPr marL="342900" indent="-342900">
              <a:buFont typeface="+mj-lt"/>
              <a:buAutoNum type="arabicPeriod"/>
            </a:pPr>
            <a:r>
              <a:rPr lang="en-US" sz="1800" dirty="0"/>
              <a:t>Contractor Engagement for the Operator</a:t>
            </a:r>
          </a:p>
          <a:p>
            <a:pPr marL="342900" indent="-342900">
              <a:buFont typeface="+mj-lt"/>
              <a:buAutoNum type="arabicPeriod"/>
            </a:pPr>
            <a:r>
              <a:rPr lang="en-US" sz="1800" dirty="0"/>
              <a:t>Contractor Engagement for the Pipeline Contractors</a:t>
            </a:r>
          </a:p>
        </p:txBody>
      </p:sp>
      <p:sp>
        <p:nvSpPr>
          <p:cNvPr id="7" name="Text Placeholder 6">
            <a:extLst>
              <a:ext uri="{FF2B5EF4-FFF2-40B4-BE49-F238E27FC236}">
                <a16:creationId xmlns:a16="http://schemas.microsoft.com/office/drawing/2014/main" id="{070E7129-F03E-1A21-C5C0-7555716CF059}"/>
              </a:ext>
            </a:extLst>
          </p:cNvPr>
          <p:cNvSpPr>
            <a:spLocks noGrp="1"/>
          </p:cNvSpPr>
          <p:nvPr>
            <p:ph type="body" sz="quarter" idx="3"/>
          </p:nvPr>
        </p:nvSpPr>
        <p:spPr>
          <a:xfrm>
            <a:off x="6515944" y="1336939"/>
            <a:ext cx="5414799" cy="425565"/>
          </a:xfrm>
          <a:solidFill>
            <a:srgbClr val="00B050"/>
          </a:solidFill>
        </p:spPr>
        <p:txBody>
          <a:bodyPr/>
          <a:lstStyle/>
          <a:p>
            <a:r>
              <a:rPr lang="en-US" dirty="0">
                <a:solidFill>
                  <a:schemeClr val="bg1"/>
                </a:solidFill>
              </a:rPr>
              <a:t>Series II – API RP 1173 Essential Elements</a:t>
            </a:r>
          </a:p>
        </p:txBody>
      </p:sp>
      <p:sp>
        <p:nvSpPr>
          <p:cNvPr id="8" name="Content Placeholder 7">
            <a:extLst>
              <a:ext uri="{FF2B5EF4-FFF2-40B4-BE49-F238E27FC236}">
                <a16:creationId xmlns:a16="http://schemas.microsoft.com/office/drawing/2014/main" id="{8CD8D58D-D207-9E94-0F60-0A17168CEE23}"/>
              </a:ext>
            </a:extLst>
          </p:cNvPr>
          <p:cNvSpPr>
            <a:spLocks noGrp="1"/>
          </p:cNvSpPr>
          <p:nvPr>
            <p:ph sz="quarter" idx="4"/>
          </p:nvPr>
        </p:nvSpPr>
        <p:spPr>
          <a:xfrm>
            <a:off x="6515944" y="1740394"/>
            <a:ext cx="5512770" cy="3377211"/>
          </a:xfrm>
        </p:spPr>
        <p:txBody>
          <a:bodyPr/>
          <a:lstStyle/>
          <a:p>
            <a:pPr marL="342900" indent="-342900">
              <a:buFont typeface="+mj-lt"/>
              <a:buAutoNum type="arabicPeriod"/>
            </a:pPr>
            <a:r>
              <a:rPr lang="en-US" sz="1800" dirty="0"/>
              <a:t>Leadership and Management Commitment</a:t>
            </a:r>
          </a:p>
          <a:p>
            <a:pPr marL="342900" indent="-342900">
              <a:buFont typeface="+mj-lt"/>
              <a:buAutoNum type="arabicPeriod"/>
            </a:pPr>
            <a:r>
              <a:rPr lang="en-US" sz="1800" dirty="0"/>
              <a:t>Stakeholder Engagement</a:t>
            </a:r>
          </a:p>
          <a:p>
            <a:pPr marL="342900" indent="-342900">
              <a:buFont typeface="+mj-lt"/>
              <a:buAutoNum type="arabicPeriod"/>
            </a:pPr>
            <a:r>
              <a:rPr lang="en-US" sz="1800" dirty="0"/>
              <a:t>Risk Management</a:t>
            </a:r>
          </a:p>
          <a:p>
            <a:pPr marL="342900" indent="-342900">
              <a:buFont typeface="+mj-lt"/>
              <a:buAutoNum type="arabicPeriod"/>
            </a:pPr>
            <a:r>
              <a:rPr lang="en-US" sz="1800" dirty="0"/>
              <a:t>Operational Controls</a:t>
            </a:r>
          </a:p>
          <a:p>
            <a:pPr marL="342900" indent="-342900">
              <a:buFont typeface="+mj-lt"/>
              <a:buAutoNum type="arabicPeriod"/>
            </a:pPr>
            <a:r>
              <a:rPr lang="en-US" sz="1800" dirty="0"/>
              <a:t>Incident Investigation, Evaluation, and Lessons Learned</a:t>
            </a:r>
          </a:p>
          <a:p>
            <a:pPr marL="342900" indent="-342900">
              <a:buFont typeface="+mj-lt"/>
              <a:buAutoNum type="arabicPeriod"/>
            </a:pPr>
            <a:r>
              <a:rPr lang="en-US" sz="1800" dirty="0"/>
              <a:t>Safety Assurance</a:t>
            </a:r>
          </a:p>
          <a:p>
            <a:pPr marL="342900" indent="-342900">
              <a:buFont typeface="+mj-lt"/>
              <a:buAutoNum type="arabicPeriod"/>
            </a:pPr>
            <a:r>
              <a:rPr lang="en-US" sz="1800" dirty="0"/>
              <a:t>Management Review and Continuous Improvement</a:t>
            </a:r>
          </a:p>
          <a:p>
            <a:pPr marL="342900" indent="-342900">
              <a:buFont typeface="+mj-lt"/>
              <a:buAutoNum type="arabicPeriod"/>
            </a:pPr>
            <a:r>
              <a:rPr lang="en-US" sz="1800" dirty="0"/>
              <a:t>Emergency Preparedness &amp; Response</a:t>
            </a:r>
          </a:p>
          <a:p>
            <a:pPr marL="342900" indent="-342900">
              <a:buFont typeface="+mj-lt"/>
              <a:buAutoNum type="arabicPeriod"/>
            </a:pPr>
            <a:r>
              <a:rPr lang="en-US" sz="1800" dirty="0"/>
              <a:t>Competence, Awareness, &amp; Training</a:t>
            </a:r>
          </a:p>
          <a:p>
            <a:pPr marL="342900" indent="-342900">
              <a:buFont typeface="+mj-lt"/>
              <a:buAutoNum type="arabicPeriod"/>
            </a:pPr>
            <a:r>
              <a:rPr lang="en-US" sz="1800" dirty="0"/>
              <a:t>Documentation and Record Keeping</a:t>
            </a:r>
          </a:p>
        </p:txBody>
      </p:sp>
      <p:sp>
        <p:nvSpPr>
          <p:cNvPr id="2" name="Footer Placeholder 1">
            <a:extLst>
              <a:ext uri="{FF2B5EF4-FFF2-40B4-BE49-F238E27FC236}">
                <a16:creationId xmlns:a16="http://schemas.microsoft.com/office/drawing/2014/main" id="{0555521A-2353-7CA3-A917-A4C82DCD4B6F}"/>
              </a:ext>
            </a:extLst>
          </p:cNvPr>
          <p:cNvSpPr>
            <a:spLocks noGrp="1"/>
          </p:cNvSpPr>
          <p:nvPr>
            <p:ph type="ftr" sz="quarter" idx="11"/>
          </p:nvPr>
        </p:nvSpPr>
        <p:spPr/>
        <p:txBody>
          <a:bodyPr/>
          <a:lstStyle/>
          <a:p>
            <a:r>
              <a:rPr lang="en-US" dirty="0"/>
              <a:t>NGA Spring Operations Conference |  April 10, 2025</a:t>
            </a:r>
          </a:p>
        </p:txBody>
      </p:sp>
      <p:sp>
        <p:nvSpPr>
          <p:cNvPr id="3" name="Slide Number Placeholder 2">
            <a:extLst>
              <a:ext uri="{FF2B5EF4-FFF2-40B4-BE49-F238E27FC236}">
                <a16:creationId xmlns:a16="http://schemas.microsoft.com/office/drawing/2014/main" id="{86F75E01-9D51-2ED6-64D1-037979393BF4}"/>
              </a:ext>
            </a:extLst>
          </p:cNvPr>
          <p:cNvSpPr>
            <a:spLocks noGrp="1"/>
          </p:cNvSpPr>
          <p:nvPr>
            <p:ph type="sldNum" sz="quarter" idx="12"/>
          </p:nvPr>
        </p:nvSpPr>
        <p:spPr/>
        <p:txBody>
          <a:bodyPr/>
          <a:lstStyle/>
          <a:p>
            <a:fld id="{3A98EE3D-8CD1-4C3F-BD1C-C98C9596463C}" type="slidenum">
              <a:rPr lang="en-US" smtClean="0"/>
              <a:t>8</a:t>
            </a:fld>
            <a:endParaRPr lang="en-US" dirty="0"/>
          </a:p>
        </p:txBody>
      </p:sp>
      <p:sp>
        <p:nvSpPr>
          <p:cNvPr id="9" name="TextBox 8">
            <a:extLst>
              <a:ext uri="{FF2B5EF4-FFF2-40B4-BE49-F238E27FC236}">
                <a16:creationId xmlns:a16="http://schemas.microsoft.com/office/drawing/2014/main" id="{665391FF-E91D-789A-5B9B-147DA72E34FE}"/>
              </a:ext>
            </a:extLst>
          </p:cNvPr>
          <p:cNvSpPr txBox="1"/>
          <p:nvPr/>
        </p:nvSpPr>
        <p:spPr>
          <a:xfrm>
            <a:off x="1600200" y="5117605"/>
            <a:ext cx="2962275" cy="1200329"/>
          </a:xfrm>
          <a:prstGeom prst="rect">
            <a:avLst/>
          </a:prstGeom>
          <a:noFill/>
          <a:ln w="76200">
            <a:solidFill>
              <a:schemeClr val="accent1"/>
            </a:solidFill>
          </a:ln>
        </p:spPr>
        <p:txBody>
          <a:bodyPr wrap="square" rtlCol="0">
            <a:spAutoFit/>
          </a:bodyPr>
          <a:lstStyle/>
          <a:p>
            <a:r>
              <a:rPr lang="en-US" dirty="0"/>
              <a:t>16 Modules total</a:t>
            </a:r>
          </a:p>
          <a:p>
            <a:pPr marL="285750" indent="-285750">
              <a:buFont typeface="Arial" panose="020B0604020202020204" pitchFamily="34" charset="0"/>
              <a:buChar char="•"/>
            </a:pPr>
            <a:r>
              <a:rPr lang="en-US" dirty="0"/>
              <a:t>Self-paced, eLearning</a:t>
            </a:r>
          </a:p>
          <a:p>
            <a:pPr marL="285750" indent="-285750">
              <a:buFont typeface="Arial" panose="020B0604020202020204" pitchFamily="34" charset="0"/>
              <a:buChar char="•"/>
            </a:pPr>
            <a:r>
              <a:rPr lang="en-US" dirty="0"/>
              <a:t>Knowledge checks</a:t>
            </a:r>
          </a:p>
          <a:p>
            <a:pPr marL="285750" indent="-285750">
              <a:buFont typeface="Arial" panose="020B0604020202020204" pitchFamily="34" charset="0"/>
              <a:buChar char="•"/>
            </a:pPr>
            <a:r>
              <a:rPr lang="en-US" dirty="0"/>
              <a:t>15 minutes each</a:t>
            </a:r>
          </a:p>
        </p:txBody>
      </p:sp>
    </p:spTree>
    <p:custDataLst>
      <p:tags r:id="rId1"/>
    </p:custDataLst>
    <p:extLst>
      <p:ext uri="{BB962C8B-B14F-4D97-AF65-F5344CB8AC3E}">
        <p14:creationId xmlns:p14="http://schemas.microsoft.com/office/powerpoint/2010/main" val="833456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CE939-D900-E7D5-69FB-FD295A43EC4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C89AB4-C9E4-3105-82D6-789A20D7AD99}"/>
              </a:ext>
            </a:extLst>
          </p:cNvPr>
          <p:cNvSpPr>
            <a:spLocks noGrp="1"/>
          </p:cNvSpPr>
          <p:nvPr>
            <p:ph type="ftr" sz="quarter" idx="11"/>
          </p:nvPr>
        </p:nvSpPr>
        <p:spPr/>
        <p:txBody>
          <a:bodyPr/>
          <a:lstStyle/>
          <a:p>
            <a:r>
              <a:rPr lang="en-US" dirty="0"/>
              <a:t>NGA Spring Operations Conference |  April 10, 2025</a:t>
            </a:r>
          </a:p>
        </p:txBody>
      </p:sp>
      <p:sp>
        <p:nvSpPr>
          <p:cNvPr id="3" name="Slide Number Placeholder 2">
            <a:extLst>
              <a:ext uri="{FF2B5EF4-FFF2-40B4-BE49-F238E27FC236}">
                <a16:creationId xmlns:a16="http://schemas.microsoft.com/office/drawing/2014/main" id="{F1913DB3-5526-2E61-1D83-481056003E67}"/>
              </a:ext>
            </a:extLst>
          </p:cNvPr>
          <p:cNvSpPr>
            <a:spLocks noGrp="1"/>
          </p:cNvSpPr>
          <p:nvPr>
            <p:ph type="sldNum" sz="quarter" idx="12"/>
          </p:nvPr>
        </p:nvSpPr>
        <p:spPr/>
        <p:txBody>
          <a:bodyPr/>
          <a:lstStyle/>
          <a:p>
            <a:fld id="{3A98EE3D-8CD1-4C3F-BD1C-C98C9596463C}" type="slidenum">
              <a:rPr lang="en-US" smtClean="0"/>
              <a:t>9</a:t>
            </a:fld>
            <a:endParaRPr lang="en-US" dirty="0"/>
          </a:p>
        </p:txBody>
      </p:sp>
      <p:sp>
        <p:nvSpPr>
          <p:cNvPr id="4" name="Title 3">
            <a:extLst>
              <a:ext uri="{FF2B5EF4-FFF2-40B4-BE49-F238E27FC236}">
                <a16:creationId xmlns:a16="http://schemas.microsoft.com/office/drawing/2014/main" id="{605495D7-E09D-B741-A2BB-FE1FE5C01A2C}"/>
              </a:ext>
            </a:extLst>
          </p:cNvPr>
          <p:cNvSpPr>
            <a:spLocks noGrp="1"/>
          </p:cNvSpPr>
          <p:nvPr>
            <p:ph type="title"/>
          </p:nvPr>
        </p:nvSpPr>
        <p:spPr>
          <a:xfrm>
            <a:off x="624640" y="535697"/>
            <a:ext cx="9158274" cy="1010413"/>
          </a:xfrm>
        </p:spPr>
        <p:txBody>
          <a:bodyPr/>
          <a:lstStyle/>
          <a:p>
            <a:br>
              <a:rPr lang="en-US" sz="3200" dirty="0"/>
            </a:br>
            <a:br>
              <a:rPr lang="en-US" sz="3200" dirty="0"/>
            </a:br>
            <a:r>
              <a:rPr lang="en-US" sz="3200" dirty="0"/>
              <a:t>GTI Energy PSMS Learning Series</a:t>
            </a:r>
            <a:br>
              <a:rPr lang="en-US" sz="3200" dirty="0"/>
            </a:br>
            <a:r>
              <a:rPr lang="en-US" sz="2400" dirty="0"/>
              <a:t>Example: Series 1, Module 6</a:t>
            </a:r>
            <a:br>
              <a:rPr lang="en-US" dirty="0"/>
            </a:br>
            <a:endParaRPr lang="en-US" dirty="0"/>
          </a:p>
        </p:txBody>
      </p:sp>
      <p:pic>
        <p:nvPicPr>
          <p:cNvPr id="6" name="Picture 5">
            <a:extLst>
              <a:ext uri="{FF2B5EF4-FFF2-40B4-BE49-F238E27FC236}">
                <a16:creationId xmlns:a16="http://schemas.microsoft.com/office/drawing/2014/main" id="{EFDA6084-CC7A-B321-6B9D-2956430ACD06}"/>
              </a:ext>
            </a:extLst>
          </p:cNvPr>
          <p:cNvPicPr>
            <a:picLocks noChangeAspect="1"/>
          </p:cNvPicPr>
          <p:nvPr/>
        </p:nvPicPr>
        <p:blipFill>
          <a:blip r:embed="rId3"/>
          <a:stretch>
            <a:fillRect/>
          </a:stretch>
        </p:blipFill>
        <p:spPr>
          <a:xfrm>
            <a:off x="1940215" y="1250835"/>
            <a:ext cx="8311570" cy="5271155"/>
          </a:xfrm>
          <a:prstGeom prst="rect">
            <a:avLst/>
          </a:prstGeom>
        </p:spPr>
      </p:pic>
    </p:spTree>
    <p:custDataLst>
      <p:tags r:id="rId1"/>
    </p:custDataLst>
    <p:extLst>
      <p:ext uri="{BB962C8B-B14F-4D97-AF65-F5344CB8AC3E}">
        <p14:creationId xmlns:p14="http://schemas.microsoft.com/office/powerpoint/2010/main" val="16949911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TI Energy">
  <a:themeElements>
    <a:clrScheme name="GTI Energy">
      <a:dk1>
        <a:srgbClr val="7B7B7B"/>
      </a:dk1>
      <a:lt1>
        <a:srgbClr val="FFFFFF"/>
      </a:lt1>
      <a:dk2>
        <a:srgbClr val="000000"/>
      </a:dk2>
      <a:lt2>
        <a:srgbClr val="E6E6E6"/>
      </a:lt2>
      <a:accent1>
        <a:srgbClr val="00559F"/>
      </a:accent1>
      <a:accent2>
        <a:srgbClr val="AAD654"/>
      </a:accent2>
      <a:accent3>
        <a:srgbClr val="35A656"/>
      </a:accent3>
      <a:accent4>
        <a:srgbClr val="EA8B49"/>
      </a:accent4>
      <a:accent5>
        <a:srgbClr val="BFBFBF"/>
      </a:accent5>
      <a:accent6>
        <a:srgbClr val="00B0F0"/>
      </a:accent6>
      <a:hlink>
        <a:srgbClr val="0ABDC6"/>
      </a:hlink>
      <a:folHlink>
        <a:srgbClr val="91278B"/>
      </a:folHlink>
    </a:clrScheme>
    <a:fontScheme name="Custom 1">
      <a:majorFont>
        <a:latin typeface="Segoe UI"/>
        <a:ea typeface=""/>
        <a:cs typeface=""/>
      </a:majorFont>
      <a:minorFont>
        <a:latin typeface="Segoe U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GTI-Energy-PPT-pre-template_4-22.pptx" id="{892AF0CA-21CE-45FD-9872-F468505026EF}" vid="{99F87A22-5557-4C43-BFC4-6A3C0BF866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aab780c-5cb9-4d56-b1b7-a6df58ec173f">
      <Terms xmlns="http://schemas.microsoft.com/office/infopath/2007/PartnerControls"/>
    </lcf76f155ced4ddcb4097134ff3c332f>
    <TaxCatchAll xmlns="935a9cfe-bd09-4cab-b5df-1bd7a966eb3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E95BBE0C9137449154AB6A3AF20B1C" ma:contentTypeVersion="14" ma:contentTypeDescription="Create a new document." ma:contentTypeScope="" ma:versionID="b41e7f540866a0a32830e670e4fa8b2d">
  <xsd:schema xmlns:xsd="http://www.w3.org/2001/XMLSchema" xmlns:xs="http://www.w3.org/2001/XMLSchema" xmlns:p="http://schemas.microsoft.com/office/2006/metadata/properties" xmlns:ns2="7aab780c-5cb9-4d56-b1b7-a6df58ec173f" xmlns:ns3="935a9cfe-bd09-4cab-b5df-1bd7a966eb38" targetNamespace="http://schemas.microsoft.com/office/2006/metadata/properties" ma:root="true" ma:fieldsID="5183156f44e9a05258510edbda7a0ce8" ns2:_="" ns3:_="">
    <xsd:import namespace="7aab780c-5cb9-4d56-b1b7-a6df58ec173f"/>
    <xsd:import namespace="935a9cfe-bd09-4cab-b5df-1bd7a966eb3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ab780c-5cb9-4d56-b1b7-a6df58ec173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50f5c23-03d1-4936-b781-e5ae2369907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5a9cfe-bd09-4cab-b5df-1bd7a966eb3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5131e2e-a705-4f43-b75e-da042424f6e1}" ma:internalName="TaxCatchAll" ma:showField="CatchAllData" ma:web="935a9cfe-bd09-4cab-b5df-1bd7a966eb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3EEFF0-FB57-4CB4-8BFC-DF397689E2ED}">
  <ds:schemaRefs>
    <ds:schemaRef ds:uri="http://purl.org/dc/dcmitype/"/>
    <ds:schemaRef ds:uri="d3f3fa7f-cede-47e4-b28e-81d38fc76ce5"/>
    <ds:schemaRef ds:uri="http://purl.org/dc/elements/1.1/"/>
    <ds:schemaRef ds:uri="http://schemas.microsoft.com/office/2006/documentManagement/types"/>
    <ds:schemaRef ds:uri="f3d533d7-9b7f-41fc-afb9-fac7cc1e9b70"/>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85740461-2119-4E68-B64F-32984A9D8DAC}"/>
</file>

<file path=customXml/itemProps3.xml><?xml version="1.0" encoding="utf-8"?>
<ds:datastoreItem xmlns:ds="http://schemas.openxmlformats.org/officeDocument/2006/customXml" ds:itemID="{AA3F7EDC-E5B4-4BBC-9D2A-CBE6D46C37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GTI-Energy-PPT-template_4-22</Template>
  <TotalTime>4269</TotalTime>
  <Words>1431</Words>
  <Application>Microsoft Office PowerPoint</Application>
  <PresentationFormat>Widescreen</PresentationFormat>
  <Paragraphs>214</Paragraphs>
  <Slides>26</Slides>
  <Notes>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7" baseType="lpstr">
      <vt:lpstr>Arial</vt:lpstr>
      <vt:lpstr>Calibri</vt:lpstr>
      <vt:lpstr>Melior</vt:lpstr>
      <vt:lpstr>Melior-Italic</vt:lpstr>
      <vt:lpstr>Microsoft Sans Serif</vt:lpstr>
      <vt:lpstr>Roboto</vt:lpstr>
      <vt:lpstr>Segoe UI</vt:lpstr>
      <vt:lpstr>Symbol</vt:lpstr>
      <vt:lpstr>Wingdings</vt:lpstr>
      <vt:lpstr>GTI Energy</vt:lpstr>
      <vt:lpstr>think-cell Slide</vt:lpstr>
      <vt:lpstr>Pipeline Safety Management System (PSMS) Learning Series</vt:lpstr>
      <vt:lpstr>Agenda</vt:lpstr>
      <vt:lpstr>Speaker Introduction</vt:lpstr>
      <vt:lpstr>Speaker Introduction</vt:lpstr>
      <vt:lpstr>PHMSA Advisory Bulletin March 25, 2025</vt:lpstr>
      <vt:lpstr>What is a Safety Management System (SMS)?</vt:lpstr>
      <vt:lpstr>API RP 1173 – Pipeline Safety Management System</vt:lpstr>
      <vt:lpstr>GTI Energy PSMS Learning Series</vt:lpstr>
      <vt:lpstr>  GTI Energy PSMS Learning Series Example: Series 1, Module 6 </vt:lpstr>
      <vt:lpstr>  GTI Energy PSMS Learning Series Example: Series 1, Module 6 </vt:lpstr>
      <vt:lpstr>  GTI Energy PSMS Learning Series Example: Series 1, Module 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Flexible Delivery Options</vt:lpstr>
      <vt:lpstr>Program Continuous Improvement Enhancement through Engagement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Joan Turba</dc:creator>
  <cp:lastModifiedBy>Robert Wilson</cp:lastModifiedBy>
  <cp:revision>7</cp:revision>
  <cp:lastPrinted>2025-04-08T13:20:19Z</cp:lastPrinted>
  <dcterms:created xsi:type="dcterms:W3CDTF">2022-05-04T15:54:51Z</dcterms:created>
  <dcterms:modified xsi:type="dcterms:W3CDTF">2025-04-08T13:20:59Z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0x01010023E95BBE0C9137449154AB6A3AF20B1C</vt:lpwstr>
  </property>
  <property fmtid="{D5CDD505-2E9C-101B-9397-08002B2CF9AE}" pid="3" name="ArticulateGUID">
    <vt:lpwstr>AF4181EB-7F73-42B5-B703-D6539D127732</vt:lpwstr>
  </property>
  <property fmtid="{D5CDD505-2E9C-101B-9397-08002B2CF9AE}" pid="4" name="ArticulatePath">
    <vt:lpwstr>https://gastechnologyinstitute492-my.sharepoint.com/personal/jturba_gti_energy/Documents/Joan/Learning Design/Presentation Title</vt:lpwstr>
  </property>
  <property fmtid="{D5CDD505-2E9C-101B-9397-08002B2CF9AE}" pid="5" name="MediaServiceImageTags">
    <vt:lpwstr/>
  </property>
</Properties>
</file>