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5" r:id="rId5"/>
  </p:sldMasterIdLst>
  <p:notesMasterIdLst>
    <p:notesMasterId r:id="rId17"/>
  </p:notesMasterIdLst>
  <p:sldIdLst>
    <p:sldId id="258" r:id="rId6"/>
    <p:sldId id="6498" r:id="rId7"/>
    <p:sldId id="6710" r:id="rId8"/>
    <p:sldId id="6768" r:id="rId9"/>
    <p:sldId id="6716" r:id="rId10"/>
    <p:sldId id="267" r:id="rId11"/>
    <p:sldId id="534" r:id="rId12"/>
    <p:sldId id="6713" r:id="rId13"/>
    <p:sldId id="6714" r:id="rId14"/>
    <p:sldId id="6715" r:id="rId15"/>
    <p:sldId id="6769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ckburn, James M" initials="BJM" lastIdx="1" clrIdx="0">
    <p:extLst>
      <p:ext uri="{19B8F6BF-5375-455C-9EA6-DF929625EA0E}">
        <p15:presenceInfo xmlns:p15="http://schemas.microsoft.com/office/powerpoint/2012/main" userId="S::james.blackburn@eversource.com::af671001-cbd5-498d-a2f5-b28f150f14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0"/>
    <a:srgbClr val="BBE0E3"/>
    <a:srgbClr val="C5E0B3"/>
    <a:srgbClr val="00AEEF"/>
    <a:srgbClr val="006600"/>
    <a:srgbClr val="007DC3"/>
    <a:srgbClr val="FFFF99"/>
    <a:srgbClr val="FFFF66"/>
    <a:srgbClr val="E7E7E7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05" autoAdjust="0"/>
    <p:restoredTop sz="94700" autoAdjust="0"/>
  </p:normalViewPr>
  <p:slideViewPr>
    <p:cSldViewPr>
      <p:cViewPr varScale="1">
        <p:scale>
          <a:sx n="109" d="100"/>
          <a:sy n="109" d="100"/>
        </p:scale>
        <p:origin x="22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EGMA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F3-46E9-AE42-9A8C8A4BECFD}"/>
              </c:ext>
            </c:extLst>
          </c:dPt>
          <c:dPt>
            <c:idx val="1"/>
            <c:bubble3D val="0"/>
            <c:spPr>
              <a:solidFill>
                <a:srgbClr val="00B1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F3-46E9-AE42-9A8C8A4BEC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F3-46E9-AE42-9A8C8A4BEC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F3-46E9-AE42-9A8C8A4BECFD}"/>
              </c:ext>
            </c:extLst>
          </c:dPt>
          <c:dLbls>
            <c:dLbl>
              <c:idx val="0"/>
              <c:layout>
                <c:manualLayout>
                  <c:x val="-3.2953703544168642E-2"/>
                  <c:y val="-3.5914498459431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F3-46E9-AE42-9A8C8A4BE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LNG</c:v>
                </c:pt>
                <c:pt idx="1">
                  <c:v>Pipeline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151000</c:v>
                </c:pt>
                <c:pt idx="1">
                  <c:v>419074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F3-46E9-AE42-9A8C8A4BE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Yankee Gas</c:v>
                </c:pt>
              </c:strCache>
            </c:strRef>
          </c:tx>
          <c:dPt>
            <c:idx val="0"/>
            <c:bubble3D val="0"/>
            <c:spPr>
              <a:solidFill>
                <a:srgbClr val="BBE0E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D9-4564-A6C7-F91324AABD0B}"/>
              </c:ext>
            </c:extLst>
          </c:dPt>
          <c:dPt>
            <c:idx val="1"/>
            <c:bubble3D val="0"/>
            <c:spPr>
              <a:solidFill>
                <a:srgbClr val="00B1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D9-4564-A6C7-F91324AABD0B}"/>
              </c:ext>
            </c:extLst>
          </c:dPt>
          <c:dLbls>
            <c:dLbl>
              <c:idx val="0"/>
              <c:layout>
                <c:manualLayout>
                  <c:x val="-3.7967599818444997E-2"/>
                  <c:y val="-1.4259671345429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D9-4564-A6C7-F91324AAB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LNG</c:v>
                </c:pt>
                <c:pt idx="1">
                  <c:v>Pipeline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105600</c:v>
                </c:pt>
                <c:pt idx="1">
                  <c:v>418316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6-4000-9388-C4ACE3E5A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NSTAR Gas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FD-4CAD-B85C-400287FB8F21}"/>
              </c:ext>
            </c:extLst>
          </c:dPt>
          <c:dPt>
            <c:idx val="1"/>
            <c:bubble3D val="0"/>
            <c:spPr>
              <a:solidFill>
                <a:srgbClr val="00B1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FD-4CAD-B85C-400287FB8F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FD-4CAD-B85C-400287FB8F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FD-4CAD-B85C-400287FB8F21}"/>
              </c:ext>
            </c:extLst>
          </c:dPt>
          <c:dLbls>
            <c:dLbl>
              <c:idx val="0"/>
              <c:layout>
                <c:manualLayout>
                  <c:x val="1.2262444218542704E-2"/>
                  <c:y val="0.12129621704895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FD-4CAD-B85C-400287FB8F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LNG</c:v>
                </c:pt>
                <c:pt idx="1">
                  <c:v>Pipeline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210000</c:v>
                </c:pt>
                <c:pt idx="1">
                  <c:v>334400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FD-4CAD-B85C-400287FB8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0.61731</cdr:x>
      <cdr:y>0.18721</cdr:y>
    </cdr:from>
    <cdr:to>
      <cdr:x>1</cdr:x>
      <cdr:y>0.38477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359B8BC7-4A15-4F39-94DB-737B66F7EAE3}"/>
            </a:ext>
          </a:extLst>
        </cdr:cNvPr>
        <cdr:cNvSpPr txBox="1"/>
      </cdr:nvSpPr>
      <cdr:spPr>
        <a:xfrm xmlns:a="http://schemas.openxmlformats.org/drawingml/2006/main">
          <a:off x="2149683" y="437477"/>
          <a:ext cx="133265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Hopkinton LNG</a:t>
          </a:r>
        </a:p>
        <a:p xmlns:a="http://schemas.openxmlformats.org/drawingml/2006/main">
          <a:r>
            <a:rPr lang="en-US" sz="1200" b="1" dirty="0"/>
            <a:t>Acushnet LNG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12F4CB-940A-41A1-90EC-0CED26B33AA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CC1992-46A1-4F94-A8C6-F07541A509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2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9517">
              <a:defRPr sz="1600">
                <a:solidFill>
                  <a:schemeClr val="tx1"/>
                </a:solidFill>
                <a:latin typeface="Arial" charset="0"/>
              </a:defRPr>
            </a:lvl1pPr>
            <a:lvl2pPr marL="733748" indent="-282211" defTabSz="959517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28844" indent="-225769" defTabSz="959517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80381" indent="-225769" defTabSz="959517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31919" indent="-225769" defTabSz="959517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83456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34994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386531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38069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8098B3D-182F-438D-A276-6DC75D6C5995}" type="slidenum">
              <a:rPr lang="en-US" altLang="en-US" sz="1000">
                <a:latin typeface="Times New Roman" pitchFamily="18" charset="0"/>
              </a:rPr>
              <a:pPr/>
              <a:t>1</a:t>
            </a:fld>
            <a:endParaRPr lang="en-US" altLang="en-US" sz="1000" dirty="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6083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051731-2155-4900-B036-C22DE898EC1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6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9517">
              <a:defRPr sz="1600">
                <a:solidFill>
                  <a:schemeClr val="tx1"/>
                </a:solidFill>
                <a:latin typeface="Arial" charset="0"/>
              </a:defRPr>
            </a:lvl1pPr>
            <a:lvl2pPr marL="733748" indent="-282211" defTabSz="959517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28844" indent="-225769" defTabSz="959517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80381" indent="-225769" defTabSz="959517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31919" indent="-225769" defTabSz="959517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83456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34994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386531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38069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2C4887E-22D8-40C4-A2F0-78907BBB8250}" type="slidenum">
              <a:rPr lang="en-US" altLang="en-US" sz="1000">
                <a:latin typeface="Times New Roman" pitchFamily="18" charset="0"/>
              </a:rPr>
              <a:pPr/>
              <a:t>3</a:t>
            </a:fld>
            <a:endParaRPr lang="en-US" altLang="en-US" sz="1000" dirty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9613"/>
            <a:ext cx="4621212" cy="3465512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320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9517">
              <a:defRPr sz="1600">
                <a:solidFill>
                  <a:schemeClr val="tx1"/>
                </a:solidFill>
                <a:latin typeface="Arial" charset="0"/>
              </a:defRPr>
            </a:lvl1pPr>
            <a:lvl2pPr marL="733748" indent="-282211" defTabSz="959517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28844" indent="-225769" defTabSz="959517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80381" indent="-225769" defTabSz="959517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31919" indent="-225769" defTabSz="959517">
              <a:defRPr sz="1600">
                <a:solidFill>
                  <a:schemeClr val="tx1"/>
                </a:solidFill>
                <a:latin typeface="Arial" charset="0"/>
              </a:defRPr>
            </a:lvl5pPr>
            <a:lvl6pPr marL="2483456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34994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386531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38069" indent="-225769" defTabSz="959517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EACE66A-06CC-4C14-AD0F-BFF2D6288FBE}" type="slidenum">
              <a:rPr lang="en-US" altLang="en-US" sz="1000">
                <a:latin typeface="Times New Roman" pitchFamily="18" charset="0"/>
              </a:rPr>
              <a:pPr/>
              <a:t>7</a:t>
            </a:fld>
            <a:endParaRPr lang="en-US" altLang="en-US" sz="1000" dirty="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947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777D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7086600" y="6858000"/>
            <a:ext cx="1828800" cy="2286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40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502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663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638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7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366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819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8849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6858000" cy="914400"/>
          </a:xfrm>
        </p:spPr>
        <p:txBody>
          <a:bodyPr anchor="t" anchorCtr="0"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14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6858000" cy="914400"/>
          </a:xfrm>
        </p:spPr>
        <p:txBody>
          <a:bodyPr anchor="t" anchorCtr="0"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285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6858000" cy="914400"/>
          </a:xfrm>
        </p:spPr>
        <p:txBody>
          <a:bodyPr anchor="t" anchorCtr="0"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131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38" y="176213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1439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6858000" cy="914400"/>
          </a:xfrm>
        </p:spPr>
        <p:txBody>
          <a:bodyPr anchor="t" anchorCtr="0"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253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6858000" cy="914400"/>
          </a:xfrm>
        </p:spPr>
        <p:txBody>
          <a:bodyPr anchor="t" anchorCtr="0"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1171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38" y="176213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0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38" y="176213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836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7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17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221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7200900" y="76200"/>
            <a:ext cx="17526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7724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4000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400" smtClean="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76200"/>
            <a:ext cx="67056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38400" y="6553200"/>
            <a:ext cx="6477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81000" y="6553200"/>
            <a:ext cx="1905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/>
        </p:nvSpPr>
        <p:spPr bwMode="auto">
          <a:xfrm>
            <a:off x="457200" y="6515100"/>
            <a:ext cx="1828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 dirty="0">
                <a:solidFill>
                  <a:schemeClr val="bg1"/>
                </a:solidFill>
              </a:rPr>
              <a:t>Safety First and Always</a:t>
            </a:r>
          </a:p>
        </p:txBody>
      </p:sp>
      <p:pic>
        <p:nvPicPr>
          <p:cNvPr id="54287" name="Picture 15" descr="slide_Eversource_energy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5" y="292100"/>
            <a:ext cx="146050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19672"/>
            <a:ext cx="2133600" cy="4762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0782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200900" y="76200"/>
            <a:ext cx="17526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81000" y="76200"/>
            <a:ext cx="67056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2438400" y="6553200"/>
            <a:ext cx="6477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81000" y="6553200"/>
            <a:ext cx="1905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57200" y="6515100"/>
            <a:ext cx="1828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FFFFFF"/>
                </a:solidFill>
              </a:rPr>
              <a:t>Safety First and Always</a:t>
            </a:r>
          </a:p>
        </p:txBody>
      </p:sp>
      <p:pic>
        <p:nvPicPr>
          <p:cNvPr id="9" name="Picture 15" descr="slide_Eversource_energy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5" y="292100"/>
            <a:ext cx="14605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772400" cy="1470025"/>
          </a:xfrm>
          <a:extLst>
            <a:ext uri="{FAA26D3D-D897-4be2-8F04-BA451C77F1D7}"/>
          </a:extLst>
        </p:spPr>
        <p:txBody>
          <a:bodyPr/>
          <a:lstStyle>
            <a:lvl1pPr algn="r">
              <a:defRPr sz="4800" smtClean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057400" y="2971800"/>
            <a:ext cx="6400800" cy="1752600"/>
          </a:xfrm>
          <a:extLst>
            <a:ext uri="{FAA26D3D-D897-4be2-8F04-BA451C77F1D7}"/>
          </a:extLst>
        </p:spPr>
        <p:txBody>
          <a:bodyPr/>
          <a:lstStyle>
            <a:lvl1pPr marL="0" indent="0" algn="r">
              <a:buFont typeface="Wingdings" pitchFamily="2" charset="2"/>
              <a:buNone/>
              <a:defRPr sz="2000" smtClean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99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231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5730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A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7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17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553199"/>
            <a:ext cx="2133600" cy="223839"/>
          </a:xfrm>
          <a:prstGeom prst="rect">
            <a:avLst/>
          </a:prstGeom>
          <a:ln/>
        </p:spPr>
        <p:txBody>
          <a:bodyPr/>
          <a:lstStyle>
            <a:lvl1pPr algn="r">
              <a:defRPr sz="1200"/>
            </a:lvl1pPr>
          </a:lstStyle>
          <a:p>
            <a:fld id="{608B67A8-56C1-4612-BF02-DA912C87B4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626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6629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800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81000" y="76200"/>
            <a:ext cx="67056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2476500" y="6557169"/>
            <a:ext cx="6477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381000" y="6553200"/>
            <a:ext cx="1905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 userDrawn="1"/>
        </p:nvSpPr>
        <p:spPr bwMode="auto">
          <a:xfrm>
            <a:off x="457200" y="6515100"/>
            <a:ext cx="1828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FFFFFF"/>
                </a:solidFill>
              </a:rPr>
              <a:t>Safety First and Always</a:t>
            </a:r>
          </a:p>
        </p:txBody>
      </p:sp>
      <p:sp>
        <p:nvSpPr>
          <p:cNvPr id="1033" name="Rectangle 16"/>
          <p:cNvSpPr>
            <a:spLocks noChangeArrowheads="1"/>
          </p:cNvSpPr>
          <p:nvPr userDrawn="1"/>
        </p:nvSpPr>
        <p:spPr bwMode="auto">
          <a:xfrm>
            <a:off x="7200900" y="76200"/>
            <a:ext cx="17526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17" descr="slide_Eversource_energy_white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5" y="292100"/>
            <a:ext cx="14605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8077200" y="6460123"/>
            <a:ext cx="73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781405-4017-46F4-8D85-600EC8A8E34A}" type="slidenum">
              <a:rPr lang="en-US" sz="2000">
                <a:solidFill>
                  <a:srgbClr val="FFFFFF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0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42440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1" r:id="rId2"/>
    <p:sldLayoutId id="2147483702" r:id="rId3"/>
    <p:sldLayoutId id="2147483704" r:id="rId4"/>
    <p:sldLayoutId id="2147483723" r:id="rId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55000"/>
        </a:spcAft>
        <a:buClr>
          <a:srgbClr val="007BC3"/>
        </a:buClr>
        <a:buFont typeface="Arial" charset="0"/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74320" y="274320"/>
            <a:ext cx="6858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800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81000" y="76200"/>
            <a:ext cx="67056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438400" y="6553200"/>
            <a:ext cx="6477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381000" y="6553200"/>
            <a:ext cx="1905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/>
        </p:nvSpPr>
        <p:spPr bwMode="auto">
          <a:xfrm>
            <a:off x="457200" y="6515100"/>
            <a:ext cx="1828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FFFFFF"/>
                </a:solidFill>
              </a:rPr>
              <a:t>Safety First and Always</a:t>
            </a:r>
          </a:p>
        </p:txBody>
      </p:sp>
      <p:sp>
        <p:nvSpPr>
          <p:cNvPr id="1033" name="Rectangle 16"/>
          <p:cNvSpPr>
            <a:spLocks noChangeArrowheads="1"/>
          </p:cNvSpPr>
          <p:nvPr/>
        </p:nvSpPr>
        <p:spPr bwMode="auto">
          <a:xfrm>
            <a:off x="7200900" y="76200"/>
            <a:ext cx="17526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17" descr="slide_Eversource_energy_whit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5" y="292100"/>
            <a:ext cx="14605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9"/>
    </p:custDataLst>
    <p:extLst>
      <p:ext uri="{BB962C8B-B14F-4D97-AF65-F5344CB8AC3E}">
        <p14:creationId xmlns:p14="http://schemas.microsoft.com/office/powerpoint/2010/main" val="87623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A50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Arial" charset="0"/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344488" y="457200"/>
            <a:ext cx="84550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br>
              <a:rPr lang="en-US" altLang="en-US" sz="3600" dirty="0">
                <a:solidFill>
                  <a:srgbClr val="007DC3"/>
                </a:solidFill>
              </a:rPr>
            </a:br>
            <a:endParaRPr lang="en-US" altLang="en-US" sz="3600" dirty="0">
              <a:solidFill>
                <a:srgbClr val="007DC3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</a:rPr>
              <a:t>NGA’s 2025 Spring Operations Conference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800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</a:rPr>
              <a:t>Eversource LNG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rgbClr val="007DC3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rgbClr val="007DC3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rgbClr val="007DC3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rgbClr val="007DC3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0066CC"/>
                </a:solidFill>
              </a:rPr>
              <a:t>April 11, 2025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br>
              <a:rPr lang="en-US" altLang="en-US" sz="2000" dirty="0"/>
            </a:br>
            <a:endParaRPr lang="en-US" altLang="en-US" sz="3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1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27666C5-E929-41C7-B889-6D7D90067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76200"/>
            <a:ext cx="777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9pPr>
          </a:lstStyle>
          <a:p>
            <a:r>
              <a:rPr lang="en-US" altLang="en-US" sz="2400" kern="0" dirty="0"/>
              <a:t>Facility Aerial Photos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F9D9CA-07BA-4489-80F3-E92E73E9D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8" y="1263127"/>
            <a:ext cx="4251076" cy="2623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8559B0-EED0-4CB2-87EE-CEBB8A3C1FEB}"/>
              </a:ext>
            </a:extLst>
          </p:cNvPr>
          <p:cNvSpPr txBox="1"/>
          <p:nvPr/>
        </p:nvSpPr>
        <p:spPr>
          <a:xfrm>
            <a:off x="3359094" y="3639979"/>
            <a:ext cx="110312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Marshfield LNG</a:t>
            </a:r>
            <a:r>
              <a:rPr lang="en-US" sz="1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A3568-D8DE-4D8C-82B4-9A8DC3F22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787" y="1263127"/>
            <a:ext cx="4251075" cy="2623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BB3AF1-5F81-4D6A-B7CF-736FC5437830}"/>
              </a:ext>
            </a:extLst>
          </p:cNvPr>
          <p:cNvSpPr txBox="1"/>
          <p:nvPr/>
        </p:nvSpPr>
        <p:spPr>
          <a:xfrm>
            <a:off x="7610170" y="3637048"/>
            <a:ext cx="132055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Lawrence LNG / LPG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31C9E-9DE1-4DC5-1B71-ADBAB6124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13" y="4127700"/>
            <a:ext cx="2271495" cy="2257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B772E2-B7FF-3598-ACDB-DF8049E4E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38" y="4123292"/>
            <a:ext cx="2139107" cy="2257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B89273-D2DF-80A8-7704-E934A8699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598" y="4127699"/>
            <a:ext cx="1905299" cy="22424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3C9CD6-86B8-1BA6-DD80-7B2928CCFD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04" r="9016"/>
          <a:stretch/>
        </p:blipFill>
        <p:spPr>
          <a:xfrm>
            <a:off x="4334250" y="4120358"/>
            <a:ext cx="2307010" cy="22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068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27666C5-E929-41C7-B889-6D7D90067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76200"/>
            <a:ext cx="777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9pPr>
          </a:lstStyle>
          <a:p>
            <a:r>
              <a:rPr lang="en-US" altLang="en-US" sz="2400" kern="0" dirty="0"/>
              <a:t>LNG Facility – Earthquake Response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2F38A6-8D27-01EB-5402-3C8F7EA8AB49}"/>
              </a:ext>
            </a:extLst>
          </p:cNvPr>
          <p:cNvSpPr>
            <a:spLocks/>
          </p:cNvSpPr>
          <p:nvPr/>
        </p:nvSpPr>
        <p:spPr bwMode="auto">
          <a:xfrm>
            <a:off x="457200" y="1219200"/>
            <a:ext cx="82264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8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Eversource has implemented seismic responses based on the intensity of the event observed local to the facility. </a:t>
            </a:r>
          </a:p>
          <a:p>
            <a:pPr marL="342900" indent="-342900">
              <a:spcBef>
                <a:spcPct val="20000"/>
              </a:spcBef>
              <a:spcAft>
                <a:spcPts val="8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Utilizes the Modified Mercalli Intensity (MMI) Scale.</a:t>
            </a:r>
          </a:p>
          <a:p>
            <a:pPr marL="342900" indent="-342900">
              <a:spcBef>
                <a:spcPct val="20000"/>
              </a:spcBef>
              <a:spcAft>
                <a:spcPts val="8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MMI is different then the earthquakes magnitude at its epicenter, which is measured in Moment Magnitude (M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).   </a:t>
            </a: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00AEEF"/>
              </a:buClr>
              <a:buSzPct val="11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D6963-7F79-CF55-01D3-05267ADE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853907"/>
            <a:ext cx="7848600" cy="3689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FC1092-47DA-3F93-7CBE-05C2D5DD0DE6}"/>
              </a:ext>
            </a:extLst>
          </p:cNvPr>
          <p:cNvSpPr txBox="1"/>
          <p:nvPr/>
        </p:nvSpPr>
        <p:spPr>
          <a:xfrm>
            <a:off x="647700" y="2861846"/>
            <a:ext cx="784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MMI Scale</a:t>
            </a:r>
          </a:p>
        </p:txBody>
      </p:sp>
    </p:spTree>
    <p:extLst>
      <p:ext uri="{BB962C8B-B14F-4D97-AF65-F5344CB8AC3E}">
        <p14:creationId xmlns:p14="http://schemas.microsoft.com/office/powerpoint/2010/main" val="39810686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408284A-395F-8116-13EA-625469235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79" y="228600"/>
            <a:ext cx="6799634" cy="6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/>
          <a:p>
            <a:r>
              <a:rPr lang="en-US" sz="2400" b="1" kern="0" dirty="0">
                <a:solidFill>
                  <a:srgbClr val="007DC3"/>
                </a:solidFill>
                <a:latin typeface="Arial" pitchFamily="34" charset="0"/>
                <a:ea typeface="MS PGothic" pitchFamily="34" charset="-128"/>
              </a:rPr>
              <a:t>Locations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8787F6F-40B0-2592-CD36-6A382F24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79" y="1060310"/>
            <a:ext cx="8550612" cy="42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 marL="234950" lvl="1" indent="-234950">
              <a:spcBef>
                <a:spcPts val="0"/>
              </a:spcBef>
              <a:spcAft>
                <a:spcPts val="1200"/>
              </a:spcAft>
              <a:buClr>
                <a:srgbClr val="007A50"/>
              </a:buClr>
              <a:buSzPct val="100000"/>
              <a:buFont typeface="Arial" panose="020B0604020202020204" pitchFamily="34" charset="0"/>
              <a:buChar char="■"/>
            </a:pPr>
            <a:r>
              <a:rPr lang="en-US" b="0" dirty="0">
                <a:latin typeface="Arial"/>
                <a:cs typeface="Arial"/>
              </a:rPr>
              <a:t>Hopkinton LNG Corp is a subsidiary of Eversource Energy. </a:t>
            </a:r>
          </a:p>
          <a:p>
            <a:pPr marL="234950" lvl="1" indent="-234950">
              <a:spcBef>
                <a:spcPts val="0"/>
              </a:spcBef>
              <a:spcAft>
                <a:spcPts val="1200"/>
              </a:spcAft>
              <a:buClr>
                <a:srgbClr val="007A50"/>
              </a:buClr>
              <a:buSzPct val="100000"/>
              <a:buFont typeface="Arial" panose="020B0604020202020204" pitchFamily="34" charset="0"/>
              <a:buChar char="■"/>
            </a:pPr>
            <a:r>
              <a:rPr lang="en-US" b="0" dirty="0">
                <a:latin typeface="Arial"/>
                <a:cs typeface="Arial"/>
              </a:rPr>
              <a:t>Nine of our ten supplemental gas facilities are owned by HOPCO.</a:t>
            </a:r>
          </a:p>
          <a:p>
            <a:pPr marL="234950" lvl="1" indent="-234950">
              <a:spcBef>
                <a:spcPts val="0"/>
              </a:spcBef>
              <a:spcAft>
                <a:spcPts val="1200"/>
              </a:spcAft>
              <a:buClr>
                <a:srgbClr val="007A50"/>
              </a:buClr>
              <a:buSzPct val="100000"/>
              <a:buFont typeface="Arial" panose="020B0604020202020204" pitchFamily="34" charset="0"/>
              <a:buChar char="■"/>
            </a:pPr>
            <a:r>
              <a:rPr lang="en-US" b="0" dirty="0">
                <a:latin typeface="Arial"/>
                <a:cs typeface="Arial"/>
              </a:rPr>
              <a:t>In 2020 HOPCO acquired the Columbia Gas of MA assets.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9D82B3-9297-4C42-2263-B1F1A5650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9" y="2336736"/>
            <a:ext cx="7752944" cy="41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8398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9383665-FD1A-483C-BB28-2B1CCA1A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1" y="6096000"/>
            <a:ext cx="82448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*Natural Gas Equivalent (NGE by assuming 1040 btu/SCF)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** Includes supervision and administration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62F2124-F9F8-496C-A04F-B69C3A289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76200"/>
            <a:ext cx="777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9pPr>
          </a:lstStyle>
          <a:p>
            <a:r>
              <a:rPr lang="en-US" altLang="en-US" sz="2400" kern="0" dirty="0"/>
              <a:t>LNG/LPG Facility Attributes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AAFD144-7B44-48A0-BFB9-97A75565B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121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0A83EA2-F1B2-4030-B7D0-A13BF80E7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16" y="1252967"/>
            <a:ext cx="9938557" cy="49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0DD557-BBC8-489B-844A-0E179C193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90286"/>
              </p:ext>
            </p:extLst>
          </p:nvPr>
        </p:nvGraphicFramePr>
        <p:xfrm>
          <a:off x="365761" y="1101470"/>
          <a:ext cx="8549638" cy="4823453"/>
        </p:xfrm>
        <a:graphic>
          <a:graphicData uri="http://schemas.openxmlformats.org/drawingml/2006/table">
            <a:tbl>
              <a:tblPr firstRow="1" bandRow="1"/>
              <a:tblGrid>
                <a:gridCol w="1539239">
                  <a:extLst>
                    <a:ext uri="{9D8B030D-6E8A-4147-A177-3AD203B41FA5}">
                      <a16:colId xmlns:a16="http://schemas.microsoft.com/office/drawing/2014/main" val="4041544667"/>
                    </a:ext>
                  </a:extLst>
                </a:gridCol>
                <a:gridCol w="1227208">
                  <a:extLst>
                    <a:ext uri="{9D8B030D-6E8A-4147-A177-3AD203B41FA5}">
                      <a16:colId xmlns:a16="http://schemas.microsoft.com/office/drawing/2014/main" val="1940134455"/>
                    </a:ext>
                  </a:extLst>
                </a:gridCol>
                <a:gridCol w="1264662">
                  <a:extLst>
                    <a:ext uri="{9D8B030D-6E8A-4147-A177-3AD203B41FA5}">
                      <a16:colId xmlns:a16="http://schemas.microsoft.com/office/drawing/2014/main" val="2442015481"/>
                    </a:ext>
                  </a:extLst>
                </a:gridCol>
                <a:gridCol w="1264662">
                  <a:extLst>
                    <a:ext uri="{9D8B030D-6E8A-4147-A177-3AD203B41FA5}">
                      <a16:colId xmlns:a16="http://schemas.microsoft.com/office/drawing/2014/main" val="2130613755"/>
                    </a:ext>
                  </a:extLst>
                </a:gridCol>
                <a:gridCol w="1738909">
                  <a:extLst>
                    <a:ext uri="{9D8B030D-6E8A-4147-A177-3AD203B41FA5}">
                      <a16:colId xmlns:a16="http://schemas.microsoft.com/office/drawing/2014/main" val="1844330755"/>
                    </a:ext>
                  </a:extLst>
                </a:gridCol>
                <a:gridCol w="1514958">
                  <a:extLst>
                    <a:ext uri="{9D8B030D-6E8A-4147-A177-3AD203B41FA5}">
                      <a16:colId xmlns:a16="http://schemas.microsoft.com/office/drawing/2014/main" val="4217904151"/>
                    </a:ext>
                  </a:extLst>
                </a:gridCol>
              </a:tblGrid>
              <a:tr h="704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FACILITY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STORAGE CAPACITY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SENDOUT  (SCF/Hr)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YEAR BUILT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VAPORIZATION CAPACITY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**O&amp;M PERSONNEL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009665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Hopkinton LNG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3.00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36,000,000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10,000,000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1967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240,000 MCFD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282755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Waterbury LNG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1.20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14,500,000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5,000,000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120,000 MCFD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133457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Ludlow LNG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1.00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12,000,000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2,213,000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1973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53,112 MSCFD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370618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Easton LNG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0.80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9,450,000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2,083,000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1972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49,992 MSCFD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004069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Acushnet LNG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6,000,000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1,250,000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1970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30,000   MCFD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020250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Brockton  LPG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0.07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867,500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*842,000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~1965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20,208 MSCFD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Uses Easton LNG Employees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645872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Northampton LPG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0.02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267,500 Gal.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*200,000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~1965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4,800 MSCFD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Supervised by Ludlow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Uses I&amp;R Employees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52455"/>
                  </a:ext>
                </a:extLst>
              </a:tr>
              <a:tr h="3706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Lawrence LNG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0.01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168,000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1972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19,200 MSCFD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05497"/>
                  </a:ext>
                </a:extLst>
              </a:tr>
              <a:tr h="41830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Lawrence LPG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0.01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160,500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*561,000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~1975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13,464 MSCFD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Uses Lawrence LNG Employees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227237"/>
                  </a:ext>
                </a:extLst>
              </a:tr>
              <a:tr h="41830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Marshfield LNG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0.01 BCF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110,000 Gal.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1973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12,000 MSCFD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75" marR="8175" marT="817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Uses Easton LNG Employees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66" marR="66566" marT="33283" marB="3328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26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41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CC1A9FB-3286-4D89-836E-F7C94D8692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274666"/>
              </p:ext>
            </p:extLst>
          </p:nvPr>
        </p:nvGraphicFramePr>
        <p:xfrm>
          <a:off x="5554083" y="3843923"/>
          <a:ext cx="3482340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73292DE-9567-4F09-B0AF-F18A76CA0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76174"/>
              </p:ext>
            </p:extLst>
          </p:nvPr>
        </p:nvGraphicFramePr>
        <p:xfrm>
          <a:off x="-200411" y="3851843"/>
          <a:ext cx="3324611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308"/>
            <a:ext cx="8229600" cy="5054092"/>
          </a:xfrm>
        </p:spPr>
        <p:txBody>
          <a:bodyPr/>
          <a:lstStyle/>
          <a:p>
            <a:pPr lvl="1">
              <a:buClr>
                <a:srgbClr val="008000"/>
              </a:buClr>
            </a:pPr>
            <a:endParaRPr lang="en-US" sz="1400" dirty="0"/>
          </a:p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rgbClr val="1B75BB"/>
              </a:buClr>
              <a:buSzPct val="135000"/>
              <a:buNone/>
            </a:pPr>
            <a:r>
              <a:rPr lang="en-US" sz="1800" dirty="0"/>
              <a:t>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1B75BB"/>
              </a:buClr>
              <a:buSzPct val="135000"/>
              <a:buFont typeface="Wingdings" pitchFamily="2" charset="2"/>
              <a:buChar char="Ø"/>
            </a:pPr>
            <a:endParaRPr lang="en-US" sz="1800" dirty="0"/>
          </a:p>
          <a:p>
            <a:endParaRPr lang="en-US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457200" y="1219200"/>
            <a:ext cx="82264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8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Serving customer peak day demand independent of interstate pipeline gas. </a:t>
            </a:r>
          </a:p>
          <a:p>
            <a:pPr marL="342900" indent="-342900">
              <a:spcBef>
                <a:spcPct val="20000"/>
              </a:spcBef>
              <a:spcAft>
                <a:spcPts val="8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Maintains seasonal price stability for rate payers.  </a:t>
            </a:r>
          </a:p>
          <a:p>
            <a:pPr marL="342900" indent="-342900">
              <a:spcBef>
                <a:spcPct val="20000"/>
              </a:spcBef>
              <a:spcAft>
                <a:spcPts val="8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LNG/LPG represents approximately 28% of Eversource “Design Day”: </a:t>
            </a:r>
          </a:p>
          <a:p>
            <a:pPr marL="800100" lvl="1" indent="-342900">
              <a:spcBef>
                <a:spcPct val="20000"/>
              </a:spcBef>
              <a:spcAft>
                <a:spcPts val="4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Yankee Gas LNG (Approximately 20% of Design Supply)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4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NSTAR Gas LNG (Approximately 40% of Design Supply)</a:t>
            </a:r>
          </a:p>
          <a:p>
            <a:pPr marL="800100" lvl="1" indent="-342900">
              <a:spcBef>
                <a:spcPct val="20000"/>
              </a:spcBef>
              <a:spcAft>
                <a:spcPts val="400"/>
              </a:spcAft>
              <a:buClr>
                <a:srgbClr val="00AEE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EGMA LNG/LPG (Approximately 25% of Design Supply)</a:t>
            </a: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rgbClr val="00AEEF"/>
              </a:buClr>
              <a:buSzPct val="11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96892" y="3634342"/>
            <a:ext cx="769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Design Day Supply Sources (Dth/day)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6824" y="4547733"/>
            <a:ext cx="137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Waterbury LNG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69022" y="4592443"/>
            <a:ext cx="1411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Ludlow LNG</a:t>
            </a:r>
          </a:p>
          <a:p>
            <a:r>
              <a:rPr lang="en-US" sz="1200" b="1" dirty="0"/>
              <a:t>Easton LNG</a:t>
            </a:r>
          </a:p>
          <a:p>
            <a:r>
              <a:rPr lang="en-US" sz="1200" b="1" dirty="0"/>
              <a:t>Marshfield LNG</a:t>
            </a:r>
          </a:p>
          <a:p>
            <a:r>
              <a:rPr lang="en-US" sz="1200" b="1" dirty="0"/>
              <a:t>Lawrence LNG</a:t>
            </a:r>
          </a:p>
          <a:p>
            <a:r>
              <a:rPr lang="en-US" sz="1200" b="1" dirty="0"/>
              <a:t>Brockton LPG</a:t>
            </a:r>
          </a:p>
          <a:p>
            <a:r>
              <a:rPr lang="en-US" sz="1200" b="1" dirty="0"/>
              <a:t>Lawrence LPG</a:t>
            </a:r>
          </a:p>
          <a:p>
            <a:r>
              <a:rPr lang="en-US" sz="1200" b="1" dirty="0"/>
              <a:t>Northampton LPG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7538272" y="4743064"/>
            <a:ext cx="386528" cy="98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80DEA68-E53F-4319-ABA3-252C84069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418898"/>
              </p:ext>
            </p:extLst>
          </p:nvPr>
        </p:nvGraphicFramePr>
        <p:xfrm>
          <a:off x="2685649" y="3851837"/>
          <a:ext cx="3482340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EB165B-EE10-4FBE-ACB8-E35505681277}"/>
              </a:ext>
            </a:extLst>
          </p:cNvPr>
          <p:cNvCxnSpPr/>
          <p:nvPr/>
        </p:nvCxnSpPr>
        <p:spPr>
          <a:xfrm flipH="1">
            <a:off x="4570412" y="4512284"/>
            <a:ext cx="274320" cy="2307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B0DAE5DD-7729-429E-A631-A3B384C7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6629400" cy="609600"/>
          </a:xfrm>
        </p:spPr>
        <p:txBody>
          <a:bodyPr/>
          <a:lstStyle/>
          <a:p>
            <a:r>
              <a:rPr lang="en-US" sz="2400" dirty="0">
                <a:solidFill>
                  <a:srgbClr val="007DC3"/>
                </a:solidFill>
              </a:rPr>
              <a:t>Importance of LNG/LPG Supply</a:t>
            </a:r>
          </a:p>
        </p:txBody>
      </p:sp>
    </p:spTree>
    <p:extLst>
      <p:ext uri="{BB962C8B-B14F-4D97-AF65-F5344CB8AC3E}">
        <p14:creationId xmlns:p14="http://schemas.microsoft.com/office/powerpoint/2010/main" val="16327737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341BA07E-4FB6-4320-A4E3-A27C83862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138" y="76200"/>
            <a:ext cx="7772400" cy="823912"/>
          </a:xfrm>
          <a:noFill/>
        </p:spPr>
        <p:txBody>
          <a:bodyPr/>
          <a:lstStyle/>
          <a:p>
            <a:r>
              <a:rPr lang="en-US" altLang="en-US" sz="2400" dirty="0">
                <a:solidFill>
                  <a:srgbClr val="007DC3"/>
                </a:solidFill>
              </a:rPr>
              <a:t>Introduction to LNG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03FAD-0CA4-4CE3-9D18-9663E6651518}"/>
              </a:ext>
            </a:extLst>
          </p:cNvPr>
          <p:cNvSpPr txBox="1">
            <a:spLocks/>
          </p:cNvSpPr>
          <p:nvPr/>
        </p:nvSpPr>
        <p:spPr>
          <a:xfrm>
            <a:off x="674490" y="4135521"/>
            <a:ext cx="822960" cy="548640"/>
          </a:xfrm>
          <a:prstGeom prst="rect">
            <a:avLst/>
          </a:prstGeom>
          <a:solidFill>
            <a:srgbClr val="C5E0B3"/>
          </a:solidFill>
          <a:ln w="12700">
            <a:solidFill>
              <a:schemeClr val="tx1"/>
            </a:solidFill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F2CF0-B4B0-44B8-817A-22026373D36D}"/>
              </a:ext>
            </a:extLst>
          </p:cNvPr>
          <p:cNvSpPr txBox="1"/>
          <p:nvPr/>
        </p:nvSpPr>
        <p:spPr>
          <a:xfrm>
            <a:off x="1702038" y="4135521"/>
            <a:ext cx="1280160" cy="54864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Pre-Treatment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6917E-838C-4983-B6B4-12DAD867C651}"/>
              </a:ext>
            </a:extLst>
          </p:cNvPr>
          <p:cNvSpPr txBox="1"/>
          <p:nvPr/>
        </p:nvSpPr>
        <p:spPr>
          <a:xfrm>
            <a:off x="3210560" y="4135521"/>
            <a:ext cx="1005840" cy="54864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DE85C-55E5-4D84-A038-733DA6A1F652}"/>
              </a:ext>
            </a:extLst>
          </p:cNvPr>
          <p:cNvSpPr txBox="1"/>
          <p:nvPr/>
        </p:nvSpPr>
        <p:spPr>
          <a:xfrm>
            <a:off x="4699000" y="4135521"/>
            <a:ext cx="1005840" cy="548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LNG Storage Tanks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6912C-4C7B-465C-8217-DD5217E97852}"/>
              </a:ext>
            </a:extLst>
          </p:cNvPr>
          <p:cNvSpPr txBox="1"/>
          <p:nvPr/>
        </p:nvSpPr>
        <p:spPr>
          <a:xfrm>
            <a:off x="6096000" y="4135521"/>
            <a:ext cx="1005840" cy="54864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Vaporizers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5DEA1-22FE-4825-A924-637598896B27}"/>
              </a:ext>
            </a:extLst>
          </p:cNvPr>
          <p:cNvSpPr txBox="1"/>
          <p:nvPr/>
        </p:nvSpPr>
        <p:spPr>
          <a:xfrm>
            <a:off x="7543800" y="4135521"/>
            <a:ext cx="1005840" cy="548640"/>
          </a:xfrm>
          <a:prstGeom prst="rect">
            <a:avLst/>
          </a:prstGeom>
          <a:solidFill>
            <a:srgbClr val="C5E0B3"/>
          </a:solidFill>
          <a:ln w="12700">
            <a:solidFill>
              <a:schemeClr val="tx1"/>
            </a:solidFill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Gas Dist. Customers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B9CC50-2ABA-4F87-B962-2F3AEAA1FA48}"/>
              </a:ext>
            </a:extLst>
          </p:cNvPr>
          <p:cNvCxnSpPr>
            <a:cxnSpLocks/>
            <a:stCxn id="6" idx="1"/>
            <a:endCxn id="4" idx="3"/>
          </p:cNvCxnSpPr>
          <p:nvPr/>
        </p:nvCxnSpPr>
        <p:spPr>
          <a:xfrm flipH="1">
            <a:off x="1497450" y="4409841"/>
            <a:ext cx="2045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4E9E39-A482-4E53-93DB-E991B9CA25ED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 flipH="1">
            <a:off x="2982198" y="4409841"/>
            <a:ext cx="22836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8F2EDB-7D8F-4E86-A3FD-2F3CD45E2392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4216400" y="4409841"/>
            <a:ext cx="4826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93AAAF-AB89-4888-8755-08DAEF81C61F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>
            <a:off x="5704840" y="4409841"/>
            <a:ext cx="39116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8FEE28-4E37-4BD6-AC59-AA446CECD184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>
            <a:off x="7101840" y="4409841"/>
            <a:ext cx="44196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9DD2BB9-D8CC-4E95-8C5D-862DB49043F1}"/>
              </a:ext>
            </a:extLst>
          </p:cNvPr>
          <p:cNvCxnSpPr/>
          <p:nvPr/>
        </p:nvCxnSpPr>
        <p:spPr>
          <a:xfrm>
            <a:off x="3779413" y="4695828"/>
            <a:ext cx="0" cy="68580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7359FC-CE87-4523-BF1B-728AE6735EA7}"/>
              </a:ext>
            </a:extLst>
          </p:cNvPr>
          <p:cNvGrpSpPr/>
          <p:nvPr/>
        </p:nvGrpSpPr>
        <p:grpSpPr>
          <a:xfrm>
            <a:off x="2636413" y="5397451"/>
            <a:ext cx="1732387" cy="457200"/>
            <a:chOff x="4987183" y="5481637"/>
            <a:chExt cx="1732387" cy="457200"/>
          </a:xfrm>
          <a:solidFill>
            <a:schemeClr val="accent1"/>
          </a:solidFill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A06898-CC61-4650-A655-43469B6CB06C}"/>
                </a:ext>
              </a:extLst>
            </p:cNvPr>
            <p:cNvSpPr txBox="1"/>
            <p:nvPr/>
          </p:nvSpPr>
          <p:spPr>
            <a:xfrm>
              <a:off x="4987183" y="5481637"/>
              <a:ext cx="914400" cy="4572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txBody>
            <a:bodyPr wrap="square" lIns="121789" tIns="60894" rIns="121789" bIns="60894" rtlCol="0" anchor="ctr">
              <a:no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Gas Turbine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04C355D-3E7F-4E02-B69F-28AC5E41E2FE}"/>
                </a:ext>
              </a:extLst>
            </p:cNvPr>
            <p:cNvSpPr txBox="1"/>
            <p:nvPr/>
          </p:nvSpPr>
          <p:spPr>
            <a:xfrm>
              <a:off x="5988050" y="5481637"/>
              <a:ext cx="731520" cy="4572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txBody>
            <a:bodyPr wrap="square" lIns="121789" tIns="60894" rIns="121789" bIns="60894" rtlCol="0" anchor="ctr">
              <a:no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N2 Comp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82000A-17FC-4B5B-A6AB-6E7EC782F658}"/>
                </a:ext>
              </a:extLst>
            </p:cNvPr>
            <p:cNvCxnSpPr>
              <a:stCxn id="35" idx="1"/>
              <a:endCxn id="34" idx="3"/>
            </p:cNvCxnSpPr>
            <p:nvPr/>
          </p:nvCxnSpPr>
          <p:spPr>
            <a:xfrm flipH="1">
              <a:off x="5901583" y="5710237"/>
              <a:ext cx="86467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FD496C1-A466-4368-82C5-952DFDD94910}"/>
              </a:ext>
            </a:extLst>
          </p:cNvPr>
          <p:cNvSpPr txBox="1"/>
          <p:nvPr/>
        </p:nvSpPr>
        <p:spPr>
          <a:xfrm>
            <a:off x="4696115" y="3280943"/>
            <a:ext cx="10058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Boil Off Comp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B3CAA46-0DEA-4693-8E7E-D4E6D7B16369}"/>
              </a:ext>
            </a:extLst>
          </p:cNvPr>
          <p:cNvCxnSpPr>
            <a:cxnSpLocks/>
            <a:stCxn id="37" idx="2"/>
            <a:endCxn id="9" idx="0"/>
          </p:cNvCxnSpPr>
          <p:nvPr/>
        </p:nvCxnSpPr>
        <p:spPr>
          <a:xfrm>
            <a:off x="5199035" y="3738143"/>
            <a:ext cx="2885" cy="39737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55E74C90-5335-4328-83FE-59C238C36730}"/>
              </a:ext>
            </a:extLst>
          </p:cNvPr>
          <p:cNvCxnSpPr>
            <a:stCxn id="37" idx="3"/>
            <a:endCxn id="12" idx="0"/>
          </p:cNvCxnSpPr>
          <p:nvPr/>
        </p:nvCxnSpPr>
        <p:spPr>
          <a:xfrm>
            <a:off x="5701955" y="3509543"/>
            <a:ext cx="2344765" cy="625978"/>
          </a:xfrm>
          <a:prstGeom prst="bentConnector2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08A43AD-EB3D-4B02-9981-B47D73F20A71}"/>
              </a:ext>
            </a:extLst>
          </p:cNvPr>
          <p:cNvSpPr txBox="1"/>
          <p:nvPr/>
        </p:nvSpPr>
        <p:spPr>
          <a:xfrm>
            <a:off x="4463943" y="4916274"/>
            <a:ext cx="100584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lIns="121789" tIns="60894" rIns="121789" bIns="60894" rtlCol="0" anchor="ctr">
            <a:no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Cooler</a:t>
            </a:r>
          </a:p>
        </p:txBody>
      </p:sp>
      <p:cxnSp>
        <p:nvCxnSpPr>
          <p:cNvPr id="70" name="Elbow Connector 80">
            <a:extLst>
              <a:ext uri="{FF2B5EF4-FFF2-40B4-BE49-F238E27FC236}">
                <a16:creationId xmlns:a16="http://schemas.microsoft.com/office/drawing/2014/main" id="{BA0A85D6-9156-4191-BCDF-849384DBA371}"/>
              </a:ext>
            </a:extLst>
          </p:cNvPr>
          <p:cNvCxnSpPr>
            <a:cxnSpLocks/>
            <a:endCxn id="69" idx="1"/>
          </p:cNvCxnSpPr>
          <p:nvPr/>
        </p:nvCxnSpPr>
        <p:spPr>
          <a:xfrm rot="16200000" flipH="1">
            <a:off x="4066256" y="4747187"/>
            <a:ext cx="456442" cy="338931"/>
          </a:xfrm>
          <a:prstGeom prst="bentConnector2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80">
            <a:extLst>
              <a:ext uri="{FF2B5EF4-FFF2-40B4-BE49-F238E27FC236}">
                <a16:creationId xmlns:a16="http://schemas.microsoft.com/office/drawing/2014/main" id="{B909A752-D088-49CF-8150-488B69CCD7DE}"/>
              </a:ext>
            </a:extLst>
          </p:cNvPr>
          <p:cNvCxnSpPr>
            <a:cxnSpLocks/>
            <a:stCxn id="69" idx="2"/>
            <a:endCxn id="35" idx="3"/>
          </p:cNvCxnSpPr>
          <p:nvPr/>
        </p:nvCxnSpPr>
        <p:spPr>
          <a:xfrm rot="5400000">
            <a:off x="4541544" y="5200731"/>
            <a:ext cx="252577" cy="598063"/>
          </a:xfrm>
          <a:prstGeom prst="bentConnector2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37941BE-B01B-41FF-9492-0C7A9E770925}"/>
              </a:ext>
            </a:extLst>
          </p:cNvPr>
          <p:cNvSpPr txBox="1"/>
          <p:nvPr/>
        </p:nvSpPr>
        <p:spPr>
          <a:xfrm>
            <a:off x="2656177" y="248489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Process Flow of Hopkinton LNG</a:t>
            </a:r>
          </a:p>
        </p:txBody>
      </p:sp>
      <p:sp>
        <p:nvSpPr>
          <p:cNvPr id="90" name="Rectangle 3">
            <a:extLst>
              <a:ext uri="{FF2B5EF4-FFF2-40B4-BE49-F238E27FC236}">
                <a16:creationId xmlns:a16="http://schemas.microsoft.com/office/drawing/2014/main" id="{4EFACBB9-0E72-4C60-BF63-1A6B8F0C1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25652"/>
            <a:ext cx="8839200" cy="123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461963" lvl="1" indent="-285750">
              <a:spcBef>
                <a:spcPts val="600"/>
              </a:spcBef>
              <a:buClr>
                <a:srgbClr val="007DC3"/>
              </a:buClr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600" dirty="0"/>
              <a:t>LNG is natural gas which has been cleaned of impurities and lowered to a temperature of approximately -263°F. At this temperature it condenses into a liquid. </a:t>
            </a:r>
          </a:p>
          <a:p>
            <a:pPr marL="461963" lvl="1" indent="-285750">
              <a:spcBef>
                <a:spcPts val="600"/>
              </a:spcBef>
              <a:buClr>
                <a:srgbClr val="007DC3"/>
              </a:buClr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600" dirty="0"/>
              <a:t>Liquid natural gas is 1/600</a:t>
            </a:r>
            <a:r>
              <a:rPr lang="en-US" sz="1600" baseline="30000" dirty="0"/>
              <a:t>th</a:t>
            </a:r>
            <a:r>
              <a:rPr lang="en-US" sz="1600" dirty="0"/>
              <a:t> the volume of vaporized natural gas. </a:t>
            </a:r>
          </a:p>
          <a:p>
            <a:pPr marL="461963" lvl="1" indent="-285750">
              <a:spcBef>
                <a:spcPts val="600"/>
              </a:spcBef>
              <a:buClr>
                <a:srgbClr val="007DC3"/>
              </a:buClr>
              <a:buFont typeface="Wingdings" panose="05000000000000000000" pitchFamily="2" charset="2"/>
              <a:buChar char="§"/>
              <a:tabLst>
                <a:tab pos="174625" algn="l"/>
              </a:tabLst>
              <a:defRPr/>
            </a:pPr>
            <a:r>
              <a:rPr lang="en-US" sz="1600" dirty="0"/>
              <a:t>LNG is stored in the largest tanks at &lt; 2PSIG.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16A7B0A-8409-4162-BAE2-AC98E03EC186}"/>
              </a:ext>
            </a:extLst>
          </p:cNvPr>
          <p:cNvSpPr txBox="1"/>
          <p:nvPr/>
        </p:nvSpPr>
        <p:spPr>
          <a:xfrm>
            <a:off x="1524000" y="4695828"/>
            <a:ext cx="1618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Removes oils, water, debris, CO2 and protects against mercury.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415C981-1B3F-4F83-AE73-99F6FE4DBAE5}"/>
              </a:ext>
            </a:extLst>
          </p:cNvPr>
          <p:cNvSpPr txBox="1"/>
          <p:nvPr/>
        </p:nvSpPr>
        <p:spPr>
          <a:xfrm>
            <a:off x="2982198" y="3784979"/>
            <a:ext cx="1537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Removes heavy hydrocarbons and condenses pure methane.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4730F-1C29-4CD1-E43C-CDB33FEB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440" y="1502019"/>
            <a:ext cx="2596478" cy="170047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50260E-ED06-F6DA-77C3-BFF17697ED33}"/>
              </a:ext>
            </a:extLst>
          </p:cNvPr>
          <p:cNvCxnSpPr>
            <a:cxnSpLocks/>
          </p:cNvCxnSpPr>
          <p:nvPr/>
        </p:nvCxnSpPr>
        <p:spPr>
          <a:xfrm flipH="1">
            <a:off x="5908023" y="2934270"/>
            <a:ext cx="389735" cy="2926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AC054B-2E61-8B50-6B31-C2919DE90F4A}"/>
              </a:ext>
            </a:extLst>
          </p:cNvPr>
          <p:cNvCxnSpPr>
            <a:cxnSpLocks/>
          </p:cNvCxnSpPr>
          <p:nvPr/>
        </p:nvCxnSpPr>
        <p:spPr>
          <a:xfrm>
            <a:off x="2150454" y="3759620"/>
            <a:ext cx="145116" cy="3191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FDDFCDD-0512-ECB8-FC16-B85457FC9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7" y="2046317"/>
            <a:ext cx="1626605" cy="17759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44DB65-27CE-ECA8-BAD5-5D7289C260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71" y="5144874"/>
            <a:ext cx="1170257" cy="743284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A0A9C03-C449-51CA-E92C-63EC5E7BF8F7}"/>
              </a:ext>
            </a:extLst>
          </p:cNvPr>
          <p:cNvCxnSpPr>
            <a:cxnSpLocks/>
          </p:cNvCxnSpPr>
          <p:nvPr/>
        </p:nvCxnSpPr>
        <p:spPr>
          <a:xfrm>
            <a:off x="2188238" y="5397451"/>
            <a:ext cx="375617" cy="1190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DCF6CBF-C834-B148-D3BC-6DFB74D94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762" y="4803348"/>
            <a:ext cx="1823223" cy="1140252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EB3A55-77A6-15B0-C8B0-5E49D2CEF6A1}"/>
              </a:ext>
            </a:extLst>
          </p:cNvPr>
          <p:cNvCxnSpPr>
            <a:cxnSpLocks/>
          </p:cNvCxnSpPr>
          <p:nvPr/>
        </p:nvCxnSpPr>
        <p:spPr>
          <a:xfrm flipH="1" flipV="1">
            <a:off x="6631319" y="4880564"/>
            <a:ext cx="243018" cy="4295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0EF9A5-8620-AE01-8B5C-5FD2C500F817}"/>
              </a:ext>
            </a:extLst>
          </p:cNvPr>
          <p:cNvCxnSpPr>
            <a:cxnSpLocks/>
          </p:cNvCxnSpPr>
          <p:nvPr/>
        </p:nvCxnSpPr>
        <p:spPr>
          <a:xfrm flipH="1" flipV="1">
            <a:off x="5634527" y="4730997"/>
            <a:ext cx="243018" cy="4295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A20E12A-953E-BCF8-638E-7DBC4349A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785" y="5117471"/>
            <a:ext cx="1045089" cy="13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321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45BA-A10E-DCEC-DF53-5E51E1E1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DC3"/>
                </a:solidFill>
              </a:rPr>
              <a:t>LNG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22E8-8A37-AD96-E58F-978B79C87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41432"/>
            <a:ext cx="3727508" cy="1431721"/>
          </a:xfrm>
        </p:spPr>
        <p:txBody>
          <a:bodyPr/>
          <a:lstStyle/>
          <a:p>
            <a:r>
              <a:rPr lang="en-US" dirty="0"/>
              <a:t>Holds and stores LNG</a:t>
            </a:r>
          </a:p>
          <a:p>
            <a:r>
              <a:rPr lang="en-US" dirty="0"/>
              <a:t>Either:</a:t>
            </a:r>
          </a:p>
          <a:p>
            <a:pPr lvl="1"/>
            <a:r>
              <a:rPr lang="en-US" dirty="0"/>
              <a:t>Single containment</a:t>
            </a:r>
          </a:p>
          <a:p>
            <a:pPr lvl="1"/>
            <a:r>
              <a:rPr lang="en-US" dirty="0"/>
              <a:t>Double containment</a:t>
            </a:r>
          </a:p>
          <a:p>
            <a:pPr lvl="1"/>
            <a:r>
              <a:rPr lang="en-US" dirty="0"/>
              <a:t>Full containment </a:t>
            </a:r>
          </a:p>
          <a:p>
            <a:pPr lvl="1"/>
            <a:r>
              <a:rPr lang="en-US" dirty="0"/>
              <a:t>Bullet tank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448D3-CE07-8FD0-7D6B-6DBB336BD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6553200" y="6511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F228A80F-5148-41D8-BA64-EC07C0809BC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4194B-61C8-F027-A031-F30DDBA0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903" y="3383127"/>
            <a:ext cx="4534686" cy="2678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465B0-E7F7-1573-6AFD-86ADF1A1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04" y="3589789"/>
            <a:ext cx="3865099" cy="2360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AAB03-3E3F-521E-0F67-6EA7CD5A9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838" y="1207912"/>
            <a:ext cx="3518816" cy="18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52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3A2EEFDF-9E68-4C79-9742-38695389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138" y="76200"/>
            <a:ext cx="7772400" cy="823912"/>
          </a:xfrm>
          <a:noFill/>
        </p:spPr>
        <p:txBody>
          <a:bodyPr/>
          <a:lstStyle/>
          <a:p>
            <a:r>
              <a:rPr lang="en-US" altLang="en-US" sz="2400" dirty="0">
                <a:solidFill>
                  <a:srgbClr val="007DC3"/>
                </a:solidFill>
              </a:rPr>
              <a:t>Liquefier Project and Capital Investments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284C0-1324-32F2-9A73-2A6A74A0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84" y="1071233"/>
            <a:ext cx="7573432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81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27666C5-E929-41C7-B889-6D7D90067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76200"/>
            <a:ext cx="777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9pPr>
          </a:lstStyle>
          <a:p>
            <a:r>
              <a:rPr lang="en-US" altLang="en-US" sz="2400" kern="0" dirty="0"/>
              <a:t>Facility Aerial Photos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847EB-FBEE-4C8E-94CB-207485D13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532" b="5532"/>
          <a:stretch/>
        </p:blipFill>
        <p:spPr>
          <a:xfrm>
            <a:off x="211138" y="3698633"/>
            <a:ext cx="4437062" cy="27164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BA0CC-5F39-4BBD-8DBE-93A0A8211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520" b="542"/>
          <a:stretch/>
        </p:blipFill>
        <p:spPr>
          <a:xfrm>
            <a:off x="4836921" y="3698633"/>
            <a:ext cx="4114797" cy="27164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C31EF-4868-419F-A830-A7D963EDD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46" r="7046"/>
          <a:stretch/>
        </p:blipFill>
        <p:spPr>
          <a:xfrm>
            <a:off x="1752600" y="703785"/>
            <a:ext cx="5141720" cy="29260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93CC1-7913-44CB-93BD-A7BA69427A7D}"/>
              </a:ext>
            </a:extLst>
          </p:cNvPr>
          <p:cNvSpPr txBox="1"/>
          <p:nvPr/>
        </p:nvSpPr>
        <p:spPr>
          <a:xfrm>
            <a:off x="3697684" y="6182165"/>
            <a:ext cx="961402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Acushnet LNG</a:t>
            </a:r>
            <a:r>
              <a:rPr lang="en-US" sz="1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5BD5B-3890-4050-B61F-CFC7308A0F83}"/>
              </a:ext>
            </a:extLst>
          </p:cNvPr>
          <p:cNvSpPr txBox="1"/>
          <p:nvPr/>
        </p:nvSpPr>
        <p:spPr>
          <a:xfrm>
            <a:off x="5799908" y="3383644"/>
            <a:ext cx="110312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Hopkinton LNG</a:t>
            </a:r>
            <a:r>
              <a:rPr lang="en-US" sz="1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897F5-4B3E-4DB7-AD24-C4A0D09DE03D}"/>
              </a:ext>
            </a:extLst>
          </p:cNvPr>
          <p:cNvSpPr txBox="1"/>
          <p:nvPr/>
        </p:nvSpPr>
        <p:spPr>
          <a:xfrm>
            <a:off x="7859484" y="6182165"/>
            <a:ext cx="110312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Waterbury LNG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743808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27666C5-E929-41C7-B889-6D7D90067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76200"/>
            <a:ext cx="777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DC3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7DC3"/>
                </a:solidFill>
                <a:latin typeface="Franklin Gothic Demi" pitchFamily="34" charset="0"/>
              </a:defRPr>
            </a:lvl9pPr>
          </a:lstStyle>
          <a:p>
            <a:r>
              <a:rPr lang="en-US" altLang="en-US" sz="2400" kern="0" dirty="0"/>
              <a:t>Facility Aerial Photos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88DB4-42EC-471D-B67F-963138825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1063276"/>
            <a:ext cx="4135195" cy="25282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560B9D-BFB7-4A2D-BA73-83948E895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063276"/>
            <a:ext cx="4267200" cy="25508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512436-718C-4E5C-BDCB-1B66B9406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701310"/>
            <a:ext cx="4267200" cy="26795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140B30-061D-45EE-B72B-DAAA193F7B31}"/>
              </a:ext>
            </a:extLst>
          </p:cNvPr>
          <p:cNvSpPr txBox="1"/>
          <p:nvPr/>
        </p:nvSpPr>
        <p:spPr>
          <a:xfrm>
            <a:off x="381000" y="3345271"/>
            <a:ext cx="110312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Brockton LPG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026ED-76CB-4BA9-8EFA-5EDE5D695334}"/>
              </a:ext>
            </a:extLst>
          </p:cNvPr>
          <p:cNvSpPr txBox="1"/>
          <p:nvPr/>
        </p:nvSpPr>
        <p:spPr>
          <a:xfrm>
            <a:off x="4648200" y="6134610"/>
            <a:ext cx="110312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Ludlow LNG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6B6B5-FFA7-483E-9BA9-44A08813A030}"/>
              </a:ext>
            </a:extLst>
          </p:cNvPr>
          <p:cNvSpPr txBox="1"/>
          <p:nvPr/>
        </p:nvSpPr>
        <p:spPr>
          <a:xfrm>
            <a:off x="4648200" y="3371548"/>
            <a:ext cx="110312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Easton LNG</a:t>
            </a:r>
            <a:r>
              <a:rPr lang="en-US" sz="10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4DCF6F-1EB6-4398-AA84-4EB62A024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701309"/>
            <a:ext cx="4135196" cy="2623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3DC0C9-C751-4933-835B-F9A79C82C262}"/>
              </a:ext>
            </a:extLst>
          </p:cNvPr>
          <p:cNvSpPr txBox="1"/>
          <p:nvPr/>
        </p:nvSpPr>
        <p:spPr>
          <a:xfrm>
            <a:off x="381000" y="6078161"/>
            <a:ext cx="1219200" cy="246221"/>
          </a:xfrm>
          <a:prstGeom prst="rect">
            <a:avLst/>
          </a:prstGeom>
          <a:solidFill>
            <a:srgbClr val="00A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Northampton LPG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16100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versource theme">
  <a:themeElements>
    <a:clrScheme name="Eversour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A50"/>
      </a:accent1>
      <a:accent2>
        <a:srgbClr val="00A8E1"/>
      </a:accent2>
      <a:accent3>
        <a:srgbClr val="00AE42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ab780c-5cb9-4d56-b1b7-a6df58ec173f">
      <Terms xmlns="http://schemas.microsoft.com/office/infopath/2007/PartnerControls"/>
    </lcf76f155ced4ddcb4097134ff3c332f>
    <TaxCatchAll xmlns="935a9cfe-bd09-4cab-b5df-1bd7a966eb3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95BBE0C9137449154AB6A3AF20B1C" ma:contentTypeVersion="14" ma:contentTypeDescription="Create a new document." ma:contentTypeScope="" ma:versionID="b41e7f540866a0a32830e670e4fa8b2d">
  <xsd:schema xmlns:xsd="http://www.w3.org/2001/XMLSchema" xmlns:xs="http://www.w3.org/2001/XMLSchema" xmlns:p="http://schemas.microsoft.com/office/2006/metadata/properties" xmlns:ns2="7aab780c-5cb9-4d56-b1b7-a6df58ec173f" xmlns:ns3="935a9cfe-bd09-4cab-b5df-1bd7a966eb38" targetNamespace="http://schemas.microsoft.com/office/2006/metadata/properties" ma:root="true" ma:fieldsID="5183156f44e9a05258510edbda7a0ce8" ns2:_="" ns3:_="">
    <xsd:import namespace="7aab780c-5cb9-4d56-b1b7-a6df58ec173f"/>
    <xsd:import namespace="935a9cfe-bd09-4cab-b5df-1bd7a966eb3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b780c-5cb9-4d56-b1b7-a6df58ec173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50f5c23-03d1-4936-b781-e5ae23699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a9cfe-bd09-4cab-b5df-1bd7a966eb3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5131e2e-a705-4f43-b75e-da042424f6e1}" ma:internalName="TaxCatchAll" ma:showField="CatchAllData" ma:web="935a9cfe-bd09-4cab-b5df-1bd7a966e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6A0426-551B-4022-96D7-1CB3BAF32B0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a2802253-8c6c-43f3-82b0-b095e38b7ce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2F8301-0E7D-4D6F-964B-13F8EDA42473}"/>
</file>

<file path=customXml/itemProps3.xml><?xml version="1.0" encoding="utf-8"?>
<ds:datastoreItem xmlns:ds="http://schemas.openxmlformats.org/officeDocument/2006/customXml" ds:itemID="{5F258BF7-D105-4CA0-B880-33BEADADCD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27433</TotalTime>
  <Words>551</Words>
  <Application>Microsoft Office PowerPoint</Application>
  <PresentationFormat>On-screen Show (4:3)</PresentationFormat>
  <Paragraphs>165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Nova Light</vt:lpstr>
      <vt:lpstr>Calibri</vt:lpstr>
      <vt:lpstr>Cambria</vt:lpstr>
      <vt:lpstr>Franklin Gothic Book</vt:lpstr>
      <vt:lpstr>Franklin Gothic Demi</vt:lpstr>
      <vt:lpstr>Times New Roman</vt:lpstr>
      <vt:lpstr>Wingdings</vt:lpstr>
      <vt:lpstr>Default Design</vt:lpstr>
      <vt:lpstr>Eversource theme</vt:lpstr>
      <vt:lpstr>PowerPoint Presentation</vt:lpstr>
      <vt:lpstr>PowerPoint Presentation</vt:lpstr>
      <vt:lpstr>PowerPoint Presentation</vt:lpstr>
      <vt:lpstr>Importance of LNG/LPG Supply</vt:lpstr>
      <vt:lpstr>Introduction to LNG</vt:lpstr>
      <vt:lpstr>LNG Tank</vt:lpstr>
      <vt:lpstr>Liquefier Project and Capital Investments </vt:lpstr>
      <vt:lpstr>PowerPoint Presentation</vt:lpstr>
      <vt:lpstr>PowerPoint Presentation</vt:lpstr>
      <vt:lpstr>PowerPoint Presentation</vt:lpstr>
      <vt:lpstr>PowerPoint Presentation</vt:lpstr>
    </vt:vector>
  </TitlesOfParts>
  <Company>Northeast Utilities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Blackburn</dc:creator>
  <cp:lastModifiedBy>Blackburn, James M</cp:lastModifiedBy>
  <cp:revision>346</cp:revision>
  <cp:lastPrinted>2021-10-26T17:36:43Z</cp:lastPrinted>
  <dcterms:created xsi:type="dcterms:W3CDTF">2016-05-31T12:40:12Z</dcterms:created>
  <dcterms:modified xsi:type="dcterms:W3CDTF">2025-04-08T01:43:03Z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0x01010023E95BBE0C9137449154AB6A3AF20B1C</vt:lpwstr>
  </property>
</Properties>
</file>